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upQWIVb+s8U4mEyZ78JRJzm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c11eff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cc11eff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de84b36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6de84b36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deafcb2e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6deafcb2e0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9" name="Google Shape;2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3" name="Google Shape;33;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8" name="Google Shape;3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2" name="Google Shape;4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3630 Project 2</a:t>
            </a:r>
            <a:endParaRPr/>
          </a:p>
        </p:txBody>
      </p:sp>
      <p:sp>
        <p:nvSpPr>
          <p:cNvPr id="50" name="Google Shape;50;p1"/>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Name: Fei Ding</a:t>
            </a:r>
            <a:endParaRPr dirty="0"/>
          </a:p>
          <a:p>
            <a:pPr marL="0" lvl="0" indent="0" algn="l" rtl="0">
              <a:lnSpc>
                <a:spcPct val="100000"/>
              </a:lnSpc>
              <a:spcBef>
                <a:spcPts val="0"/>
              </a:spcBef>
              <a:spcAft>
                <a:spcPts val="0"/>
              </a:spcAft>
              <a:buSzPts val="2800"/>
              <a:buNone/>
            </a:pPr>
            <a:r>
              <a:rPr lang="en" dirty="0"/>
              <a:t>GT email: fding33@gatech.edu</a:t>
            </a:r>
            <a:endParaRPr dirty="0"/>
          </a:p>
          <a:p>
            <a:pPr marL="0" lvl="0" indent="0" algn="l" rtl="0">
              <a:lnSpc>
                <a:spcPct val="100000"/>
              </a:lnSpc>
              <a:spcBef>
                <a:spcPts val="0"/>
              </a:spcBef>
              <a:spcAft>
                <a:spcPts val="0"/>
              </a:spcAft>
              <a:buSzPts val="2800"/>
              <a:buNone/>
            </a:pPr>
            <a:r>
              <a:rPr lang="en" dirty="0"/>
              <a:t>GT username: fding33</a:t>
            </a:r>
            <a:endParaRPr dirty="0"/>
          </a:p>
          <a:p>
            <a:pPr marL="0" lvl="0" indent="0" algn="l" rtl="0">
              <a:lnSpc>
                <a:spcPct val="100000"/>
              </a:lnSpc>
              <a:spcBef>
                <a:spcPts val="0"/>
              </a:spcBef>
              <a:spcAft>
                <a:spcPts val="0"/>
              </a:spcAft>
              <a:buSzPts val="2800"/>
              <a:buNone/>
            </a:pPr>
            <a:r>
              <a:rPr lang="en" dirty="0"/>
              <a:t>GTID: 903444656</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 What is the difference between CDF and PMF?</a:t>
            </a:r>
            <a:endParaRPr/>
          </a:p>
        </p:txBody>
      </p:sp>
      <p:sp>
        <p:nvSpPr>
          <p:cNvPr id="56" name="Google Shape;5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PMF stands for probability mass function while CDF stands for cumulative distribution function. PMF tells you the exact probability of being in one state, and all entries sum up to 1. On the other hand, CDF tells you the cumulative probability of being either in one state or the states before it, supposing these states have been sorted in linearly ordered list. To put in different words, if we are dealing with discrete states then PMF is like performing a cumulative sum on the PMF function, and if we have continuous states then CDF is the integral of PMF by definition. In particular, after calculating CDF from PMF, it becomes extremely handy to perform inverse transform sampling in robotics simulations.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2. How did you implement maximum-probable explanation? </a:t>
            </a:r>
            <a:endParaRPr dirty="0"/>
          </a:p>
        </p:txBody>
      </p:sp>
      <mc:AlternateContent xmlns:mc="http://schemas.openxmlformats.org/markup-compatibility/2006">
        <mc:Choice xmlns:a14="http://schemas.microsoft.com/office/drawing/2010/main" Requires="a14">
          <p:sp>
            <p:nvSpPr>
              <p:cNvPr id="62" name="Google Shape;62;p3"/>
              <p:cNvSpPr txBox="1">
                <a:spLocks noGrp="1"/>
              </p:cNvSpPr>
              <p:nvPr>
                <p:ph type="body" idx="1"/>
              </p:nvPr>
            </p:nvSpPr>
            <p:spPr>
              <a:xfrm>
                <a:off x="311700" y="1405225"/>
                <a:ext cx="8520600" cy="34164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 dirty="0"/>
                  <a:t>We first convert the DBN into a factor graph, where each unknown variable is a factor and their connections are abstracted into functions, denoted as </a:t>
                </a:r>
                <a14:m>
                  <m:oMath xmlns:m="http://schemas.openxmlformats.org/officeDocument/2006/math">
                    <m:r>
                      <a:rPr lang="en" i="1">
                        <a:latin typeface="Cambria Math" panose="02040503050406030204" pitchFamily="18" charset="0"/>
                        <a:ea typeface="Cambria Math" panose="02040503050406030204" pitchFamily="18" charset="0"/>
                      </a:rPr>
                      <m:t>𝜙</m:t>
                    </m:r>
                  </m:oMath>
                </a14:m>
                <a:r>
                  <a:rPr lang="en" dirty="0"/>
                  <a:t>’s. Then, we define a function </a:t>
                </a:r>
                <a14:m>
                  <m:oMath xmlns:m="http://schemas.openxmlformats.org/officeDocument/2006/math">
                    <m:r>
                      <a:rPr lang="en" i="1" smtClean="0">
                        <a:latin typeface="Cambria Math" panose="02040503050406030204" pitchFamily="18" charset="0"/>
                        <a:ea typeface="Cambria Math" panose="02040503050406030204" pitchFamily="18" charset="0"/>
                      </a:rPr>
                      <m:t>𝜓</m:t>
                    </m:r>
                  </m:oMath>
                </a14:m>
                <a:r>
                  <a:rPr lang="en-US" dirty="0"/>
                  <a:t> for each paired unknown states as the product of </a:t>
                </a:r>
                <a14:m>
                  <m:oMath xmlns:m="http://schemas.openxmlformats.org/officeDocument/2006/math">
                    <m:r>
                      <a:rPr lang="en" i="1">
                        <a:latin typeface="Cambria Math" panose="02040503050406030204" pitchFamily="18" charset="0"/>
                        <a:ea typeface="Cambria Math" panose="02040503050406030204" pitchFamily="18" charset="0"/>
                      </a:rPr>
                      <m:t>𝜙</m:t>
                    </m:r>
                  </m:oMath>
                </a14:m>
                <a:r>
                  <a:rPr lang="en-US" dirty="0"/>
                  <a:t>’s it connects to. We will then try to iteratively eliminate each state variable from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 by assuming the value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t> and test out </a:t>
                </a:r>
                <a14:m>
                  <m:oMath xmlns:m="http://schemas.openxmlformats.org/officeDocument/2006/math">
                    <m:r>
                      <m:rPr>
                        <m:sty m:val="p"/>
                      </m:rPr>
                      <a:rPr lang="en-US" b="0" i="0" smtClean="0">
                        <a:latin typeface="Cambria Math" panose="02040503050406030204" pitchFamily="18" charset="0"/>
                      </a:rPr>
                      <m:t>the</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that maximizes its corresponding </a:t>
                </a:r>
                <a14:m>
                  <m:oMath xmlns:m="http://schemas.openxmlformats.org/officeDocument/2006/math">
                    <m:r>
                      <a:rPr lang="en" i="1">
                        <a:latin typeface="Cambria Math" panose="02040503050406030204" pitchFamily="18" charset="0"/>
                        <a:ea typeface="Cambria Math" panose="02040503050406030204" pitchFamily="18" charset="0"/>
                      </a:rPr>
                      <m:t>𝜓</m:t>
                    </m:r>
                  </m:oMath>
                </a14:m>
                <a:r>
                  <a:rPr lang="en-US" dirty="0"/>
                  <a:t>. In this way we are creating a chained lookup tables each of which tells the most probable previous state given the current state, and the maximized values as a function </a:t>
                </a:r>
                <a14:m>
                  <m:oMath xmlns:m="http://schemas.openxmlformats.org/officeDocument/2006/math">
                    <m:r>
                      <a:rPr lang="en" i="1" smtClean="0">
                        <a:latin typeface="Cambria Math" panose="02040503050406030204" pitchFamily="18" charset="0"/>
                        <a:ea typeface="Cambria Math" panose="02040503050406030204" pitchFamily="18" charset="0"/>
                      </a:rPr>
                      <m:t>𝜏</m:t>
                    </m:r>
                    <m:r>
                      <a:rPr lang="en" i="1">
                        <a:latin typeface="Cambria Math" panose="02040503050406030204" pitchFamily="18" charset="0"/>
                        <a:ea typeface="Cambria Math" panose="02040503050406030204" pitchFamily="18" charset="0"/>
                      </a:rPr>
                      <m:t> </m:t>
                    </m:r>
                  </m:oMath>
                </a14:m>
                <a:r>
                  <a:rPr lang="en-US" dirty="0"/>
                  <a:t>used in next iteration. We can finally use back-substitution method to generate the entire most probable states chain from the last state. This is called max-product algorithm for HMM.</a:t>
                </a:r>
                <a:endParaRPr dirty="0"/>
              </a:p>
            </p:txBody>
          </p:sp>
        </mc:Choice>
        <mc:Fallback>
          <p:sp>
            <p:nvSpPr>
              <p:cNvPr id="62" name="Google Shape;62;p3"/>
              <p:cNvSpPr txBox="1">
                <a:spLocks noGrp="1" noRot="1" noChangeAspect="1" noMove="1" noResize="1" noEditPoints="1" noAdjustHandles="1" noChangeArrowheads="1" noChangeShapeType="1" noTextEdit="1"/>
              </p:cNvSpPr>
              <p:nvPr>
                <p:ph type="body" idx="1"/>
              </p:nvPr>
            </p:nvSpPr>
            <p:spPr>
              <a:xfrm>
                <a:off x="311700" y="1405225"/>
                <a:ext cx="8520600" cy="3416400"/>
              </a:xfrm>
              <a:prstGeom prst="rect">
                <a:avLst/>
              </a:prstGeom>
              <a:blipFill>
                <a:blip r:embed="rId3"/>
                <a:stretch>
                  <a:fillRect l="-596" r="-1341"/>
                </a:stretch>
              </a:blipFill>
              <a:ln>
                <a:noFill/>
              </a:ln>
            </p:spPr>
            <p:txBody>
              <a:bodyPr/>
              <a:lstStyle/>
              <a:p>
                <a:r>
                  <a:rPr lang="en-CN">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3. What is the purpose of sampling and how is it used?</a:t>
            </a:r>
            <a:endParaRPr dirty="0"/>
          </a:p>
        </p:txBody>
      </p:sp>
      <p:sp>
        <p:nvSpPr>
          <p:cNvPr id="68" name="Google Shape;6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Sampling is used to simulate robot sensors and actions to account for uncertainty by picking a random value from PMF (in real computing we first calculate CDF and then do inverse transform sampling). In statistics, sometimes it is unnecessary to get a precise result as census, so sampling can be used for both saving time and getting fairly accurate inferential results if the sampling is done properly with a reasonably size. In the context of DBN, if we know the whole network structure and has the conditional probability tables for each connection, we can simulate the flow of the network using sampling methods. Sampling is critical because in the field of robotics uncertainty/stochasticity is everywhere and ignoring them usually leads to far-off results.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4. What is a factor graph?</a:t>
            </a:r>
            <a:endParaRPr/>
          </a:p>
        </p:txBody>
      </p:sp>
      <p:sp>
        <p:nvSpPr>
          <p:cNvPr id="74" name="Google Shape;7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A factor graph is a </a:t>
            </a:r>
            <a:r>
              <a:rPr lang="en-US" dirty="0"/>
              <a:t>bipartite graph model </a:t>
            </a:r>
            <a:r>
              <a:rPr lang="en" dirty="0"/>
              <a:t>of random variables and factors. Factors describe the dependencies and relations of the variables. It </a:t>
            </a:r>
            <a:r>
              <a:rPr lang="en-US" dirty="0"/>
              <a:t>represents </a:t>
            </a:r>
            <a:r>
              <a:rPr lang="en" dirty="0"/>
              <a:t>a similar idea to Bayes net and in fact a Bayes net can easily equate to a factor graph by converting each arrow into a factor </a:t>
            </a:r>
            <a:r>
              <a:rPr lang="en-US" dirty="0"/>
              <a:t>if</a:t>
            </a:r>
            <a:r>
              <a:rPr lang="en" dirty="0"/>
              <a:t> that factor relates to an unknown variable in the Bayes net. Each factor is a function of variables it connects to, </a:t>
            </a:r>
            <a:r>
              <a:rPr lang="en-US" dirty="0"/>
              <a:t>and by </a:t>
            </a:r>
            <a:r>
              <a:rPr lang="en" dirty="0"/>
              <a:t>abstracting the relations into functions we analyze the network more easily: isolating each variable with its factors and trying to eliminate them, which useful for inference algorithms like max-product algorithm and max-sum algorithm.</a:t>
            </a:r>
            <a:endParaRPr dirty="0"/>
          </a:p>
        </p:txBody>
      </p:sp>
      <p:pic>
        <p:nvPicPr>
          <p:cNvPr id="4" name="图片 0">
            <a:extLst>
              <a:ext uri="{FF2B5EF4-FFF2-40B4-BE49-F238E27FC236}">
                <a16:creationId xmlns:a16="http://schemas.microsoft.com/office/drawing/2014/main" id="{DDA38C6F-3C9C-FE4F-A534-59E595FE33BD}"/>
              </a:ext>
            </a:extLst>
          </p:cNvPr>
          <p:cNvPicPr>
            <a:picLocks noChangeAspect="1"/>
          </p:cNvPicPr>
          <p:nvPr/>
        </p:nvPicPr>
        <p:blipFill>
          <a:blip r:embed="rId3"/>
          <a:srcRect l="25885" t="47778" r="58238" b="43711"/>
          <a:stretch>
            <a:fillRect/>
          </a:stretch>
        </p:blipFill>
        <p:spPr>
          <a:xfrm>
            <a:off x="5604014" y="4151538"/>
            <a:ext cx="2322830" cy="700405"/>
          </a:xfrm>
          <a:prstGeom prst="rect">
            <a:avLst/>
          </a:prstGeom>
        </p:spPr>
      </p:pic>
      <p:pic>
        <p:nvPicPr>
          <p:cNvPr id="3" name="Picture 2" descr="A picture containing clock&#10;&#10;Description automatically generated">
            <a:extLst>
              <a:ext uri="{FF2B5EF4-FFF2-40B4-BE49-F238E27FC236}">
                <a16:creationId xmlns:a16="http://schemas.microsoft.com/office/drawing/2014/main" id="{D8CD5887-C980-0449-91A5-4029C1E3B233}"/>
              </a:ext>
            </a:extLst>
          </p:cNvPr>
          <p:cNvPicPr>
            <a:picLocks noChangeAspect="1"/>
          </p:cNvPicPr>
          <p:nvPr/>
        </p:nvPicPr>
        <p:blipFill rotWithShape="1">
          <a:blip r:embed="rId4"/>
          <a:srcRect t="12724" b="13441"/>
          <a:stretch/>
        </p:blipFill>
        <p:spPr>
          <a:xfrm>
            <a:off x="787388" y="4099405"/>
            <a:ext cx="2321572" cy="804672"/>
          </a:xfrm>
          <a:prstGeom prst="rect">
            <a:avLst/>
          </a:prstGeom>
        </p:spPr>
      </p:pic>
      <p:sp>
        <p:nvSpPr>
          <p:cNvPr id="5" name="TextBox 4">
            <a:extLst>
              <a:ext uri="{FF2B5EF4-FFF2-40B4-BE49-F238E27FC236}">
                <a16:creationId xmlns:a16="http://schemas.microsoft.com/office/drawing/2014/main" id="{FB32D489-D57F-FF44-A000-460FA013EDEA}"/>
              </a:ext>
            </a:extLst>
          </p:cNvPr>
          <p:cNvSpPr txBox="1"/>
          <p:nvPr/>
        </p:nvSpPr>
        <p:spPr>
          <a:xfrm>
            <a:off x="1367726" y="3791628"/>
            <a:ext cx="1160895" cy="307777"/>
          </a:xfrm>
          <a:prstGeom prst="rect">
            <a:avLst/>
          </a:prstGeom>
          <a:noFill/>
        </p:spPr>
        <p:txBody>
          <a:bodyPr wrap="none" rtlCol="0">
            <a:spAutoFit/>
          </a:bodyPr>
          <a:lstStyle/>
          <a:p>
            <a:r>
              <a:rPr lang="en-CN" dirty="0"/>
              <a:t>DBN (HMM)</a:t>
            </a:r>
          </a:p>
        </p:txBody>
      </p:sp>
      <p:sp>
        <p:nvSpPr>
          <p:cNvPr id="8" name="TextBox 7">
            <a:extLst>
              <a:ext uri="{FF2B5EF4-FFF2-40B4-BE49-F238E27FC236}">
                <a16:creationId xmlns:a16="http://schemas.microsoft.com/office/drawing/2014/main" id="{27CFD846-2F1A-054E-BC68-377EC1576C61}"/>
              </a:ext>
            </a:extLst>
          </p:cNvPr>
          <p:cNvSpPr txBox="1"/>
          <p:nvPr/>
        </p:nvSpPr>
        <p:spPr>
          <a:xfrm>
            <a:off x="6311582" y="3816336"/>
            <a:ext cx="1237839" cy="307777"/>
          </a:xfrm>
          <a:prstGeom prst="rect">
            <a:avLst/>
          </a:prstGeom>
          <a:noFill/>
        </p:spPr>
        <p:txBody>
          <a:bodyPr wrap="none" rtlCol="0">
            <a:spAutoFit/>
          </a:bodyPr>
          <a:lstStyle/>
          <a:p>
            <a:r>
              <a:rPr lang="en-CN" dirty="0"/>
              <a:t>Factor Graph</a:t>
            </a:r>
          </a:p>
        </p:txBody>
      </p:sp>
      <p:sp>
        <p:nvSpPr>
          <p:cNvPr id="11" name="TextBox 10">
            <a:extLst>
              <a:ext uri="{FF2B5EF4-FFF2-40B4-BE49-F238E27FC236}">
                <a16:creationId xmlns:a16="http://schemas.microsoft.com/office/drawing/2014/main" id="{CEB1D422-9E7F-F14C-92F4-7953DEAE19D3}"/>
              </a:ext>
            </a:extLst>
          </p:cNvPr>
          <p:cNvSpPr txBox="1"/>
          <p:nvPr/>
        </p:nvSpPr>
        <p:spPr>
          <a:xfrm>
            <a:off x="3428188" y="4307265"/>
            <a:ext cx="1856598" cy="523220"/>
          </a:xfrm>
          <a:prstGeom prst="rect">
            <a:avLst/>
          </a:prstGeom>
          <a:noFill/>
        </p:spPr>
        <p:txBody>
          <a:bodyPr wrap="none" rtlCol="0">
            <a:spAutoFit/>
          </a:bodyPr>
          <a:lstStyle/>
          <a:p>
            <a:r>
              <a:rPr lang="en-CN" dirty="0"/>
              <a:t>Observations known,</a:t>
            </a:r>
          </a:p>
          <a:p>
            <a:r>
              <a:rPr lang="en-US" dirty="0"/>
              <a:t>S</a:t>
            </a:r>
            <a:r>
              <a:rPr lang="en-CN" dirty="0"/>
              <a:t>tates unknown</a:t>
            </a:r>
          </a:p>
        </p:txBody>
      </p:sp>
      <p:cxnSp>
        <p:nvCxnSpPr>
          <p:cNvPr id="10" name="Straight Arrow Connector 9">
            <a:extLst>
              <a:ext uri="{FF2B5EF4-FFF2-40B4-BE49-F238E27FC236}">
                <a16:creationId xmlns:a16="http://schemas.microsoft.com/office/drawing/2014/main" id="{75D68221-1FB0-1343-B12B-2D5B0D721503}"/>
              </a:ext>
            </a:extLst>
          </p:cNvPr>
          <p:cNvCxnSpPr>
            <a:cxnSpLocks/>
          </p:cNvCxnSpPr>
          <p:nvPr/>
        </p:nvCxnSpPr>
        <p:spPr>
          <a:xfrm>
            <a:off x="3428188" y="4151538"/>
            <a:ext cx="205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5. What did you learn in this project?</a:t>
            </a:r>
            <a:endParaRPr/>
          </a:p>
        </p:txBody>
      </p:sp>
      <p:sp>
        <p:nvSpPr>
          <p:cNvPr id="80" name="Google Shape;8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I learnt a little bit of NumPy as it is very useful in creating CDF in this project. The idea of functional programming becomes essential in this project because it </a:t>
            </a:r>
            <a:r>
              <a:rPr lang="en-US" dirty="0"/>
              <a:t>provide</a:t>
            </a:r>
            <a:r>
              <a:rPr lang="en" dirty="0"/>
              <a:t>s more abstraction, and a lot of algorithms like sampling in DBN and implementing MPE are easier to implement as I need to write fewer lines of code. The project also helped me learnt a great amount of useful techniques and </a:t>
            </a:r>
            <a:r>
              <a:rPr lang="en-US" dirty="0"/>
              <a:t>concepts</a:t>
            </a:r>
            <a:r>
              <a:rPr lang="en" dirty="0"/>
              <a:t> used in robotics by coding them real. I implemented things like sensor models and transition </a:t>
            </a:r>
            <a:r>
              <a:rPr lang="en-US" dirty="0"/>
              <a:t>models and</a:t>
            </a:r>
            <a:r>
              <a:rPr lang="en" dirty="0"/>
              <a:t> used them simulate Bayes net using sampling methods. I also learnt to relations between Bayes nets and factor graphs and how the later can help me do inference with highly efficient and specialized algorithms. Now I can really see how these littles pieces connect and work out for robotics!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7cc11eff06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Screenshot and paste the output of running your unit tests here </a:t>
            </a:r>
            <a:endParaRPr/>
          </a:p>
          <a:p>
            <a:pPr marL="0" lvl="0" indent="0" algn="l" rtl="0">
              <a:spcBef>
                <a:spcPts val="0"/>
              </a:spcBef>
              <a:spcAft>
                <a:spcPts val="0"/>
              </a:spcAft>
              <a:buNone/>
            </a:pPr>
            <a:endParaRPr/>
          </a:p>
        </p:txBody>
      </p:sp>
      <p:sp>
        <p:nvSpPr>
          <p:cNvPr id="86" name="Google Shape;86;g7cc11eff06_0_0"/>
          <p:cNvSpPr txBox="1">
            <a:spLocks noGrp="1"/>
          </p:cNvSpPr>
          <p:nvPr>
            <p:ph type="body" idx="1"/>
          </p:nvPr>
        </p:nvSpPr>
        <p:spPr>
          <a:xfrm>
            <a:off x="311700" y="1454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800"/>
              <a:buFont typeface="Arial"/>
              <a:buNone/>
            </a:pPr>
            <a:endParaRPr dirty="0"/>
          </a:p>
        </p:txBody>
      </p:sp>
      <p:pic>
        <p:nvPicPr>
          <p:cNvPr id="4" name="Picture 3" descr="A screenshot of a social media post&#10;&#10;Description automatically generated">
            <a:extLst>
              <a:ext uri="{FF2B5EF4-FFF2-40B4-BE49-F238E27FC236}">
                <a16:creationId xmlns:a16="http://schemas.microsoft.com/office/drawing/2014/main" id="{33CD07C3-6E9A-3D49-9FF8-2A4A3E89BFF8}"/>
              </a:ext>
            </a:extLst>
          </p:cNvPr>
          <p:cNvPicPr>
            <a:picLocks noChangeAspect="1"/>
          </p:cNvPicPr>
          <p:nvPr/>
        </p:nvPicPr>
        <p:blipFill>
          <a:blip r:embed="rId3"/>
          <a:stretch>
            <a:fillRect/>
          </a:stretch>
        </p:blipFill>
        <p:spPr>
          <a:xfrm>
            <a:off x="241491" y="1454175"/>
            <a:ext cx="4897210" cy="341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6de84b36eb_0_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7. Extra-Credit - MPE: Screenshot and paste the output of running your extra-credit unit tests here</a:t>
            </a:r>
            <a:endParaRPr dirty="0"/>
          </a:p>
          <a:p>
            <a:pPr marL="0" lvl="0" indent="0" algn="l" rtl="0">
              <a:lnSpc>
                <a:spcPct val="100000"/>
              </a:lnSpc>
              <a:spcBef>
                <a:spcPts val="0"/>
              </a:spcBef>
              <a:spcAft>
                <a:spcPts val="0"/>
              </a:spcAft>
              <a:buSzPts val="2800"/>
              <a:buNone/>
            </a:pPr>
            <a:endParaRPr dirty="0"/>
          </a:p>
        </p:txBody>
      </p:sp>
      <p:sp>
        <p:nvSpPr>
          <p:cNvPr id="92" name="Google Shape;92;g6de84b36eb_0_0"/>
          <p:cNvSpPr txBox="1">
            <a:spLocks noGrp="1"/>
          </p:cNvSpPr>
          <p:nvPr>
            <p:ph type="body" idx="1"/>
          </p:nvPr>
        </p:nvSpPr>
        <p:spPr>
          <a:xfrm>
            <a:off x="311700" y="1372525"/>
            <a:ext cx="8520600" cy="31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dirty="0"/>
          </a:p>
        </p:txBody>
      </p:sp>
      <p:pic>
        <p:nvPicPr>
          <p:cNvPr id="3" name="Picture 2" descr="A screenshot of a social media post&#10;&#10;Description automatically generated">
            <a:extLst>
              <a:ext uri="{FF2B5EF4-FFF2-40B4-BE49-F238E27FC236}">
                <a16:creationId xmlns:a16="http://schemas.microsoft.com/office/drawing/2014/main" id="{49575688-1D11-4845-A929-42AAAFABEEE0}"/>
              </a:ext>
            </a:extLst>
          </p:cNvPr>
          <p:cNvPicPr>
            <a:picLocks noChangeAspect="1"/>
          </p:cNvPicPr>
          <p:nvPr/>
        </p:nvPicPr>
        <p:blipFill>
          <a:blip r:embed="rId3"/>
          <a:stretch>
            <a:fillRect/>
          </a:stretch>
        </p:blipFill>
        <p:spPr>
          <a:xfrm>
            <a:off x="311699" y="1372525"/>
            <a:ext cx="6210501" cy="3196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6deafcb2e0_1_1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8. Extra-Credit - Portal: Screenshot and paste the output of running your extra-credit unit tests here</a:t>
            </a:r>
            <a:endParaRPr/>
          </a:p>
          <a:p>
            <a:pPr marL="0" lvl="0" indent="0" algn="l" rtl="0">
              <a:lnSpc>
                <a:spcPct val="100000"/>
              </a:lnSpc>
              <a:spcBef>
                <a:spcPts val="0"/>
              </a:spcBef>
              <a:spcAft>
                <a:spcPts val="0"/>
              </a:spcAft>
              <a:buSzPts val="2800"/>
              <a:buNone/>
            </a:pPr>
            <a:endParaRPr/>
          </a:p>
        </p:txBody>
      </p:sp>
      <p:sp>
        <p:nvSpPr>
          <p:cNvPr id="98" name="Google Shape;98;g6deafcb2e0_1_10"/>
          <p:cNvSpPr txBox="1">
            <a:spLocks noGrp="1"/>
          </p:cNvSpPr>
          <p:nvPr>
            <p:ph type="body" idx="1"/>
          </p:nvPr>
        </p:nvSpPr>
        <p:spPr>
          <a:xfrm>
            <a:off x="311700" y="1372525"/>
            <a:ext cx="8520600" cy="31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dirty="0"/>
          </a:p>
        </p:txBody>
      </p:sp>
      <p:pic>
        <p:nvPicPr>
          <p:cNvPr id="3" name="Picture 2" descr="A screenshot of a social media post&#10;&#10;Description automatically generated">
            <a:extLst>
              <a:ext uri="{FF2B5EF4-FFF2-40B4-BE49-F238E27FC236}">
                <a16:creationId xmlns:a16="http://schemas.microsoft.com/office/drawing/2014/main" id="{8080A712-A5CF-3646-8AA3-DE144AD623E8}"/>
              </a:ext>
            </a:extLst>
          </p:cNvPr>
          <p:cNvPicPr>
            <a:picLocks noChangeAspect="1"/>
          </p:cNvPicPr>
          <p:nvPr/>
        </p:nvPicPr>
        <p:blipFill>
          <a:blip r:embed="rId3"/>
          <a:stretch>
            <a:fillRect/>
          </a:stretch>
        </p:blipFill>
        <p:spPr>
          <a:xfrm>
            <a:off x="311700" y="1372525"/>
            <a:ext cx="4761232" cy="319950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810</Words>
  <Application>Microsoft Macintosh PowerPoint</Application>
  <PresentationFormat>On-screen Show (16:9)</PresentationFormat>
  <Paragraphs>22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 Math</vt:lpstr>
      <vt:lpstr>Simple Light</vt:lpstr>
      <vt:lpstr>CS 3630 Project 2</vt:lpstr>
      <vt:lpstr>1. What is the difference between CDF and PMF?</vt:lpstr>
      <vt:lpstr>2. How did you implement maximum-probable explanation? </vt:lpstr>
      <vt:lpstr>3. What is the purpose of sampling and how is it used?</vt:lpstr>
      <vt:lpstr>4. What is a factor graph?</vt:lpstr>
      <vt:lpstr>5. What did you learn in this project?</vt:lpstr>
      <vt:lpstr>6. Screenshot and paste the output of running your unit tests here  </vt:lpstr>
      <vt:lpstr>7. Extra-Credit - MPE: Screenshot and paste the output of running your extra-credit unit tests here </vt:lpstr>
      <vt:lpstr>8. Extra-Credit - Portal: Screenshot and paste the output of running your extra-credit unit tests here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3630 Project 2</dc:title>
  <cp:lastModifiedBy>Ding, Fei</cp:lastModifiedBy>
  <cp:revision>13</cp:revision>
  <dcterms:modified xsi:type="dcterms:W3CDTF">2020-02-02T23:24:37Z</dcterms:modified>
</cp:coreProperties>
</file>