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04be8b86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704be8b86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153b296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7153b2968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153b296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7153b2968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04be8b86c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704be8b86c_1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15171641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715171641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30475"/>
            <a:ext cx="8520600" cy="118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CS 3630 Project 5</a:t>
            </a:r>
            <a:endParaRPr/>
          </a:p>
        </p:txBody>
      </p:sp>
      <p:sp>
        <p:nvSpPr>
          <p:cNvPr id="55" name="Google Shape;55;p13"/>
          <p:cNvSpPr txBox="1"/>
          <p:nvPr>
            <p:ph idx="1" type="subTitle"/>
          </p:nvPr>
        </p:nvSpPr>
        <p:spPr>
          <a:xfrm>
            <a:off x="374100" y="2101825"/>
            <a:ext cx="3938100" cy="10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t>Name: </a:t>
            </a:r>
            <a:endParaRPr sz="1400"/>
          </a:p>
          <a:p>
            <a:pPr indent="0" lvl="0" marL="0" rtl="0" algn="l">
              <a:lnSpc>
                <a:spcPct val="100000"/>
              </a:lnSpc>
              <a:spcBef>
                <a:spcPts val="0"/>
              </a:spcBef>
              <a:spcAft>
                <a:spcPts val="0"/>
              </a:spcAft>
              <a:buSzPts val="2800"/>
              <a:buNone/>
            </a:pPr>
            <a:r>
              <a:rPr lang="en" sz="1400"/>
              <a:t>GT username:</a:t>
            </a:r>
            <a:endParaRPr sz="1400"/>
          </a:p>
          <a:p>
            <a:pPr indent="0" lvl="0" marL="0" rtl="0" algn="l">
              <a:lnSpc>
                <a:spcPct val="100000"/>
              </a:lnSpc>
              <a:spcBef>
                <a:spcPts val="0"/>
              </a:spcBef>
              <a:spcAft>
                <a:spcPts val="0"/>
              </a:spcAft>
              <a:buSzPts val="2800"/>
              <a:buNone/>
            </a:pPr>
            <a:r>
              <a:rPr lang="en" sz="1400"/>
              <a:t>GTID:</a:t>
            </a:r>
            <a:endParaRPr sz="1400"/>
          </a:p>
          <a:p>
            <a:pPr indent="0" lvl="0" marL="0" rtl="0" algn="l">
              <a:lnSpc>
                <a:spcPct val="100000"/>
              </a:lnSpc>
              <a:spcBef>
                <a:spcPts val="0"/>
              </a:spcBef>
              <a:spcAft>
                <a:spcPts val="0"/>
              </a:spcAft>
              <a:buSzPts val="2800"/>
              <a:buNone/>
            </a:pPr>
            <a:r>
              <a:rPr lang="en" sz="1400"/>
              <a:t>Team #:</a:t>
            </a:r>
            <a:endParaRPr sz="1400"/>
          </a:p>
        </p:txBody>
      </p:sp>
      <p:sp>
        <p:nvSpPr>
          <p:cNvPr id="56" name="Google Shape;56;p13"/>
          <p:cNvSpPr txBox="1"/>
          <p:nvPr>
            <p:ph idx="1" type="subTitle"/>
          </p:nvPr>
        </p:nvSpPr>
        <p:spPr>
          <a:xfrm>
            <a:off x="374100" y="3393750"/>
            <a:ext cx="3938100" cy="10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t>Name: </a:t>
            </a:r>
            <a:endParaRPr sz="1400"/>
          </a:p>
          <a:p>
            <a:pPr indent="0" lvl="0" marL="0" rtl="0" algn="l">
              <a:lnSpc>
                <a:spcPct val="100000"/>
              </a:lnSpc>
              <a:spcBef>
                <a:spcPts val="0"/>
              </a:spcBef>
              <a:spcAft>
                <a:spcPts val="0"/>
              </a:spcAft>
              <a:buSzPts val="2800"/>
              <a:buNone/>
            </a:pPr>
            <a:r>
              <a:rPr lang="en" sz="1400"/>
              <a:t>GT username:</a:t>
            </a:r>
            <a:endParaRPr sz="1400"/>
          </a:p>
          <a:p>
            <a:pPr indent="0" lvl="0" marL="0" rtl="0" algn="l">
              <a:lnSpc>
                <a:spcPct val="100000"/>
              </a:lnSpc>
              <a:spcBef>
                <a:spcPts val="0"/>
              </a:spcBef>
              <a:spcAft>
                <a:spcPts val="0"/>
              </a:spcAft>
              <a:buSzPts val="2800"/>
              <a:buNone/>
            </a:pPr>
            <a:r>
              <a:rPr lang="en" sz="1400"/>
              <a:t>GTID:</a:t>
            </a:r>
            <a:endParaRPr sz="1400"/>
          </a:p>
          <a:p>
            <a:pPr indent="0" lvl="0" marL="0" rtl="0" algn="l">
              <a:lnSpc>
                <a:spcPct val="100000"/>
              </a:lnSpc>
              <a:spcBef>
                <a:spcPts val="0"/>
              </a:spcBef>
              <a:spcAft>
                <a:spcPts val="0"/>
              </a:spcAft>
              <a:buSzPts val="2800"/>
              <a:buNone/>
            </a:pPr>
            <a:r>
              <a:rPr lang="en" sz="1400"/>
              <a:t>Team #:</a:t>
            </a:r>
            <a:endParaRPr sz="1400"/>
          </a:p>
        </p:txBody>
      </p:sp>
      <p:sp>
        <p:nvSpPr>
          <p:cNvPr id="57" name="Google Shape;57;p13"/>
          <p:cNvSpPr txBox="1"/>
          <p:nvPr>
            <p:ph idx="1" type="subTitle"/>
          </p:nvPr>
        </p:nvSpPr>
        <p:spPr>
          <a:xfrm>
            <a:off x="4572000" y="3393750"/>
            <a:ext cx="4000500" cy="10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t>Name: </a:t>
            </a:r>
            <a:endParaRPr sz="1400"/>
          </a:p>
          <a:p>
            <a:pPr indent="0" lvl="0" marL="0" rtl="0" algn="l">
              <a:lnSpc>
                <a:spcPct val="100000"/>
              </a:lnSpc>
              <a:spcBef>
                <a:spcPts val="0"/>
              </a:spcBef>
              <a:spcAft>
                <a:spcPts val="0"/>
              </a:spcAft>
              <a:buSzPts val="2800"/>
              <a:buNone/>
            </a:pPr>
            <a:r>
              <a:rPr lang="en" sz="1400"/>
              <a:t>GT username:</a:t>
            </a:r>
            <a:endParaRPr sz="1400"/>
          </a:p>
          <a:p>
            <a:pPr indent="0" lvl="0" marL="0" rtl="0" algn="l">
              <a:lnSpc>
                <a:spcPct val="100000"/>
              </a:lnSpc>
              <a:spcBef>
                <a:spcPts val="0"/>
              </a:spcBef>
              <a:spcAft>
                <a:spcPts val="0"/>
              </a:spcAft>
              <a:buSzPts val="2800"/>
              <a:buNone/>
            </a:pPr>
            <a:r>
              <a:rPr lang="en" sz="1400"/>
              <a:t>GTID:</a:t>
            </a:r>
            <a:endParaRPr sz="1400"/>
          </a:p>
          <a:p>
            <a:pPr indent="0" lvl="0" marL="0" rtl="0" algn="l">
              <a:lnSpc>
                <a:spcPct val="100000"/>
              </a:lnSpc>
              <a:spcBef>
                <a:spcPts val="0"/>
              </a:spcBef>
              <a:spcAft>
                <a:spcPts val="0"/>
              </a:spcAft>
              <a:buSzPts val="2800"/>
              <a:buNone/>
            </a:pPr>
            <a:r>
              <a:rPr lang="en" sz="1400"/>
              <a:t>Team #:</a:t>
            </a:r>
            <a:endParaRPr sz="1400"/>
          </a:p>
        </p:txBody>
      </p:sp>
      <p:sp>
        <p:nvSpPr>
          <p:cNvPr id="58" name="Google Shape;58;p13"/>
          <p:cNvSpPr txBox="1"/>
          <p:nvPr>
            <p:ph idx="1" type="subTitle"/>
          </p:nvPr>
        </p:nvSpPr>
        <p:spPr>
          <a:xfrm>
            <a:off x="4572000" y="2101825"/>
            <a:ext cx="4000500" cy="105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t>Name: </a:t>
            </a:r>
            <a:endParaRPr sz="1400"/>
          </a:p>
          <a:p>
            <a:pPr indent="0" lvl="0" marL="0" rtl="0" algn="l">
              <a:lnSpc>
                <a:spcPct val="100000"/>
              </a:lnSpc>
              <a:spcBef>
                <a:spcPts val="0"/>
              </a:spcBef>
              <a:spcAft>
                <a:spcPts val="0"/>
              </a:spcAft>
              <a:buSzPts val="2800"/>
              <a:buNone/>
            </a:pPr>
            <a:r>
              <a:rPr lang="en" sz="1400"/>
              <a:t>GT username:</a:t>
            </a:r>
            <a:endParaRPr sz="1400"/>
          </a:p>
          <a:p>
            <a:pPr indent="0" lvl="0" marL="0" rtl="0" algn="l">
              <a:lnSpc>
                <a:spcPct val="100000"/>
              </a:lnSpc>
              <a:spcBef>
                <a:spcPts val="0"/>
              </a:spcBef>
              <a:spcAft>
                <a:spcPts val="0"/>
              </a:spcAft>
              <a:buSzPts val="2800"/>
              <a:buNone/>
            </a:pPr>
            <a:r>
              <a:rPr lang="en" sz="1400"/>
              <a:t>GTID:</a:t>
            </a:r>
            <a:endParaRPr sz="1400"/>
          </a:p>
          <a:p>
            <a:pPr indent="0" lvl="0" marL="0" rtl="0" algn="l">
              <a:lnSpc>
                <a:spcPct val="100000"/>
              </a:lnSpc>
              <a:spcBef>
                <a:spcPts val="0"/>
              </a:spcBef>
              <a:spcAft>
                <a:spcPts val="0"/>
              </a:spcAft>
              <a:buSzPts val="2800"/>
              <a:buNone/>
            </a:pPr>
            <a:r>
              <a:rPr lang="en" sz="1400"/>
              <a:t>Team #:</a:t>
            </a:r>
            <a:endParaRPr sz="1400"/>
          </a:p>
        </p:txBody>
      </p:sp>
      <p:cxnSp>
        <p:nvCxnSpPr>
          <p:cNvPr id="59" name="Google Shape;59;p13"/>
          <p:cNvCxnSpPr/>
          <p:nvPr/>
        </p:nvCxnSpPr>
        <p:spPr>
          <a:xfrm flipH="1">
            <a:off x="4431750" y="1652150"/>
            <a:ext cx="20700" cy="3086100"/>
          </a:xfrm>
          <a:prstGeom prst="straightConnector1">
            <a:avLst/>
          </a:prstGeom>
          <a:noFill/>
          <a:ln cap="flat" cmpd="sng" w="38100">
            <a:solidFill>
              <a:schemeClr val="dk2"/>
            </a:solidFill>
            <a:prstDash val="solid"/>
            <a:round/>
            <a:headEnd len="med" w="med" type="none"/>
            <a:tailEnd len="med" w="med" type="none"/>
          </a:ln>
        </p:spPr>
      </p:cxnSp>
      <p:sp>
        <p:nvSpPr>
          <p:cNvPr id="60" name="Google Shape;60;p13"/>
          <p:cNvSpPr txBox="1"/>
          <p:nvPr>
            <p:ph idx="1" type="subTitle"/>
          </p:nvPr>
        </p:nvSpPr>
        <p:spPr>
          <a:xfrm>
            <a:off x="377575" y="1652150"/>
            <a:ext cx="12087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sz="1400" u="sng"/>
              <a:t>Team 1</a:t>
            </a:r>
            <a:endParaRPr sz="1400" u="sng"/>
          </a:p>
          <a:p>
            <a:pPr indent="0" lvl="0" marL="0" rtl="0" algn="l">
              <a:lnSpc>
                <a:spcPct val="100000"/>
              </a:lnSpc>
              <a:spcBef>
                <a:spcPts val="0"/>
              </a:spcBef>
              <a:spcAft>
                <a:spcPts val="0"/>
              </a:spcAft>
              <a:buSzPts val="2800"/>
              <a:buNone/>
            </a:pPr>
            <a:r>
              <a:t/>
            </a:r>
            <a:endParaRPr sz="1400" u="sng"/>
          </a:p>
        </p:txBody>
      </p:sp>
      <p:sp>
        <p:nvSpPr>
          <p:cNvPr id="61" name="Google Shape;61;p13"/>
          <p:cNvSpPr txBox="1"/>
          <p:nvPr>
            <p:ph idx="1" type="subTitle"/>
          </p:nvPr>
        </p:nvSpPr>
        <p:spPr>
          <a:xfrm>
            <a:off x="4582350" y="1728350"/>
            <a:ext cx="12087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 sz="1400" u="sng"/>
              <a:t>Team 2</a:t>
            </a:r>
            <a:endParaRPr sz="1400" u="sng"/>
          </a:p>
          <a:p>
            <a:pPr indent="0" lvl="0" marL="0" rtl="0" algn="l">
              <a:lnSpc>
                <a:spcPct val="100000"/>
              </a:lnSpc>
              <a:spcBef>
                <a:spcPts val="0"/>
              </a:spcBef>
              <a:spcAft>
                <a:spcPts val="0"/>
              </a:spcAft>
              <a:buSzPts val="2800"/>
              <a:buNone/>
            </a:pPr>
            <a:r>
              <a:t/>
            </a:r>
            <a:endParaRPr sz="14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1</a:t>
            </a:r>
            <a:r>
              <a:rPr lang="en" sz="1800"/>
              <a:t>. </a:t>
            </a:r>
            <a:r>
              <a:rPr lang="en" sz="1800"/>
              <a:t>Describe a method of lane detection used in industry other than the one in part. Limit to 350 words.</a:t>
            </a:r>
            <a:endParaRPr sz="1800"/>
          </a:p>
          <a:p>
            <a:pPr indent="0" lvl="0" marL="0" rtl="0" algn="l">
              <a:lnSpc>
                <a:spcPct val="100000"/>
              </a:lnSpc>
              <a:spcBef>
                <a:spcPts val="0"/>
              </a:spcBef>
              <a:spcAft>
                <a:spcPts val="0"/>
              </a:spcAft>
              <a:buNone/>
            </a:pPr>
            <a:r>
              <a:t/>
            </a:r>
            <a:endParaRPr sz="1800"/>
          </a:p>
        </p:txBody>
      </p:sp>
      <p:sp>
        <p:nvSpPr>
          <p:cNvPr id="67" name="Google Shape;67;p14"/>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&lt;Answer here&gt;</a:t>
            </a:r>
            <a:endParaRPr/>
          </a:p>
        </p:txBody>
      </p:sp>
      <p:sp>
        <p:nvSpPr>
          <p:cNvPr id="68" name="Google Shape;68;p14"/>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2</a:t>
            </a:r>
            <a:r>
              <a:rPr lang="en" sz="1800"/>
              <a:t>. State one of the computer vision concepts you find interesting, explain how it works, and your favorite application of the concept in real-life (for example, computer vision used in baseball to cheat, etc.). Limit to 200 words</a:t>
            </a:r>
            <a:endParaRPr sz="1800"/>
          </a:p>
          <a:p>
            <a:pPr indent="0" lvl="0" marL="0" rtl="0" algn="l">
              <a:lnSpc>
                <a:spcPct val="100000"/>
              </a:lnSpc>
              <a:spcBef>
                <a:spcPts val="0"/>
              </a:spcBef>
              <a:spcAft>
                <a:spcPts val="0"/>
              </a:spcAft>
              <a:buNone/>
            </a:pPr>
            <a:r>
              <a:t/>
            </a:r>
            <a:endParaRPr sz="1800"/>
          </a:p>
        </p:txBody>
      </p:sp>
      <p:sp>
        <p:nvSpPr>
          <p:cNvPr id="74" name="Google Shape;74;p15"/>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&lt;Answer here&gt;</a:t>
            </a:r>
            <a:endParaRPr/>
          </a:p>
        </p:txBody>
      </p:sp>
      <p:sp>
        <p:nvSpPr>
          <p:cNvPr id="75" name="Google Shape;75;p15"/>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3. Explain why changing the focal length of the camera affects image quality?</a:t>
            </a:r>
            <a:endParaRPr sz="1800"/>
          </a:p>
        </p:txBody>
      </p:sp>
      <p:sp>
        <p:nvSpPr>
          <p:cNvPr id="81" name="Google Shape;81;p16"/>
          <p:cNvSpPr txBox="1"/>
          <p:nvPr>
            <p:ph idx="1" type="body"/>
          </p:nvPr>
        </p:nvSpPr>
        <p:spPr>
          <a:xfrm>
            <a:off x="277225" y="1055600"/>
            <a:ext cx="8520600" cy="23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&lt;Answer here&gt;</a:t>
            </a:r>
            <a:endParaRPr/>
          </a:p>
        </p:txBody>
      </p:sp>
      <p:sp>
        <p:nvSpPr>
          <p:cNvPr id="82" name="Google Shape;82;p16"/>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277225" y="127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4</a:t>
            </a:r>
            <a:r>
              <a:rPr lang="en" sz="1800"/>
              <a:t>. Solve this stereo problem. You have a stereo camera with parallel optical </a:t>
            </a:r>
            <a:r>
              <a:rPr lang="en" sz="1800"/>
              <a:t>axes</a:t>
            </a:r>
            <a:r>
              <a:rPr lang="en" sz="1800"/>
              <a:t> and want to find the depth of a point in 3d space, point P. This point has corresponding image coordinates (u_l,v_l) = (52,60) and (u_r,v_r) = (2,60) of the two images of the stereo camera, with the r suffix meaning right image pixel and l suffix meaning left image pixel. The baseline is 50 cm, and the focal length is 300 pixels. What is the depth of the point P? Show equation used, and values in equation.</a:t>
            </a:r>
            <a:endParaRPr sz="1800"/>
          </a:p>
        </p:txBody>
      </p:sp>
      <p:sp>
        <p:nvSpPr>
          <p:cNvPr id="88" name="Google Shape;88;p17"/>
          <p:cNvSpPr txBox="1"/>
          <p:nvPr>
            <p:ph idx="1" type="body"/>
          </p:nvPr>
        </p:nvSpPr>
        <p:spPr>
          <a:xfrm>
            <a:off x="277225" y="2279950"/>
            <a:ext cx="8520600" cy="25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&lt;Answer here&gt;</a:t>
            </a:r>
            <a:endParaRPr/>
          </a:p>
        </p:txBody>
      </p:sp>
      <p:sp>
        <p:nvSpPr>
          <p:cNvPr id="89" name="Google Shape;89;p17"/>
          <p:cNvSpPr txBox="1"/>
          <p:nvPr/>
        </p:nvSpPr>
        <p:spPr>
          <a:xfrm>
            <a:off x="551750" y="4820100"/>
            <a:ext cx="33438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