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3" roundtripDataSignature="AMtx7mhvhTjXvM9PPmqkjbIAD07ysMYc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drive.google.com/drive/folders/10J2pC23o0iTWFTdcmPer4oQpOavY2pit?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230475"/>
            <a:ext cx="8520600" cy="118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CS 3630 Project 5</a:t>
            </a:r>
            <a:endParaRPr/>
          </a:p>
        </p:txBody>
      </p:sp>
      <p:sp>
        <p:nvSpPr>
          <p:cNvPr id="55" name="Google Shape;55;p1"/>
          <p:cNvSpPr txBox="1"/>
          <p:nvPr>
            <p:ph idx="1" type="subTitle"/>
          </p:nvPr>
        </p:nvSpPr>
        <p:spPr>
          <a:xfrm>
            <a:off x="374100" y="2101825"/>
            <a:ext cx="3938100" cy="105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400"/>
              <a:t>Name: Fei Ding</a:t>
            </a:r>
            <a:endParaRPr sz="1400"/>
          </a:p>
          <a:p>
            <a:pPr indent="0" lvl="0" marL="0" rtl="0" algn="l">
              <a:lnSpc>
                <a:spcPct val="100000"/>
              </a:lnSpc>
              <a:spcBef>
                <a:spcPts val="0"/>
              </a:spcBef>
              <a:spcAft>
                <a:spcPts val="0"/>
              </a:spcAft>
              <a:buSzPts val="2800"/>
              <a:buNone/>
            </a:pPr>
            <a:r>
              <a:rPr lang="en" sz="1400"/>
              <a:t>GT username: fding33</a:t>
            </a:r>
            <a:endParaRPr sz="1400"/>
          </a:p>
          <a:p>
            <a:pPr indent="0" lvl="0" marL="0" rtl="0" algn="l">
              <a:lnSpc>
                <a:spcPct val="100000"/>
              </a:lnSpc>
              <a:spcBef>
                <a:spcPts val="0"/>
              </a:spcBef>
              <a:spcAft>
                <a:spcPts val="0"/>
              </a:spcAft>
              <a:buSzPts val="2800"/>
              <a:buNone/>
            </a:pPr>
            <a:r>
              <a:rPr lang="en" sz="1400"/>
              <a:t>GTID: 903444656</a:t>
            </a:r>
            <a:endParaRPr sz="1400"/>
          </a:p>
          <a:p>
            <a:pPr indent="0" lvl="0" marL="0" rtl="0" algn="l">
              <a:lnSpc>
                <a:spcPct val="100000"/>
              </a:lnSpc>
              <a:spcBef>
                <a:spcPts val="0"/>
              </a:spcBef>
              <a:spcAft>
                <a:spcPts val="0"/>
              </a:spcAft>
              <a:buSzPts val="2800"/>
              <a:buNone/>
            </a:pPr>
            <a:r>
              <a:rPr lang="en" sz="1400"/>
              <a:t>Team #: 19</a:t>
            </a:r>
            <a:endParaRPr sz="1400"/>
          </a:p>
        </p:txBody>
      </p:sp>
      <p:sp>
        <p:nvSpPr>
          <p:cNvPr id="56" name="Google Shape;56;p1"/>
          <p:cNvSpPr txBox="1"/>
          <p:nvPr>
            <p:ph idx="1" type="subTitle"/>
          </p:nvPr>
        </p:nvSpPr>
        <p:spPr>
          <a:xfrm>
            <a:off x="374100" y="3393750"/>
            <a:ext cx="3938100" cy="10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sz="1400"/>
              <a:t>Name: Zhen Jiang</a:t>
            </a:r>
            <a:endParaRPr sz="1400"/>
          </a:p>
          <a:p>
            <a:pPr indent="0" lvl="0" marL="0" rtl="0" algn="l">
              <a:spcBef>
                <a:spcPts val="0"/>
              </a:spcBef>
              <a:spcAft>
                <a:spcPts val="0"/>
              </a:spcAft>
              <a:buClr>
                <a:schemeClr val="dk1"/>
              </a:buClr>
              <a:buSzPts val="2800"/>
              <a:buFont typeface="Arial"/>
              <a:buNone/>
            </a:pPr>
            <a:r>
              <a:rPr lang="en" sz="1400"/>
              <a:t>GT username: zjiang330</a:t>
            </a:r>
            <a:endParaRPr sz="1400"/>
          </a:p>
          <a:p>
            <a:pPr indent="0" lvl="0" marL="0" rtl="0" algn="l">
              <a:spcBef>
                <a:spcPts val="0"/>
              </a:spcBef>
              <a:spcAft>
                <a:spcPts val="0"/>
              </a:spcAft>
              <a:buClr>
                <a:schemeClr val="dk1"/>
              </a:buClr>
              <a:buSzPts val="2800"/>
              <a:buFont typeface="Arial"/>
              <a:buNone/>
            </a:pPr>
            <a:r>
              <a:rPr lang="en" sz="1400"/>
              <a:t>GTID: 903402987</a:t>
            </a:r>
            <a:endParaRPr sz="1400"/>
          </a:p>
          <a:p>
            <a:pPr indent="0" lvl="0" marL="0" rtl="0" algn="l">
              <a:spcBef>
                <a:spcPts val="0"/>
              </a:spcBef>
              <a:spcAft>
                <a:spcPts val="0"/>
              </a:spcAft>
              <a:buClr>
                <a:schemeClr val="dk1"/>
              </a:buClr>
              <a:buSzPts val="2800"/>
              <a:buFont typeface="Arial"/>
              <a:buNone/>
            </a:pPr>
            <a:r>
              <a:rPr lang="en" sz="1400"/>
              <a:t>Team #: 19</a:t>
            </a:r>
            <a:endParaRPr sz="1400"/>
          </a:p>
        </p:txBody>
      </p:sp>
      <p:sp>
        <p:nvSpPr>
          <p:cNvPr id="57" name="Google Shape;57;p1"/>
          <p:cNvSpPr txBox="1"/>
          <p:nvPr>
            <p:ph idx="1" type="subTitle"/>
          </p:nvPr>
        </p:nvSpPr>
        <p:spPr>
          <a:xfrm>
            <a:off x="4572000" y="3393750"/>
            <a:ext cx="4000500" cy="105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400"/>
              <a:t>Name: Eric Yan</a:t>
            </a:r>
            <a:endParaRPr sz="1400"/>
          </a:p>
          <a:p>
            <a:pPr indent="0" lvl="0" marL="0" rtl="0" algn="l">
              <a:lnSpc>
                <a:spcPct val="100000"/>
              </a:lnSpc>
              <a:spcBef>
                <a:spcPts val="0"/>
              </a:spcBef>
              <a:spcAft>
                <a:spcPts val="0"/>
              </a:spcAft>
              <a:buSzPts val="2800"/>
              <a:buNone/>
            </a:pPr>
            <a:r>
              <a:rPr lang="en" sz="1400"/>
              <a:t>GT username: eyan30</a:t>
            </a:r>
            <a:endParaRPr sz="1400"/>
          </a:p>
          <a:p>
            <a:pPr indent="0" lvl="0" marL="0" rtl="0" algn="l">
              <a:lnSpc>
                <a:spcPct val="100000"/>
              </a:lnSpc>
              <a:spcBef>
                <a:spcPts val="0"/>
              </a:spcBef>
              <a:spcAft>
                <a:spcPts val="0"/>
              </a:spcAft>
              <a:buSzPts val="2800"/>
              <a:buNone/>
            </a:pPr>
            <a:r>
              <a:rPr lang="en" sz="1400"/>
              <a:t>GTID: 903195858</a:t>
            </a:r>
            <a:endParaRPr sz="1400"/>
          </a:p>
          <a:p>
            <a:pPr indent="0" lvl="0" marL="0" rtl="0" algn="l">
              <a:lnSpc>
                <a:spcPct val="100000"/>
              </a:lnSpc>
              <a:spcBef>
                <a:spcPts val="0"/>
              </a:spcBef>
              <a:spcAft>
                <a:spcPts val="0"/>
              </a:spcAft>
              <a:buSzPts val="2800"/>
              <a:buNone/>
            </a:pPr>
            <a:r>
              <a:rPr lang="en" sz="1400"/>
              <a:t>Team #: 76</a:t>
            </a:r>
            <a:endParaRPr sz="1400"/>
          </a:p>
        </p:txBody>
      </p:sp>
      <p:sp>
        <p:nvSpPr>
          <p:cNvPr id="58" name="Google Shape;58;p1"/>
          <p:cNvSpPr txBox="1"/>
          <p:nvPr>
            <p:ph idx="1" type="subTitle"/>
          </p:nvPr>
        </p:nvSpPr>
        <p:spPr>
          <a:xfrm>
            <a:off x="4572000" y="2101825"/>
            <a:ext cx="4000500" cy="105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400"/>
              <a:t>Nam</a:t>
            </a:r>
            <a:r>
              <a:rPr lang="en" sz="1400"/>
              <a:t>e: Francis Kim</a:t>
            </a:r>
            <a:endParaRPr sz="1400"/>
          </a:p>
          <a:p>
            <a:pPr indent="0" lvl="0" marL="0" rtl="0" algn="l">
              <a:lnSpc>
                <a:spcPct val="100000"/>
              </a:lnSpc>
              <a:spcBef>
                <a:spcPts val="0"/>
              </a:spcBef>
              <a:spcAft>
                <a:spcPts val="0"/>
              </a:spcAft>
              <a:buSzPts val="2800"/>
              <a:buNone/>
            </a:pPr>
            <a:r>
              <a:rPr lang="en" sz="1400"/>
              <a:t>GT username: fkim30</a:t>
            </a:r>
            <a:endParaRPr sz="1400"/>
          </a:p>
          <a:p>
            <a:pPr indent="0" lvl="0" marL="0" rtl="0" algn="l">
              <a:lnSpc>
                <a:spcPct val="100000"/>
              </a:lnSpc>
              <a:spcBef>
                <a:spcPts val="0"/>
              </a:spcBef>
              <a:spcAft>
                <a:spcPts val="0"/>
              </a:spcAft>
              <a:buSzPts val="2800"/>
              <a:buNone/>
            </a:pPr>
            <a:r>
              <a:rPr lang="en" sz="1400"/>
              <a:t>GTID: 903281773</a:t>
            </a:r>
            <a:endParaRPr sz="1400"/>
          </a:p>
          <a:p>
            <a:pPr indent="0" lvl="0" marL="0" rtl="0" algn="l">
              <a:lnSpc>
                <a:spcPct val="100000"/>
              </a:lnSpc>
              <a:spcBef>
                <a:spcPts val="0"/>
              </a:spcBef>
              <a:spcAft>
                <a:spcPts val="0"/>
              </a:spcAft>
              <a:buSzPts val="2800"/>
              <a:buNone/>
            </a:pPr>
            <a:r>
              <a:rPr lang="en" sz="1400"/>
              <a:t>Team #: 76</a:t>
            </a:r>
            <a:endParaRPr sz="1400"/>
          </a:p>
        </p:txBody>
      </p:sp>
      <p:cxnSp>
        <p:nvCxnSpPr>
          <p:cNvPr id="59" name="Google Shape;59;p1"/>
          <p:cNvCxnSpPr/>
          <p:nvPr/>
        </p:nvCxnSpPr>
        <p:spPr>
          <a:xfrm flipH="1">
            <a:off x="4431750" y="1652150"/>
            <a:ext cx="20700" cy="3086100"/>
          </a:xfrm>
          <a:prstGeom prst="straightConnector1">
            <a:avLst/>
          </a:prstGeom>
          <a:noFill/>
          <a:ln cap="flat" cmpd="sng" w="38100">
            <a:solidFill>
              <a:schemeClr val="dk2"/>
            </a:solidFill>
            <a:prstDash val="solid"/>
            <a:round/>
            <a:headEnd len="sm" w="sm" type="none"/>
            <a:tailEnd len="sm" w="sm" type="none"/>
          </a:ln>
        </p:spPr>
      </p:cxnSp>
      <p:sp>
        <p:nvSpPr>
          <p:cNvPr id="60" name="Google Shape;60;p1"/>
          <p:cNvSpPr txBox="1"/>
          <p:nvPr>
            <p:ph idx="1" type="subTitle"/>
          </p:nvPr>
        </p:nvSpPr>
        <p:spPr>
          <a:xfrm>
            <a:off x="377575" y="1652150"/>
            <a:ext cx="1208700" cy="31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Arial"/>
              <a:buNone/>
            </a:pPr>
            <a:r>
              <a:rPr lang="en" sz="1400" u="sng"/>
              <a:t>Team 1</a:t>
            </a:r>
            <a:endParaRPr sz="1400" u="sng"/>
          </a:p>
          <a:p>
            <a:pPr indent="0" lvl="0" marL="0" rtl="0" algn="l">
              <a:lnSpc>
                <a:spcPct val="100000"/>
              </a:lnSpc>
              <a:spcBef>
                <a:spcPts val="0"/>
              </a:spcBef>
              <a:spcAft>
                <a:spcPts val="0"/>
              </a:spcAft>
              <a:buSzPts val="2800"/>
              <a:buNone/>
            </a:pPr>
            <a:r>
              <a:t/>
            </a:r>
            <a:endParaRPr sz="1400" u="sng"/>
          </a:p>
        </p:txBody>
      </p:sp>
      <p:sp>
        <p:nvSpPr>
          <p:cNvPr id="61" name="Google Shape;61;p1"/>
          <p:cNvSpPr txBox="1"/>
          <p:nvPr>
            <p:ph idx="1" type="subTitle"/>
          </p:nvPr>
        </p:nvSpPr>
        <p:spPr>
          <a:xfrm>
            <a:off x="4582350" y="1728350"/>
            <a:ext cx="1208700" cy="31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400" u="sng"/>
              <a:t>Team 2</a:t>
            </a:r>
            <a:endParaRPr sz="1400" u="sng"/>
          </a:p>
          <a:p>
            <a:pPr indent="0" lvl="0" marL="0" rtl="0" algn="l">
              <a:lnSpc>
                <a:spcPct val="100000"/>
              </a:lnSpc>
              <a:spcBef>
                <a:spcPts val="0"/>
              </a:spcBef>
              <a:spcAft>
                <a:spcPts val="0"/>
              </a:spcAft>
              <a:buSzPts val="2800"/>
              <a:buNone/>
            </a:pPr>
            <a:r>
              <a:t/>
            </a:r>
            <a:endParaRPr sz="140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2"/>
          <p:cNvSpPr txBox="1"/>
          <p:nvPr>
            <p:ph type="title"/>
          </p:nvPr>
        </p:nvSpPr>
        <p:spPr>
          <a:xfrm>
            <a:off x="277225" y="127875"/>
            <a:ext cx="8520600" cy="572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a:pPr>
            <a:r>
              <a:rPr lang="en" sz="1800"/>
              <a:t> Provide a screenshot of Internal Camera Matrix (K) from the command line and the calculated value of Focal length</a:t>
            </a:r>
            <a:endParaRPr sz="1800"/>
          </a:p>
        </p:txBody>
      </p:sp>
      <p:sp>
        <p:nvSpPr>
          <p:cNvPr id="67" name="Google Shape;67;p2"/>
          <p:cNvSpPr txBox="1"/>
          <p:nvPr>
            <p:ph idx="1" type="body"/>
          </p:nvPr>
        </p:nvSpPr>
        <p:spPr>
          <a:xfrm>
            <a:off x="311700" y="1303500"/>
            <a:ext cx="8520600" cy="23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050">
                <a:solidFill>
                  <a:srgbClr val="09885A"/>
                </a:solidFill>
                <a:highlight>
                  <a:srgbClr val="FFFFFE"/>
                </a:highlight>
                <a:latin typeface="Courier New"/>
                <a:ea typeface="Courier New"/>
                <a:cs typeface="Courier New"/>
                <a:sym typeface="Courier New"/>
              </a:rPr>
              <a:t>i.) &lt;screenshot here&gt;</a:t>
            </a:r>
            <a:endParaRPr sz="1050">
              <a:solidFill>
                <a:srgbClr val="09885A"/>
              </a:solidFill>
              <a:highlight>
                <a:srgbClr val="FFFFFE"/>
              </a:highlight>
              <a:latin typeface="Courier New"/>
              <a:ea typeface="Courier New"/>
              <a:cs typeface="Courier New"/>
              <a:sym typeface="Courier New"/>
            </a:endParaRPr>
          </a:p>
        </p:txBody>
      </p:sp>
      <p:sp>
        <p:nvSpPr>
          <p:cNvPr id="68" name="Google Shape;68;p2"/>
          <p:cNvSpPr txBox="1"/>
          <p:nvPr/>
        </p:nvSpPr>
        <p:spPr>
          <a:xfrm>
            <a:off x="551750" y="4820100"/>
            <a:ext cx="3343800" cy="2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txBox="1"/>
          <p:nvPr/>
        </p:nvSpPr>
        <p:spPr>
          <a:xfrm>
            <a:off x="311700" y="4034100"/>
            <a:ext cx="6979500" cy="820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Arial"/>
              <a:buNone/>
            </a:pPr>
            <a:r>
              <a:rPr b="0" i="0" lang="en" sz="1800" u="none" cap="none" strike="noStrike">
                <a:solidFill>
                  <a:schemeClr val="dk2"/>
                </a:solidFill>
                <a:latin typeface="Arial"/>
                <a:ea typeface="Arial"/>
                <a:cs typeface="Arial"/>
                <a:sym typeface="Arial"/>
              </a:rPr>
              <a:t>ii.) </a:t>
            </a:r>
            <a:r>
              <a:rPr lang="en" sz="1050">
                <a:highlight>
                  <a:srgbClr val="FFFFFE"/>
                </a:highlight>
                <a:latin typeface="Courier New"/>
                <a:ea typeface="Courier New"/>
                <a:cs typeface="Courier New"/>
                <a:sym typeface="Courier New"/>
              </a:rPr>
              <a:t>(307.737929460576 + 314.9827773443905) / 2 = 311.36035340248327</a:t>
            </a:r>
            <a:endParaRPr sz="1050">
              <a:solidFill>
                <a:srgbClr val="09885A"/>
              </a:solidFill>
              <a:highlight>
                <a:srgbClr val="FFFFFE"/>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800"/>
              <a:buFont typeface="Arial"/>
              <a:buNone/>
            </a:pPr>
            <a:r>
              <a:t/>
            </a:r>
            <a:endParaRPr sz="1050">
              <a:solidFill>
                <a:srgbClr val="09885A"/>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2"/>
          <p:cNvPicPr preferRelativeResize="0"/>
          <p:nvPr/>
        </p:nvPicPr>
        <p:blipFill>
          <a:blip r:embed="rId3">
            <a:alphaModFix/>
          </a:blip>
          <a:stretch>
            <a:fillRect/>
          </a:stretch>
        </p:blipFill>
        <p:spPr>
          <a:xfrm>
            <a:off x="666543" y="1409846"/>
            <a:ext cx="6357356" cy="2323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3"/>
          <p:cNvSpPr txBox="1"/>
          <p:nvPr>
            <p:ph type="title"/>
          </p:nvPr>
        </p:nvSpPr>
        <p:spPr>
          <a:xfrm>
            <a:off x="277225" y="127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t>2. Provide a screenshot of one of the 20 images captured by the camera and the link to Google Drive folder with saved images.</a:t>
            </a:r>
            <a:endParaRPr sz="1800"/>
          </a:p>
        </p:txBody>
      </p:sp>
      <p:sp>
        <p:nvSpPr>
          <p:cNvPr id="76" name="Google Shape;76;p3"/>
          <p:cNvSpPr txBox="1"/>
          <p:nvPr>
            <p:ph idx="1" type="body"/>
          </p:nvPr>
        </p:nvSpPr>
        <p:spPr>
          <a:xfrm>
            <a:off x="277225" y="1055600"/>
            <a:ext cx="8520600" cy="23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 &lt;screenshot here&gt;</a:t>
            </a:r>
            <a:endParaRPr/>
          </a:p>
        </p:txBody>
      </p:sp>
      <p:sp>
        <p:nvSpPr>
          <p:cNvPr id="77" name="Google Shape;77;p3"/>
          <p:cNvSpPr txBox="1"/>
          <p:nvPr/>
        </p:nvSpPr>
        <p:spPr>
          <a:xfrm>
            <a:off x="551750" y="4820100"/>
            <a:ext cx="3343800" cy="2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txBox="1"/>
          <p:nvPr/>
        </p:nvSpPr>
        <p:spPr>
          <a:xfrm>
            <a:off x="311700" y="4034100"/>
            <a:ext cx="7634100" cy="820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ii.)</a:t>
            </a:r>
            <a:endParaRPr b="0" i="0" sz="1400" u="none" cap="none" strike="noStrike">
              <a:solidFill>
                <a:srgbClr val="000000"/>
              </a:solidFill>
              <a:latin typeface="Arial"/>
              <a:ea typeface="Arial"/>
              <a:cs typeface="Arial"/>
              <a:sym typeface="Arial"/>
            </a:endParaRPr>
          </a:p>
        </p:txBody>
      </p:sp>
      <p:pic>
        <p:nvPicPr>
          <p:cNvPr id="79" name="Google Shape;79;p3"/>
          <p:cNvPicPr preferRelativeResize="0"/>
          <p:nvPr/>
        </p:nvPicPr>
        <p:blipFill>
          <a:blip r:embed="rId3">
            <a:alphaModFix/>
          </a:blip>
          <a:stretch>
            <a:fillRect/>
          </a:stretch>
        </p:blipFill>
        <p:spPr>
          <a:xfrm>
            <a:off x="620675" y="1189050"/>
            <a:ext cx="3466899" cy="2600176"/>
          </a:xfrm>
          <a:prstGeom prst="rect">
            <a:avLst/>
          </a:prstGeom>
          <a:noFill/>
          <a:ln>
            <a:noFill/>
          </a:ln>
        </p:spPr>
      </p:pic>
      <p:sp>
        <p:nvSpPr>
          <p:cNvPr id="80" name="Google Shape;80;p3"/>
          <p:cNvSpPr txBox="1"/>
          <p:nvPr/>
        </p:nvSpPr>
        <p:spPr>
          <a:xfrm>
            <a:off x="754950" y="4034100"/>
            <a:ext cx="7634100" cy="820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lang="en" sz="1800" u="sng">
                <a:solidFill>
                  <a:schemeClr val="hlink"/>
                </a:solidFill>
                <a:hlinkClick r:id="rId4"/>
              </a:rPr>
              <a:t>https://drive.google.com/drive/folders/10J2pC23o0iTWFTdcmPer4oQpOavY2pit?usp=sharing</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4"/>
          <p:cNvSpPr txBox="1"/>
          <p:nvPr>
            <p:ph type="title"/>
          </p:nvPr>
        </p:nvSpPr>
        <p:spPr>
          <a:xfrm>
            <a:off x="277225" y="127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t>3. Enter the pose of the end point [x,y,theta] (Note: x,y to be entered in cm, theta in degrees)</a:t>
            </a:r>
            <a:endParaRPr sz="1800"/>
          </a:p>
        </p:txBody>
      </p:sp>
      <p:sp>
        <p:nvSpPr>
          <p:cNvPr id="86" name="Google Shape;86;p4"/>
          <p:cNvSpPr txBox="1"/>
          <p:nvPr>
            <p:ph idx="1" type="body"/>
          </p:nvPr>
        </p:nvSpPr>
        <p:spPr>
          <a:xfrm>
            <a:off x="277225" y="1055600"/>
            <a:ext cx="8520600" cy="23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[-2.86 cm, 107.3 cm, 2 deg]</a:t>
            </a:r>
            <a:endParaRPr/>
          </a:p>
        </p:txBody>
      </p:sp>
      <p:sp>
        <p:nvSpPr>
          <p:cNvPr id="87" name="Google Shape;87;p4"/>
          <p:cNvSpPr txBox="1"/>
          <p:nvPr/>
        </p:nvSpPr>
        <p:spPr>
          <a:xfrm>
            <a:off x="551750" y="4820100"/>
            <a:ext cx="3343800" cy="2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
          <p:cNvSpPr txBox="1"/>
          <p:nvPr/>
        </p:nvSpPr>
        <p:spPr>
          <a:xfrm>
            <a:off x="311700" y="4034100"/>
            <a:ext cx="2544300" cy="820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5"/>
          <p:cNvSpPr txBox="1"/>
          <p:nvPr>
            <p:ph type="title"/>
          </p:nvPr>
        </p:nvSpPr>
        <p:spPr>
          <a:xfrm>
            <a:off x="277225" y="127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t>4. Enter the height of the camera (in cm)</a:t>
            </a:r>
            <a:endParaRPr sz="1800"/>
          </a:p>
        </p:txBody>
      </p:sp>
      <p:sp>
        <p:nvSpPr>
          <p:cNvPr id="94" name="Google Shape;94;p5"/>
          <p:cNvSpPr txBox="1"/>
          <p:nvPr>
            <p:ph idx="1" type="body"/>
          </p:nvPr>
        </p:nvSpPr>
        <p:spPr>
          <a:xfrm>
            <a:off x="277225" y="1055600"/>
            <a:ext cx="8520600" cy="23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9.8 cm</a:t>
            </a:r>
            <a:endParaRPr/>
          </a:p>
        </p:txBody>
      </p:sp>
      <p:sp>
        <p:nvSpPr>
          <p:cNvPr id="95" name="Google Shape;95;p5"/>
          <p:cNvSpPr txBox="1"/>
          <p:nvPr/>
        </p:nvSpPr>
        <p:spPr>
          <a:xfrm>
            <a:off x="551750" y="4820100"/>
            <a:ext cx="3343800" cy="2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
          <p:cNvSpPr txBox="1"/>
          <p:nvPr/>
        </p:nvSpPr>
        <p:spPr>
          <a:xfrm>
            <a:off x="311700" y="4034100"/>
            <a:ext cx="2544300" cy="820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6"/>
          <p:cNvSpPr txBox="1"/>
          <p:nvPr>
            <p:ph type="title"/>
          </p:nvPr>
        </p:nvSpPr>
        <p:spPr>
          <a:xfrm>
            <a:off x="277225" y="127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t>5. Explain why changing the focal length of the camera affects image quality?</a:t>
            </a:r>
            <a:endParaRPr sz="1800"/>
          </a:p>
        </p:txBody>
      </p:sp>
      <p:sp>
        <p:nvSpPr>
          <p:cNvPr id="102" name="Google Shape;102;p6"/>
          <p:cNvSpPr txBox="1"/>
          <p:nvPr>
            <p:ph idx="1" type="body"/>
          </p:nvPr>
        </p:nvSpPr>
        <p:spPr>
          <a:xfrm>
            <a:off x="277225" y="1055600"/>
            <a:ext cx="8520600" cy="23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Adjusting the focal length of the camera helps focus on objects from different distances. In other words, the focal length decides the scene depth of the camera view. The pinhole camera example also suggests by varying the focal length we change where the projection materializes. If set incorrectly, the focal length can result in the desired object being projected either behind the image plane or after, producing blurry images. If you can gauge the depth of the object and set the focal length properly, the image produced will be sharp. The focal length can also affect the angle of view. A shorter focal length corresponds to a broader view, whereas longer focal length narrows your view and makes object larger. However, since we only change it slightly, the first effect is more significant than the second, and indeed as we tried in lab even changing the focal length slightly can dramatically affect the image quality yet leave the size of the objects nearly unaffected.</a:t>
            </a:r>
            <a:endParaRPr/>
          </a:p>
        </p:txBody>
      </p:sp>
      <p:sp>
        <p:nvSpPr>
          <p:cNvPr id="103" name="Google Shape;103;p6"/>
          <p:cNvSpPr txBox="1"/>
          <p:nvPr/>
        </p:nvSpPr>
        <p:spPr>
          <a:xfrm>
            <a:off x="551750" y="4820100"/>
            <a:ext cx="3343800" cy="2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7"/>
          <p:cNvSpPr txBox="1"/>
          <p:nvPr>
            <p:ph type="title"/>
          </p:nvPr>
        </p:nvSpPr>
        <p:spPr>
          <a:xfrm>
            <a:off x="277225" y="127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t>6. Specify the challenges faced during the lab</a:t>
            </a:r>
            <a:endParaRPr sz="1800"/>
          </a:p>
        </p:txBody>
      </p:sp>
      <p:sp>
        <p:nvSpPr>
          <p:cNvPr id="109" name="Google Shape;109;p7"/>
          <p:cNvSpPr txBox="1"/>
          <p:nvPr>
            <p:ph idx="1" type="body"/>
          </p:nvPr>
        </p:nvSpPr>
        <p:spPr>
          <a:xfrm>
            <a:off x="277225" y="1055600"/>
            <a:ext cx="8520600" cy="23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This lab was indeed the most exciting one I have attended because finally we could truly play around with the Duckie Bot in an artificial setting. However, there were still a few challenges we had to face, but all of them were solved by our ambitious team. First, the lab was quite crowded, so we waited a while before getting our bot onto the “road”. We made use of the waiting time by doing some final adjustments such as ensuring that the camera is set to right focal length. Second, a lot of metrics, such as camera height, camera pitch, and final pose, are quite hard to obtain accurately, but we managed to get as close as possible by taking several readings and confirming with the TAs the way we measured them. Lastly, as always we had to deal with the random motions exhibited by our bot, but thanks to the effective trimming set, it did not take too long before we captured an ideal trajectory. Overall, this lab was both challenging and fun!</a:t>
            </a:r>
            <a:endParaRPr/>
          </a:p>
        </p:txBody>
      </p:sp>
      <p:sp>
        <p:nvSpPr>
          <p:cNvPr id="110" name="Google Shape;110;p7"/>
          <p:cNvSpPr txBox="1"/>
          <p:nvPr/>
        </p:nvSpPr>
        <p:spPr>
          <a:xfrm>
            <a:off x="551750" y="4820100"/>
            <a:ext cx="3343800" cy="2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