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B84DBE-0E9D-46DD-85A7-1E15E8F4E20F}">
  <a:tblStyle styleId="{F7B84DBE-0E9D-46DD-85A7-1E15E8F4E2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e23c0c3f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e23c0c3f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e23c0c3f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e23c0c3f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e23c0c3f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e23c0c3f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e23c0c3f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e23c0c3f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e23c0c3f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e23c0c3f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e23c0c3f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e23c0c3f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e23c0c3f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e23c0c3f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e23c0c3f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e23c0c3f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700"/>
              <a:t>Automatyczne Uczenie Maszynowe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l" dirty="0"/>
              <a:t>Praca domowa 2</a:t>
            </a:r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Zbiory danych</a:t>
            </a:r>
            <a:endParaRPr lang="pl-PL"/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3238D9F6-0C15-C122-4C7F-BFD0A1410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pl-PL" sz="1700"/>
              <a:t>klasyfikacja binarna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pl-PL" sz="1700"/>
              <a:t>500 zmiennych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pl-PL" sz="1700"/>
              <a:t>wartości numeryczne, całkowite, z przedziału [0, 1000]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pl-PL" sz="1700"/>
              <a:t>obserwacje równo rozłożone pomiędzy dwie klasy 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pl-PL" sz="1700"/>
              <a:t>zbiór treningowy: 2000 obserwacji 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pl-PL" sz="1700"/>
              <a:t>zbiór testowy: 600 obserwacji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pl-PL" sz="1700"/>
              <a:t>nie ma braków danych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b="1" dirty="0"/>
              <a:t>RFE</a:t>
            </a:r>
            <a:r>
              <a:rPr lang="pl" dirty="0"/>
              <a:t> – rekurencyjna eliminacja wsteczna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b="1" dirty="0"/>
              <a:t>RFECV</a:t>
            </a:r>
            <a:r>
              <a:rPr lang="pl" dirty="0"/>
              <a:t> – rekurencyjna eliminacja wsteczna z kroswalidacją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dirty="0"/>
              <a:t>Za pomocą RFE wybieramy </a:t>
            </a:r>
            <a:r>
              <a:rPr lang="pl" b="1" dirty="0"/>
              <a:t>połowę</a:t>
            </a:r>
            <a:r>
              <a:rPr lang="pl" dirty="0"/>
              <a:t> najbardziej istotnych zmiennych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dirty="0"/>
              <a:t>RFECV dokonuje dalszej selekcji samodzielnie wybierając optymalny podzbiór zmiennych i decyduje się na pozostawienie </a:t>
            </a:r>
            <a:r>
              <a:rPr lang="pl" b="1" dirty="0"/>
              <a:t>17 zmiennych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dirty="0"/>
              <a:t>Szielimy dane na próbki treningową i testową w stosunku 70:30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 dirty="0"/>
              <a:t>Skalujemy dane za pomocą </a:t>
            </a:r>
            <a:r>
              <a:rPr lang="pl-PL" dirty="0" err="1"/>
              <a:t>StandardScalera</a:t>
            </a:r>
            <a:r>
              <a:rPr lang="pl-PL" dirty="0"/>
              <a:t> z </a:t>
            </a:r>
            <a:r>
              <a:rPr lang="pl-PL" dirty="0" err="1"/>
              <a:t>scikit-learn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Przygotowanie danych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Testowane modele – rozwiązanie ręczne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pl" sz="1800" dirty="0">
                <a:solidFill>
                  <a:srgbClr val="D9D9D9"/>
                </a:solidFill>
              </a:rPr>
              <a:t>Extra Trees Classifier </a:t>
            </a:r>
            <a:endParaRPr sz="1800" dirty="0">
              <a:solidFill>
                <a:srgbClr val="D9D9D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n_estimators = 80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min_samples_split = 2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criterion = “gini”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pl" sz="1800" dirty="0">
                <a:solidFill>
                  <a:srgbClr val="D9D9D9"/>
                </a:solidFill>
              </a:rPr>
              <a:t>Random Forest Classifier </a:t>
            </a:r>
            <a:endParaRPr sz="1800" dirty="0">
              <a:solidFill>
                <a:srgbClr val="D9D9D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n_estimators = 70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criterion = “gini”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l" sz="1800" dirty="0">
                <a:solidFill>
                  <a:srgbClr val="EFEFEF"/>
                </a:solidFill>
              </a:rPr>
              <a:t>Support Vector Machine</a:t>
            </a:r>
            <a:endParaRPr sz="1800" dirty="0">
              <a:solidFill>
                <a:srgbClr val="EFEFE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domyślne parametry</a:t>
            </a:r>
            <a:endParaRPr sz="1800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pl" sz="1800" dirty="0">
                <a:solidFill>
                  <a:srgbClr val="D9D9D9"/>
                </a:solidFill>
              </a:rPr>
              <a:t>Gradient Boosting Classifier</a:t>
            </a:r>
            <a:endParaRPr sz="1800" dirty="0">
              <a:solidFill>
                <a:srgbClr val="D9D9D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n_estimators = 100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learning_rate = 1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max_depth = 15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min_samples_split = 3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min_samples_leaf = 2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pl" sz="1800" dirty="0">
                <a:solidFill>
                  <a:srgbClr val="D9D9D9"/>
                </a:solidFill>
              </a:rPr>
              <a:t>Catboost Classifier</a:t>
            </a:r>
            <a:endParaRPr sz="1800" dirty="0">
              <a:solidFill>
                <a:srgbClr val="D9D9D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iterations = 250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learning_rate = 0.2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dirty="0"/>
              <a:t>depth = 10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 – rozwiązanie ręczne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1" name="Google Shape;81;p17"/>
          <p:cNvGraphicFramePr/>
          <p:nvPr>
            <p:extLst>
              <p:ext uri="{D42A27DB-BD31-4B8C-83A1-F6EECF244321}">
                <p14:modId xmlns:p14="http://schemas.microsoft.com/office/powerpoint/2010/main" val="2127886735"/>
              </p:ext>
            </p:extLst>
          </p:nvPr>
        </p:nvGraphicFramePr>
        <p:xfrm>
          <a:off x="311699" y="1152474"/>
          <a:ext cx="8520600" cy="3416400"/>
        </p:xfrm>
        <a:graphic>
          <a:graphicData uri="http://schemas.openxmlformats.org/drawingml/2006/table">
            <a:tbl>
              <a:tblPr>
                <a:noFill/>
                <a:tableStyleId>{F7B84DBE-0E9D-46DD-85A7-1E15E8F4E20F}</a:tableStyleId>
              </a:tblPr>
              <a:tblGrid>
                <a:gridCol w="28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Balanced accuracy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F1 score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 dirty="0">
                          <a:solidFill>
                            <a:schemeClr val="dk1"/>
                          </a:solidFill>
                        </a:rPr>
                        <a:t>Extra Trees Classifier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 dirty="0">
                          <a:solidFill>
                            <a:schemeClr val="dk1"/>
                          </a:solidFill>
                        </a:rPr>
                        <a:t>0.898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 dirty="0">
                          <a:solidFill>
                            <a:schemeClr val="dk1"/>
                          </a:solidFill>
                        </a:rPr>
                        <a:t>0.897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Cat Boost Classifier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0.893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Gradient Boosting Classifier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0.890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0.888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Random Forest Classifier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0.885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SVC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0.831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>
                          <a:solidFill>
                            <a:schemeClr val="dk1"/>
                          </a:solidFill>
                        </a:rPr>
                        <a:t>0.835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5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Rozkład prawdopodobieństw przypisania do klasy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13" y="1152500"/>
            <a:ext cx="2313025" cy="17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350" y="3133125"/>
            <a:ext cx="2351350" cy="175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2600" y="1152475"/>
            <a:ext cx="2313025" cy="1730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0574" y="1163474"/>
            <a:ext cx="2313025" cy="173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0670" y="3133125"/>
            <a:ext cx="2351356" cy="17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0575" y="3133125"/>
            <a:ext cx="2313025" cy="175924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 rot="-5400000">
            <a:off x="-362950" y="1846100"/>
            <a:ext cx="17844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lt2"/>
                </a:solidFill>
              </a:rPr>
              <a:t>Extra Trees Classifier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 rot="-5400000">
            <a:off x="-455500" y="3783425"/>
            <a:ext cx="1969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lt2"/>
                </a:solidFill>
              </a:rPr>
              <a:t>Gradient Boosting Classifier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670663" y="752075"/>
            <a:ext cx="27495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2"/>
                </a:solidFill>
              </a:rPr>
              <a:t>Poprawnie przewidziane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478700" y="7520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2"/>
                </a:solidFill>
              </a:rPr>
              <a:t>Błędnie przewidziane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921225" y="752075"/>
            <a:ext cx="24036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2"/>
                </a:solidFill>
              </a:rPr>
              <a:t>Wszystkie predykcje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Wyniki – z wykorzystaniem frameworków AutoML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104" name="Google Shape;104;p19"/>
          <p:cNvGraphicFramePr/>
          <p:nvPr>
            <p:extLst>
              <p:ext uri="{D42A27DB-BD31-4B8C-83A1-F6EECF244321}">
                <p14:modId xmlns:p14="http://schemas.microsoft.com/office/powerpoint/2010/main" val="1613989918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{F7B84DBE-0E9D-46DD-85A7-1E15E8F4E20F}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Balanced accuracy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F1 score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 dirty="0">
                          <a:solidFill>
                            <a:schemeClr val="dk1"/>
                          </a:solidFill>
                        </a:rPr>
                        <a:t>Autogluon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chemeClr val="dk1"/>
                          </a:solidFill>
                        </a:rPr>
                        <a:t>0.897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 dirty="0">
                          <a:solidFill>
                            <a:schemeClr val="dk1"/>
                          </a:solidFill>
                        </a:rPr>
                        <a:t>0.898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Autosklearn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0.884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0.883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Autosklearn2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0.888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dirty="0">
                          <a:solidFill>
                            <a:schemeClr val="dk1"/>
                          </a:solidFill>
                        </a:rPr>
                        <a:t>0.891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Wnioski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6EB54670-C85F-F41B-2E1E-B94CDB43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endParaRPr lang="en-US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Wyniki rozwiązania ręcznego i z wykorzystaniem AutoMLa są bardzo podobne</a:t>
            </a:r>
            <a:endParaRPr lang="pl-PL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największy wpływ na wynik predykcji miało przygotowanie danych – usunięcie zbędnych kolumn</a:t>
            </a:r>
            <a:endParaRPr lang="pl-PL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modele ręczne nie były bardzo wrażliwe na tunowanie hiperparametrów </a:t>
            </a:r>
            <a:endParaRPr lang="pl-PL"/>
          </a:p>
          <a:p>
            <a:pPr marL="45720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/>
            <a:r>
              <a:rPr lang="pl-PL" b="0" i="0" u="none" strike="noStrike" cap="none">
                <a:latin typeface="Arial"/>
                <a:ea typeface="Arial"/>
                <a:cs typeface="Arial"/>
                <a:sym typeface="Arial"/>
              </a:rPr>
              <a:t>Dziękujemy za uwagę!</a:t>
            </a:r>
          </a:p>
        </p:txBody>
      </p:sp>
      <p:sp>
        <p:nvSpPr>
          <p:cNvPr id="116" name="Google Shape;116;p21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ctr">
              <a:spcAft>
                <a:spcPts val="600"/>
              </a:spcAft>
              <a:buClr>
                <a:schemeClr val="lt2"/>
              </a:buClr>
              <a:buSzPts val="2800"/>
            </a:pPr>
            <a:r>
              <a:rPr lang="en-US"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Jakub Kasprzak, Zuzanna Glinka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Pokaz na ekranie (16:9)</PresentationFormat>
  <Paragraphs>79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Automatyczne Uczenie Maszynowe</vt:lpstr>
      <vt:lpstr>Zbiory danych</vt:lpstr>
      <vt:lpstr>Przygotowanie danych  </vt:lpstr>
      <vt:lpstr>Testowane modele – rozwiązanie ręczne </vt:lpstr>
      <vt:lpstr>Wyniki – rozwiązanie ręczne</vt:lpstr>
      <vt:lpstr>Rozkład prawdopodobieństw przypisania do klasy </vt:lpstr>
      <vt:lpstr>Wyniki – z wykorzystaniem frameworków AutoML</vt:lpstr>
      <vt:lpstr>Wnioski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Automatyczne Uczenie Maszynowe</dc:title>
  <cp:lastModifiedBy>Kasprzak Jakub 3 (STUD)</cp:lastModifiedBy>
  <cp:revision>1</cp:revision>
  <dcterms:modified xsi:type="dcterms:W3CDTF">2024-01-13T16:34:03Z</dcterms:modified>
</cp:coreProperties>
</file>