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ource Code Pro"/>
      <p:regular r:id="rId20"/>
      <p:bold r:id="rId21"/>
    </p:embeddedFont>
    <p:embeddedFont>
      <p:font typeface="Oswald"/>
      <p:regular r:id="rId22"/>
      <p:bold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Oswald-regular.fntdata"/><Relationship Id="rId21" Type="http://schemas.openxmlformats.org/officeDocument/2006/relationships/font" Target="fonts/SourceCodePro-bold.fntdata"/><Relationship Id="rId24" Type="http://schemas.openxmlformats.org/officeDocument/2006/relationships/font" Target="fonts/SourceSansPro-regular.fntdata"/><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c58e26b78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c58e26b78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58e26b78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58e26b78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c58e26b78_2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c58e26b78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c58e26b78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c58e26b78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c58e26b78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58e26b78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c58e26b7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c58e26b7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c58e26b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c58e26b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c58e26b7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c58e26b7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b901559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b901559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c58e26b7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c58e26b7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c58e26b7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c58e26b7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c58e26b78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c58e26b78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c58e26b78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c58e26b78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5" name="Google Shape;15;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cxnSp>
        <p:nvCxnSpPr>
          <p:cNvPr id="54" name="Google Shape;54;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5" name="Google Shape;5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6" name="Google Shape;5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3" name="Google Shape;23;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0" y="4170377"/>
            <a:ext cx="359700" cy="886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8" name="Google Shape;28;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7" name="Google Shape;37;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6" name="Google Shape;46;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7" name="Google Shape;47;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de"/>
              <a:t>‹#›</a:t>
            </a:fld>
            <a:endParaRPr/>
          </a:p>
        </p:txBody>
      </p:sp>
      <p:pic>
        <p:nvPicPr>
          <p:cNvPr id="9" name="Google Shape;9;p1"/>
          <p:cNvPicPr preferRelativeResize="0"/>
          <p:nvPr/>
        </p:nvPicPr>
        <p:blipFill>
          <a:blip r:embed="rId1">
            <a:alphaModFix/>
          </a:blip>
          <a:stretch>
            <a:fillRect/>
          </a:stretch>
        </p:blipFill>
        <p:spPr>
          <a:xfrm>
            <a:off x="8472450" y="4861275"/>
            <a:ext cx="303550" cy="303550"/>
          </a:xfrm>
          <a:prstGeom prst="rect">
            <a:avLst/>
          </a:prstGeom>
          <a:noFill/>
          <a:ln>
            <a:noFill/>
          </a:ln>
        </p:spPr>
      </p:pic>
      <p:pic>
        <p:nvPicPr>
          <p:cNvPr id="10" name="Google Shape;10;p1"/>
          <p:cNvPicPr preferRelativeResize="0"/>
          <p:nvPr/>
        </p:nvPicPr>
        <p:blipFill>
          <a:blip r:embed="rId2">
            <a:alphaModFix/>
          </a:blip>
          <a:stretch>
            <a:fillRect/>
          </a:stretch>
        </p:blipFill>
        <p:spPr>
          <a:xfrm>
            <a:off x="8774200" y="4861275"/>
            <a:ext cx="303550" cy="3035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sz="4800"/>
              <a:t>Open Educational Resources (OER) im Unterricht. Begründung und kriterienorientierte Erprobung</a:t>
            </a:r>
            <a:endParaRPr sz="4800"/>
          </a:p>
        </p:txBody>
      </p:sp>
      <p:sp>
        <p:nvSpPr>
          <p:cNvPr id="65" name="Google Shape;65;p13"/>
          <p:cNvSpPr txBox="1"/>
          <p:nvPr>
            <p:ph idx="1" type="subTitle"/>
          </p:nvPr>
        </p:nvSpPr>
        <p:spPr>
          <a:xfrm>
            <a:off x="411175" y="4277175"/>
            <a:ext cx="86766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sz="1000">
                <a:latin typeface="Source Code Pro"/>
                <a:ea typeface="Source Code Pro"/>
                <a:cs typeface="Source Code Pro"/>
                <a:sym typeface="Source Code Pro"/>
              </a:rPr>
              <a:t>Kolloquium zu einer Präsentation im Rahmen der Zweiten Staatsprüfung für das Lehramt an öffentlichen Schulen nach § 11 und § 18 der Ausbildungs- und Prüfungsverordnung für Lehrämter</a:t>
            </a:r>
            <a:endParaRPr sz="1000">
              <a:latin typeface="Source Code Pro"/>
              <a:ea typeface="Source Code Pro"/>
              <a:cs typeface="Source Code Pro"/>
              <a:sym typeface="Source Code Pro"/>
            </a:endParaRPr>
          </a:p>
          <a:p>
            <a:pPr indent="0" lvl="0" marL="0" rtl="0" algn="ctr">
              <a:spcBef>
                <a:spcPts val="0"/>
              </a:spcBef>
              <a:spcAft>
                <a:spcPts val="0"/>
              </a:spcAft>
              <a:buNone/>
            </a:pPr>
            <a:r>
              <a:rPr b="1" lang="de" sz="1400">
                <a:latin typeface="Source Code Pro"/>
                <a:ea typeface="Source Code Pro"/>
                <a:cs typeface="Source Code Pro"/>
                <a:sym typeface="Source Code Pro"/>
              </a:rPr>
              <a:t>24. Juni 2019</a:t>
            </a:r>
            <a:endParaRPr b="1" sz="1400">
              <a:latin typeface="Source Code Pro"/>
              <a:ea typeface="Source Code Pro"/>
              <a:cs typeface="Source Code Pro"/>
              <a:sym typeface="Source Code Pro"/>
            </a:endParaRPr>
          </a:p>
        </p:txBody>
      </p:sp>
      <p:sp>
        <p:nvSpPr>
          <p:cNvPr id="66" name="Google Shape;66;p13"/>
          <p:cNvSpPr txBox="1"/>
          <p:nvPr/>
        </p:nvSpPr>
        <p:spPr>
          <a:xfrm>
            <a:off x="2647825" y="3345150"/>
            <a:ext cx="3809100" cy="4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3600">
                <a:solidFill>
                  <a:schemeClr val="dk2"/>
                </a:solidFill>
                <a:latin typeface="Oswald"/>
                <a:ea typeface="Oswald"/>
                <a:cs typeface="Oswald"/>
                <a:sym typeface="Oswald"/>
              </a:rPr>
              <a:t>Dr. Hendrik Bunke</a:t>
            </a:r>
            <a:endParaRPr>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Team- und Sharingkultur</a:t>
            </a:r>
            <a:endParaRPr/>
          </a:p>
        </p:txBody>
      </p:sp>
      <p:sp>
        <p:nvSpPr>
          <p:cNvPr id="137" name="Google Shape;137;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a:t>Teamorientierung</a:t>
            </a:r>
            <a:r>
              <a:rPr lang="de"/>
              <a:t> fehlt in (dieser) Schule prinzipiell.</a:t>
            </a:r>
            <a:endParaRPr/>
          </a:p>
          <a:p>
            <a:pPr indent="0" lvl="0" marL="0" rtl="0" algn="l">
              <a:spcBef>
                <a:spcPts val="1600"/>
              </a:spcBef>
              <a:spcAft>
                <a:spcPts val="0"/>
              </a:spcAft>
              <a:buNone/>
            </a:pPr>
            <a:r>
              <a:rPr lang="de"/>
              <a:t>Das </a:t>
            </a:r>
            <a:r>
              <a:rPr b="1" lang="de"/>
              <a:t>Teilen</a:t>
            </a:r>
            <a:r>
              <a:rPr lang="de"/>
              <a:t> von Arbeitsmaterial unter LuL ist selten, eher zufällig und privat.</a:t>
            </a:r>
            <a:endParaRPr/>
          </a:p>
          <a:p>
            <a:pPr indent="0" lvl="0" marL="0" rtl="0" algn="l">
              <a:spcBef>
                <a:spcPts val="1600"/>
              </a:spcBef>
              <a:spcAft>
                <a:spcPts val="0"/>
              </a:spcAft>
              <a:buNone/>
            </a:pPr>
            <a:r>
              <a:rPr b="1" lang="de"/>
              <a:t>Gründe:</a:t>
            </a:r>
            <a:r>
              <a:rPr lang="de"/>
              <a:t> Angst vor Beurteilung und Fehlern, Qualitätsanspruch, Arbeitsaufwand, fehlende Arbeitsprozesse, fehlende Infrastruktur ⇒ (ähnlich wie in Wissenschaft).</a:t>
            </a:r>
            <a:endParaRPr/>
          </a:p>
          <a:p>
            <a:pPr indent="0" lvl="0" marL="0" rtl="0" algn="l">
              <a:spcBef>
                <a:spcPts val="1600"/>
              </a:spcBef>
              <a:spcAft>
                <a:spcPts val="1600"/>
              </a:spcAft>
              <a:buNone/>
            </a:pPr>
            <a:r>
              <a:rPr lang="de"/>
              <a:t>Aber: die </a:t>
            </a:r>
            <a:r>
              <a:rPr b="1" lang="de"/>
              <a:t>Notwendigkeit</a:t>
            </a:r>
            <a:r>
              <a:rPr lang="de"/>
              <a:t> wird gesehen.</a:t>
            </a:r>
            <a:endParaRPr/>
          </a:p>
        </p:txBody>
      </p:sp>
      <p:sp>
        <p:nvSpPr>
          <p:cNvPr id="138" name="Google Shape;138;p22"/>
          <p:cNvSpPr/>
          <p:nvPr/>
        </p:nvSpPr>
        <p:spPr>
          <a:xfrm>
            <a:off x="5987100" y="4045050"/>
            <a:ext cx="2845200" cy="733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latin typeface="Source Sans Pro"/>
                <a:ea typeface="Source Sans Pro"/>
                <a:cs typeface="Source Sans Pro"/>
                <a:sym typeface="Source Sans Pro"/>
              </a:rPr>
              <a:t>“</a:t>
            </a:r>
            <a:r>
              <a:rPr lang="de">
                <a:latin typeface="Source Sans Pro"/>
                <a:ea typeface="Source Sans Pro"/>
                <a:cs typeface="Source Sans Pro"/>
                <a:sym typeface="Source Sans Pro"/>
              </a:rPr>
              <a:t>Wie bekloppt ist das, jedes Arbeitsblatt immer selber neu zu gestalten?"</a:t>
            </a:r>
            <a:endParaRPr>
              <a:latin typeface="Source Sans Pro"/>
              <a:ea typeface="Source Sans Pro"/>
              <a:cs typeface="Source Sans Pro"/>
              <a:sym typeface="Source Sans Pro"/>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500"/>
                                        <p:tgtEl>
                                          <p:spTgt spid="1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 calcmode="lin" valueType="num">
                                      <p:cBhvr additive="base">
                                        <p:cTn dur="500"/>
                                        <p:tgtEl>
                                          <p:spTgt spid="1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 calcmode="lin" valueType="num">
                                      <p:cBhvr additive="base">
                                        <p:cTn dur="500"/>
                                        <p:tgtEl>
                                          <p:spTgt spid="13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 calcmode="lin" valueType="num">
                                      <p:cBhvr additive="base">
                                        <p:cTn dur="500"/>
                                        <p:tgtEl>
                                          <p:spTgt spid="13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Weitere Kriterien</a:t>
            </a:r>
            <a:endParaRPr/>
          </a:p>
        </p:txBody>
      </p:sp>
      <p:sp>
        <p:nvSpPr>
          <p:cNvPr id="144" name="Google Shape;144;p23"/>
          <p:cNvSpPr txBox="1"/>
          <p:nvPr/>
        </p:nvSpPr>
        <p:spPr>
          <a:xfrm>
            <a:off x="311700" y="1572350"/>
            <a:ext cx="2112300" cy="18090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de" sz="1200">
                <a:solidFill>
                  <a:schemeClr val="dk2"/>
                </a:solidFill>
                <a:latin typeface="Source Code Pro"/>
                <a:ea typeface="Source Code Pro"/>
                <a:cs typeface="Source Code Pro"/>
                <a:sym typeface="Source Code Pro"/>
              </a:rPr>
              <a:t>Arbeitserleichterung</a:t>
            </a:r>
            <a:br>
              <a:rPr b="1" lang="de" sz="12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ergibt sich zunächst primär aus Rechtssicherheit</a:t>
            </a: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Potential wird in besseren Team- und Sharingstrukturen gesehen</a:t>
            </a:r>
            <a:endParaRPr sz="10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br>
              <a:rPr b="1" lang="de" sz="1800">
                <a:solidFill>
                  <a:schemeClr val="dk2"/>
                </a:solidFill>
                <a:latin typeface="Source Code Pro"/>
                <a:ea typeface="Source Code Pro"/>
                <a:cs typeface="Source Code Pro"/>
                <a:sym typeface="Source Code Pro"/>
              </a:rPr>
            </a:br>
            <a:endParaRPr>
              <a:latin typeface="Source Code Pro"/>
              <a:ea typeface="Source Code Pro"/>
              <a:cs typeface="Source Code Pro"/>
              <a:sym typeface="Source Code Pro"/>
            </a:endParaRPr>
          </a:p>
        </p:txBody>
      </p:sp>
      <p:sp>
        <p:nvSpPr>
          <p:cNvPr id="145" name="Google Shape;145;p23"/>
          <p:cNvSpPr txBox="1"/>
          <p:nvPr/>
        </p:nvSpPr>
        <p:spPr>
          <a:xfrm>
            <a:off x="2539100" y="1149875"/>
            <a:ext cx="2112300" cy="18090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de" sz="1200">
                <a:solidFill>
                  <a:schemeClr val="dk2"/>
                </a:solidFill>
                <a:latin typeface="Source Code Pro"/>
                <a:ea typeface="Source Code Pro"/>
                <a:cs typeface="Source Code Pro"/>
                <a:sym typeface="Source Code Pro"/>
              </a:rPr>
              <a:t>Auffindbarkeit</a:t>
            </a:r>
            <a:br>
              <a:rPr b="1" lang="de" sz="12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für LuL und SuS generell unproblematisch</a:t>
            </a: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Problem für LuL: Quantität und Qualität</a:t>
            </a: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Problem für SuS: Qualitäts</a:t>
            </a:r>
            <a:r>
              <a:rPr i="1" lang="de" sz="1000">
                <a:solidFill>
                  <a:schemeClr val="dk2"/>
                </a:solidFill>
                <a:latin typeface="Source Code Pro"/>
                <a:ea typeface="Source Code Pro"/>
                <a:cs typeface="Source Code Pro"/>
                <a:sym typeface="Source Code Pro"/>
              </a:rPr>
              <a:t>bewertung</a:t>
            </a:r>
            <a:endParaRPr i="1" sz="10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br>
              <a:rPr b="1" lang="de" sz="1800">
                <a:solidFill>
                  <a:schemeClr val="dk2"/>
                </a:solidFill>
                <a:latin typeface="Source Code Pro"/>
                <a:ea typeface="Source Code Pro"/>
                <a:cs typeface="Source Code Pro"/>
                <a:sym typeface="Source Code Pro"/>
              </a:rPr>
            </a:br>
            <a:endParaRPr>
              <a:latin typeface="Source Code Pro"/>
              <a:ea typeface="Source Code Pro"/>
              <a:cs typeface="Source Code Pro"/>
              <a:sym typeface="Source Code Pro"/>
            </a:endParaRPr>
          </a:p>
        </p:txBody>
      </p:sp>
      <p:sp>
        <p:nvSpPr>
          <p:cNvPr id="146" name="Google Shape;146;p23"/>
          <p:cNvSpPr txBox="1"/>
          <p:nvPr/>
        </p:nvSpPr>
        <p:spPr>
          <a:xfrm>
            <a:off x="2104325" y="2958875"/>
            <a:ext cx="2112300" cy="18090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de" sz="1200">
                <a:solidFill>
                  <a:schemeClr val="dk2"/>
                </a:solidFill>
                <a:latin typeface="Source Code Pro"/>
                <a:ea typeface="Source Code Pro"/>
                <a:cs typeface="Source Code Pro"/>
                <a:sym typeface="Source Code Pro"/>
              </a:rPr>
              <a:t>Veränderbarkeit</a:t>
            </a:r>
            <a:br>
              <a:rPr b="1" lang="de" sz="12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im Alltag noch unbedeutend</a:t>
            </a: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SuS und LuL sehen aber das Potential im Hinblick auf kollektive Bearbeitung und Weiterentwicklung von Material</a:t>
            </a:r>
            <a:br>
              <a:rPr lang="de" sz="1000">
                <a:solidFill>
                  <a:schemeClr val="dk2"/>
                </a:solidFill>
                <a:latin typeface="Source Code Pro"/>
                <a:ea typeface="Source Code Pro"/>
                <a:cs typeface="Source Code Pro"/>
                <a:sym typeface="Source Code Pro"/>
              </a:rPr>
            </a:b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br>
              <a:rPr b="1" lang="de" sz="1800">
                <a:solidFill>
                  <a:schemeClr val="dk2"/>
                </a:solidFill>
                <a:latin typeface="Source Code Pro"/>
                <a:ea typeface="Source Code Pro"/>
                <a:cs typeface="Source Code Pro"/>
                <a:sym typeface="Source Code Pro"/>
              </a:rPr>
            </a:br>
            <a:endParaRPr>
              <a:latin typeface="Source Code Pro"/>
              <a:ea typeface="Source Code Pro"/>
              <a:cs typeface="Source Code Pro"/>
              <a:sym typeface="Source Code Pro"/>
            </a:endParaRPr>
          </a:p>
        </p:txBody>
      </p:sp>
      <p:sp>
        <p:nvSpPr>
          <p:cNvPr id="147" name="Google Shape;147;p23"/>
          <p:cNvSpPr txBox="1"/>
          <p:nvPr/>
        </p:nvSpPr>
        <p:spPr>
          <a:xfrm>
            <a:off x="4572000" y="2313550"/>
            <a:ext cx="2112300" cy="18090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de" sz="1200">
                <a:solidFill>
                  <a:schemeClr val="dk2"/>
                </a:solidFill>
                <a:latin typeface="Source Code Pro"/>
                <a:ea typeface="Source Code Pro"/>
                <a:cs typeface="Source Code Pro"/>
                <a:sym typeface="Source Code Pro"/>
              </a:rPr>
              <a:t>Veröffentlichung</a:t>
            </a:r>
            <a:br>
              <a:rPr b="1" lang="de" sz="12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im Alltag noch unbedeutend</a:t>
            </a: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Potential, auch das pädagogische, wird gesehen</a:t>
            </a:r>
            <a:br>
              <a:rPr lang="de" sz="1000">
                <a:solidFill>
                  <a:schemeClr val="dk2"/>
                </a:solidFill>
                <a:latin typeface="Source Code Pro"/>
                <a:ea typeface="Source Code Pro"/>
                <a:cs typeface="Source Code Pro"/>
                <a:sym typeface="Source Code Pro"/>
              </a:rPr>
            </a:b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br>
              <a:rPr b="1" lang="de" sz="1800">
                <a:solidFill>
                  <a:schemeClr val="dk2"/>
                </a:solidFill>
                <a:latin typeface="Source Code Pro"/>
                <a:ea typeface="Source Code Pro"/>
                <a:cs typeface="Source Code Pro"/>
                <a:sym typeface="Source Code Pro"/>
              </a:rPr>
            </a:br>
            <a:endParaRPr>
              <a:latin typeface="Source Code Pro"/>
              <a:ea typeface="Source Code Pro"/>
              <a:cs typeface="Source Code Pro"/>
              <a:sym typeface="Source Code Pro"/>
            </a:endParaRPr>
          </a:p>
        </p:txBody>
      </p:sp>
      <p:sp>
        <p:nvSpPr>
          <p:cNvPr id="148" name="Google Shape;148;p23"/>
          <p:cNvSpPr txBox="1"/>
          <p:nvPr/>
        </p:nvSpPr>
        <p:spPr>
          <a:xfrm>
            <a:off x="6629200" y="1149875"/>
            <a:ext cx="2112300" cy="34428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de" sz="1200">
                <a:solidFill>
                  <a:schemeClr val="dk2"/>
                </a:solidFill>
                <a:latin typeface="Source Code Pro"/>
                <a:ea typeface="Source Code Pro"/>
                <a:cs typeface="Source Code Pro"/>
                <a:sym typeface="Source Code Pro"/>
              </a:rPr>
              <a:t>Lernprozesse und Kompetenzen</a:t>
            </a:r>
            <a:br>
              <a:rPr b="1" lang="de" sz="12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entstehen zunächst aus der Frage der Rechtssicherheit</a:t>
            </a: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inhaltliche Bewertung als Problem und Kompetenz</a:t>
            </a: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Aber: insgesamt Nutzung von OER im ‘klassischen’ Rahmen. Offenheit und  Veränderbarkeit als Voraussetzung von individuellem Lernen nicht bewusst</a:t>
            </a:r>
            <a:br>
              <a:rPr lang="de" sz="1000">
                <a:solidFill>
                  <a:schemeClr val="dk2"/>
                </a:solidFill>
                <a:latin typeface="Source Code Pro"/>
                <a:ea typeface="Source Code Pro"/>
                <a:cs typeface="Source Code Pro"/>
                <a:sym typeface="Source Code Pro"/>
              </a:rPr>
            </a:br>
            <a:br>
              <a:rPr lang="de" sz="1000">
                <a:solidFill>
                  <a:schemeClr val="dk2"/>
                </a:solidFill>
                <a:latin typeface="Source Code Pro"/>
                <a:ea typeface="Source Code Pro"/>
                <a:cs typeface="Source Code Pro"/>
                <a:sym typeface="Source Code Pro"/>
              </a:rPr>
            </a:br>
            <a:r>
              <a:rPr lang="de"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br>
              <a:rPr b="1" lang="de" sz="1800">
                <a:solidFill>
                  <a:schemeClr val="dk2"/>
                </a:solidFill>
                <a:latin typeface="Source Code Pro"/>
                <a:ea typeface="Source Code Pro"/>
                <a:cs typeface="Source Code Pro"/>
                <a:sym typeface="Source Code Pro"/>
              </a:rPr>
            </a:b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Conclusio: Ansätze zur Weiterentwicklung: die 4 </a:t>
            </a:r>
            <a:r>
              <a:rPr i="1" lang="de"/>
              <a:t>ell</a:t>
            </a:r>
            <a:r>
              <a:rPr lang="de"/>
              <a:t>s</a:t>
            </a:r>
            <a:endParaRPr/>
          </a:p>
        </p:txBody>
      </p:sp>
      <p:sp>
        <p:nvSpPr>
          <p:cNvPr id="154" name="Google Shape;154;p24"/>
          <p:cNvSpPr txBox="1"/>
          <p:nvPr>
            <p:ph idx="1" type="body"/>
          </p:nvPr>
        </p:nvSpPr>
        <p:spPr>
          <a:xfrm>
            <a:off x="311700" y="1984175"/>
            <a:ext cx="8520600" cy="25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2200"/>
              <a:t>ideell:</a:t>
            </a:r>
            <a:r>
              <a:rPr lang="de" sz="2200"/>
              <a:t> Rechtssicherheit =&gt; Mikrofortbildung</a:t>
            </a:r>
            <a:endParaRPr sz="2200"/>
          </a:p>
          <a:p>
            <a:pPr indent="0" lvl="0" marL="0" rtl="0" algn="l">
              <a:spcBef>
                <a:spcPts val="1600"/>
              </a:spcBef>
              <a:spcAft>
                <a:spcPts val="0"/>
              </a:spcAft>
              <a:buNone/>
            </a:pPr>
            <a:r>
              <a:rPr b="1" lang="de" sz="2200"/>
              <a:t>strukturell:</a:t>
            </a:r>
            <a:r>
              <a:rPr lang="de" sz="2200"/>
              <a:t> Teamarbeit =&gt; Schulentwicklung</a:t>
            </a:r>
            <a:endParaRPr sz="2200"/>
          </a:p>
          <a:p>
            <a:pPr indent="0" lvl="0" marL="0" rtl="0" algn="l">
              <a:spcBef>
                <a:spcPts val="1600"/>
              </a:spcBef>
              <a:spcAft>
                <a:spcPts val="0"/>
              </a:spcAft>
              <a:buNone/>
            </a:pPr>
            <a:r>
              <a:rPr b="1" lang="de" sz="2200"/>
              <a:t>kulturell:</a:t>
            </a:r>
            <a:r>
              <a:rPr lang="de" sz="2200"/>
              <a:t> Sharing =&gt; Anreize schaffen</a:t>
            </a:r>
            <a:endParaRPr sz="2200"/>
          </a:p>
          <a:p>
            <a:pPr indent="0" lvl="0" marL="0" rtl="0" algn="l">
              <a:spcBef>
                <a:spcPts val="1600"/>
              </a:spcBef>
              <a:spcAft>
                <a:spcPts val="0"/>
              </a:spcAft>
              <a:buNone/>
            </a:pPr>
            <a:r>
              <a:rPr b="1" lang="de" sz="2200"/>
              <a:t>virtuell:</a:t>
            </a:r>
            <a:r>
              <a:rPr lang="de" sz="2200"/>
              <a:t> technische Infrastruktur =&gt; ?</a:t>
            </a:r>
            <a:endParaRPr sz="2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 calcmode="lin" valueType="num">
                                      <p:cBhvr additive="base">
                                        <p:cTn dur="500"/>
                                        <p:tgtEl>
                                          <p:spTgt spid="1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 calcmode="lin" valueType="num">
                                      <p:cBhvr additive="base">
                                        <p:cTn dur="500"/>
                                        <p:tgtEl>
                                          <p:spTgt spid="1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 calcmode="lin" valueType="num">
                                      <p:cBhvr additive="base">
                                        <p:cTn dur="500"/>
                                        <p:tgtEl>
                                          <p:spTgt spid="15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 calcmode="lin" valueType="num">
                                      <p:cBhvr additive="base">
                                        <p:cTn dur="500"/>
                                        <p:tgtEl>
                                          <p:spTgt spid="15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 calcmode="lin" valueType="num">
                                      <p:cBhvr additive="base">
                                        <p:cTn dur="500"/>
                                        <p:tgtEl>
                                          <p:spTgt spid="15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 calcmode="lin" valueType="num">
                                      <p:cBhvr additive="base">
                                        <p:cTn dur="500"/>
                                        <p:tgtEl>
                                          <p:spTgt spid="15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Technische Infrastruktur (dezentral)</a:t>
            </a:r>
            <a:endParaRPr/>
          </a:p>
        </p:txBody>
      </p:sp>
      <p:cxnSp>
        <p:nvCxnSpPr>
          <p:cNvPr id="160" name="Google Shape;160;p25"/>
          <p:cNvCxnSpPr>
            <a:stCxn id="161" idx="0"/>
            <a:endCxn id="162" idx="3"/>
          </p:cNvCxnSpPr>
          <p:nvPr/>
        </p:nvCxnSpPr>
        <p:spPr>
          <a:xfrm flipH="1" rot="10800000">
            <a:off x="6699000" y="2285351"/>
            <a:ext cx="489000" cy="8445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5"/>
          <p:cNvCxnSpPr>
            <a:stCxn id="162" idx="3"/>
          </p:cNvCxnSpPr>
          <p:nvPr/>
        </p:nvCxnSpPr>
        <p:spPr>
          <a:xfrm>
            <a:off x="7188025" y="2285290"/>
            <a:ext cx="112200" cy="854700"/>
          </a:xfrm>
          <a:prstGeom prst="straightConnector1">
            <a:avLst/>
          </a:prstGeom>
          <a:noFill/>
          <a:ln cap="flat" cmpd="sng" w="28575">
            <a:solidFill>
              <a:schemeClr val="accent2"/>
            </a:solidFill>
            <a:prstDash val="solid"/>
            <a:round/>
            <a:headEnd len="med" w="med" type="none"/>
            <a:tailEnd len="med" w="med" type="triangle"/>
          </a:ln>
        </p:spPr>
      </p:cxnSp>
      <p:grpSp>
        <p:nvGrpSpPr>
          <p:cNvPr id="164" name="Google Shape;164;p25"/>
          <p:cNvGrpSpPr/>
          <p:nvPr/>
        </p:nvGrpSpPr>
        <p:grpSpPr>
          <a:xfrm>
            <a:off x="5681100" y="953695"/>
            <a:ext cx="2035800" cy="3589463"/>
            <a:chOff x="5653000" y="994550"/>
            <a:chExt cx="2035800" cy="2724657"/>
          </a:xfrm>
        </p:grpSpPr>
        <p:sp>
          <p:nvSpPr>
            <p:cNvPr id="162" name="Google Shape;162;p25"/>
            <p:cNvSpPr/>
            <p:nvPr/>
          </p:nvSpPr>
          <p:spPr>
            <a:xfrm>
              <a:off x="6631075" y="994550"/>
              <a:ext cx="1057700" cy="1010775"/>
            </a:xfrm>
            <a:prstGeom prst="flowChartMagneticDisk">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200">
                  <a:latin typeface="Source Sans Pro"/>
                  <a:ea typeface="Source Sans Pro"/>
                  <a:cs typeface="Source Sans Pro"/>
                  <a:sym typeface="Source Sans Pro"/>
                </a:rPr>
                <a:t>Schulserver / Repository</a:t>
              </a:r>
              <a:endParaRPr sz="1200">
                <a:latin typeface="Source Sans Pro"/>
                <a:ea typeface="Source Sans Pro"/>
                <a:cs typeface="Source Sans Pro"/>
                <a:sym typeface="Source Sans Pro"/>
              </a:endParaRPr>
            </a:p>
          </p:txBody>
        </p:sp>
        <p:sp>
          <p:nvSpPr>
            <p:cNvPr id="161" name="Google Shape;161;p25"/>
            <p:cNvSpPr/>
            <p:nvPr/>
          </p:nvSpPr>
          <p:spPr>
            <a:xfrm>
              <a:off x="5653000" y="2646407"/>
              <a:ext cx="2035800" cy="10728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2400">
                  <a:solidFill>
                    <a:srgbClr val="FFFFFF"/>
                  </a:solidFill>
                  <a:latin typeface="Source Sans Pro"/>
                  <a:ea typeface="Source Sans Pro"/>
                  <a:cs typeface="Source Sans Pro"/>
                  <a:sym typeface="Source Sans Pro"/>
                </a:rPr>
                <a:t>LuL / SuS</a:t>
              </a:r>
              <a:endParaRPr b="1" sz="2400">
                <a:solidFill>
                  <a:srgbClr val="FFFFFF"/>
                </a:solidFill>
                <a:latin typeface="Source Sans Pro"/>
                <a:ea typeface="Source Sans Pro"/>
                <a:cs typeface="Source Sans Pro"/>
                <a:sym typeface="Source Sans Pro"/>
              </a:endParaRPr>
            </a:p>
          </p:txBody>
        </p:sp>
      </p:grpSp>
      <p:cxnSp>
        <p:nvCxnSpPr>
          <p:cNvPr id="165" name="Google Shape;165;p25"/>
          <p:cNvCxnSpPr>
            <a:stCxn id="162" idx="2"/>
          </p:cNvCxnSpPr>
          <p:nvPr/>
        </p:nvCxnSpPr>
        <p:spPr>
          <a:xfrm flipH="1">
            <a:off x="5269275" y="1619492"/>
            <a:ext cx="1389900" cy="8901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5"/>
          <p:cNvCxnSpPr>
            <a:stCxn id="161" idx="0"/>
          </p:cNvCxnSpPr>
          <p:nvPr/>
        </p:nvCxnSpPr>
        <p:spPr>
          <a:xfrm rot="10800000">
            <a:off x="5269200" y="2509451"/>
            <a:ext cx="1429800" cy="6204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25"/>
          <p:cNvSpPr txBox="1"/>
          <p:nvPr/>
        </p:nvSpPr>
        <p:spPr>
          <a:xfrm rot="-2429">
            <a:off x="6152423" y="2675223"/>
            <a:ext cx="8493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900">
                <a:latin typeface="Source Code Pro"/>
                <a:ea typeface="Source Code Pro"/>
                <a:cs typeface="Source Code Pro"/>
                <a:sym typeface="Source Code Pro"/>
              </a:rPr>
              <a:t>Abfrage</a:t>
            </a:r>
            <a:endParaRPr sz="900">
              <a:latin typeface="Source Code Pro"/>
              <a:ea typeface="Source Code Pro"/>
              <a:cs typeface="Source Code Pro"/>
              <a:sym typeface="Source Code Pro"/>
            </a:endParaRPr>
          </a:p>
        </p:txBody>
      </p:sp>
      <p:sp>
        <p:nvSpPr>
          <p:cNvPr id="168" name="Google Shape;168;p25"/>
          <p:cNvSpPr txBox="1"/>
          <p:nvPr/>
        </p:nvSpPr>
        <p:spPr>
          <a:xfrm rot="-1959078">
            <a:off x="5533158" y="1774167"/>
            <a:ext cx="849080" cy="16136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900">
                <a:latin typeface="Source Code Pro"/>
                <a:ea typeface="Source Code Pro"/>
                <a:cs typeface="Source Code Pro"/>
                <a:sym typeface="Source Code Pro"/>
              </a:rPr>
              <a:t>Lieferung</a:t>
            </a:r>
            <a:endParaRPr sz="900">
              <a:latin typeface="Source Code Pro"/>
              <a:ea typeface="Source Code Pro"/>
              <a:cs typeface="Source Code Pro"/>
              <a:sym typeface="Source Code Pro"/>
            </a:endParaRPr>
          </a:p>
        </p:txBody>
      </p:sp>
      <p:sp>
        <p:nvSpPr>
          <p:cNvPr id="169" name="Google Shape;169;p25"/>
          <p:cNvSpPr/>
          <p:nvPr/>
        </p:nvSpPr>
        <p:spPr>
          <a:xfrm>
            <a:off x="749400" y="2791400"/>
            <a:ext cx="849300" cy="733500"/>
          </a:xfrm>
          <a:prstGeom prst="flowChartMagneticDisk">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800">
                <a:latin typeface="Source Sans Pro"/>
                <a:ea typeface="Source Sans Pro"/>
                <a:cs typeface="Source Sans Pro"/>
                <a:sym typeface="Source Sans Pro"/>
              </a:rPr>
              <a:t>Schulserver / Repository</a:t>
            </a:r>
            <a:endParaRPr sz="800">
              <a:latin typeface="Source Sans Pro"/>
              <a:ea typeface="Source Sans Pro"/>
              <a:cs typeface="Source Sans Pro"/>
              <a:sym typeface="Source Sans Pro"/>
            </a:endParaRPr>
          </a:p>
        </p:txBody>
      </p:sp>
      <p:sp>
        <p:nvSpPr>
          <p:cNvPr id="170" name="Google Shape;170;p25"/>
          <p:cNvSpPr/>
          <p:nvPr/>
        </p:nvSpPr>
        <p:spPr>
          <a:xfrm>
            <a:off x="1079600" y="1581950"/>
            <a:ext cx="849300" cy="733500"/>
          </a:xfrm>
          <a:prstGeom prst="flowChartMagneticDisk">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800">
                <a:latin typeface="Source Sans Pro"/>
                <a:ea typeface="Source Sans Pro"/>
                <a:cs typeface="Source Sans Pro"/>
                <a:sym typeface="Source Sans Pro"/>
              </a:rPr>
              <a:t>Schulserver / Repository</a:t>
            </a:r>
            <a:endParaRPr sz="800">
              <a:latin typeface="Source Sans Pro"/>
              <a:ea typeface="Source Sans Pro"/>
              <a:cs typeface="Source Sans Pro"/>
              <a:sym typeface="Source Sans Pro"/>
            </a:endParaRPr>
          </a:p>
        </p:txBody>
      </p:sp>
      <p:sp>
        <p:nvSpPr>
          <p:cNvPr id="171" name="Google Shape;171;p25"/>
          <p:cNvSpPr/>
          <p:nvPr/>
        </p:nvSpPr>
        <p:spPr>
          <a:xfrm>
            <a:off x="1598700" y="3898425"/>
            <a:ext cx="849300" cy="733500"/>
          </a:xfrm>
          <a:prstGeom prst="flowChartMagneticDisk">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800">
                <a:latin typeface="Source Sans Pro"/>
                <a:ea typeface="Source Sans Pro"/>
                <a:cs typeface="Source Sans Pro"/>
                <a:sym typeface="Source Sans Pro"/>
              </a:rPr>
              <a:t>Schulserver / Repository</a:t>
            </a:r>
            <a:endParaRPr sz="800">
              <a:latin typeface="Source Sans Pro"/>
              <a:ea typeface="Source Sans Pro"/>
              <a:cs typeface="Source Sans Pro"/>
              <a:sym typeface="Source Sans Pro"/>
            </a:endParaRPr>
          </a:p>
        </p:txBody>
      </p:sp>
      <p:cxnSp>
        <p:nvCxnSpPr>
          <p:cNvPr id="172" name="Google Shape;172;p25"/>
          <p:cNvCxnSpPr/>
          <p:nvPr/>
        </p:nvCxnSpPr>
        <p:spPr>
          <a:xfrm>
            <a:off x="1928900" y="1824300"/>
            <a:ext cx="1243800" cy="6018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5"/>
          <p:cNvCxnSpPr>
            <a:stCxn id="169" idx="4"/>
            <a:endCxn id="174" idx="1"/>
          </p:cNvCxnSpPr>
          <p:nvPr/>
        </p:nvCxnSpPr>
        <p:spPr>
          <a:xfrm flipH="1" rot="10800000">
            <a:off x="1598700" y="2550350"/>
            <a:ext cx="1574100" cy="6078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5"/>
          <p:cNvCxnSpPr>
            <a:stCxn id="171" idx="1"/>
          </p:cNvCxnSpPr>
          <p:nvPr/>
        </p:nvCxnSpPr>
        <p:spPr>
          <a:xfrm flipH="1" rot="10800000">
            <a:off x="2023350" y="2671725"/>
            <a:ext cx="1149600" cy="12267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5"/>
          <p:cNvCxnSpPr>
            <a:stCxn id="174" idx="3"/>
          </p:cNvCxnSpPr>
          <p:nvPr/>
        </p:nvCxnSpPr>
        <p:spPr>
          <a:xfrm>
            <a:off x="5250600" y="2550425"/>
            <a:ext cx="458700" cy="5607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5"/>
          <p:cNvCxnSpPr>
            <a:stCxn id="171" idx="4"/>
          </p:cNvCxnSpPr>
          <p:nvPr/>
        </p:nvCxnSpPr>
        <p:spPr>
          <a:xfrm>
            <a:off x="2448000" y="4265175"/>
            <a:ext cx="3251700" cy="34800"/>
          </a:xfrm>
          <a:prstGeom prst="straightConnector1">
            <a:avLst/>
          </a:prstGeom>
          <a:noFill/>
          <a:ln cap="flat" cmpd="sng" w="28575">
            <a:solidFill>
              <a:schemeClr val="accent2"/>
            </a:solidFill>
            <a:prstDash val="solid"/>
            <a:round/>
            <a:headEnd len="med" w="med" type="none"/>
            <a:tailEnd len="med" w="med" type="triangle"/>
          </a:ln>
        </p:spPr>
      </p:cxnSp>
      <p:cxnSp>
        <p:nvCxnSpPr>
          <p:cNvPr id="178" name="Google Shape;178;p25"/>
          <p:cNvCxnSpPr/>
          <p:nvPr/>
        </p:nvCxnSpPr>
        <p:spPr>
          <a:xfrm>
            <a:off x="1626900" y="3300705"/>
            <a:ext cx="4082400" cy="554100"/>
          </a:xfrm>
          <a:prstGeom prst="straightConnector1">
            <a:avLst/>
          </a:prstGeom>
          <a:noFill/>
          <a:ln cap="flat" cmpd="sng" w="28575">
            <a:solidFill>
              <a:schemeClr val="accent2"/>
            </a:solidFill>
            <a:prstDash val="solid"/>
            <a:round/>
            <a:headEnd len="med" w="med" type="none"/>
            <a:tailEnd len="med" w="med" type="triangle"/>
          </a:ln>
        </p:spPr>
      </p:cxnSp>
      <p:cxnSp>
        <p:nvCxnSpPr>
          <p:cNvPr id="179" name="Google Shape;179;p25"/>
          <p:cNvCxnSpPr>
            <a:stCxn id="170" idx="3"/>
          </p:cNvCxnSpPr>
          <p:nvPr/>
        </p:nvCxnSpPr>
        <p:spPr>
          <a:xfrm>
            <a:off x="1504250" y="2315450"/>
            <a:ext cx="4176900" cy="1282500"/>
          </a:xfrm>
          <a:prstGeom prst="straightConnector1">
            <a:avLst/>
          </a:prstGeom>
          <a:noFill/>
          <a:ln cap="flat" cmpd="sng" w="28575">
            <a:solidFill>
              <a:schemeClr val="accent2"/>
            </a:solidFill>
            <a:prstDash val="solid"/>
            <a:round/>
            <a:headEnd len="med" w="med" type="none"/>
            <a:tailEnd len="med" w="med" type="triangle"/>
          </a:ln>
        </p:spPr>
      </p:cxnSp>
      <p:sp>
        <p:nvSpPr>
          <p:cNvPr id="174" name="Google Shape;174;p25"/>
          <p:cNvSpPr/>
          <p:nvPr/>
        </p:nvSpPr>
        <p:spPr>
          <a:xfrm>
            <a:off x="3172800" y="1843775"/>
            <a:ext cx="2077800" cy="1413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3000">
                <a:latin typeface="Source Sans Pro"/>
                <a:ea typeface="Source Sans Pro"/>
                <a:cs typeface="Source Sans Pro"/>
                <a:sym typeface="Source Sans Pro"/>
              </a:rPr>
              <a:t>Metadaten</a:t>
            </a:r>
            <a:br>
              <a:rPr b="1" lang="de" sz="3000">
                <a:latin typeface="Source Sans Pro"/>
                <a:ea typeface="Source Sans Pro"/>
                <a:cs typeface="Source Sans Pro"/>
                <a:sym typeface="Source Sans Pro"/>
              </a:rPr>
            </a:br>
            <a:r>
              <a:rPr b="1" lang="de" sz="3000">
                <a:latin typeface="Source Sans Pro"/>
                <a:ea typeface="Source Sans Pro"/>
                <a:cs typeface="Source Sans Pro"/>
                <a:sym typeface="Source Sans Pro"/>
              </a:rPr>
              <a:t>(Katalog)</a:t>
            </a:r>
            <a:endParaRPr b="1" sz="30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3" name="Shape 183"/>
        <p:cNvGrpSpPr/>
        <p:nvPr/>
      </p:nvGrpSpPr>
      <p:grpSpPr>
        <a:xfrm>
          <a:off x="0" y="0"/>
          <a:ext cx="0" cy="0"/>
          <a:chOff x="0" y="0"/>
          <a:chExt cx="0" cy="0"/>
        </a:xfrm>
      </p:grpSpPr>
      <p:sp>
        <p:nvSpPr>
          <p:cNvPr id="184" name="Google Shape;184;p2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sz="9600"/>
              <a:t>Vielen Dank!</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Gliederung </a:t>
            </a:r>
            <a:endParaRPr/>
          </a:p>
        </p:txBody>
      </p:sp>
      <p:sp>
        <p:nvSpPr>
          <p:cNvPr id="72" name="Google Shape;72;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
              <a:t>Open Educational Resources (OER) - eine kurze Zusammenfassung</a:t>
            </a:r>
            <a:endParaRPr/>
          </a:p>
          <a:p>
            <a:pPr indent="-342900" lvl="0" marL="457200" rtl="0" algn="l">
              <a:spcBef>
                <a:spcPts val="0"/>
              </a:spcBef>
              <a:spcAft>
                <a:spcPts val="0"/>
              </a:spcAft>
              <a:buSzPts val="1800"/>
              <a:buAutoNum type="arabicPeriod"/>
            </a:pPr>
            <a:r>
              <a:rPr lang="de"/>
              <a:t>Projektverlauf #OER_Punk</a:t>
            </a:r>
            <a:endParaRPr/>
          </a:p>
          <a:p>
            <a:pPr indent="-342900" lvl="0" marL="457200" rtl="0" algn="l">
              <a:spcBef>
                <a:spcPts val="0"/>
              </a:spcBef>
              <a:spcAft>
                <a:spcPts val="0"/>
              </a:spcAft>
              <a:buSzPts val="1800"/>
              <a:buAutoNum type="arabicPeriod"/>
            </a:pPr>
            <a:r>
              <a:rPr lang="de"/>
              <a:t>Ergebnisse generell</a:t>
            </a:r>
            <a:endParaRPr/>
          </a:p>
          <a:p>
            <a:pPr indent="-342900" lvl="0" marL="457200" rtl="0" algn="l">
              <a:spcBef>
                <a:spcPts val="0"/>
              </a:spcBef>
              <a:spcAft>
                <a:spcPts val="0"/>
              </a:spcAft>
              <a:buSzPts val="1800"/>
              <a:buAutoNum type="arabicPeriod"/>
            </a:pPr>
            <a:r>
              <a:rPr lang="de"/>
              <a:t>Fokus: Rechtssicherheit, Team- und Sharingkultur</a:t>
            </a:r>
            <a:endParaRPr/>
          </a:p>
          <a:p>
            <a:pPr indent="-342900" lvl="0" marL="457200" rtl="0" algn="l">
              <a:spcBef>
                <a:spcPts val="0"/>
              </a:spcBef>
              <a:spcAft>
                <a:spcPts val="0"/>
              </a:spcAft>
              <a:buSzPts val="1800"/>
              <a:buAutoNum type="arabicPeriod"/>
            </a:pPr>
            <a:r>
              <a:rPr lang="de"/>
              <a:t>Weitere Ergebnisse (Kriterien)</a:t>
            </a:r>
            <a:endParaRPr/>
          </a:p>
          <a:p>
            <a:pPr indent="-342900" lvl="0" marL="457200" rtl="0" algn="l">
              <a:spcBef>
                <a:spcPts val="0"/>
              </a:spcBef>
              <a:spcAft>
                <a:spcPts val="0"/>
              </a:spcAft>
              <a:buSzPts val="1800"/>
              <a:buAutoNum type="arabicPeriod"/>
            </a:pPr>
            <a:r>
              <a:rPr lang="de"/>
              <a:t>Conclusio: Ansätze zur Weiterentwicklung</a:t>
            </a:r>
            <a:endParaRPr/>
          </a:p>
          <a:p>
            <a:pPr indent="-342900" lvl="0" marL="457200" rtl="0" algn="l">
              <a:spcBef>
                <a:spcPts val="0"/>
              </a:spcBef>
              <a:spcAft>
                <a:spcPts val="0"/>
              </a:spcAft>
              <a:buClr>
                <a:srgbClr val="666666"/>
              </a:buClr>
              <a:buSzPts val="1800"/>
              <a:buAutoNum type="arabicPeriod"/>
            </a:pPr>
            <a:r>
              <a:rPr lang="de">
                <a:solidFill>
                  <a:srgbClr val="666666"/>
                </a:solidFill>
              </a:rPr>
              <a:t>[Technische Infrastruktur]</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72500"/>
            <a:ext cx="87762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Open Educational Resources (OER) - eine kurze Zusammenfassung</a:t>
            </a:r>
            <a:endParaRPr/>
          </a:p>
        </p:txBody>
      </p:sp>
      <p:sp>
        <p:nvSpPr>
          <p:cNvPr id="78" name="Google Shape;78;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Freie Lehr- und Lernmaterialien, die unter einer offenen Lizenz stehen</a:t>
            </a:r>
            <a:endParaRPr/>
          </a:p>
          <a:p>
            <a:pPr indent="0" lvl="0" marL="0" rtl="0" algn="l">
              <a:spcBef>
                <a:spcPts val="1600"/>
              </a:spcBef>
              <a:spcAft>
                <a:spcPts val="0"/>
              </a:spcAft>
              <a:buNone/>
            </a:pPr>
            <a:r>
              <a:rPr lang="de"/>
              <a:t>Freie {Vervielfältigung, Verwendung, Verarbeitung, Vermischung, Verbreitung}</a:t>
            </a:r>
            <a:endParaRPr/>
          </a:p>
          <a:p>
            <a:pPr indent="0" lvl="0" marL="0" rtl="0" algn="l">
              <a:spcBef>
                <a:spcPts val="1600"/>
              </a:spcBef>
              <a:spcAft>
                <a:spcPts val="0"/>
              </a:spcAft>
              <a:buNone/>
            </a:pPr>
            <a:r>
              <a:rPr lang="de"/>
              <a:t>Bildungspolitisches Ziel </a:t>
            </a:r>
            <a:endParaRPr/>
          </a:p>
          <a:p>
            <a:pPr indent="0" lvl="0" marL="0" rtl="0" algn="l">
              <a:spcBef>
                <a:spcPts val="1600"/>
              </a:spcBef>
              <a:spcAft>
                <a:spcPts val="0"/>
              </a:spcAft>
              <a:buNone/>
            </a:pPr>
            <a:r>
              <a:rPr lang="de"/>
              <a:t>Kontext </a:t>
            </a:r>
            <a:r>
              <a:rPr i="1" lang="de"/>
              <a:t>Open </a:t>
            </a:r>
            <a:r>
              <a:rPr lang="de"/>
              <a:t>{Source, Access, Science, Data, Education}</a:t>
            </a:r>
            <a:endParaRPr/>
          </a:p>
          <a:p>
            <a:pPr indent="0" lvl="0" marL="0" rtl="0" algn="l">
              <a:spcBef>
                <a:spcPts val="1600"/>
              </a:spcBef>
              <a:spcAft>
                <a:spcPts val="0"/>
              </a:spcAft>
              <a:buNone/>
            </a:pPr>
            <a:r>
              <a:rPr lang="de"/>
              <a:t>Gründe: Arbeitserleichterung, Rechtssicherheit, Offenheit als pädagogischer Mehrwert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Projekt #OER_Punk</a:t>
            </a:r>
            <a:endParaRPr/>
          </a:p>
        </p:txBody>
      </p:sp>
      <p:sp>
        <p:nvSpPr>
          <p:cNvPr id="84" name="Google Shape;84;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Ziel: </a:t>
            </a:r>
            <a:r>
              <a:rPr i="1" lang="de"/>
              <a:t>Einfaches</a:t>
            </a:r>
            <a:r>
              <a:rPr lang="de"/>
              <a:t> Erproben von OER im Unterricht bzw. Schulalltag und kriteriengestützte Auswertung</a:t>
            </a:r>
            <a:endParaRPr/>
          </a:p>
          <a:p>
            <a:pPr indent="0" lvl="0" marL="0" rtl="0" algn="l">
              <a:spcBef>
                <a:spcPts val="1600"/>
              </a:spcBef>
              <a:spcAft>
                <a:spcPts val="0"/>
              </a:spcAft>
              <a:buNone/>
            </a:pPr>
            <a:r>
              <a:rPr lang="de"/>
              <a:t>Kleiner Kreis von Kolleg*innen</a:t>
            </a:r>
            <a:endParaRPr/>
          </a:p>
          <a:p>
            <a:pPr indent="0" lvl="0" marL="0" rtl="0" algn="l">
              <a:spcBef>
                <a:spcPts val="1600"/>
              </a:spcBef>
              <a:spcAft>
                <a:spcPts val="0"/>
              </a:spcAft>
              <a:buNone/>
            </a:pPr>
            <a:r>
              <a:rPr lang="de"/>
              <a:t>Mikrofortbildung</a:t>
            </a:r>
            <a:endParaRPr/>
          </a:p>
          <a:p>
            <a:pPr indent="0" lvl="0" marL="0" rtl="0" algn="l">
              <a:spcBef>
                <a:spcPts val="1600"/>
              </a:spcBef>
              <a:spcAft>
                <a:spcPts val="0"/>
              </a:spcAft>
              <a:buNone/>
            </a:pPr>
            <a:r>
              <a:rPr lang="de"/>
              <a:t>Leitfadeninterviews mit zwei Kolleginnen und fünf Schüler*innen</a:t>
            </a:r>
            <a:endParaRPr/>
          </a:p>
          <a:p>
            <a:pPr indent="0" lvl="0" marL="0" rtl="0" algn="l">
              <a:spcBef>
                <a:spcPts val="1600"/>
              </a:spcBef>
              <a:spcAft>
                <a:spcPts val="0"/>
              </a:spcAft>
              <a:buNone/>
            </a:pPr>
            <a:r>
              <a:rPr lang="de"/>
              <a:t>Fächer: Biologie, Französisch, Englisch, Informatik, Politik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Projekt #OER_Punk</a:t>
            </a:r>
            <a:endParaRPr/>
          </a:p>
        </p:txBody>
      </p:sp>
      <p:sp>
        <p:nvSpPr>
          <p:cNvPr id="90" name="Google Shape;90;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Ziel: </a:t>
            </a:r>
            <a:r>
              <a:rPr i="1" lang="de"/>
              <a:t>Einfaches</a:t>
            </a:r>
            <a:r>
              <a:rPr lang="de"/>
              <a:t> Erproben von OER im Unterricht bzw. Schulalltag und kriteriengestützte Auswertung</a:t>
            </a:r>
            <a:endParaRPr/>
          </a:p>
          <a:p>
            <a:pPr indent="0" lvl="0" marL="0" rtl="0" algn="l">
              <a:spcBef>
                <a:spcPts val="1600"/>
              </a:spcBef>
              <a:spcAft>
                <a:spcPts val="0"/>
              </a:spcAft>
              <a:buNone/>
            </a:pPr>
            <a:r>
              <a:rPr lang="de"/>
              <a:t>Kleiner Kreis von Kolleg*innen</a:t>
            </a:r>
            <a:endParaRPr/>
          </a:p>
          <a:p>
            <a:pPr indent="0" lvl="0" marL="0" rtl="0" algn="l">
              <a:spcBef>
                <a:spcPts val="1600"/>
              </a:spcBef>
              <a:spcAft>
                <a:spcPts val="0"/>
              </a:spcAft>
              <a:buNone/>
            </a:pPr>
            <a:r>
              <a:rPr lang="de"/>
              <a:t>Mikrofortbildung</a:t>
            </a:r>
            <a:endParaRPr/>
          </a:p>
          <a:p>
            <a:pPr indent="0" lvl="0" marL="0" rtl="0" algn="l">
              <a:spcBef>
                <a:spcPts val="1600"/>
              </a:spcBef>
              <a:spcAft>
                <a:spcPts val="0"/>
              </a:spcAft>
              <a:buNone/>
            </a:pPr>
            <a:r>
              <a:rPr lang="de"/>
              <a:t>Leitfadeninterviews mit zwei Kolleginnen und fünf Schüler*innen</a:t>
            </a:r>
            <a:endParaRPr/>
          </a:p>
          <a:p>
            <a:pPr indent="0" lvl="0" marL="0" rtl="0" algn="l">
              <a:spcBef>
                <a:spcPts val="1600"/>
              </a:spcBef>
              <a:spcAft>
                <a:spcPts val="0"/>
              </a:spcAft>
              <a:buNone/>
            </a:pPr>
            <a:r>
              <a:rPr lang="de"/>
              <a:t>Fächer: Biologie, Französisch, Englisch, Informatik, Politik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Ergebnisse: Generell</a:t>
            </a:r>
            <a:endParaRPr/>
          </a:p>
        </p:txBody>
      </p:sp>
      <p:sp>
        <p:nvSpPr>
          <p:cNvPr id="96" name="Google Shape;96;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Beschäftigung mit OER führt bei LuL und SuS zu </a:t>
            </a:r>
            <a:r>
              <a:rPr b="1" lang="de"/>
              <a:t>Problembewusstsein</a:t>
            </a:r>
            <a:r>
              <a:rPr lang="de"/>
              <a:t> bzgl. des eigenen und schulischen Umgangs mit Urheberrecht.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7" name="Google Shape;97;p18"/>
          <p:cNvSpPr/>
          <p:nvPr/>
        </p:nvSpPr>
        <p:spPr>
          <a:xfrm>
            <a:off x="642625" y="3729375"/>
            <a:ext cx="1725600" cy="10323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latin typeface="Source Sans Pro"/>
                <a:ea typeface="Source Sans Pro"/>
                <a:cs typeface="Source Sans Pro"/>
                <a:sym typeface="Source Sans Pro"/>
              </a:rPr>
              <a:t>"Das zeigt mir mal, wieviele Sachen eben </a:t>
            </a:r>
            <a:r>
              <a:rPr i="1" lang="de" sz="1000">
                <a:latin typeface="Source Sans Pro"/>
                <a:ea typeface="Source Sans Pro"/>
                <a:cs typeface="Source Sans Pro"/>
                <a:sym typeface="Source Sans Pro"/>
              </a:rPr>
              <a:t>nicht</a:t>
            </a:r>
            <a:r>
              <a:rPr lang="de" sz="1000">
                <a:latin typeface="Source Sans Pro"/>
                <a:ea typeface="Source Sans Pro"/>
                <a:cs typeface="Source Sans Pro"/>
                <a:sym typeface="Source Sans Pro"/>
              </a:rPr>
              <a:t> frei verfügbar sind"</a:t>
            </a:r>
            <a:endParaRPr sz="1000">
              <a:latin typeface="Source Sans Pro"/>
              <a:ea typeface="Source Sans Pro"/>
              <a:cs typeface="Source Sans Pro"/>
              <a:sym typeface="Source Sans Pro"/>
            </a:endParaRPr>
          </a:p>
        </p:txBody>
      </p:sp>
      <p:sp>
        <p:nvSpPr>
          <p:cNvPr id="98" name="Google Shape;98;p18"/>
          <p:cNvSpPr/>
          <p:nvPr/>
        </p:nvSpPr>
        <p:spPr>
          <a:xfrm>
            <a:off x="3158300" y="3729375"/>
            <a:ext cx="2076600" cy="9681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latin typeface="Source Sans Pro"/>
                <a:ea typeface="Source Sans Pro"/>
                <a:cs typeface="Source Sans Pro"/>
                <a:sym typeface="Source Sans Pro"/>
              </a:rPr>
              <a:t>"Ich hab mir da bisher auch noch gar keine Gedanken drüber gemacht.”</a:t>
            </a:r>
            <a:endParaRPr sz="1000">
              <a:latin typeface="Source Sans Pro"/>
              <a:ea typeface="Source Sans Pro"/>
              <a:cs typeface="Source Sans Pro"/>
              <a:sym typeface="Source Sans Pro"/>
            </a:endParaRPr>
          </a:p>
        </p:txBody>
      </p:sp>
      <p:sp>
        <p:nvSpPr>
          <p:cNvPr id="99" name="Google Shape;99;p18"/>
          <p:cNvSpPr/>
          <p:nvPr/>
        </p:nvSpPr>
        <p:spPr>
          <a:xfrm>
            <a:off x="3001950" y="2498925"/>
            <a:ext cx="2405400" cy="914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sz="1200">
                <a:latin typeface="Source Sans Pro"/>
                <a:ea typeface="Source Sans Pro"/>
                <a:cs typeface="Source Sans Pro"/>
                <a:sym typeface="Source Sans Pro"/>
              </a:rPr>
              <a:t>"Zu Unterrichtszwecken muss doch alles frei sein, eigentlich..."</a:t>
            </a:r>
            <a:endParaRPr b="1" sz="1200">
              <a:latin typeface="Source Sans Pro"/>
              <a:ea typeface="Source Sans Pro"/>
              <a:cs typeface="Source Sans Pro"/>
              <a:sym typeface="Source Sans Pro"/>
            </a:endParaRPr>
          </a:p>
        </p:txBody>
      </p:sp>
      <p:sp>
        <p:nvSpPr>
          <p:cNvPr id="100" name="Google Shape;100;p18"/>
          <p:cNvSpPr/>
          <p:nvPr/>
        </p:nvSpPr>
        <p:spPr>
          <a:xfrm>
            <a:off x="5709150" y="3680625"/>
            <a:ext cx="2405400" cy="1001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latin typeface="Source Sans Pro"/>
                <a:ea typeface="Source Sans Pro"/>
                <a:cs typeface="Source Sans Pro"/>
                <a:sym typeface="Source Sans Pro"/>
              </a:rPr>
              <a:t>"Früher hab ich halt, wenn ich z.B. Einstein gesucht habe, bei Google Bilder gesucht, das erste genommen und gut."</a:t>
            </a:r>
            <a:endParaRPr sz="10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
                                        <p:tgtEl>
                                          <p:spTgt spid="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
                                        <p:tgtEl>
                                          <p:spTgt spid="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200"/>
                                        <p:tgtEl>
                                          <p:spTgt spid="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Ergebnisse: Generell</a:t>
            </a:r>
            <a:endParaRPr/>
          </a:p>
        </p:txBody>
      </p:sp>
      <p:sp>
        <p:nvSpPr>
          <p:cNvPr id="106" name="Google Shape;106;p19"/>
          <p:cNvSpPr txBox="1"/>
          <p:nvPr>
            <p:ph idx="1" type="body"/>
          </p:nvPr>
        </p:nvSpPr>
        <p:spPr>
          <a:xfrm>
            <a:off x="377225" y="14969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Die </a:t>
            </a:r>
            <a:r>
              <a:rPr b="1" lang="de"/>
              <a:t>Nutzung bleibt passiv</a:t>
            </a:r>
            <a:r>
              <a:rPr lang="de"/>
              <a:t> und beschränkt auf unterrichtsinterne Zwecke. Veränderung und </a:t>
            </a:r>
            <a:r>
              <a:rPr b="1" lang="de"/>
              <a:t>Veröffentlichung</a:t>
            </a:r>
            <a:r>
              <a:rPr lang="de"/>
              <a:t> wird nicht praktiziert, Potenzial wird aber gesehen.</a:t>
            </a:r>
            <a:endParaRPr/>
          </a:p>
          <a:p>
            <a:pPr indent="0" lvl="0" marL="0" rtl="0" algn="l">
              <a:spcBef>
                <a:spcPts val="1600"/>
              </a:spcBef>
              <a:spcAft>
                <a:spcPts val="1600"/>
              </a:spcAft>
              <a:buNone/>
            </a:pPr>
            <a:r>
              <a:t/>
            </a:r>
            <a:endParaRPr/>
          </a:p>
        </p:txBody>
      </p:sp>
      <p:sp>
        <p:nvSpPr>
          <p:cNvPr id="107" name="Google Shape;107;p19"/>
          <p:cNvSpPr/>
          <p:nvPr/>
        </p:nvSpPr>
        <p:spPr>
          <a:xfrm>
            <a:off x="156525" y="2723850"/>
            <a:ext cx="2696700" cy="1622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2400">
                <a:latin typeface="Source Sans Pro"/>
                <a:ea typeface="Source Sans Pro"/>
                <a:cs typeface="Source Sans Pro"/>
                <a:sym typeface="Source Sans Pro"/>
              </a:rPr>
              <a:t>SuS: </a:t>
            </a:r>
            <a:br>
              <a:rPr b="1" lang="de" sz="2400">
                <a:latin typeface="Source Sans Pro"/>
                <a:ea typeface="Source Sans Pro"/>
                <a:cs typeface="Source Sans Pro"/>
                <a:sym typeface="Source Sans Pro"/>
              </a:rPr>
            </a:br>
            <a:r>
              <a:rPr b="1" lang="de" sz="2400">
                <a:latin typeface="Source Sans Pro"/>
                <a:ea typeface="Source Sans Pro"/>
                <a:cs typeface="Source Sans Pro"/>
                <a:sym typeface="Source Sans Pro"/>
              </a:rPr>
              <a:t>Bilder! (illustrativ, deskriptiv)</a:t>
            </a:r>
            <a:endParaRPr b="1" sz="2400">
              <a:latin typeface="Source Sans Pro"/>
              <a:ea typeface="Source Sans Pro"/>
              <a:cs typeface="Source Sans Pro"/>
              <a:sym typeface="Source Sans Pro"/>
            </a:endParaRPr>
          </a:p>
        </p:txBody>
      </p:sp>
      <p:cxnSp>
        <p:nvCxnSpPr>
          <p:cNvPr id="108" name="Google Shape;108;p19"/>
          <p:cNvCxnSpPr/>
          <p:nvPr/>
        </p:nvCxnSpPr>
        <p:spPr>
          <a:xfrm rot="10800000">
            <a:off x="1548375" y="1834525"/>
            <a:ext cx="3300" cy="880200"/>
          </a:xfrm>
          <a:prstGeom prst="straightConnector1">
            <a:avLst/>
          </a:prstGeom>
          <a:noFill/>
          <a:ln cap="flat" cmpd="sng" w="28575">
            <a:solidFill>
              <a:srgbClr val="B6D7A8"/>
            </a:solidFill>
            <a:prstDash val="solid"/>
            <a:round/>
            <a:headEnd len="med" w="med" type="none"/>
            <a:tailEnd len="med" w="med" type="triangle"/>
          </a:ln>
        </p:spPr>
      </p:cxnSp>
      <p:sp>
        <p:nvSpPr>
          <p:cNvPr id="109" name="Google Shape;109;p19"/>
          <p:cNvSpPr/>
          <p:nvPr/>
        </p:nvSpPr>
        <p:spPr>
          <a:xfrm>
            <a:off x="3223650" y="3383125"/>
            <a:ext cx="2696700" cy="13152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2400">
                <a:latin typeface="Source Sans Pro"/>
                <a:ea typeface="Source Sans Pro"/>
                <a:cs typeface="Source Sans Pro"/>
                <a:sym typeface="Source Sans Pro"/>
              </a:rPr>
              <a:t>LuL:</a:t>
            </a:r>
            <a:br>
              <a:rPr b="1" lang="de" sz="2400">
                <a:latin typeface="Source Sans Pro"/>
                <a:ea typeface="Source Sans Pro"/>
                <a:cs typeface="Source Sans Pro"/>
                <a:sym typeface="Source Sans Pro"/>
              </a:rPr>
            </a:br>
            <a:r>
              <a:rPr b="1" lang="de" sz="2400">
                <a:latin typeface="Source Sans Pro"/>
                <a:ea typeface="Source Sans Pro"/>
                <a:cs typeface="Source Sans Pro"/>
                <a:sym typeface="Source Sans Pro"/>
              </a:rPr>
              <a:t>Text, Bild (deskriptiv)</a:t>
            </a:r>
            <a:endParaRPr b="1" sz="2400">
              <a:latin typeface="Source Sans Pro"/>
              <a:ea typeface="Source Sans Pro"/>
              <a:cs typeface="Source Sans Pro"/>
              <a:sym typeface="Source Sans Pro"/>
            </a:endParaRPr>
          </a:p>
        </p:txBody>
      </p:sp>
      <p:cxnSp>
        <p:nvCxnSpPr>
          <p:cNvPr id="110" name="Google Shape;110;p19"/>
          <p:cNvCxnSpPr>
            <a:stCxn id="109" idx="0"/>
          </p:cNvCxnSpPr>
          <p:nvPr/>
        </p:nvCxnSpPr>
        <p:spPr>
          <a:xfrm rot="10800000">
            <a:off x="1958400" y="1834525"/>
            <a:ext cx="2613600" cy="1548600"/>
          </a:xfrm>
          <a:prstGeom prst="straightConnector1">
            <a:avLst/>
          </a:prstGeom>
          <a:noFill/>
          <a:ln cap="flat" cmpd="sng" w="28575">
            <a:solidFill>
              <a:srgbClr val="FFF2CC"/>
            </a:solidFill>
            <a:prstDash val="solid"/>
            <a:round/>
            <a:headEnd len="med" w="med" type="none"/>
            <a:tailEnd len="med" w="med" type="triangle"/>
          </a:ln>
        </p:spPr>
      </p:cxnSp>
      <p:sp>
        <p:nvSpPr>
          <p:cNvPr id="111" name="Google Shape;111;p19"/>
          <p:cNvSpPr/>
          <p:nvPr/>
        </p:nvSpPr>
        <p:spPr>
          <a:xfrm>
            <a:off x="6078725" y="2673000"/>
            <a:ext cx="2744100" cy="17244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latin typeface="Source Sans Pro"/>
                <a:ea typeface="Source Sans Pro"/>
                <a:cs typeface="Source Sans Pro"/>
                <a:sym typeface="Source Sans Pro"/>
              </a:rPr>
              <a:t>"Wir produzieren eigentlich Sachen für Papiermüll. Schüler machen Plakate, stecken </a:t>
            </a:r>
            <a:r>
              <a:rPr i="1" lang="de" sz="1000">
                <a:latin typeface="Source Sans Pro"/>
                <a:ea typeface="Source Sans Pro"/>
                <a:cs typeface="Source Sans Pro"/>
                <a:sym typeface="Source Sans Pro"/>
              </a:rPr>
              <a:t>so</a:t>
            </a:r>
            <a:r>
              <a:rPr lang="de" sz="1000">
                <a:latin typeface="Source Sans Pro"/>
                <a:ea typeface="Source Sans Pro"/>
                <a:cs typeface="Source Sans Pro"/>
                <a:sym typeface="Source Sans Pro"/>
              </a:rPr>
              <a:t> viel Arbeit da rein, dass es eigentlich ein Jammer ist, dass da nur einmal der Lehrer drauf guckt, Note drunter schreibt und sagt, ist gut."</a:t>
            </a:r>
            <a:endParaRPr sz="1000">
              <a:latin typeface="Source Sans Pro"/>
              <a:ea typeface="Source Sans Pro"/>
              <a:cs typeface="Source Sans Pro"/>
              <a:sym typeface="Source Sans Pro"/>
            </a:endParaRPr>
          </a:p>
        </p:txBody>
      </p:sp>
      <p:cxnSp>
        <p:nvCxnSpPr>
          <p:cNvPr id="112" name="Google Shape;112;p19"/>
          <p:cNvCxnSpPr>
            <a:stCxn id="111" idx="0"/>
          </p:cNvCxnSpPr>
          <p:nvPr/>
        </p:nvCxnSpPr>
        <p:spPr>
          <a:xfrm rot="10800000">
            <a:off x="7440575" y="2124600"/>
            <a:ext cx="10200" cy="548400"/>
          </a:xfrm>
          <a:prstGeom prst="straightConnector1">
            <a:avLst/>
          </a:prstGeom>
          <a:noFill/>
          <a:ln cap="flat" cmpd="sng" w="38100">
            <a:solidFill>
              <a:srgbClr val="FFF2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Ergebnisse: Generell</a:t>
            </a:r>
            <a:endParaRPr/>
          </a:p>
        </p:txBody>
      </p:sp>
      <p:sp>
        <p:nvSpPr>
          <p:cNvPr id="118" name="Google Shape;118;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OER werden als </a:t>
            </a:r>
            <a:r>
              <a:rPr b="1" lang="de"/>
              <a:t>Chance </a:t>
            </a:r>
            <a:r>
              <a:rPr lang="de"/>
              <a:t>für Schule wahrgenommen.</a:t>
            </a:r>
            <a:endParaRPr/>
          </a:p>
          <a:p>
            <a:pPr indent="0" lvl="0" marL="0" rtl="0" algn="l">
              <a:spcBef>
                <a:spcPts val="1600"/>
              </a:spcBef>
              <a:spcAft>
                <a:spcPts val="1600"/>
              </a:spcAft>
              <a:buNone/>
            </a:pPr>
            <a:r>
              <a:t/>
            </a:r>
            <a:endParaRPr/>
          </a:p>
        </p:txBody>
      </p:sp>
      <p:sp>
        <p:nvSpPr>
          <p:cNvPr id="119" name="Google Shape;119;p20"/>
          <p:cNvSpPr/>
          <p:nvPr/>
        </p:nvSpPr>
        <p:spPr>
          <a:xfrm>
            <a:off x="1242225" y="2871275"/>
            <a:ext cx="2379900" cy="8577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2400">
                <a:latin typeface="Source Sans Pro"/>
                <a:ea typeface="Source Sans Pro"/>
                <a:cs typeface="Source Sans Pro"/>
                <a:sym typeface="Source Sans Pro"/>
              </a:rPr>
              <a:t>Rechtssicherheit</a:t>
            </a:r>
            <a:endParaRPr sz="2400">
              <a:latin typeface="Source Sans Pro"/>
              <a:ea typeface="Source Sans Pro"/>
              <a:cs typeface="Source Sans Pro"/>
              <a:sym typeface="Source Sans Pro"/>
            </a:endParaRPr>
          </a:p>
        </p:txBody>
      </p:sp>
      <p:sp>
        <p:nvSpPr>
          <p:cNvPr id="120" name="Google Shape;120;p20"/>
          <p:cNvSpPr/>
          <p:nvPr/>
        </p:nvSpPr>
        <p:spPr>
          <a:xfrm>
            <a:off x="4572000" y="2886575"/>
            <a:ext cx="2101200" cy="8577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2400">
                <a:latin typeface="Source Sans Pro"/>
                <a:ea typeface="Source Sans Pro"/>
                <a:cs typeface="Source Sans Pro"/>
                <a:sym typeface="Source Sans Pro"/>
              </a:rPr>
              <a:t>Team- und Sharingkultur</a:t>
            </a:r>
            <a:endParaRPr sz="2400">
              <a:latin typeface="Source Sans Pro"/>
              <a:ea typeface="Source Sans Pro"/>
              <a:cs typeface="Source Sans Pro"/>
              <a:sym typeface="Source Sans Pro"/>
            </a:endParaRPr>
          </a:p>
        </p:txBody>
      </p:sp>
      <p:cxnSp>
        <p:nvCxnSpPr>
          <p:cNvPr id="121" name="Google Shape;121;p20"/>
          <p:cNvCxnSpPr>
            <a:stCxn id="119" idx="0"/>
          </p:cNvCxnSpPr>
          <p:nvPr/>
        </p:nvCxnSpPr>
        <p:spPr>
          <a:xfrm flipH="1" rot="10800000">
            <a:off x="2432175" y="1834475"/>
            <a:ext cx="357000" cy="1036800"/>
          </a:xfrm>
          <a:prstGeom prst="straightConnector1">
            <a:avLst/>
          </a:prstGeom>
          <a:noFill/>
          <a:ln cap="flat" cmpd="sng" w="28575">
            <a:solidFill>
              <a:srgbClr val="6AA84F"/>
            </a:solidFill>
            <a:prstDash val="solid"/>
            <a:round/>
            <a:headEnd len="med" w="med" type="none"/>
            <a:tailEnd len="med" w="med" type="triangle"/>
          </a:ln>
        </p:spPr>
      </p:cxnSp>
      <p:cxnSp>
        <p:nvCxnSpPr>
          <p:cNvPr id="122" name="Google Shape;122;p20"/>
          <p:cNvCxnSpPr>
            <a:stCxn id="120" idx="0"/>
          </p:cNvCxnSpPr>
          <p:nvPr/>
        </p:nvCxnSpPr>
        <p:spPr>
          <a:xfrm rot="10800000">
            <a:off x="3135300" y="1815875"/>
            <a:ext cx="2487300" cy="10707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
                                        <p:tgtEl>
                                          <p:spTgt spid="1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
                                        <p:tgtEl>
                                          <p:spTgt spid="1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Rechtssicherheit</a:t>
            </a:r>
            <a:endParaRPr/>
          </a:p>
        </p:txBody>
      </p:sp>
      <p:sp>
        <p:nvSpPr>
          <p:cNvPr id="128" name="Google Shape;128;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Für LuL und SuS </a:t>
            </a:r>
            <a:r>
              <a:rPr b="1" lang="de"/>
              <a:t>der wichtigste Grund </a:t>
            </a:r>
            <a:r>
              <a:rPr lang="de"/>
              <a:t>für OER</a:t>
            </a:r>
            <a:r>
              <a:rPr lang="de"/>
              <a:t>.</a:t>
            </a:r>
            <a:endParaRPr/>
          </a:p>
          <a:p>
            <a:pPr indent="0" lvl="0" marL="0" rtl="0" algn="l">
              <a:spcBef>
                <a:spcPts val="1600"/>
              </a:spcBef>
              <a:spcAft>
                <a:spcPts val="0"/>
              </a:spcAft>
              <a:buNone/>
            </a:pPr>
            <a:r>
              <a:rPr lang="de"/>
              <a:t>Gleichzeitig auch der zentrale Zugang. Alle anderen Aspekte sind sekundär und </a:t>
            </a:r>
            <a:r>
              <a:rPr i="1" lang="de"/>
              <a:t>zunächst</a:t>
            </a:r>
            <a:r>
              <a:rPr lang="de"/>
              <a:t> subjektiv nicht bedeutsam.</a:t>
            </a:r>
            <a:endParaRPr/>
          </a:p>
          <a:p>
            <a:pPr indent="0" lvl="0" marL="0" rtl="0" algn="l">
              <a:spcBef>
                <a:spcPts val="1600"/>
              </a:spcBef>
              <a:spcAft>
                <a:spcPts val="1600"/>
              </a:spcAft>
              <a:buNone/>
            </a:pPr>
            <a:r>
              <a:t/>
            </a:r>
            <a:endParaRPr/>
          </a:p>
        </p:txBody>
      </p:sp>
      <p:sp>
        <p:nvSpPr>
          <p:cNvPr id="129" name="Google Shape;129;p21"/>
          <p:cNvSpPr/>
          <p:nvPr/>
        </p:nvSpPr>
        <p:spPr>
          <a:xfrm>
            <a:off x="521600" y="3122000"/>
            <a:ext cx="2349900" cy="1711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sz="1200">
                <a:latin typeface="Source Sans Pro"/>
                <a:ea typeface="Source Sans Pro"/>
                <a:cs typeface="Source Sans Pro"/>
                <a:sym typeface="Source Sans Pro"/>
              </a:rPr>
              <a:t>Methodische Hilfe</a:t>
            </a:r>
            <a:endParaRPr b="1" sz="1200">
              <a:latin typeface="Source Sans Pro"/>
              <a:ea typeface="Source Sans Pro"/>
              <a:cs typeface="Source Sans Pro"/>
              <a:sym typeface="Source Sans Pro"/>
            </a:endParaRPr>
          </a:p>
          <a:p>
            <a:pPr indent="0" lvl="0" marL="0" rtl="0" algn="l">
              <a:spcBef>
                <a:spcPts val="0"/>
              </a:spcBef>
              <a:spcAft>
                <a:spcPts val="0"/>
              </a:spcAft>
              <a:buNone/>
            </a:pPr>
            <a:br>
              <a:rPr lang="de" sz="800">
                <a:latin typeface="Source Sans Pro"/>
                <a:ea typeface="Source Sans Pro"/>
                <a:cs typeface="Source Sans Pro"/>
                <a:sym typeface="Source Sans Pro"/>
              </a:rPr>
            </a:br>
            <a:r>
              <a:rPr lang="de" sz="800">
                <a:latin typeface="Source Sans Pro"/>
                <a:ea typeface="Source Sans Pro"/>
                <a:cs typeface="Source Sans Pro"/>
                <a:sym typeface="Source Sans Pro"/>
              </a:rPr>
              <a:t>“Und da war sehr hilfreich, die (frei lizensierten) Seiten anzugucken, die sie frei, ohne drüber nachzudenken nutzen können. Das haben die SuS auch zurückgemeldet, dass sie das sehr gut fanden, dass sie überhaupt mal wissen, man kann sich an solchen Symbolen orientieren, man kann das bewusst so einstellen, dass man nur solche Seiten "ausgespuckt" kriegt, und dass das entspannt, weil man nicht drüber nachdenken muss, ob das jetzt legal ist oder nicht.”</a:t>
            </a:r>
            <a:endParaRPr sz="800">
              <a:latin typeface="Source Sans Pro"/>
              <a:ea typeface="Source Sans Pro"/>
              <a:cs typeface="Source Sans Pro"/>
              <a:sym typeface="Source Sans Pro"/>
            </a:endParaRPr>
          </a:p>
        </p:txBody>
      </p:sp>
      <p:sp>
        <p:nvSpPr>
          <p:cNvPr id="130" name="Google Shape;130;p21"/>
          <p:cNvSpPr/>
          <p:nvPr/>
        </p:nvSpPr>
        <p:spPr>
          <a:xfrm>
            <a:off x="3192750" y="3121900"/>
            <a:ext cx="2349900" cy="1711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sz="1200">
                <a:latin typeface="Source Sans Pro"/>
                <a:ea typeface="Source Sans Pro"/>
                <a:cs typeface="Source Sans Pro"/>
                <a:sym typeface="Source Sans Pro"/>
              </a:rPr>
              <a:t>Bewusste Entscheidung</a:t>
            </a:r>
            <a:br>
              <a:rPr b="1" lang="de" sz="1200">
                <a:latin typeface="Source Sans Pro"/>
                <a:ea typeface="Source Sans Pro"/>
                <a:cs typeface="Source Sans Pro"/>
                <a:sym typeface="Source Sans Pro"/>
              </a:rPr>
            </a:br>
            <a:br>
              <a:rPr b="1" lang="de" sz="1200">
                <a:latin typeface="Source Sans Pro"/>
                <a:ea typeface="Source Sans Pro"/>
                <a:cs typeface="Source Sans Pro"/>
                <a:sym typeface="Source Sans Pro"/>
              </a:rPr>
            </a:br>
            <a:r>
              <a:rPr lang="de" sz="800">
                <a:latin typeface="Source Sans Pro"/>
                <a:ea typeface="Source Sans Pro"/>
                <a:cs typeface="Source Sans Pro"/>
                <a:sym typeface="Source Sans Pro"/>
              </a:rPr>
              <a:t>“Ich hab das vorher nicht gewusst, aber jetzt nehm’ ich nur noch freie Bilder, auch wenn ich dann vielleicht nicht ganz das passende finde"</a:t>
            </a:r>
            <a:endParaRPr sz="800">
              <a:latin typeface="Source Sans Pro"/>
              <a:ea typeface="Source Sans Pro"/>
              <a:cs typeface="Source Sans Pro"/>
              <a:sym typeface="Source Sans Pro"/>
            </a:endParaRPr>
          </a:p>
        </p:txBody>
      </p:sp>
      <p:sp>
        <p:nvSpPr>
          <p:cNvPr id="131" name="Google Shape;131;p21"/>
          <p:cNvSpPr/>
          <p:nvPr/>
        </p:nvSpPr>
        <p:spPr>
          <a:xfrm>
            <a:off x="5914300" y="3122000"/>
            <a:ext cx="2349900" cy="1711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sz="1200">
                <a:latin typeface="Source Sans Pro"/>
                <a:ea typeface="Source Sans Pro"/>
                <a:cs typeface="Source Sans Pro"/>
                <a:sym typeface="Source Sans Pro"/>
              </a:rPr>
              <a:t>Arbeitserleichterung</a:t>
            </a:r>
            <a:endParaRPr b="1" sz="1200">
              <a:latin typeface="Source Sans Pro"/>
              <a:ea typeface="Source Sans Pro"/>
              <a:cs typeface="Source Sans Pro"/>
              <a:sym typeface="Source Sans Pro"/>
            </a:endParaRPr>
          </a:p>
          <a:p>
            <a:pPr indent="0" lvl="0" marL="0" rtl="0" algn="l">
              <a:spcBef>
                <a:spcPts val="0"/>
              </a:spcBef>
              <a:spcAft>
                <a:spcPts val="0"/>
              </a:spcAft>
              <a:buNone/>
            </a:pPr>
            <a:br>
              <a:rPr lang="de" sz="800">
                <a:latin typeface="Source Sans Pro"/>
                <a:ea typeface="Source Sans Pro"/>
                <a:cs typeface="Source Sans Pro"/>
                <a:sym typeface="Source Sans Pro"/>
              </a:rPr>
            </a:br>
            <a:r>
              <a:rPr lang="de" sz="800">
                <a:latin typeface="Source Sans Pro"/>
                <a:ea typeface="Source Sans Pro"/>
                <a:cs typeface="Source Sans Pro"/>
                <a:sym typeface="Source Sans Pro"/>
              </a:rPr>
              <a:t>“Kann auch was heilsames haben: wir nutzen nur rechtlich sichere Quellen. Würde ja entspannen.”</a:t>
            </a:r>
            <a:endParaRPr sz="800">
              <a:latin typeface="Source Sans Pro"/>
              <a:ea typeface="Source Sans Pro"/>
              <a:cs typeface="Source Sans Pro"/>
              <a:sym typeface="Source Sans Pro"/>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 calcmode="lin" valueType="num">
                                      <p:cBhvr additive="base">
                                        <p:cTn dur="500"/>
                                        <p:tgtEl>
                                          <p:spTgt spid="12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 calcmode="lin" valueType="num">
                                      <p:cBhvr additive="base">
                                        <p:cTn dur="500"/>
                                        <p:tgtEl>
                                          <p:spTgt spid="12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 calcmode="lin" valueType="num">
                                      <p:cBhvr additive="base">
                                        <p:cTn dur="500"/>
                                        <p:tgtEl>
                                          <p:spTgt spid="12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