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6" r:id="rId3"/>
    <p:sldId id="430" r:id="rId4"/>
    <p:sldId id="432" r:id="rId5"/>
    <p:sldId id="434" r:id="rId6"/>
    <p:sldId id="431" r:id="rId7"/>
    <p:sldId id="459" r:id="rId8"/>
    <p:sldId id="458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42" r:id="rId22"/>
    <p:sldId id="443" r:id="rId23"/>
    <p:sldId id="436" r:id="rId24"/>
    <p:sldId id="444" r:id="rId25"/>
    <p:sldId id="435" r:id="rId26"/>
    <p:sldId id="437" r:id="rId27"/>
    <p:sldId id="445" r:id="rId28"/>
    <p:sldId id="438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7" r:id="rId40"/>
    <p:sldId id="456" r:id="rId41"/>
    <p:sldId id="25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baga Edukasi Universitas Kristen Maranatha" initials="LEUKM" lastIdx="1" clrIdx="0">
    <p:extLst>
      <p:ext uri="{19B8F6BF-5375-455C-9EA6-DF929625EA0E}">
        <p15:presenceInfo xmlns:p15="http://schemas.microsoft.com/office/powerpoint/2012/main" userId="S::ledu@maranatha.edu::d6e89860-b896-47c5-9f30-27b9aedd5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4A9"/>
    <a:srgbClr val="0168AD"/>
    <a:srgbClr val="FF66FF"/>
    <a:srgbClr val="FF0066"/>
    <a:srgbClr val="0168AC"/>
    <a:srgbClr val="CFD5EA"/>
    <a:srgbClr val="E9EBF5"/>
    <a:srgbClr val="33CC33"/>
    <a:srgbClr val="FF33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249" autoAdjust="0"/>
  </p:normalViewPr>
  <p:slideViewPr>
    <p:cSldViewPr snapToGrid="0">
      <p:cViewPr varScale="1">
        <p:scale>
          <a:sx n="82" d="100"/>
          <a:sy n="82" d="100"/>
        </p:scale>
        <p:origin x="8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FA0F6-9E3D-4B41-99F6-2B5436293A03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8DCA-620D-41A7-AF56-F644949E10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803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489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243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74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97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587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268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0530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7605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520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3415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865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0812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701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8254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854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0873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2660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5257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798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709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209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455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321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236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350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9072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0974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0674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732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3445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5577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000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093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0829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41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84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52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678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29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153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Lembaga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&amp;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88DCA-620D-41A7-AF56-F644949E1073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748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90A5-4492-4B90-A48A-9812623B2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DF074-EB09-4962-9A9C-4917FA1B5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4FE4-0569-4432-BFFC-512917BB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CF16-025C-4B15-BD7A-D8B5997F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A398-AD39-4298-9BC6-1AD1EC75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58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5BF4-2DFC-47E5-A27C-823723CB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B5B0-1E38-4C75-A337-11AF5A3E5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1C23-6C7B-4942-83D5-FAB78D79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71B3-D2DF-4BBC-92E5-15A16EEB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4A8F-68B0-4F4B-87B0-1C0BA900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6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4C8E8-A203-481B-867A-53254281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6D147-2A8A-4D20-894A-69157909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B15E3-86BB-43C8-921F-A461655A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2793-0A8C-4422-9371-623B1153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EF95-2A73-48FC-A0B9-F0D7EB10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751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F7AB-2F8D-49C1-8906-D00BC33C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3338-45E9-49C2-B82C-AF8CA9AA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ACDB-F2E3-4201-8CCA-F8D639AA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E764-5998-4DCF-891A-C5EA4D6F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BBD2-83AA-4FDD-8ECA-ED5D501E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79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E8A8-68BC-4F08-9712-B68D5B5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53329-778E-4540-92DF-82B13628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FA8B-818E-4406-B7D4-47B98304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7E4E-4014-4645-8803-44B9CF4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D694-0BC8-428C-A8D3-2FF0C950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642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7B3D-DF29-4736-965C-AC2CE389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887B-E2F7-4BF2-8F4C-60D6EFB8F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9E084-94CF-4F46-8DD0-0712FD0C7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A990C-5C93-46A0-8FA7-FCBBA649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4251-8CD6-4487-BB37-4CF149E6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0B9E9-D320-46CC-AC53-3AB0F017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60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3835-0E06-431F-A6A6-50B6CEB6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39EC-805F-4A0F-8FB2-D0512EA0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8C992-4C65-4DBB-8F23-10E20D4B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9B8CD-9215-4512-94C4-376B4F8B5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A547D-87CA-4D09-9909-4821ED664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26455-AC89-4AEB-8FF7-06CD5ACD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76122-BD14-43F3-B3BB-91AD4B46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E5262-BE6F-46BE-A763-F46D8708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91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EF15-39A5-4E58-8BF0-57F538B7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81EDC-A966-47B8-BF03-FF35BCA1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176F2-08E0-4303-90DE-3A93F6F1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0D39C-1008-4CCF-9468-4DC6C6AD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41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A5FE9-E26D-4484-BBCB-4D5CB4B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E7BA4-F003-442A-8AC2-84DDA207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081D9-4FD1-42F2-857D-35F90FA4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976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3CA0-F9C4-4BCC-8917-099D6237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3E92-B44C-492F-BF5D-FE10FCF4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07D60-D4E4-4C4C-BBE4-C9146E20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088AF-A12E-4441-9AE6-6CC05D58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38A9A-5DD3-4FD3-B8A6-372162F2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FADF5-A5BE-4521-AF36-A3AD561D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88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425D-FA59-4D96-8DD3-EA60A7D9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A64DB-FBB5-4F2C-AD3C-6A1A04947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2C2E-FAA1-4AF3-8A4A-3148EBF93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6146A-0106-46C0-A00E-18EA0E1B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5DE9C-4816-48A9-98AE-683F2EE8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ADD4-E79A-405C-A2DD-879533E4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9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BD0BB-57CE-470A-BF42-8F0DC770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4B6E-722E-4A4C-A54C-01C80F7E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A858-B515-45ED-A4A9-BCF1C32DD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9242-3A0E-4530-96BF-855DD27559BA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A0D5-1A0B-40DB-A677-0427F61F3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C6C4-0ED6-4D59-9EDE-6C078416A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59A2-0BA4-47BD-A638-8972EA9E11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286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ernard.rs@it.maranatha.edu" TargetMode="Externa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09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37" y="2372"/>
            <a:ext cx="7810906" cy="912026"/>
          </a:xfrm>
        </p:spPr>
        <p:txBody>
          <a:bodyPr>
            <a:noAutofit/>
          </a:bodyPr>
          <a:lstStyle/>
          <a:p>
            <a:r>
              <a:rPr lang="en-US" sz="3200" b="1" dirty="0"/>
              <a:t>CPL </a:t>
            </a:r>
            <a:r>
              <a:rPr lang="en-US" sz="3200" b="1" dirty="0" err="1"/>
              <a:t>dalam</a:t>
            </a:r>
            <a:r>
              <a:rPr lang="en-US" sz="3200" b="1" dirty="0"/>
              <a:t> Desain </a:t>
            </a:r>
            <a:r>
              <a:rPr lang="en-US" sz="3200" b="1" dirty="0" err="1"/>
              <a:t>Pembelajaran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3BBF41-5A4A-44C8-9D14-9B920221CE82}"/>
              </a:ext>
            </a:extLst>
          </p:cNvPr>
          <p:cNvSpPr/>
          <p:nvPr/>
        </p:nvSpPr>
        <p:spPr>
          <a:xfrm>
            <a:off x="5270241" y="2780522"/>
            <a:ext cx="1651518" cy="912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2BBE61-9C09-48EA-95F0-406F0C39C0F3}"/>
              </a:ext>
            </a:extLst>
          </p:cNvPr>
          <p:cNvSpPr/>
          <p:nvPr/>
        </p:nvSpPr>
        <p:spPr>
          <a:xfrm>
            <a:off x="5270241" y="987859"/>
            <a:ext cx="1651518" cy="91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9CB2FB4-0A39-476A-AD49-CBC7F1259355}"/>
              </a:ext>
            </a:extLst>
          </p:cNvPr>
          <p:cNvSpPr/>
          <p:nvPr/>
        </p:nvSpPr>
        <p:spPr>
          <a:xfrm rot="5400000">
            <a:off x="5694784" y="2105157"/>
            <a:ext cx="802432" cy="44787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607E59-F791-41B6-959B-5A7FBDD61CEB}"/>
              </a:ext>
            </a:extLst>
          </p:cNvPr>
          <p:cNvSpPr/>
          <p:nvPr/>
        </p:nvSpPr>
        <p:spPr>
          <a:xfrm>
            <a:off x="5270241" y="4573185"/>
            <a:ext cx="1651518" cy="91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Penilaian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E3BEB8F-9F67-4A79-A1E2-D6FBE471F5A5}"/>
              </a:ext>
            </a:extLst>
          </p:cNvPr>
          <p:cNvSpPr/>
          <p:nvPr/>
        </p:nvSpPr>
        <p:spPr>
          <a:xfrm rot="5400000">
            <a:off x="5694784" y="3908931"/>
            <a:ext cx="802432" cy="44787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4F03D2-6E3F-4B4E-87C7-A44C50637272}"/>
              </a:ext>
            </a:extLst>
          </p:cNvPr>
          <p:cNvSpPr/>
          <p:nvPr/>
        </p:nvSpPr>
        <p:spPr>
          <a:xfrm>
            <a:off x="8387608" y="2815251"/>
            <a:ext cx="1651518" cy="91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Aktivitas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err="1"/>
              <a:t>Belajar</a:t>
            </a:r>
            <a:endParaRPr lang="en-US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E8FA0AF-FC01-4888-A6EF-31E5360D184E}"/>
              </a:ext>
            </a:extLst>
          </p:cNvPr>
          <p:cNvSpPr/>
          <p:nvPr/>
        </p:nvSpPr>
        <p:spPr>
          <a:xfrm>
            <a:off x="7253467" y="3087897"/>
            <a:ext cx="802432" cy="44787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A4C78A1-7689-4704-8A99-EFC8D550AA8D}"/>
              </a:ext>
            </a:extLst>
          </p:cNvPr>
          <p:cNvSpPr/>
          <p:nvPr/>
        </p:nvSpPr>
        <p:spPr>
          <a:xfrm>
            <a:off x="2060040" y="2432865"/>
            <a:ext cx="1651518" cy="159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Kajian</a:t>
            </a:r>
          </a:p>
          <a:p>
            <a:pPr algn="ctr"/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9F012B4-EDF9-4886-A8D1-7A9029BB8988}"/>
              </a:ext>
            </a:extLst>
          </p:cNvPr>
          <p:cNvSpPr/>
          <p:nvPr/>
        </p:nvSpPr>
        <p:spPr>
          <a:xfrm>
            <a:off x="4134241" y="3059558"/>
            <a:ext cx="802432" cy="44787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B990A-DD01-408C-B234-2F59FC3E8473}"/>
              </a:ext>
            </a:extLst>
          </p:cNvPr>
          <p:cNvSpPr/>
          <p:nvPr/>
        </p:nvSpPr>
        <p:spPr>
          <a:xfrm>
            <a:off x="622035" y="914401"/>
            <a:ext cx="3211451" cy="1347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Kompetensi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Keselarasan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CPL (LO), CPMK (CLO), dan Sub CPMK (LLO/Sub CLO)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3DF6A6-02F5-469C-9C84-B849405A923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833486" y="1588216"/>
            <a:ext cx="1482475" cy="126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CCF63A3-6806-4DA9-A2C3-38183B2FA545}"/>
              </a:ext>
            </a:extLst>
          </p:cNvPr>
          <p:cNvSpPr/>
          <p:nvPr/>
        </p:nvSpPr>
        <p:spPr>
          <a:xfrm>
            <a:off x="8235192" y="981462"/>
            <a:ext cx="3211451" cy="1347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Proses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Bentuk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Metode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SKS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B7E28B-EEB7-4A3F-8DD0-272D953BE92C}"/>
              </a:ext>
            </a:extLst>
          </p:cNvPr>
          <p:cNvCxnSpPr>
            <a:endCxn id="12" idx="3"/>
          </p:cNvCxnSpPr>
          <p:nvPr/>
        </p:nvCxnSpPr>
        <p:spPr>
          <a:xfrm flipH="1">
            <a:off x="6921759" y="1443872"/>
            <a:ext cx="1313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5702E-EADA-4CB9-A5C0-65CF67412EF2}"/>
              </a:ext>
            </a:extLst>
          </p:cNvPr>
          <p:cNvCxnSpPr>
            <a:endCxn id="28" idx="0"/>
          </p:cNvCxnSpPr>
          <p:nvPr/>
        </p:nvCxnSpPr>
        <p:spPr>
          <a:xfrm>
            <a:off x="9213367" y="2329092"/>
            <a:ext cx="0" cy="48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E1661-7749-4526-98D8-99CDA4AAA156}"/>
              </a:ext>
            </a:extLst>
          </p:cNvPr>
          <p:cNvSpPr/>
          <p:nvPr/>
        </p:nvSpPr>
        <p:spPr>
          <a:xfrm>
            <a:off x="8235191" y="4355383"/>
            <a:ext cx="3211451" cy="1347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Penilaian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Teknik,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Kriteria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Bobot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324BF5-3C69-4664-A38B-ED95A18992B4}"/>
              </a:ext>
            </a:extLst>
          </p:cNvPr>
          <p:cNvCxnSpPr>
            <a:stCxn id="49" idx="1"/>
            <a:endCxn id="26" idx="3"/>
          </p:cNvCxnSpPr>
          <p:nvPr/>
        </p:nvCxnSpPr>
        <p:spPr>
          <a:xfrm flipH="1">
            <a:off x="6921759" y="5029198"/>
            <a:ext cx="131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61FEB2C-A356-4C39-BB4C-5218CDAB2B3B}"/>
              </a:ext>
            </a:extLst>
          </p:cNvPr>
          <p:cNvSpPr/>
          <p:nvPr/>
        </p:nvSpPr>
        <p:spPr>
          <a:xfrm>
            <a:off x="622035" y="4355383"/>
            <a:ext cx="3211451" cy="1347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Isi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Kedalaman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Keluasan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akses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luas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pada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belajar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211535-1ABA-4F2E-A722-AD962A90DCDA}"/>
              </a:ext>
            </a:extLst>
          </p:cNvPr>
          <p:cNvCxnSpPr>
            <a:stCxn id="31" idx="2"/>
          </p:cNvCxnSpPr>
          <p:nvPr/>
        </p:nvCxnSpPr>
        <p:spPr>
          <a:xfrm flipH="1">
            <a:off x="2880360" y="4027037"/>
            <a:ext cx="5439" cy="32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4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37" y="2372"/>
            <a:ext cx="7810906" cy="912026"/>
          </a:xfrm>
        </p:spPr>
        <p:txBody>
          <a:bodyPr>
            <a:noAutofit/>
          </a:bodyPr>
          <a:lstStyle/>
          <a:p>
            <a:r>
              <a:rPr lang="en-US" sz="3200" b="1" dirty="0" err="1"/>
              <a:t>Tahap</a:t>
            </a:r>
            <a:r>
              <a:rPr lang="en-US" sz="3200" b="1" dirty="0"/>
              <a:t> </a:t>
            </a:r>
            <a:r>
              <a:rPr lang="en-US" sz="3200" b="1" dirty="0" err="1"/>
              <a:t>Perancangan</a:t>
            </a:r>
            <a:r>
              <a:rPr lang="en-US" sz="3200" b="1" dirty="0"/>
              <a:t> </a:t>
            </a:r>
            <a:r>
              <a:rPr lang="en-US" sz="3200" b="1" dirty="0" err="1"/>
              <a:t>Pembelajaran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20948-481B-493A-B7D8-4CB888381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2" y="1300729"/>
            <a:ext cx="8029770" cy="379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A731D4-6829-4721-B236-8E2FE0BF6335}"/>
              </a:ext>
            </a:extLst>
          </p:cNvPr>
          <p:cNvSpPr txBox="1"/>
          <p:nvPr/>
        </p:nvSpPr>
        <p:spPr>
          <a:xfrm>
            <a:off x="254726" y="4933173"/>
            <a:ext cx="5841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Sumber</a:t>
            </a:r>
            <a:r>
              <a:rPr lang="en-US" sz="1400" b="1" dirty="0"/>
              <a:t>: </a:t>
            </a:r>
            <a:r>
              <a:rPr lang="en-US" sz="1400" dirty="0" err="1"/>
              <a:t>Buku</a:t>
            </a:r>
            <a:r>
              <a:rPr lang="en-US" sz="1400" dirty="0"/>
              <a:t> KPT 2020 Hal 34 -36</a:t>
            </a:r>
            <a:br>
              <a:rPr lang="en-US" sz="1400" dirty="0"/>
            </a:br>
            <a:r>
              <a:rPr lang="en-US" sz="1400" dirty="0"/>
              <a:t>Model </a:t>
            </a:r>
            <a:r>
              <a:rPr lang="en-US" sz="1400" dirty="0" err="1"/>
              <a:t>perancangan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Dick &amp; Carey</a:t>
            </a:r>
          </a:p>
          <a:p>
            <a:r>
              <a:rPr lang="en-US" sz="1400" dirty="0"/>
              <a:t>Model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Menyusun </a:t>
            </a:r>
            <a:r>
              <a:rPr lang="en-US" sz="1400" dirty="0" err="1"/>
              <a:t>Rencana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Semester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urut-urutan</a:t>
            </a:r>
            <a:r>
              <a:rPr lang="en-US" sz="1400" dirty="0"/>
              <a:t> yang  </a:t>
            </a:r>
            <a:r>
              <a:rPr lang="en-US" sz="1400" dirty="0" err="1"/>
              <a:t>mirip</a:t>
            </a:r>
            <a:r>
              <a:rPr lang="en-US" sz="1400" dirty="0"/>
              <a:t> format RPS </a:t>
            </a:r>
            <a:r>
              <a:rPr lang="en-US" sz="1400" dirty="0" err="1"/>
              <a:t>terbaru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0E928-EE42-4E55-B3BD-B03DE6CF2D22}"/>
              </a:ext>
            </a:extLst>
          </p:cNvPr>
          <p:cNvSpPr txBox="1"/>
          <p:nvPr/>
        </p:nvSpPr>
        <p:spPr>
          <a:xfrm>
            <a:off x="8046720" y="458385"/>
            <a:ext cx="39770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err="1"/>
              <a:t>Mengidentifikasi</a:t>
            </a:r>
            <a:r>
              <a:rPr lang="en-US" dirty="0"/>
              <a:t> CPL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, </a:t>
            </a:r>
            <a:r>
              <a:rPr lang="en-US" dirty="0" err="1"/>
              <a:t>merumuskan</a:t>
            </a:r>
            <a:r>
              <a:rPr lang="en-US" dirty="0"/>
              <a:t> CPMK dan sub CPMK</a:t>
            </a:r>
          </a:p>
          <a:p>
            <a:pPr marL="342900" indent="-342900">
              <a:buAutoNum type="alphaLcPeriod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keluasan</a:t>
            </a:r>
            <a:r>
              <a:rPr lang="en-US" dirty="0"/>
              <a:t>, </a:t>
            </a:r>
            <a:r>
              <a:rPr lang="en-US" dirty="0" err="1"/>
              <a:t>kedalaman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diperlukan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dijalani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Menentukan</a:t>
            </a:r>
            <a:r>
              <a:rPr lang="en-US" dirty="0"/>
              <a:t> INDIKATOR </a:t>
            </a:r>
            <a:r>
              <a:rPr lang="en-US" dirty="0" err="1"/>
              <a:t>capaian</a:t>
            </a:r>
            <a:r>
              <a:rPr lang="en-US" dirty="0"/>
              <a:t> SUB CPMK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u/</a:t>
            </a:r>
            <a:r>
              <a:rPr lang="en-US" dirty="0" err="1"/>
              <a:t>mencapai</a:t>
            </a:r>
            <a:r>
              <a:rPr lang="en-US" dirty="0"/>
              <a:t> CPL</a:t>
            </a:r>
          </a:p>
          <a:p>
            <a:pPr marL="342900" indent="-342900">
              <a:buAutoNum type="alphaLcPeriod"/>
            </a:pP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, </a:t>
            </a:r>
            <a:r>
              <a:rPr lang="en-US" dirty="0" err="1"/>
              <a:t>kembangkan</a:t>
            </a:r>
            <a:r>
              <a:rPr lang="en-US" dirty="0"/>
              <a:t> instrument </a:t>
            </a:r>
            <a:r>
              <a:rPr lang="en-US" dirty="0" err="1"/>
              <a:t>penilaian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, &amp; </a:t>
            </a:r>
            <a:r>
              <a:rPr lang="en-US" dirty="0" err="1"/>
              <a:t>penugasan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&amp; </a:t>
            </a:r>
            <a:r>
              <a:rPr lang="en-US" dirty="0" err="1"/>
              <a:t>bahan</a:t>
            </a:r>
            <a:r>
              <a:rPr lang="en-US" dirty="0"/>
              <a:t> ajar</a:t>
            </a:r>
          </a:p>
          <a:p>
            <a:pPr marL="342900" indent="-342900">
              <a:buAutoNum type="alphaLcPeriod"/>
            </a:pPr>
            <a:r>
              <a:rPr lang="en-US" dirty="0" err="1"/>
              <a:t>Mengembangkan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5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37" y="2372"/>
            <a:ext cx="10409368" cy="912026"/>
          </a:xfrm>
        </p:spPr>
        <p:txBody>
          <a:bodyPr>
            <a:noAutofit/>
          </a:bodyPr>
          <a:lstStyle/>
          <a:p>
            <a:r>
              <a:rPr lang="en-US" sz="3200" b="1" dirty="0" err="1"/>
              <a:t>Bentuk</a:t>
            </a:r>
            <a:r>
              <a:rPr lang="en-US" sz="3200" b="1" dirty="0"/>
              <a:t> RPS </a:t>
            </a:r>
            <a:r>
              <a:rPr lang="en-US" sz="3200" b="1" dirty="0" err="1"/>
              <a:t>Selaras</a:t>
            </a:r>
            <a:r>
              <a:rPr lang="en-US" sz="3200" b="1" dirty="0"/>
              <a:t> OBE &amp; Desain Model Dick &amp; Carey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20948-481B-493A-B7D8-4CB888381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96" y="1240496"/>
            <a:ext cx="6694714" cy="3164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A731D4-6829-4721-B236-8E2FE0BF6335}"/>
              </a:ext>
            </a:extLst>
          </p:cNvPr>
          <p:cNvSpPr txBox="1"/>
          <p:nvPr/>
        </p:nvSpPr>
        <p:spPr>
          <a:xfrm>
            <a:off x="254726" y="4933173"/>
            <a:ext cx="5841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Sumber</a:t>
            </a:r>
            <a:r>
              <a:rPr lang="en-US" sz="1400" b="1" dirty="0"/>
              <a:t>: </a:t>
            </a:r>
            <a:r>
              <a:rPr lang="en-US" sz="1400" dirty="0" err="1"/>
              <a:t>Buku</a:t>
            </a:r>
            <a:r>
              <a:rPr lang="en-US" sz="1400" dirty="0"/>
              <a:t> KPT 2020 Hal 34 -36</a:t>
            </a:r>
            <a:br>
              <a:rPr lang="en-US" sz="1400" dirty="0"/>
            </a:br>
            <a:r>
              <a:rPr lang="en-US" sz="1400" dirty="0"/>
              <a:t>Model </a:t>
            </a:r>
            <a:r>
              <a:rPr lang="en-US" sz="1400" dirty="0" err="1"/>
              <a:t>perancangan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Dick &amp; Carey</a:t>
            </a:r>
          </a:p>
          <a:p>
            <a:r>
              <a:rPr lang="en-US" sz="1400" dirty="0"/>
              <a:t>Model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Menyusun </a:t>
            </a:r>
            <a:r>
              <a:rPr lang="en-US" sz="1400" dirty="0" err="1"/>
              <a:t>Rencana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Semester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urut-urutan</a:t>
            </a:r>
            <a:r>
              <a:rPr lang="en-US" sz="1400" dirty="0"/>
              <a:t> yang  </a:t>
            </a:r>
            <a:r>
              <a:rPr lang="en-US" sz="1400" dirty="0" err="1"/>
              <a:t>mirip</a:t>
            </a:r>
            <a:r>
              <a:rPr lang="en-US" sz="1400" dirty="0"/>
              <a:t> format RPS </a:t>
            </a:r>
            <a:r>
              <a:rPr lang="en-US" sz="1400" dirty="0" err="1"/>
              <a:t>terbaru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7719C9-0F45-46B4-A991-24135C500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010" y="2277948"/>
            <a:ext cx="5054795" cy="3164384"/>
          </a:xfrm>
          <a:prstGeom prst="rect">
            <a:avLst/>
          </a:prstGeom>
        </p:spPr>
      </p:pic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D15077F6-B848-43CE-93A5-056F68F4068A}"/>
              </a:ext>
            </a:extLst>
          </p:cNvPr>
          <p:cNvSpPr/>
          <p:nvPr/>
        </p:nvSpPr>
        <p:spPr>
          <a:xfrm rot="18631052">
            <a:off x="5737860" y="4203455"/>
            <a:ext cx="716280" cy="13994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005" y="53890"/>
            <a:ext cx="10515600" cy="1171046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Mengidentifikasi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CPL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dibebankan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merumuskan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CPMK dan sub CPMK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B9454D-C11C-45C0-9149-86E3E9781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484" y="1483172"/>
            <a:ext cx="2927664" cy="37269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Penjabaran</a:t>
            </a:r>
            <a:r>
              <a:rPr lang="en-US" dirty="0"/>
              <a:t> CPL yang </a:t>
            </a:r>
            <a:r>
              <a:rPr lang="en-US" dirty="0" err="1"/>
              <a:t>dibebankan</a:t>
            </a:r>
            <a:r>
              <a:rPr lang="en-US" dirty="0"/>
              <a:t> pada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CPMK, dan Sub CPMK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selaras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constructive alignment.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DE903-41B6-42E8-B415-6BC808918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4519" y="960090"/>
            <a:ext cx="8789997" cy="48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7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005" y="53890"/>
            <a:ext cx="10515600" cy="1171046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Mengidentifikasi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CPL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dibebankan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merumuskan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CPMK dan sub CPMK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B9454D-C11C-45C0-9149-86E3E9781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59007" y="1261333"/>
            <a:ext cx="2927664" cy="4399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err="1"/>
              <a:t>Contoh</a:t>
            </a:r>
            <a:r>
              <a:rPr lang="en-US" b="1" dirty="0"/>
              <a:t> </a:t>
            </a:r>
            <a:r>
              <a:rPr lang="en-US" dirty="0" err="1"/>
              <a:t>menurunkan</a:t>
            </a:r>
            <a:r>
              <a:rPr lang="en-US" dirty="0"/>
              <a:t> CPL </a:t>
            </a:r>
            <a:r>
              <a:rPr lang="en-US" dirty="0" err="1"/>
              <a:t>ke</a:t>
            </a:r>
            <a:r>
              <a:rPr lang="en-US" dirty="0"/>
              <a:t> CPMK dan Sub CPMK.</a:t>
            </a:r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CPMK dan Sub CPMK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memerhatikan</a:t>
            </a:r>
            <a:r>
              <a:rPr lang="en-US" dirty="0"/>
              <a:t> </a:t>
            </a:r>
            <a:r>
              <a:rPr lang="en-US" b="1" dirty="0"/>
              <a:t>Taxonomy Bloom,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High Order Thinking Skills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0E19A-144A-4002-99B9-3F19E859F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95" y="1204419"/>
            <a:ext cx="8418465" cy="4456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2A732-39B9-41FC-A1C4-6671F6E18400}"/>
              </a:ext>
            </a:extLst>
          </p:cNvPr>
          <p:cNvSpPr txBox="1"/>
          <p:nvPr/>
        </p:nvSpPr>
        <p:spPr>
          <a:xfrm>
            <a:off x="244395" y="5303520"/>
            <a:ext cx="292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Slide </a:t>
            </a:r>
            <a:r>
              <a:rPr lang="en-US" dirty="0" err="1"/>
              <a:t>Syamsul</a:t>
            </a:r>
            <a:r>
              <a:rPr lang="en-US" dirty="0"/>
              <a:t> Arifin, KPT 2019</a:t>
            </a:r>
          </a:p>
        </p:txBody>
      </p:sp>
    </p:spTree>
    <p:extLst>
      <p:ext uri="{BB962C8B-B14F-4D97-AF65-F5344CB8AC3E}">
        <p14:creationId xmlns:p14="http://schemas.microsoft.com/office/powerpoint/2010/main" val="244418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-56540"/>
            <a:ext cx="10317480" cy="964690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Kebutuhan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Belajar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DC5D3A-C5CE-43EA-B1C1-1DC549539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085" y="1071971"/>
            <a:ext cx="6354607" cy="49189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 err="1"/>
              <a:t>Kecukupan</a:t>
            </a:r>
            <a:r>
              <a:rPr lang="en-US" dirty="0"/>
              <a:t> minimal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Media dan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diperlukan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(</a:t>
            </a:r>
            <a:r>
              <a:rPr lang="en-US" dirty="0" err="1"/>
              <a:t>permen</a:t>
            </a:r>
            <a:r>
              <a:rPr lang="en-US" dirty="0"/>
              <a:t> 3 </a:t>
            </a:r>
            <a:r>
              <a:rPr lang="en-US" dirty="0" err="1"/>
              <a:t>tahun</a:t>
            </a:r>
            <a:r>
              <a:rPr lang="en-US" dirty="0"/>
              <a:t> 2020 </a:t>
            </a:r>
            <a:r>
              <a:rPr lang="en-US" dirty="0" err="1"/>
              <a:t>ps</a:t>
            </a:r>
            <a:r>
              <a:rPr lang="en-US" dirty="0"/>
              <a:t> 11 </a:t>
            </a:r>
            <a:r>
              <a:rPr lang="en-US" dirty="0" err="1"/>
              <a:t>interaktif</a:t>
            </a:r>
            <a:r>
              <a:rPr lang="en-US" dirty="0"/>
              <a:t>, holistic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 err="1"/>
              <a:t>Bentuk</a:t>
            </a:r>
            <a:r>
              <a:rPr lang="en-US" dirty="0"/>
              <a:t> &amp;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dan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(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frekuensinya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C3756-35E2-48CA-8944-B509A4B91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692" y="2031398"/>
            <a:ext cx="5573150" cy="21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8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-56540"/>
            <a:ext cx="10317480" cy="964690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Pembelajaran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DC5D3A-C5CE-43EA-B1C1-1DC549539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744" y="1614544"/>
            <a:ext cx="4604275" cy="3779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Sub-CPMK-Sub-CPMK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/>
              <a:t>direncananakan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CPMK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1FCEE-EF46-4BF7-9224-15897D33F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019" y="1356360"/>
            <a:ext cx="7183257" cy="39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-56540"/>
            <a:ext cx="10317480" cy="964690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Menetapkan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Kriteria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Penilaian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DC5D3A-C5CE-43EA-B1C1-1DC549539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886" y="1161489"/>
            <a:ext cx="6054633" cy="450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Indikator</a:t>
            </a:r>
            <a:r>
              <a:rPr lang="en-US" b="1" dirty="0"/>
              <a:t> </a:t>
            </a:r>
            <a:r>
              <a:rPr lang="en-US" b="1" dirty="0" err="1"/>
              <a:t>Penilaian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dan </a:t>
            </a:r>
            <a:r>
              <a:rPr lang="en-US" dirty="0" err="1"/>
              <a:t>terukur</a:t>
            </a:r>
            <a:r>
              <a:rPr lang="en-US" dirty="0"/>
              <a:t> yang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bukti-bukti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Kriteria</a:t>
            </a:r>
            <a:r>
              <a:rPr lang="en-US" b="1" dirty="0"/>
              <a:t> </a:t>
            </a:r>
            <a:r>
              <a:rPr lang="en-US" b="1" dirty="0" err="1"/>
              <a:t>Penilaian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patokanyang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ketercapaian</a:t>
            </a:r>
            <a:r>
              <a:rPr lang="en-US" dirty="0"/>
              <a:t> </a:t>
            </a:r>
            <a:r>
              <a:rPr lang="en-US" dirty="0" err="1"/>
              <a:t>pembelajarn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idikator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 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bai </a:t>
            </a:r>
            <a:r>
              <a:rPr lang="en-US" dirty="0" err="1"/>
              <a:t>dosen</a:t>
            </a:r>
            <a:r>
              <a:rPr lang="en-US" dirty="0"/>
              <a:t> agar </a:t>
            </a:r>
            <a:r>
              <a:rPr lang="en-US" dirty="0" err="1"/>
              <a:t>penilain</a:t>
            </a:r>
            <a:r>
              <a:rPr lang="en-US" dirty="0"/>
              <a:t> </a:t>
            </a:r>
            <a:r>
              <a:rPr lang="en-US" dirty="0" err="1"/>
              <a:t>konsisten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0B1C6-0F90-4157-8E85-FB483CA15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4240" y="3260330"/>
            <a:ext cx="4769565" cy="2515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A104B-1236-4A32-95A5-06989AFAD60C}"/>
              </a:ext>
            </a:extLst>
          </p:cNvPr>
          <p:cNvSpPr txBox="1"/>
          <p:nvPr/>
        </p:nvSpPr>
        <p:spPr>
          <a:xfrm>
            <a:off x="6583679" y="774441"/>
            <a:ext cx="5577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 CPMK</a:t>
            </a:r>
            <a:r>
              <a:rPr lang="en-US" dirty="0"/>
              <a:t>:  Mampu </a:t>
            </a:r>
            <a:r>
              <a:rPr lang="en-US" b="1" dirty="0" err="1"/>
              <a:t>menjelaskan</a:t>
            </a:r>
            <a:r>
              <a:rPr lang="en-US" b="1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kualitatif</a:t>
            </a:r>
            <a:r>
              <a:rPr lang="en-US" dirty="0"/>
              <a:t> dan </a:t>
            </a:r>
            <a:r>
              <a:rPr lang="en-US" dirty="0" err="1"/>
              <a:t>kuantitatif</a:t>
            </a:r>
            <a:r>
              <a:rPr lang="en-US" dirty="0"/>
              <a:t> [C2, A3]</a:t>
            </a:r>
          </a:p>
          <a:p>
            <a:r>
              <a:rPr lang="en-US" b="1" dirty="0" err="1"/>
              <a:t>Indikator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dan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kualitatif</a:t>
            </a:r>
            <a:r>
              <a:rPr lang="en-US" dirty="0"/>
              <a:t> dan </a:t>
            </a:r>
            <a:r>
              <a:rPr lang="en-US" dirty="0" err="1"/>
              <a:t>kuantitatif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kaulitatif</a:t>
            </a:r>
            <a:r>
              <a:rPr lang="en-US" dirty="0"/>
              <a:t> dan </a:t>
            </a:r>
            <a:r>
              <a:rPr lang="en-US" dirty="0" err="1"/>
              <a:t>kuantitatif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A0488C-1D92-436C-AB03-EBF9CAD4E4C7}"/>
              </a:ext>
            </a:extLst>
          </p:cNvPr>
          <p:cNvSpPr/>
          <p:nvPr/>
        </p:nvSpPr>
        <p:spPr>
          <a:xfrm rot="4473987">
            <a:off x="6987526" y="2679120"/>
            <a:ext cx="441961" cy="634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E02AC-D34B-4BD5-81BE-08F37D31C66C}"/>
              </a:ext>
            </a:extLst>
          </p:cNvPr>
          <p:cNvSpPr txBox="1"/>
          <p:nvPr/>
        </p:nvSpPr>
        <p:spPr>
          <a:xfrm>
            <a:off x="7493751" y="2896634"/>
            <a:ext cx="300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Kriteria</a:t>
            </a:r>
            <a:r>
              <a:rPr lang="en-US" b="1" dirty="0"/>
              <a:t>:  LPHB Rubrik </a:t>
            </a:r>
            <a:r>
              <a:rPr lang="en-US" b="1" dirty="0" err="1"/>
              <a:t>Holistik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DEA76-D084-41EF-9573-F2C0961E25BC}"/>
              </a:ext>
            </a:extLst>
          </p:cNvPr>
          <p:cNvCxnSpPr/>
          <p:nvPr/>
        </p:nvCxnSpPr>
        <p:spPr>
          <a:xfrm>
            <a:off x="6446519" y="937321"/>
            <a:ext cx="0" cy="482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94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-56540"/>
            <a:ext cx="10317480" cy="964690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Penilaian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DC5D3A-C5CE-43EA-B1C1-1DC549539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886" y="1161489"/>
            <a:ext cx="6054633" cy="450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Bentuk</a:t>
            </a:r>
            <a:r>
              <a:rPr lang="en-US" b="1" dirty="0"/>
              <a:t> 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Non-Test &amp; Test, 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(Non-Test). 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b="1" dirty="0" err="1"/>
              <a:t>keterampilan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, </a:t>
            </a:r>
            <a:r>
              <a:rPr lang="en-US" b="1" dirty="0" err="1"/>
              <a:t>khusus</a:t>
            </a:r>
            <a:r>
              <a:rPr lang="en-US" b="1" dirty="0"/>
              <a:t>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pengetahuan</a:t>
            </a:r>
            <a:r>
              <a:rPr lang="en-US" b="1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Non-Test </a:t>
            </a:r>
            <a:r>
              <a:rPr lang="en-US" dirty="0" err="1"/>
              <a:t>observasi</a:t>
            </a:r>
            <a:r>
              <a:rPr lang="en-US" dirty="0"/>
              <a:t>, </a:t>
            </a:r>
            <a:r>
              <a:rPr lang="en-US" dirty="0" err="1"/>
              <a:t>partisipasi</a:t>
            </a:r>
            <a:r>
              <a:rPr lang="en-US" dirty="0"/>
              <a:t>, </a:t>
            </a:r>
            <a:r>
              <a:rPr lang="en-US" dirty="0" err="1"/>
              <a:t>unjuk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dan </a:t>
            </a:r>
            <a:r>
              <a:rPr lang="en-US" b="1" dirty="0"/>
              <a:t>Test </a:t>
            </a:r>
            <a:r>
              <a:rPr lang="en-US" dirty="0" err="1"/>
              <a:t>melalui</a:t>
            </a:r>
            <a:r>
              <a:rPr lang="en-US" dirty="0"/>
              <a:t> test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lisan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Instrumen</a:t>
            </a:r>
            <a:r>
              <a:rPr lang="en-US" b="1" dirty="0"/>
              <a:t> </a:t>
            </a:r>
            <a:r>
              <a:rPr lang="en-US" b="1" dirty="0" err="1"/>
              <a:t>penilaian</a:t>
            </a:r>
            <a:r>
              <a:rPr lang="en-US" b="1" dirty="0"/>
              <a:t>: 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Rubrik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LPHB,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penskoran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UTS, </a:t>
            </a:r>
            <a:r>
              <a:rPr lang="en-US" dirty="0" err="1"/>
              <a:t>maupun</a:t>
            </a:r>
            <a:r>
              <a:rPr lang="en-US" dirty="0"/>
              <a:t> UAS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D9044E-5026-4008-A2DF-0C18E1F51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519" y="1500616"/>
            <a:ext cx="5700491" cy="2479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B08A8D-437E-4EB9-A7F0-DE328279F956}"/>
              </a:ext>
            </a:extLst>
          </p:cNvPr>
          <p:cNvSpPr txBox="1"/>
          <p:nvPr/>
        </p:nvSpPr>
        <p:spPr>
          <a:xfrm>
            <a:off x="7520521" y="4429559"/>
            <a:ext cx="24969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Rubrik (LPHB)</a:t>
            </a:r>
          </a:p>
          <a:p>
            <a:pPr marL="342900" indent="-342900">
              <a:buAutoNum type="arabicParenR"/>
            </a:pPr>
            <a:r>
              <a:rPr lang="en-US" dirty="0"/>
              <a:t>Rubrik </a:t>
            </a:r>
            <a:r>
              <a:rPr lang="en-US" dirty="0" err="1"/>
              <a:t>Holistik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Rubrik </a:t>
            </a:r>
            <a:r>
              <a:rPr lang="en-US" dirty="0" err="1"/>
              <a:t>Analitik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Rubrik Skala </a:t>
            </a:r>
            <a:r>
              <a:rPr lang="en-US" dirty="0" err="1"/>
              <a:t>Persepsi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0045899-AD9D-400C-A46E-CBE6824A421D}"/>
              </a:ext>
            </a:extLst>
          </p:cNvPr>
          <p:cNvSpPr/>
          <p:nvPr/>
        </p:nvSpPr>
        <p:spPr>
          <a:xfrm>
            <a:off x="6446519" y="4702064"/>
            <a:ext cx="899161" cy="65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-56540"/>
            <a:ext cx="10317480" cy="964690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Penilaian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DC5D3A-C5CE-43EA-B1C1-1DC549539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886" y="1161489"/>
            <a:ext cx="6054633" cy="450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Bentuk</a:t>
            </a:r>
            <a:r>
              <a:rPr lang="en-US" b="1" dirty="0"/>
              <a:t> 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Non-Test &amp; Test, 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(Non-Test). 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b="1" dirty="0" err="1"/>
              <a:t>keterampilan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, </a:t>
            </a:r>
            <a:r>
              <a:rPr lang="en-US" b="1" dirty="0" err="1"/>
              <a:t>khusus</a:t>
            </a:r>
            <a:r>
              <a:rPr lang="en-US" b="1" dirty="0"/>
              <a:t>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pengetahuan</a:t>
            </a:r>
            <a:r>
              <a:rPr lang="en-US" b="1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Non-Test </a:t>
            </a:r>
            <a:r>
              <a:rPr lang="en-US" dirty="0" err="1"/>
              <a:t>observasi</a:t>
            </a:r>
            <a:r>
              <a:rPr lang="en-US" dirty="0"/>
              <a:t>, </a:t>
            </a:r>
            <a:r>
              <a:rPr lang="en-US" dirty="0" err="1"/>
              <a:t>partisipasi</a:t>
            </a:r>
            <a:r>
              <a:rPr lang="en-US" dirty="0"/>
              <a:t>, </a:t>
            </a:r>
            <a:r>
              <a:rPr lang="en-US" dirty="0" err="1"/>
              <a:t>unjuk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dan </a:t>
            </a:r>
            <a:r>
              <a:rPr lang="en-US" b="1" dirty="0"/>
              <a:t>Test </a:t>
            </a:r>
            <a:r>
              <a:rPr lang="en-US" dirty="0" err="1"/>
              <a:t>melalui</a:t>
            </a:r>
            <a:r>
              <a:rPr lang="en-US" dirty="0"/>
              <a:t> test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lisan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Instrumen</a:t>
            </a:r>
            <a:r>
              <a:rPr lang="en-US" b="1" dirty="0"/>
              <a:t> </a:t>
            </a:r>
            <a:r>
              <a:rPr lang="en-US" b="1" dirty="0" err="1"/>
              <a:t>penilaian</a:t>
            </a:r>
            <a:r>
              <a:rPr lang="en-US" b="1" dirty="0"/>
              <a:t>: 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Rubrik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LPHB,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penskoran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UTS, </a:t>
            </a:r>
            <a:r>
              <a:rPr lang="en-US" dirty="0" err="1"/>
              <a:t>maupun</a:t>
            </a:r>
            <a:r>
              <a:rPr lang="en-US" dirty="0"/>
              <a:t> UAS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D9044E-5026-4008-A2DF-0C18E1F51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519" y="1500616"/>
            <a:ext cx="5700491" cy="2479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B08A8D-437E-4EB9-A7F0-DE328279F956}"/>
              </a:ext>
            </a:extLst>
          </p:cNvPr>
          <p:cNvSpPr txBox="1"/>
          <p:nvPr/>
        </p:nvSpPr>
        <p:spPr>
          <a:xfrm>
            <a:off x="7520521" y="4429559"/>
            <a:ext cx="24969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Rubrik (LPHB)</a:t>
            </a:r>
          </a:p>
          <a:p>
            <a:pPr marL="342900" indent="-342900">
              <a:buAutoNum type="arabicParenR"/>
            </a:pPr>
            <a:r>
              <a:rPr lang="en-US" dirty="0"/>
              <a:t>Rubrik </a:t>
            </a:r>
            <a:r>
              <a:rPr lang="en-US" dirty="0" err="1"/>
              <a:t>Holistik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Rubrik </a:t>
            </a:r>
            <a:r>
              <a:rPr lang="en-US" dirty="0" err="1"/>
              <a:t>Analitik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Rubrik Skala </a:t>
            </a:r>
            <a:r>
              <a:rPr lang="en-US" dirty="0" err="1"/>
              <a:t>Persepsi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0045899-AD9D-400C-A46E-CBE6824A421D}"/>
              </a:ext>
            </a:extLst>
          </p:cNvPr>
          <p:cNvSpPr/>
          <p:nvPr/>
        </p:nvSpPr>
        <p:spPr>
          <a:xfrm>
            <a:off x="6446519" y="4702064"/>
            <a:ext cx="899161" cy="65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152FD31-279A-4898-8AC1-87C9D48D0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1"/>
            <a:ext cx="12191999" cy="592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  <a:hlinkClick r:id="rId6"/>
              </a:rPr>
              <a:t>bernard.rs@it.maranatha.edu</a:t>
            </a:r>
            <a:endParaRPr lang="en-US" sz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DD6189B-6E59-483F-B881-99622BA9781C}"/>
              </a:ext>
            </a:extLst>
          </p:cNvPr>
          <p:cNvSpPr/>
          <p:nvPr/>
        </p:nvSpPr>
        <p:spPr>
          <a:xfrm>
            <a:off x="0" y="3739488"/>
            <a:ext cx="12192000" cy="20403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AC4EE56-408B-4B9A-A019-1A93E3068293}"/>
              </a:ext>
            </a:extLst>
          </p:cNvPr>
          <p:cNvSpPr txBox="1">
            <a:spLocks/>
          </p:cNvSpPr>
          <p:nvPr/>
        </p:nvSpPr>
        <p:spPr>
          <a:xfrm>
            <a:off x="0" y="2876524"/>
            <a:ext cx="12192000" cy="2854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800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LEMBAGA</a:t>
            </a:r>
            <a:r>
              <a:rPr lang="en-ID" sz="6600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br>
              <a:rPr lang="en-ID" sz="6600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ID" sz="4400" b="1" dirty="0" err="1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Pengembangan</a:t>
            </a:r>
            <a:r>
              <a:rPr lang="en-ID" sz="4400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ID" sz="4400" b="1" dirty="0" err="1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Kreativitas</a:t>
            </a:r>
            <a:r>
              <a:rPr lang="en-ID" sz="4400" b="1" dirty="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ID" sz="4400" b="1" dirty="0" err="1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Akademik</a:t>
            </a:r>
            <a:br>
              <a:rPr lang="en-ID" sz="4400" b="1" dirty="0">
                <a:ln w="635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ID" sz="3200" b="1" dirty="0" err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Menuju</a:t>
            </a:r>
            <a:r>
              <a:rPr lang="en-ID" sz="32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ID" sz="3200" b="1" dirty="0" err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Kampus</a:t>
            </a:r>
            <a:r>
              <a:rPr lang="en-ID" sz="32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ID" sz="3200" b="1" dirty="0" err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berbasis</a:t>
            </a:r>
            <a:r>
              <a:rPr lang="en-ID" sz="32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ID" sz="3200" b="1" i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Educational Technology</a:t>
            </a:r>
            <a:endParaRPr lang="en-ID" sz="6600" b="1" i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8D02B-DF42-4A5F-84B7-9BE8FCD3DB7C}"/>
              </a:ext>
            </a:extLst>
          </p:cNvPr>
          <p:cNvSpPr txBox="1"/>
          <p:nvPr/>
        </p:nvSpPr>
        <p:spPr>
          <a:xfrm>
            <a:off x="511758" y="240101"/>
            <a:ext cx="8807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Panduan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Penyusunan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Dokumen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Pembelajaran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 Hybrid</a:t>
            </a:r>
          </a:p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Semester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Ganjil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2021/2022</a:t>
            </a:r>
          </a:p>
        </p:txBody>
      </p:sp>
    </p:spTree>
    <p:extLst>
      <p:ext uri="{BB962C8B-B14F-4D97-AF65-F5344CB8AC3E}">
        <p14:creationId xmlns:p14="http://schemas.microsoft.com/office/powerpoint/2010/main" val="204474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-56540"/>
            <a:ext cx="10317480" cy="964690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Pembelajaran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Pengalaman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Belajar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AAC48-3EEE-4432-B72B-CE2C3D4A443C}"/>
              </a:ext>
            </a:extLst>
          </p:cNvPr>
          <p:cNvSpPr/>
          <p:nvPr/>
        </p:nvSpPr>
        <p:spPr>
          <a:xfrm>
            <a:off x="391886" y="0"/>
            <a:ext cx="979714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06EA0-90C0-430E-B220-A8F5C3CBE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6" y="1445895"/>
            <a:ext cx="6048375" cy="2838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BE088-0678-4BB4-BE39-FAEA864A71E7}"/>
              </a:ext>
            </a:extLst>
          </p:cNvPr>
          <p:cNvSpPr txBox="1"/>
          <p:nvPr/>
        </p:nvSpPr>
        <p:spPr>
          <a:xfrm flipH="1">
            <a:off x="391886" y="941571"/>
            <a:ext cx="413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Bentuk</a:t>
            </a:r>
            <a:r>
              <a:rPr lang="en-US" sz="2800" b="1" dirty="0"/>
              <a:t> </a:t>
            </a:r>
            <a:r>
              <a:rPr lang="en-US" sz="2800" b="1" dirty="0" err="1"/>
              <a:t>Pembelajaran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BF817-5090-491F-9E48-2E7A8E5D5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6639" y="1394707"/>
            <a:ext cx="4943475" cy="32194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6EEC6E-257F-492A-920A-A059AF80B95E}"/>
              </a:ext>
            </a:extLst>
          </p:cNvPr>
          <p:cNvSpPr txBox="1"/>
          <p:nvPr/>
        </p:nvSpPr>
        <p:spPr>
          <a:xfrm flipH="1">
            <a:off x="6856639" y="883059"/>
            <a:ext cx="413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Metode</a:t>
            </a:r>
            <a:r>
              <a:rPr lang="en-US" sz="2800" b="1" dirty="0"/>
              <a:t> </a:t>
            </a:r>
            <a:r>
              <a:rPr lang="en-US" sz="2800" b="1" dirty="0" err="1"/>
              <a:t>Pembelajaran</a:t>
            </a:r>
            <a:endParaRPr lang="en-US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BD9ED0-2B3B-4C7F-9A14-3E608CFCCF14}"/>
              </a:ext>
            </a:extLst>
          </p:cNvPr>
          <p:cNvSpPr txBox="1"/>
          <p:nvPr/>
        </p:nvSpPr>
        <p:spPr>
          <a:xfrm flipH="1">
            <a:off x="1569720" y="5013040"/>
            <a:ext cx="8736874" cy="5232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Pengalaman</a:t>
            </a:r>
            <a:r>
              <a:rPr lang="en-US" sz="2800" b="1" dirty="0"/>
              <a:t> </a:t>
            </a:r>
            <a:r>
              <a:rPr lang="en-US" sz="2800" b="1" dirty="0" err="1"/>
              <a:t>Belajar</a:t>
            </a:r>
            <a:r>
              <a:rPr lang="en-US" sz="2800" b="1" dirty="0"/>
              <a:t> </a:t>
            </a:r>
            <a:r>
              <a:rPr lang="en-US" sz="2800" b="1" dirty="0"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ym typeface="Wingdings" panose="05000000000000000000" pitchFamily="2" charset="2"/>
              </a:rPr>
              <a:t>Melalui</a:t>
            </a:r>
            <a:r>
              <a:rPr lang="en-US" sz="2800" b="1" dirty="0"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sym typeface="Wingdings" panose="05000000000000000000" pitchFamily="2" charset="2"/>
              </a:rPr>
              <a:t>Penugasan</a:t>
            </a:r>
            <a:r>
              <a:rPr lang="en-US" sz="2800" b="1" dirty="0"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sym typeface="Wingdings" panose="05000000000000000000" pitchFamily="2" charset="2"/>
              </a:rPr>
              <a:t>Mahasiswa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668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4" y="2265997"/>
            <a:ext cx="2970325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Rencana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Pembelajaran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Semester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601C9-71F0-47EB-84DE-7087680EC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105" y="537846"/>
            <a:ext cx="86487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1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639" y="204127"/>
            <a:ext cx="6111473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DATA AWAL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4FB27-3104-4B16-84D2-1A7DDA75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8639" y="1889760"/>
            <a:ext cx="6195061" cy="3840722"/>
          </a:xfrm>
        </p:spPr>
        <p:txBody>
          <a:bodyPr/>
          <a:lstStyle/>
          <a:p>
            <a:r>
              <a:rPr lang="en-US" dirty="0"/>
              <a:t>Input data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mengindentifikasi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(</a:t>
            </a:r>
            <a:r>
              <a:rPr lang="en-US" i="1" dirty="0"/>
              <a:t>Case Method </a:t>
            </a:r>
            <a:r>
              <a:rPr lang="en-US" dirty="0"/>
              <a:t>dan</a:t>
            </a:r>
            <a:r>
              <a:rPr lang="en-US" i="1" dirty="0"/>
              <a:t> Team Based Project</a:t>
            </a:r>
            <a:r>
              <a:rPr lang="en-US" dirty="0"/>
              <a:t>).</a:t>
            </a:r>
          </a:p>
          <a:p>
            <a:r>
              <a:rPr lang="en-US" dirty="0"/>
              <a:t>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platform LMS morning.maranatha.edu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05F79F62-E7C7-45B9-901B-2DCF0ECB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492367"/>
            <a:ext cx="46863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81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343727"/>
            <a:ext cx="6594231" cy="104678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Kuliah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15" y="1570892"/>
            <a:ext cx="5512881" cy="3587262"/>
          </a:xfrm>
        </p:spPr>
        <p:txBody>
          <a:bodyPr>
            <a:normAutofit/>
          </a:bodyPr>
          <a:lstStyle/>
          <a:p>
            <a:r>
              <a:rPr lang="en-US" dirty="0"/>
              <a:t>Input </a:t>
            </a:r>
            <a:r>
              <a:rPr lang="en-US" dirty="0" err="1"/>
              <a:t>Informasi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marL="514350" indent="-514350">
              <a:buAutoNum type="arabicParenR"/>
            </a:pPr>
            <a:r>
              <a:rPr lang="en-US" dirty="0"/>
              <a:t>Kode Mata </a:t>
            </a:r>
            <a:r>
              <a:rPr lang="en-US" dirty="0" err="1"/>
              <a:t>Kuliah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Nama Mata </a:t>
            </a:r>
            <a:r>
              <a:rPr lang="en-US" dirty="0" err="1"/>
              <a:t>Kuliah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Bobot</a:t>
            </a:r>
            <a:r>
              <a:rPr lang="en-US" dirty="0"/>
              <a:t> SKS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73B4D646-4184-4F59-89D6-83BCE53F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35" y="400647"/>
            <a:ext cx="462915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46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343727"/>
            <a:ext cx="6594231" cy="104678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Kuliah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15" y="1570892"/>
            <a:ext cx="5512881" cy="3587262"/>
          </a:xfrm>
        </p:spPr>
        <p:txBody>
          <a:bodyPr>
            <a:normAutofit/>
          </a:bodyPr>
          <a:lstStyle/>
          <a:p>
            <a:r>
              <a:rPr lang="en-US" dirty="0"/>
              <a:t>Input </a:t>
            </a:r>
            <a:r>
              <a:rPr lang="en-US" dirty="0" err="1"/>
              <a:t>Informasi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marL="514350" indent="-514350">
              <a:buAutoNum type="arabicParenR"/>
            </a:pPr>
            <a:r>
              <a:rPr lang="en-US" dirty="0"/>
              <a:t>Kode Mata </a:t>
            </a:r>
            <a:r>
              <a:rPr lang="en-US" dirty="0" err="1"/>
              <a:t>Kuliah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Nama Mata </a:t>
            </a:r>
            <a:r>
              <a:rPr lang="en-US" dirty="0" err="1"/>
              <a:t>Kuliah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Bobot</a:t>
            </a:r>
            <a:r>
              <a:rPr lang="en-US" dirty="0"/>
              <a:t> SKS</a:t>
            </a:r>
          </a:p>
          <a:p>
            <a:pPr marL="514350" indent="-514350">
              <a:buAutoNum type="arabicParenR"/>
            </a:pPr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Semester</a:t>
            </a:r>
          </a:p>
          <a:p>
            <a:pPr marL="514350" indent="-514350">
              <a:buAutoNum type="arabicParenR"/>
            </a:pPr>
            <a:r>
              <a:rPr lang="en-US" dirty="0"/>
              <a:t>Program </a:t>
            </a:r>
            <a:r>
              <a:rPr lang="en-US" dirty="0" err="1"/>
              <a:t>Studi</a:t>
            </a:r>
            <a:endParaRPr 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24EFC060-9129-4D4D-BD99-832D216C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18" y="343727"/>
            <a:ext cx="461962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4A1FA-B735-4271-9AC4-8EC5B7CAEF44}"/>
              </a:ext>
            </a:extLst>
          </p:cNvPr>
          <p:cNvCxnSpPr/>
          <p:nvPr/>
        </p:nvCxnSpPr>
        <p:spPr>
          <a:xfrm flipV="1">
            <a:off x="4548554" y="1390511"/>
            <a:ext cx="2278464" cy="275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F0D2EE-F205-4833-899E-A4DD99C33B54}"/>
              </a:ext>
            </a:extLst>
          </p:cNvPr>
          <p:cNvCxnSpPr/>
          <p:nvPr/>
        </p:nvCxnSpPr>
        <p:spPr>
          <a:xfrm flipV="1">
            <a:off x="4548554" y="3938954"/>
            <a:ext cx="211015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0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5369" cy="132556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Koordinator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Kuliah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D010-9BC2-4673-A962-2F3A5DBC7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629151" cy="403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marL="514350" indent="-514350">
              <a:buAutoNum type="arabicParenR"/>
            </a:pPr>
            <a:r>
              <a:rPr lang="en-US" dirty="0"/>
              <a:t>Nama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Koordinator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Apabila</a:t>
            </a:r>
            <a:r>
              <a:rPr lang="en-US" b="1" dirty="0"/>
              <a:t> Mata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diampu</a:t>
            </a:r>
            <a:r>
              <a:rPr lang="en-US" b="1" dirty="0"/>
              <a:t> oleh </a:t>
            </a:r>
            <a:r>
              <a:rPr lang="en-US" b="1" dirty="0" err="1"/>
              <a:t>dosen</a:t>
            </a:r>
            <a:r>
              <a:rPr lang="en-US" b="1" dirty="0"/>
              <a:t> </a:t>
            </a:r>
            <a:r>
              <a:rPr lang="en-US" b="1" dirty="0" err="1"/>
              <a:t>tunggal</a:t>
            </a:r>
            <a:r>
              <a:rPr lang="en-US" b="1" dirty="0"/>
              <a:t>,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mengisi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kolom</a:t>
            </a:r>
            <a:r>
              <a:rPr lang="en-US" b="1" dirty="0"/>
              <a:t> 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dosen</a:t>
            </a:r>
            <a:r>
              <a:rPr lang="en-US" b="1" dirty="0"/>
              <a:t> </a:t>
            </a:r>
            <a:r>
              <a:rPr lang="en-US" b="1" dirty="0" err="1"/>
              <a:t>koordinator</a:t>
            </a:r>
            <a:endParaRPr lang="en-US" b="1" dirty="0"/>
          </a:p>
          <a:p>
            <a:pPr marL="514350" indent="-514350">
              <a:buAutoNum type="arabicParenR"/>
            </a:pPr>
            <a:r>
              <a:rPr lang="en-US" dirty="0"/>
              <a:t>Nik </a:t>
            </a:r>
            <a:r>
              <a:rPr lang="en-US" dirty="0" err="1"/>
              <a:t>Dosen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B46A8DB5-997B-4138-B70E-C930BAF5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94" y="651364"/>
            <a:ext cx="46577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80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9831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B38C-E4C3-42B7-8B35-87EB84CFE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3263"/>
            <a:ext cx="5257796" cy="37972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NIK dan Nama </a:t>
            </a:r>
            <a:r>
              <a:rPr lang="en-US" dirty="0" err="1"/>
              <a:t>lengap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tim.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Menyusun RPS.  (</a:t>
            </a:r>
            <a:r>
              <a:rPr lang="en-US" dirty="0" err="1"/>
              <a:t>Contoh</a:t>
            </a:r>
            <a:r>
              <a:rPr lang="en-US" dirty="0"/>
              <a:t>:  Drs. Budi 50%, Dr. </a:t>
            </a:r>
            <a:r>
              <a:rPr lang="en-US" dirty="0" err="1"/>
              <a:t>Mulyana</a:t>
            </a:r>
            <a:r>
              <a:rPr lang="en-US" dirty="0"/>
              <a:t> 25%, Dr, </a:t>
            </a:r>
            <a:r>
              <a:rPr lang="en-US" dirty="0" err="1"/>
              <a:t>Asep</a:t>
            </a:r>
            <a:r>
              <a:rPr lang="en-US" dirty="0"/>
              <a:t> 25%)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Menyusun RPP</a:t>
            </a:r>
          </a:p>
          <a:p>
            <a:pPr marL="514350" indent="-514350">
              <a:buAutoNum type="alphaLcParenR"/>
            </a:pPr>
            <a:endParaRPr lang="en-US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0635B8D2-A454-4D63-9EB5-2EC65919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637809"/>
            <a:ext cx="46291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909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02"/>
            <a:ext cx="5679831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B38C-E4C3-42B7-8B35-87EB84CFE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5140"/>
            <a:ext cx="5257796" cy="467077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NIK dan Nama </a:t>
            </a:r>
            <a:r>
              <a:rPr lang="en-US" dirty="0" err="1"/>
              <a:t>lengap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tim.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Menyusun RPS.  (</a:t>
            </a:r>
            <a:r>
              <a:rPr lang="en-US" dirty="0" err="1"/>
              <a:t>Contoh</a:t>
            </a:r>
            <a:r>
              <a:rPr lang="en-US" dirty="0"/>
              <a:t>:  Drs. Budi 50%, Dr. </a:t>
            </a:r>
            <a:r>
              <a:rPr lang="en-US" dirty="0" err="1"/>
              <a:t>Mulyana</a:t>
            </a:r>
            <a:r>
              <a:rPr lang="en-US" dirty="0"/>
              <a:t> 25%, Dr, </a:t>
            </a:r>
            <a:r>
              <a:rPr lang="en-US" dirty="0" err="1"/>
              <a:t>Asep</a:t>
            </a:r>
            <a:r>
              <a:rPr lang="en-US" dirty="0"/>
              <a:t> 25%)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Menyusun RPP</a:t>
            </a:r>
          </a:p>
          <a:p>
            <a:pPr marL="514350" indent="-514350">
              <a:buAutoNum type="alphaLcParenR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Menyusun RTM, LKM dan LPHB</a:t>
            </a:r>
          </a:p>
          <a:p>
            <a:pPr marL="514350" indent="-514350">
              <a:buAutoNum type="alphaLcParenR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Menyusun Modul </a:t>
            </a:r>
            <a:r>
              <a:rPr lang="en-US" dirty="0" err="1"/>
              <a:t>Pembelajarn</a:t>
            </a:r>
            <a:r>
              <a:rPr lang="en-US" dirty="0"/>
              <a:t> daring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A6058C3-B8AC-4B53-B40B-87342B35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94" y="1165063"/>
            <a:ext cx="4581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750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137"/>
            <a:ext cx="6101862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Klaim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EJM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Dokumen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Pembelajaran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52601"/>
            <a:ext cx="5256804" cy="4107924"/>
          </a:xfrm>
        </p:spPr>
        <p:txBody>
          <a:bodyPr>
            <a:normAutofit/>
          </a:bodyPr>
          <a:lstStyle/>
          <a:p>
            <a:r>
              <a:rPr lang="en-US" dirty="0" err="1"/>
              <a:t>Menggali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RPS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Case Method dan Team Based Project.</a:t>
            </a:r>
          </a:p>
          <a:p>
            <a:pPr marL="514350" indent="-514350">
              <a:buAutoNum type="arabicParenR"/>
            </a:pPr>
            <a:r>
              <a:rPr lang="en-US" dirty="0" err="1"/>
              <a:t>Unsur</a:t>
            </a:r>
            <a:r>
              <a:rPr lang="en-US" dirty="0"/>
              <a:t> CPL (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&amp;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r>
              <a:rPr lang="en-US" dirty="0" err="1"/>
              <a:t>Rumusan</a:t>
            </a:r>
            <a:r>
              <a:rPr lang="en-US" dirty="0"/>
              <a:t> CPMK dan Sub CPMK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C21A5EF-3B20-42EA-9319-04D5AEC7A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76" y="351385"/>
            <a:ext cx="4321785" cy="563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163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137"/>
            <a:ext cx="6101862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Klaim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EJM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Dokumen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Pembelajaran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52601"/>
            <a:ext cx="5256804" cy="4107924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err="1"/>
              <a:t>Unsur</a:t>
            </a:r>
            <a:r>
              <a:rPr lang="en-US" dirty="0"/>
              <a:t> CPL (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&amp;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r>
              <a:rPr lang="en-US" dirty="0" err="1"/>
              <a:t>Rumusan</a:t>
            </a:r>
            <a:r>
              <a:rPr lang="en-US" dirty="0"/>
              <a:t> CPMK dan Sub CPMK</a:t>
            </a:r>
          </a:p>
          <a:p>
            <a:pPr marL="514350" indent="-514350">
              <a:buAutoNum type="arabicParenR"/>
            </a:pP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Case Method dan Team Based </a:t>
            </a:r>
            <a:r>
              <a:rPr lang="en-US" dirty="0" err="1"/>
              <a:t>Projet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Case Method dan Team Based </a:t>
            </a:r>
            <a:r>
              <a:rPr lang="en-US" dirty="0" err="1"/>
              <a:t>Projet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0AE8A452-FDC5-4DDB-9FB1-D1F89588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9" y="995558"/>
            <a:ext cx="4572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63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771"/>
            <a:ext cx="5495290" cy="3852201"/>
          </a:xfrm>
        </p:spPr>
        <p:txBody>
          <a:bodyPr/>
          <a:lstStyle/>
          <a:p>
            <a:pPr algn="r"/>
            <a:r>
              <a:rPr lang="en-US" b="1" dirty="0"/>
              <a:t>Panduan </a:t>
            </a:r>
            <a:r>
              <a:rPr lang="en-US" b="1" dirty="0" err="1"/>
              <a:t>Penyusunan</a:t>
            </a:r>
            <a:r>
              <a:rPr lang="en-US" b="1" dirty="0"/>
              <a:t> </a:t>
            </a:r>
            <a:r>
              <a:rPr lang="en-US" b="1" dirty="0" err="1"/>
              <a:t>Dokumen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r>
              <a:rPr lang="en-US" b="1" dirty="0"/>
              <a:t>: RPS Hybrid Semester </a:t>
            </a:r>
            <a:r>
              <a:rPr lang="en-US" b="1" dirty="0" err="1"/>
              <a:t>Ganjil</a:t>
            </a:r>
            <a:r>
              <a:rPr lang="en-US" b="1" dirty="0"/>
              <a:t> 2021/2022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6BC8E15-008A-4340-9056-113A2B392B2E}"/>
              </a:ext>
            </a:extLst>
          </p:cNvPr>
          <p:cNvSpPr txBox="1">
            <a:spLocks/>
          </p:cNvSpPr>
          <p:nvPr/>
        </p:nvSpPr>
        <p:spPr>
          <a:xfrm>
            <a:off x="333907" y="3953760"/>
            <a:ext cx="5161383" cy="1673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 err="1"/>
              <a:t>Disiapkan</a:t>
            </a:r>
            <a:r>
              <a:rPr lang="en-US" sz="2000" b="1" dirty="0"/>
              <a:t> oleh:</a:t>
            </a:r>
          </a:p>
          <a:p>
            <a:pPr algn="r"/>
            <a:r>
              <a:rPr lang="en-US" sz="2000" b="1" dirty="0"/>
              <a:t>Imam Tjahjo Wibowo, S.E., M.A.</a:t>
            </a:r>
          </a:p>
          <a:p>
            <a:pPr algn="r"/>
            <a:r>
              <a:rPr lang="en-US" sz="2000" b="1" dirty="0"/>
              <a:t>Helen Angelica </a:t>
            </a:r>
            <a:r>
              <a:rPr lang="en-US" sz="2000" b="1" dirty="0" err="1"/>
              <a:t>Sianipar</a:t>
            </a:r>
            <a:r>
              <a:rPr lang="en-US" sz="2000" b="1" dirty="0"/>
              <a:t>, S.S.</a:t>
            </a:r>
          </a:p>
          <a:p>
            <a:pPr algn="r"/>
            <a:r>
              <a:rPr lang="en-US" sz="2000" b="1" dirty="0"/>
              <a:t>Priscilla Ester </a:t>
            </a:r>
            <a:r>
              <a:rPr lang="en-US" sz="2000" b="1" dirty="0" err="1"/>
              <a:t>Siringo-ringo</a:t>
            </a:r>
            <a:r>
              <a:rPr lang="en-US" sz="2000" b="1" dirty="0"/>
              <a:t>, S.E., </a:t>
            </a:r>
            <a:r>
              <a:rPr lang="en-US" sz="2000" b="1" dirty="0" err="1"/>
              <a:t>M.Hum</a:t>
            </a:r>
            <a:r>
              <a:rPr lang="en-US" sz="2000" b="1" dirty="0"/>
              <a:t>.</a:t>
            </a:r>
          </a:p>
          <a:p>
            <a:pPr algn="r"/>
            <a:r>
              <a:rPr lang="en-US" sz="2000" b="1" dirty="0" err="1"/>
              <a:t>Irawan</a:t>
            </a:r>
            <a:r>
              <a:rPr lang="en-US" sz="2000" b="1" dirty="0"/>
              <a:t> Perdana Putra </a:t>
            </a:r>
            <a:r>
              <a:rPr lang="en-US" sz="2000" b="1" dirty="0" err="1"/>
              <a:t>Kaidun</a:t>
            </a:r>
            <a:r>
              <a:rPr lang="en-US" sz="2000" b="1" dirty="0"/>
              <a:t>, S.E.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9DCAB-930A-46DB-B4E0-ECC957410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649" y="1461087"/>
            <a:ext cx="5743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55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1" y="403883"/>
            <a:ext cx="6101862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Klaim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EJM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Dokumen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Pembelajaran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072"/>
            <a:ext cx="6101853" cy="483746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err="1"/>
              <a:t>Unsur</a:t>
            </a:r>
            <a:r>
              <a:rPr lang="en-US" dirty="0"/>
              <a:t> CPL (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&amp;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r>
              <a:rPr lang="en-US" dirty="0" err="1"/>
              <a:t>Rumusan</a:t>
            </a:r>
            <a:r>
              <a:rPr lang="en-US" dirty="0"/>
              <a:t> CPMK dan Sub CPMK</a:t>
            </a:r>
          </a:p>
          <a:p>
            <a:pPr marL="514350" indent="-514350">
              <a:buAutoNum type="arabicParenR"/>
            </a:pP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Case Method dan Team Based </a:t>
            </a:r>
            <a:r>
              <a:rPr lang="en-US" dirty="0" err="1"/>
              <a:t>Projet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Case Method dan Team Based </a:t>
            </a:r>
            <a:r>
              <a:rPr lang="en-US" dirty="0" err="1"/>
              <a:t>Projet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RPP</a:t>
            </a:r>
          </a:p>
          <a:p>
            <a:pPr marL="514350" indent="-514350">
              <a:buAutoNum type="arabicParenR"/>
            </a:pPr>
            <a:r>
              <a:rPr lang="en-US" dirty="0"/>
              <a:t>RTM, LKM, dan LPHB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A16EEBE-53AC-40B3-8C7D-C62C71FB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588" y="813967"/>
            <a:ext cx="45815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36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1" y="403883"/>
            <a:ext cx="6101862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Desain Course Morning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1856"/>
            <a:ext cx="5351788" cy="3794287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US" dirty="0" err="1"/>
              <a:t>Terdapat</a:t>
            </a:r>
            <a:r>
              <a:rPr lang="en-US" dirty="0"/>
              <a:t> (Label( </a:t>
            </a:r>
            <a:r>
              <a:rPr lang="en-US" dirty="0" err="1"/>
              <a:t>Judul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dan </a:t>
            </a:r>
            <a:r>
              <a:rPr lang="en-US" dirty="0" err="1"/>
              <a:t>Bobot</a:t>
            </a:r>
            <a:r>
              <a:rPr lang="en-US" dirty="0"/>
              <a:t> SKS</a:t>
            </a:r>
          </a:p>
          <a:p>
            <a:pPr marL="514350" indent="-514350">
              <a:buAutoNum type="arabicParenR"/>
            </a:pPr>
            <a:r>
              <a:rPr lang="en-US" dirty="0"/>
              <a:t>Label </a:t>
            </a:r>
            <a:r>
              <a:rPr lang="en-US" dirty="0" err="1"/>
              <a:t>Deskripsi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Label </a:t>
            </a:r>
            <a:r>
              <a:rPr lang="en-US" dirty="0" err="1"/>
              <a:t>Capai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(CPMK)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9E33950-90C5-43AA-8EC3-AA91241B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69" y="1135144"/>
            <a:ext cx="46291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376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1" y="403883"/>
            <a:ext cx="6101862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Desain Course Morning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1856"/>
            <a:ext cx="5351788" cy="4397769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US" dirty="0" err="1"/>
              <a:t>Terdapat</a:t>
            </a:r>
            <a:r>
              <a:rPr lang="en-US" dirty="0"/>
              <a:t> (Label( </a:t>
            </a:r>
            <a:r>
              <a:rPr lang="en-US" dirty="0" err="1"/>
              <a:t>Judul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dan </a:t>
            </a:r>
            <a:r>
              <a:rPr lang="en-US" dirty="0" err="1"/>
              <a:t>Bobot</a:t>
            </a:r>
            <a:r>
              <a:rPr lang="en-US" dirty="0"/>
              <a:t> SKS</a:t>
            </a:r>
          </a:p>
          <a:p>
            <a:pPr marL="514350" indent="-514350">
              <a:buAutoNum type="arabicParenR"/>
            </a:pPr>
            <a:r>
              <a:rPr lang="en-US" dirty="0"/>
              <a:t>Label </a:t>
            </a:r>
            <a:r>
              <a:rPr lang="en-US" dirty="0" err="1"/>
              <a:t>Deskripsi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Label </a:t>
            </a:r>
            <a:r>
              <a:rPr lang="en-US" dirty="0" err="1"/>
              <a:t>Capai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(CPMK)</a:t>
            </a:r>
          </a:p>
          <a:p>
            <a:pPr marL="514350" indent="-514350">
              <a:buAutoNum type="arabicParenR"/>
            </a:pPr>
            <a:r>
              <a:rPr lang="en-US" dirty="0" err="1"/>
              <a:t>Terdapat</a:t>
            </a:r>
            <a:r>
              <a:rPr lang="en-US" dirty="0"/>
              <a:t> label Daftar Pustaka</a:t>
            </a:r>
          </a:p>
          <a:p>
            <a:pPr marL="514350" indent="-514350">
              <a:buAutoNum type="arabicParenR"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Resourxe</a:t>
            </a:r>
            <a:r>
              <a:rPr lang="en-US" dirty="0"/>
              <a:t> – File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Daring (RPS, RPP, LKM, LPHB)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C9D9178-FC40-45B1-9EB6-266C2941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69" y="1414461"/>
            <a:ext cx="45910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699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83" y="400179"/>
            <a:ext cx="6101862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Desain Course pada Morning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1856"/>
            <a:ext cx="5351788" cy="4397769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label </a:t>
            </a:r>
            <a:r>
              <a:rPr lang="en-US" dirty="0" err="1"/>
              <a:t>judul</a:t>
            </a:r>
            <a:r>
              <a:rPr lang="en-US" dirty="0"/>
              <a:t> sub CPMK dan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8426FFA7-22F8-45E6-8528-06207BC7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690" y="133947"/>
            <a:ext cx="46386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127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83" y="400179"/>
            <a:ext cx="6101862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Desain Course pada Morning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6" y="1531856"/>
            <a:ext cx="5721063" cy="4397769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label </a:t>
            </a:r>
            <a:r>
              <a:rPr lang="en-US" dirty="0" err="1"/>
              <a:t>judul</a:t>
            </a:r>
            <a:r>
              <a:rPr lang="en-US" dirty="0"/>
              <a:t> sub CPMK dan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r>
              <a:rPr lang="en-US" dirty="0" err="1"/>
              <a:t>Asinkron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recource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video/ audio/PPT/PDF/Link Web </a:t>
            </a:r>
            <a:r>
              <a:rPr lang="en-US" dirty="0" err="1"/>
              <a:t>atau</a:t>
            </a:r>
            <a:r>
              <a:rPr lang="en-US" dirty="0"/>
              <a:t> folder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9DB414BF-67DF-45A4-8F40-DB2F7394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4" y="596778"/>
            <a:ext cx="46386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88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83" y="400179"/>
            <a:ext cx="6101862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Desain Course pada Morning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6" y="1531856"/>
            <a:ext cx="6101862" cy="4397769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label </a:t>
            </a:r>
            <a:r>
              <a:rPr lang="en-US" dirty="0" err="1"/>
              <a:t>judul</a:t>
            </a:r>
            <a:r>
              <a:rPr lang="en-US" dirty="0"/>
              <a:t> sub CPMK dan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r>
              <a:rPr lang="en-US" dirty="0" err="1"/>
              <a:t>Asinkron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recource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video/ audio/PPT/PDF/Link Web </a:t>
            </a:r>
            <a:r>
              <a:rPr lang="en-US" dirty="0" err="1"/>
              <a:t>atau</a:t>
            </a:r>
            <a:r>
              <a:rPr lang="en-US" dirty="0"/>
              <a:t> folder</a:t>
            </a:r>
          </a:p>
          <a:p>
            <a:pPr marL="514350" indent="-514350">
              <a:buAutoNum type="arabicParenR"/>
            </a:pPr>
            <a:r>
              <a:rPr lang="en-US" dirty="0" err="1"/>
              <a:t>Asinkron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activity </a:t>
            </a:r>
            <a:r>
              <a:rPr lang="en-US" dirty="0" err="1"/>
              <a:t>berupa</a:t>
            </a:r>
            <a:r>
              <a:rPr lang="en-US" dirty="0"/>
              <a:t> assignment online text/assignment upload single file/</a:t>
            </a:r>
            <a:r>
              <a:rPr lang="en-US" dirty="0" err="1"/>
              <a:t>quis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80AB4687-DEC6-4639-8E83-0CAC6872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69" y="880600"/>
            <a:ext cx="46291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046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83" y="48489"/>
            <a:ext cx="6101862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Desain Course pada Morning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6" y="867510"/>
            <a:ext cx="6704294" cy="4780763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label </a:t>
            </a:r>
            <a:r>
              <a:rPr lang="en-US" dirty="0" err="1"/>
              <a:t>judul</a:t>
            </a:r>
            <a:r>
              <a:rPr lang="en-US" dirty="0"/>
              <a:t> sub CPMK dan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r>
              <a:rPr lang="en-US" dirty="0" err="1"/>
              <a:t>Asinkron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recource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video/ audio/PPT/PDF/Link Web </a:t>
            </a:r>
            <a:r>
              <a:rPr lang="en-US" dirty="0" err="1"/>
              <a:t>atau</a:t>
            </a:r>
            <a:r>
              <a:rPr lang="en-US" dirty="0"/>
              <a:t> folder</a:t>
            </a:r>
          </a:p>
          <a:p>
            <a:pPr marL="514350" indent="-514350">
              <a:buAutoNum type="arabicParenR"/>
            </a:pPr>
            <a:r>
              <a:rPr lang="en-US" dirty="0" err="1"/>
              <a:t>Asinkron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activity </a:t>
            </a:r>
            <a:r>
              <a:rPr lang="en-US" dirty="0" err="1"/>
              <a:t>berupa</a:t>
            </a:r>
            <a:r>
              <a:rPr lang="en-US" dirty="0"/>
              <a:t> assignment online text/assignment upload single file/</a:t>
            </a:r>
            <a:r>
              <a:rPr lang="en-US" dirty="0" err="1"/>
              <a:t>quis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Sinkron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forum /chat/link (zoom/MS Team)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FD862BE-F850-4628-A706-FAA7BB4C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20" y="400178"/>
            <a:ext cx="4182411" cy="549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357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6" y="583201"/>
            <a:ext cx="6101862" cy="960843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Informasai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Ujian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6" y="1688123"/>
            <a:ext cx="6704294" cy="3960150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 </a:t>
            </a:r>
            <a:r>
              <a:rPr lang="en-US" dirty="0" err="1"/>
              <a:t>ujian</a:t>
            </a:r>
            <a:r>
              <a:rPr lang="en-US" dirty="0"/>
              <a:t> (UTS dan UAS)</a:t>
            </a:r>
          </a:p>
          <a:p>
            <a:pPr marL="514350" indent="-514350">
              <a:buAutoNum type="arabicParenR"/>
            </a:pPr>
            <a:r>
              <a:rPr lang="en-US" dirty="0"/>
              <a:t>Upload </a:t>
            </a:r>
            <a:r>
              <a:rPr lang="en-US" dirty="0" err="1"/>
              <a:t>laman</a:t>
            </a:r>
            <a:r>
              <a:rPr lang="en-US" dirty="0"/>
              <a:t> morning dan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3EFB2F8C-B60A-48A0-8EF2-2AE6768B5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54" y="223878"/>
            <a:ext cx="4254521" cy="567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293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6" y="583201"/>
            <a:ext cx="6101862" cy="960843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6" y="1688123"/>
            <a:ext cx="6704294" cy="3960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A5E3B-5249-4F67-9DBF-D54C46A99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24" y="1580440"/>
            <a:ext cx="11112352" cy="25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03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6" y="248884"/>
            <a:ext cx="6101862" cy="960843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Ketentuan-ketentuan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69" y="1503061"/>
            <a:ext cx="6704294" cy="3960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D8ADF-3934-43D2-B550-DDD76EC4E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55" y="1329300"/>
            <a:ext cx="10144636" cy="1511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C9212A-DDF7-4D4A-93A2-54641DFC6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102" y="2897534"/>
            <a:ext cx="10057031" cy="271322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90F879-85A6-4865-964F-76866DCAD1A3}"/>
              </a:ext>
            </a:extLst>
          </p:cNvPr>
          <p:cNvSpPr/>
          <p:nvPr/>
        </p:nvSpPr>
        <p:spPr>
          <a:xfrm>
            <a:off x="598714" y="1112592"/>
            <a:ext cx="10624454" cy="4613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71" y="461922"/>
            <a:ext cx="4009079" cy="1087084"/>
          </a:xfrm>
        </p:spPr>
        <p:txBody>
          <a:bodyPr>
            <a:noAutofit/>
          </a:bodyPr>
          <a:lstStyle/>
          <a:p>
            <a:pPr algn="r"/>
            <a:r>
              <a:rPr lang="en-US" sz="3200" b="1" dirty="0" err="1"/>
              <a:t>Rencana</a:t>
            </a:r>
            <a:r>
              <a:rPr lang="en-US" sz="3200" b="1" dirty="0"/>
              <a:t> </a:t>
            </a:r>
            <a:r>
              <a:rPr lang="en-US" sz="3200" b="1" dirty="0" err="1"/>
              <a:t>Pembelajaran</a:t>
            </a:r>
            <a:r>
              <a:rPr lang="en-US" sz="3200" b="1" dirty="0"/>
              <a:t> Semester (RPS)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9355D-28CD-4D2C-94D9-D9B52437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27" y="1549006"/>
            <a:ext cx="4332923" cy="397528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Semester (RPS)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i="1" dirty="0"/>
              <a:t>Hybrid,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i="1" dirty="0"/>
              <a:t>Case Method </a:t>
            </a:r>
            <a:r>
              <a:rPr lang="en-US" dirty="0"/>
              <a:t>dan </a:t>
            </a:r>
            <a:r>
              <a:rPr lang="en-US" i="1" dirty="0"/>
              <a:t>Team Based Project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tercermin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RPS </a:t>
            </a:r>
            <a:r>
              <a:rPr lang="en-US" dirty="0" err="1"/>
              <a:t>ini</a:t>
            </a:r>
            <a:r>
              <a:rPr lang="en-US" dirty="0"/>
              <a:t>, format RPS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di </a:t>
            </a:r>
            <a:r>
              <a:rPr lang="en-US" dirty="0">
                <a:solidFill>
                  <a:srgbClr val="0264A9"/>
                </a:solidFill>
              </a:rPr>
              <a:t>bit.ly/</a:t>
            </a:r>
            <a:r>
              <a:rPr lang="en-US" dirty="0" err="1">
                <a:solidFill>
                  <a:srgbClr val="0264A9"/>
                </a:solidFill>
              </a:rPr>
              <a:t>RpsDokPembelajaran</a:t>
            </a:r>
            <a:r>
              <a:rPr lang="en-US" dirty="0"/>
              <a:t>.</a:t>
            </a:r>
            <a:r>
              <a:rPr lang="en-US" i="1" dirty="0"/>
              <a:t>  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FEB90C-50BA-4459-B4CF-57028EFCD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0" y="704851"/>
            <a:ext cx="7266622" cy="45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8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5" y="583201"/>
            <a:ext cx="11112351" cy="9608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Input Rubrik EJM dan Download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Dokumen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Pendukung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AA0B-66FF-4FFC-A719-3C78089F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6" y="1688123"/>
            <a:ext cx="6704294" cy="3960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992BB-C435-47B9-903C-96396559B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85" y="2242457"/>
            <a:ext cx="11069829" cy="23730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F8C18-BE1A-4932-BF27-18CEE0D5DB03}"/>
              </a:ext>
            </a:extLst>
          </p:cNvPr>
          <p:cNvSpPr/>
          <p:nvPr/>
        </p:nvSpPr>
        <p:spPr>
          <a:xfrm>
            <a:off x="468925" y="2024743"/>
            <a:ext cx="11254149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84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8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BC7B68-5F42-43B9-85BB-40B61E559B09}"/>
              </a:ext>
            </a:extLst>
          </p:cNvPr>
          <p:cNvSpPr/>
          <p:nvPr/>
        </p:nvSpPr>
        <p:spPr>
          <a:xfrm>
            <a:off x="769253" y="893415"/>
            <a:ext cx="10653493" cy="4339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Terima</a:t>
            </a:r>
            <a:r>
              <a:rPr 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Kasih dan Salam </a:t>
            </a:r>
            <a:r>
              <a:rPr lang="en-US" sz="6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Sehat</a:t>
            </a:r>
            <a:endParaRPr 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48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Maranatha </a:t>
            </a:r>
            <a:r>
              <a:rPr lang="en-US" sz="4800" b="1" i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Kreatif</a:t>
            </a:r>
            <a:r>
              <a:rPr lang="en-US" sz="48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48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Maranatha </a:t>
            </a:r>
            <a:r>
              <a:rPr lang="en-US" sz="4800" b="1" i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Hebat</a:t>
            </a:r>
            <a:r>
              <a:rPr lang="en-US" sz="48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sz="48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Maranatha Bisa!</a:t>
            </a:r>
          </a:p>
          <a:p>
            <a:pPr algn="ctr"/>
            <a:r>
              <a:rPr lang="en-US" sz="48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#KreatifHebatSelamanya</a:t>
            </a:r>
            <a:endParaRPr lang="en-US" sz="54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32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13685B-2071-4ECD-83EB-5977F61F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19" y="81705"/>
            <a:ext cx="10515600" cy="1199936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Kinerja Utama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025386-9663-4F5B-981C-CA4D34780A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693319" y="1308083"/>
            <a:ext cx="7002880" cy="408687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AD9A9-4D4E-43B3-96C7-5A0F9FFF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403" y="495957"/>
            <a:ext cx="3802710" cy="32988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 err="1"/>
              <a:t>Mewujudkan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/>
              <a:t>kolaboratif</a:t>
            </a:r>
            <a:r>
              <a:rPr lang="en-US" b="1" dirty="0"/>
              <a:t> dan </a:t>
            </a:r>
            <a:r>
              <a:rPr lang="en-US" b="1" dirty="0" err="1"/>
              <a:t>partisipatif</a:t>
            </a:r>
            <a:r>
              <a:rPr lang="en-US" b="1" dirty="0"/>
              <a:t> </a:t>
            </a:r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berbasis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studi</a:t>
            </a:r>
            <a:r>
              <a:rPr lang="en-US" b="1" dirty="0"/>
              <a:t> </a:t>
            </a:r>
            <a:r>
              <a:rPr lang="en-US" b="1" dirty="0" err="1"/>
              <a:t>kasus</a:t>
            </a:r>
            <a:r>
              <a:rPr lang="en-US" b="1" dirty="0"/>
              <a:t> (</a:t>
            </a:r>
            <a:r>
              <a:rPr lang="en-US" b="1" i="1" dirty="0"/>
              <a:t>Case Study &amp; Project Based Learning</a:t>
            </a:r>
            <a:r>
              <a:rPr lang="en-US" b="1" dirty="0"/>
              <a:t>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0475B03-08E3-4666-B965-FD7A3A010CD8}"/>
              </a:ext>
            </a:extLst>
          </p:cNvPr>
          <p:cNvSpPr/>
          <p:nvPr/>
        </p:nvSpPr>
        <p:spPr>
          <a:xfrm>
            <a:off x="9124966" y="3716392"/>
            <a:ext cx="1427583" cy="41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3F592-71EE-4F87-AE93-BB1CD0A6944C}"/>
              </a:ext>
            </a:extLst>
          </p:cNvPr>
          <p:cNvSpPr txBox="1"/>
          <p:nvPr/>
        </p:nvSpPr>
        <p:spPr>
          <a:xfrm>
            <a:off x="7937403" y="4220560"/>
            <a:ext cx="3946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mewujud</a:t>
            </a:r>
            <a:r>
              <a:rPr lang="en-US" b="1" dirty="0"/>
              <a:t>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:</a:t>
            </a:r>
          </a:p>
          <a:p>
            <a:r>
              <a:rPr lang="en-US" b="1" dirty="0" err="1"/>
              <a:t>Kurikulum</a:t>
            </a:r>
            <a:endParaRPr lang="en-US" b="1" dirty="0"/>
          </a:p>
          <a:p>
            <a:endParaRPr lang="en-US" b="1" dirty="0"/>
          </a:p>
          <a:p>
            <a:br>
              <a:rPr lang="en-US" b="1" dirty="0"/>
            </a:br>
            <a:r>
              <a:rPr lang="en-US" b="1" dirty="0"/>
              <a:t>RENCANA PEMBELAJARAN SEMESTER</a:t>
            </a:r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A4339AA-8C54-4274-AA32-FA05BF31BE8E}"/>
              </a:ext>
            </a:extLst>
          </p:cNvPr>
          <p:cNvSpPr/>
          <p:nvPr/>
        </p:nvSpPr>
        <p:spPr>
          <a:xfrm>
            <a:off x="9124965" y="4874018"/>
            <a:ext cx="1427583" cy="41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Nasional Pendidikan Tinggi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40D536-36D6-44A9-BBC9-DE91810BB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4922518" cy="4034900"/>
          </a:xfrm>
        </p:spPr>
        <p:txBody>
          <a:bodyPr/>
          <a:lstStyle/>
          <a:p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pada program </a:t>
            </a:r>
            <a:r>
              <a:rPr lang="en-US" dirty="0" err="1"/>
              <a:t>studi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, </a:t>
            </a:r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Lulusan</a:t>
            </a:r>
            <a:endParaRPr lang="en-US" dirty="0"/>
          </a:p>
          <a:p>
            <a:r>
              <a:rPr lang="en-US" dirty="0"/>
              <a:t>RPS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terserbut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2911A-14E0-410B-94B0-BE5D16E64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230" y="1412557"/>
            <a:ext cx="61245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8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12" y="21223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Kurikulum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Perspektif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40D536-36D6-44A9-BBC9-DE91810BB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1402080"/>
            <a:ext cx="5654027" cy="4314701"/>
          </a:xfrm>
        </p:spPr>
        <p:txBody>
          <a:bodyPr>
            <a:normAutofit/>
          </a:bodyPr>
          <a:lstStyle/>
          <a:p>
            <a:r>
              <a:rPr lang="en-US" sz="2400" dirty="0"/>
              <a:t>OBC – </a:t>
            </a:r>
            <a:r>
              <a:rPr lang="en-US" sz="2400" i="1" dirty="0"/>
              <a:t>Outcomes Based Curriculum </a:t>
            </a:r>
            <a:r>
              <a:rPr lang="en-US" sz="2400" dirty="0" err="1"/>
              <a:t>prodi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rangka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profil</a:t>
            </a:r>
            <a:r>
              <a:rPr lang="en-US" sz="2400" dirty="0"/>
              <a:t> </a:t>
            </a:r>
            <a:r>
              <a:rPr lang="en-US" sz="2400" dirty="0" err="1"/>
              <a:t>lulusan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Program Educational Objective </a:t>
            </a:r>
            <a:r>
              <a:rPr lang="en-US" sz="2400" dirty="0"/>
              <a:t>(PEO)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i="1" dirty="0"/>
              <a:t>Learning Outcomes (LO).</a:t>
            </a:r>
          </a:p>
          <a:p>
            <a:r>
              <a:rPr lang="en-US" sz="2400" dirty="0"/>
              <a:t>OBLT – </a:t>
            </a:r>
            <a:r>
              <a:rPr lang="en-US" sz="2400" i="1" dirty="0"/>
              <a:t>Outcomes Based Learning and Teaching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upaya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LO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pemilihan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.</a:t>
            </a:r>
          </a:p>
          <a:p>
            <a:r>
              <a:rPr lang="en-US" sz="2400" dirty="0"/>
              <a:t>OBAL – </a:t>
            </a:r>
            <a:r>
              <a:rPr lang="en-US" sz="2400" i="1" dirty="0"/>
              <a:t>Outcome Based Assessment and Evaluation,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dan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rangka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41346-12C0-4EF8-BC47-F2F67F535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078" y="1905000"/>
            <a:ext cx="6057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4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-7152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Kerangka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AB5BF-7959-43E4-B285-6FC9F95FF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973" y="1014745"/>
            <a:ext cx="4558778" cy="484578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Dalam</a:t>
            </a:r>
            <a:r>
              <a:rPr lang="en-US" dirty="0"/>
              <a:t> KPT 2020,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dan </a:t>
            </a:r>
            <a:r>
              <a:rPr lang="en-US" dirty="0" err="1"/>
              <a:t>mengacu</a:t>
            </a:r>
            <a:r>
              <a:rPr lang="en-US" dirty="0"/>
              <a:t> pada OBE.</a:t>
            </a:r>
          </a:p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Menyusun RPS pada </a:t>
            </a:r>
            <a:r>
              <a:rPr lang="en-US" dirty="0" err="1"/>
              <a:t>hakekatnya</a:t>
            </a:r>
            <a:r>
              <a:rPr lang="en-US" dirty="0"/>
              <a:t>  agar </a:t>
            </a:r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dituntaskan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.</a:t>
            </a:r>
          </a:p>
          <a:p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penjabaran</a:t>
            </a:r>
            <a:r>
              <a:rPr lang="en-US" dirty="0"/>
              <a:t> CPL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pencapain</a:t>
            </a:r>
            <a:r>
              <a:rPr lang="en-US"/>
              <a:t> CPL tersebut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F8273B-1AF8-4C0E-91CA-D721924D35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9E1E9-53BA-4BC9-BBA0-F3A30A29787C}"/>
              </a:ext>
            </a:extLst>
          </p:cNvPr>
          <p:cNvSpPr/>
          <p:nvPr/>
        </p:nvSpPr>
        <p:spPr>
          <a:xfrm>
            <a:off x="3616050" y="278024"/>
            <a:ext cx="8575950" cy="54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79B5C-78CA-4626-AA96-D47DC2583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372" y="991706"/>
            <a:ext cx="6893793" cy="48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4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E41B6-1A40-4F67-BEAD-B524C8B85FAA}"/>
              </a:ext>
            </a:extLst>
          </p:cNvPr>
          <p:cNvSpPr/>
          <p:nvPr/>
        </p:nvSpPr>
        <p:spPr>
          <a:xfrm>
            <a:off x="8387608" y="6157136"/>
            <a:ext cx="2522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itchFamily="2" charset="-122"/>
                <a:ea typeface="STXihei" pitchFamily="2" charset="-122"/>
              </a:rPr>
              <a:t>Imam Tjahjo Wibowo, S.E., M.A.</a:t>
            </a:r>
            <a:endParaRPr lang="en-US" sz="1200" b="1" dirty="0">
              <a:solidFill>
                <a:srgbClr val="0070C0"/>
              </a:solidFill>
              <a:latin typeface="STXihei" pitchFamily="2" charset="-122"/>
              <a:ea typeface="STXihei" pitchFamily="2" charset="-122"/>
            </a:endParaRPr>
          </a:p>
          <a:p>
            <a:pPr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Imam.tw@maranatha.edu</a:t>
            </a:r>
          </a:p>
          <a:p>
            <a:pPr algn="r">
              <a:defRPr/>
            </a:pP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Kabid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Peningkatan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Kualitas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alibri" panose="020F0502020204030204" pitchFamily="34" charset="0"/>
                <a:ea typeface="STXihei" pitchFamily="2" charset="-122"/>
                <a:cs typeface="Calibri" panose="020F0502020204030204" pitchFamily="34" charset="0"/>
              </a:rPr>
              <a:t>Kurikulum</a:t>
            </a:r>
            <a:endParaRPr lang="en-US" sz="1200" dirty="0">
              <a:solidFill>
                <a:srgbClr val="0070C0"/>
              </a:solidFill>
              <a:latin typeface="Calibri" panose="020F0502020204030204" pitchFamily="34" charset="0"/>
              <a:ea typeface="STXihei" pitchFamily="2" charset="-122"/>
              <a:cs typeface="Calibri" panose="020F0502020204030204" pitchFamily="34" charset="0"/>
            </a:endParaRPr>
          </a:p>
          <a:p>
            <a:pPr lvl="0" algn="r">
              <a:defRPr/>
            </a:pP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4C530-AD1C-4E29-B736-09690FA26655}"/>
              </a:ext>
            </a:extLst>
          </p:cNvPr>
          <p:cNvSpPr/>
          <p:nvPr/>
        </p:nvSpPr>
        <p:spPr>
          <a:xfrm>
            <a:off x="10887075" y="6120740"/>
            <a:ext cx="1171575" cy="643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483C4F-C29D-459C-BE16-3944D713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/>
          <a:stretch/>
        </p:blipFill>
        <p:spPr>
          <a:xfrm>
            <a:off x="10971195" y="6168365"/>
            <a:ext cx="475448" cy="5652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B011C-9D30-41DA-BFB1-294CD4C01C05}"/>
              </a:ext>
            </a:extLst>
          </p:cNvPr>
          <p:cNvGrpSpPr/>
          <p:nvPr/>
        </p:nvGrpSpPr>
        <p:grpSpPr>
          <a:xfrm>
            <a:off x="1749425" y="6031359"/>
            <a:ext cx="353076" cy="890285"/>
            <a:chOff x="1749425" y="6047401"/>
            <a:chExt cx="353076" cy="8902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16313A-D7AB-40EB-9C7E-02B598A7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425" y="6116501"/>
              <a:ext cx="0" cy="720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12554D-BE3C-4E8E-B81B-E9157ACCD64B}"/>
                </a:ext>
              </a:extLst>
            </p:cNvPr>
            <p:cNvGrpSpPr/>
            <p:nvPr/>
          </p:nvGrpSpPr>
          <p:grpSpPr>
            <a:xfrm>
              <a:off x="1773757" y="6047401"/>
              <a:ext cx="328744" cy="890285"/>
              <a:chOff x="3280341" y="6143200"/>
              <a:chExt cx="328744" cy="8902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160014-9684-4DB9-89DB-4AB82A92476F}"/>
                  </a:ext>
                </a:extLst>
              </p:cNvPr>
              <p:cNvSpPr txBox="1"/>
              <p:nvPr/>
            </p:nvSpPr>
            <p:spPr>
              <a:xfrm>
                <a:off x="3280341" y="6143200"/>
                <a:ext cx="328744" cy="364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ID" b="1" dirty="0">
                    <a:solidFill>
                      <a:srgbClr val="0070C0"/>
                    </a:solidFill>
                  </a:rPr>
                  <a:t>L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13D258E-02F0-49A6-860F-1CE1D4147221}"/>
                  </a:ext>
                </a:extLst>
              </p:cNvPr>
              <p:cNvGrpSpPr/>
              <p:nvPr/>
            </p:nvGrpSpPr>
            <p:grpSpPr>
              <a:xfrm>
                <a:off x="3280341" y="6310330"/>
                <a:ext cx="328744" cy="723155"/>
                <a:chOff x="3280341" y="6310330"/>
                <a:chExt cx="328744" cy="72315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B7CA83-2345-464D-9EDD-4E8706858232}"/>
                    </a:ext>
                  </a:extLst>
                </p:cNvPr>
                <p:cNvSpPr txBox="1"/>
                <p:nvPr/>
              </p:nvSpPr>
              <p:spPr>
                <a:xfrm>
                  <a:off x="3280341" y="6310330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90D84C6-8E9B-461C-A94E-F28D5107B922}"/>
                    </a:ext>
                  </a:extLst>
                </p:cNvPr>
                <p:cNvSpPr txBox="1"/>
                <p:nvPr/>
              </p:nvSpPr>
              <p:spPr>
                <a:xfrm>
                  <a:off x="3280341" y="6481164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K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E4896F-B5A4-4E36-9E8A-9C41CB4756A2}"/>
                    </a:ext>
                  </a:extLst>
                </p:cNvPr>
                <p:cNvSpPr txBox="1"/>
                <p:nvPr/>
              </p:nvSpPr>
              <p:spPr>
                <a:xfrm>
                  <a:off x="3280341" y="6651998"/>
                  <a:ext cx="328744" cy="38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ID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E56A515-8D55-4D66-A28A-3BD637442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2"/>
          <a:stretch/>
        </p:blipFill>
        <p:spPr>
          <a:xfrm>
            <a:off x="11456421" y="6169568"/>
            <a:ext cx="567384" cy="5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F7EE3-F0BE-4EF0-8615-9BA4227D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-7152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Kerangka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9E1E9-53BA-4BC9-BBA0-F3A30A29787C}"/>
              </a:ext>
            </a:extLst>
          </p:cNvPr>
          <p:cNvSpPr/>
          <p:nvPr/>
        </p:nvSpPr>
        <p:spPr>
          <a:xfrm>
            <a:off x="3616050" y="278024"/>
            <a:ext cx="8575950" cy="54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79B5C-78CA-4626-AA96-D47DC2583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90" y="1033623"/>
            <a:ext cx="6893793" cy="4874587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8A67E94A-090F-47D9-A02A-625DFD8B9D91}"/>
              </a:ext>
            </a:extLst>
          </p:cNvPr>
          <p:cNvSpPr/>
          <p:nvPr/>
        </p:nvSpPr>
        <p:spPr>
          <a:xfrm flipH="1">
            <a:off x="397452" y="1115892"/>
            <a:ext cx="2136325" cy="840897"/>
          </a:xfrm>
          <a:prstGeom prst="borderCallout1">
            <a:avLst>
              <a:gd name="adj1" fmla="val 18750"/>
              <a:gd name="adj2" fmla="val -8333"/>
              <a:gd name="adj3" fmla="val 110438"/>
              <a:gd name="adj4" fmla="val -7613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M T S, </a:t>
            </a:r>
            <a:r>
              <a:rPr lang="en-US" i="1" dirty="0"/>
              <a:t>university value</a:t>
            </a:r>
            <a:endParaRPr lang="en-US" dirty="0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B96BF708-D8F8-46D3-A3DD-60C793D0A6AC}"/>
              </a:ext>
            </a:extLst>
          </p:cNvPr>
          <p:cNvSpPr/>
          <p:nvPr/>
        </p:nvSpPr>
        <p:spPr>
          <a:xfrm flipH="1">
            <a:off x="397453" y="2074708"/>
            <a:ext cx="2136325" cy="1325563"/>
          </a:xfrm>
          <a:prstGeom prst="borderCallout1">
            <a:avLst>
              <a:gd name="adj1" fmla="val 18750"/>
              <a:gd name="adj2" fmla="val -8333"/>
              <a:gd name="adj3" fmla="val 39510"/>
              <a:gd name="adj4" fmla="val -14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masukan</a:t>
            </a:r>
            <a:r>
              <a:rPr lang="en-US" dirty="0"/>
              <a:t> dan </a:t>
            </a:r>
            <a:r>
              <a:rPr lang="en-US" i="1" dirty="0"/>
              <a:t>feedback</a:t>
            </a:r>
            <a:endParaRPr lang="en-US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C002B87-7541-4BAA-99BE-223779949ADB}"/>
              </a:ext>
            </a:extLst>
          </p:cNvPr>
          <p:cNvSpPr/>
          <p:nvPr/>
        </p:nvSpPr>
        <p:spPr>
          <a:xfrm flipH="1">
            <a:off x="397452" y="3528220"/>
            <a:ext cx="2136325" cy="840898"/>
          </a:xfrm>
          <a:prstGeom prst="borderCallout1">
            <a:avLst>
              <a:gd name="adj1" fmla="val 18750"/>
              <a:gd name="adj2" fmla="val -8333"/>
              <a:gd name="adj3" fmla="val -50678"/>
              <a:gd name="adj4" fmla="val -90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Tujuan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r>
              <a:rPr lang="en-US" dirty="0"/>
              <a:t> -&gt;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Lulusan</a:t>
            </a:r>
            <a:endParaRPr lang="en-US" dirty="0"/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246EC9E2-2128-4205-A538-88DD4708CEC7}"/>
              </a:ext>
            </a:extLst>
          </p:cNvPr>
          <p:cNvSpPr/>
          <p:nvPr/>
        </p:nvSpPr>
        <p:spPr>
          <a:xfrm flipH="1">
            <a:off x="382478" y="4477007"/>
            <a:ext cx="2136325" cy="477746"/>
          </a:xfrm>
          <a:prstGeom prst="borderCallout1">
            <a:avLst>
              <a:gd name="adj1" fmla="val 18750"/>
              <a:gd name="adj2" fmla="val -8333"/>
              <a:gd name="adj3" fmla="val -70833"/>
              <a:gd name="adj4" fmla="val -6586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CPL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8405F626-B244-44B8-A0C8-362C52387B5E}"/>
              </a:ext>
            </a:extLst>
          </p:cNvPr>
          <p:cNvSpPr/>
          <p:nvPr/>
        </p:nvSpPr>
        <p:spPr>
          <a:xfrm flipH="1">
            <a:off x="397452" y="5079904"/>
            <a:ext cx="2136325" cy="477746"/>
          </a:xfrm>
          <a:prstGeom prst="borderCallout1">
            <a:avLst>
              <a:gd name="adj1" fmla="val 18750"/>
              <a:gd name="adj2" fmla="val -8333"/>
              <a:gd name="adj3" fmla="val -6317"/>
              <a:gd name="adj4" fmla="val -811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CPMK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C91C5344-AA62-4752-8DA4-00766A699A98}"/>
              </a:ext>
            </a:extLst>
          </p:cNvPr>
          <p:cNvSpPr/>
          <p:nvPr/>
        </p:nvSpPr>
        <p:spPr>
          <a:xfrm flipH="1">
            <a:off x="9769924" y="1186508"/>
            <a:ext cx="2136325" cy="643225"/>
          </a:xfrm>
          <a:prstGeom prst="borderCallout1">
            <a:avLst>
              <a:gd name="adj1" fmla="val 23188"/>
              <a:gd name="adj2" fmla="val 101730"/>
              <a:gd name="adj3" fmla="val 114876"/>
              <a:gd name="adj4" fmla="val 12652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Asesmen</a:t>
            </a:r>
            <a:r>
              <a:rPr lang="en-US" dirty="0"/>
              <a:t> </a:t>
            </a:r>
            <a:r>
              <a:rPr lang="en-US" dirty="0" err="1"/>
              <a:t>institusional</a:t>
            </a:r>
            <a:endParaRPr lang="en-US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49BB8780-B822-44CC-976D-A3DFE6781E95}"/>
              </a:ext>
            </a:extLst>
          </p:cNvPr>
          <p:cNvSpPr/>
          <p:nvPr/>
        </p:nvSpPr>
        <p:spPr>
          <a:xfrm flipH="1">
            <a:off x="9769924" y="1928518"/>
            <a:ext cx="2136325" cy="643225"/>
          </a:xfrm>
          <a:prstGeom prst="borderCallout1">
            <a:avLst>
              <a:gd name="adj1" fmla="val 23188"/>
              <a:gd name="adj2" fmla="val 101730"/>
              <a:gd name="adj3" fmla="val 100660"/>
              <a:gd name="adj4" fmla="val 23353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D66711D7-961E-4140-94D0-D4013023395A}"/>
              </a:ext>
            </a:extLst>
          </p:cNvPr>
          <p:cNvSpPr/>
          <p:nvPr/>
        </p:nvSpPr>
        <p:spPr>
          <a:xfrm flipH="1">
            <a:off x="9769924" y="2694646"/>
            <a:ext cx="2136325" cy="643225"/>
          </a:xfrm>
          <a:prstGeom prst="borderCallout1">
            <a:avLst>
              <a:gd name="adj1" fmla="val 23188"/>
              <a:gd name="adj2" fmla="val 101730"/>
              <a:gd name="adj3" fmla="val 114876"/>
              <a:gd name="adj4" fmla="val 12652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Asesmen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endParaRPr lang="en-US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710D417C-9752-4117-9910-BC3EEA87C518}"/>
              </a:ext>
            </a:extLst>
          </p:cNvPr>
          <p:cNvSpPr/>
          <p:nvPr/>
        </p:nvSpPr>
        <p:spPr>
          <a:xfrm flipH="1">
            <a:off x="9769921" y="3470917"/>
            <a:ext cx="2136325" cy="643226"/>
          </a:xfrm>
          <a:prstGeom prst="borderCallout1">
            <a:avLst>
              <a:gd name="adj1" fmla="val 23188"/>
              <a:gd name="adj2" fmla="val 101730"/>
              <a:gd name="adj3" fmla="val 171739"/>
              <a:gd name="adj4" fmla="val 1336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Asesmen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2C564872-34B4-490A-87D7-914314BC7C8E}"/>
              </a:ext>
            </a:extLst>
          </p:cNvPr>
          <p:cNvSpPr/>
          <p:nvPr/>
        </p:nvSpPr>
        <p:spPr>
          <a:xfrm flipH="1">
            <a:off x="9769919" y="4220249"/>
            <a:ext cx="2136325" cy="1676323"/>
          </a:xfrm>
          <a:prstGeom prst="borderCallout1">
            <a:avLst>
              <a:gd name="adj1" fmla="val 23188"/>
              <a:gd name="adj2" fmla="val 101730"/>
              <a:gd name="adj3" fmla="val 32545"/>
              <a:gd name="adj4" fmla="val 19929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RPS dan </a:t>
            </a:r>
            <a:r>
              <a:rPr lang="en-US" dirty="0" err="1"/>
              <a:t>turunannya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instrument </a:t>
            </a:r>
            <a:r>
              <a:rPr lang="en-US" dirty="0" err="1"/>
              <a:t>penilaian</a:t>
            </a:r>
            <a:r>
              <a:rPr lang="en-US" dirty="0"/>
              <a:t>-LPHB),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4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3200</Words>
  <Application>Microsoft Office PowerPoint</Application>
  <PresentationFormat>Widescreen</PresentationFormat>
  <Paragraphs>613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STXihei</vt:lpstr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Panduan Penyusunan Dokumen Pembelajaran: RPS Hybrid Semester Ganjil 2021/2022</vt:lpstr>
      <vt:lpstr>Rencana Pembelajaran Semester (RPS)</vt:lpstr>
      <vt:lpstr>Indikator Kinerja Utama</vt:lpstr>
      <vt:lpstr>Standar Nasional Pendidikan Tinggi </vt:lpstr>
      <vt:lpstr>Kurikulum dalam Perspektif OBE</vt:lpstr>
      <vt:lpstr>Kerangka OBE</vt:lpstr>
      <vt:lpstr>Kerangka OBE</vt:lpstr>
      <vt:lpstr>CPL dalam Desain Pembelajaran</vt:lpstr>
      <vt:lpstr>Tahap Perancangan Pembelajaran</vt:lpstr>
      <vt:lpstr>Bentuk RPS Selaras OBE &amp; Desain Model Dick &amp; Carey </vt:lpstr>
      <vt:lpstr>Mengidentifikasi CPL yg dibebankan, merumuskan CPMK dan sub CPMK</vt:lpstr>
      <vt:lpstr>Mengidentifikasi CPL yg dibebankan, merumuskan CPMK dan sub CPMK</vt:lpstr>
      <vt:lpstr>Analisis Kebutuhan Belajar</vt:lpstr>
      <vt:lpstr>Analisis Pembelajaran</vt:lpstr>
      <vt:lpstr>Menetapkan Indikator &amp; Kriteria Penilaian</vt:lpstr>
      <vt:lpstr>Bentuk dan Instrumen Penilaian</vt:lpstr>
      <vt:lpstr>Bentuk dan Instrumen Penilaian</vt:lpstr>
      <vt:lpstr>Bentuk , Metode Pembelajaran dan Pengalaman Belajar</vt:lpstr>
      <vt:lpstr>Rencana  Pembelajaran  Semester</vt:lpstr>
      <vt:lpstr>INPUT DATA AWAL</vt:lpstr>
      <vt:lpstr>Input Informasi Mata Kuliah</vt:lpstr>
      <vt:lpstr>Input Informasi Mata Kuliah</vt:lpstr>
      <vt:lpstr>Informasi Dosen Koordinator Mata Kuliah</vt:lpstr>
      <vt:lpstr>Data Anggota dan Proporsi Kerja TIm</vt:lpstr>
      <vt:lpstr>Data Anggota dan Proporsi Kerja TIm</vt:lpstr>
      <vt:lpstr>Data Ajuan Klaim EJM Dokumen Pembelajaran </vt:lpstr>
      <vt:lpstr>Data Ajuan Klaim EJM Dokumen Pembelajaran </vt:lpstr>
      <vt:lpstr>Data Ajuan Klaim EJM Dokumen Pembelajaran </vt:lpstr>
      <vt:lpstr>Data Pertemuan Nol Desain Course Morning</vt:lpstr>
      <vt:lpstr>Data Pertemuan Nol Desain Course Morning</vt:lpstr>
      <vt:lpstr>Desain Course pada Morning</vt:lpstr>
      <vt:lpstr>Desain Course pada Morning</vt:lpstr>
      <vt:lpstr>Desain Course pada Morning</vt:lpstr>
      <vt:lpstr>Desain Course pada Morning</vt:lpstr>
      <vt:lpstr>Informasai Evaluasi/Ujian</vt:lpstr>
      <vt:lpstr>Informasi Tanggal Penting</vt:lpstr>
      <vt:lpstr>Ketentuan-ketentuan</vt:lpstr>
      <vt:lpstr>Link Input Rubrik EJM dan Download Dokumen Pendukung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PC-TU</dc:creator>
  <cp:lastModifiedBy>Lembaga Edukasi Universitas Kristen Maranatha</cp:lastModifiedBy>
  <cp:revision>694</cp:revision>
  <dcterms:created xsi:type="dcterms:W3CDTF">2020-10-06T03:44:39Z</dcterms:created>
  <dcterms:modified xsi:type="dcterms:W3CDTF">2021-09-27T05:00:34Z</dcterms:modified>
</cp:coreProperties>
</file>