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310" r:id="rId3"/>
    <p:sldId id="314" r:id="rId4"/>
    <p:sldId id="328" r:id="rId5"/>
    <p:sldId id="309" r:id="rId6"/>
    <p:sldId id="322" r:id="rId7"/>
    <p:sldId id="311" r:id="rId8"/>
    <p:sldId id="313" r:id="rId9"/>
    <p:sldId id="374" r:id="rId10"/>
    <p:sldId id="375" r:id="rId11"/>
    <p:sldId id="376" r:id="rId12"/>
    <p:sldId id="258" r:id="rId13"/>
    <p:sldId id="290" r:id="rId14"/>
    <p:sldId id="293" r:id="rId15"/>
    <p:sldId id="266" r:id="rId16"/>
    <p:sldId id="379" r:id="rId17"/>
    <p:sldId id="366" r:id="rId18"/>
    <p:sldId id="325" r:id="rId19"/>
    <p:sldId id="367" r:id="rId20"/>
    <p:sldId id="368" r:id="rId21"/>
    <p:sldId id="369" r:id="rId22"/>
    <p:sldId id="370" r:id="rId23"/>
    <p:sldId id="371" r:id="rId24"/>
    <p:sldId id="373" r:id="rId25"/>
    <p:sldId id="326" r:id="rId26"/>
    <p:sldId id="329" r:id="rId27"/>
    <p:sldId id="378" r:id="rId2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475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AD1A2-6DC3-4C9B-8E73-3F727350A4B6}" type="datetimeFigureOut">
              <a:rPr lang="id-ID" smtClean="0"/>
              <a:pPr/>
              <a:t>15/02/2023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692DC-E762-4CA6-903E-F79C4B975C4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389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92DC-E762-4CA6-903E-F79C4B975C45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984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id-ID" smtClean="0"/>
              <a:pPr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1626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92DC-E762-4CA6-903E-F79C4B975C45}" type="slidenum">
              <a:rPr lang="id-ID" smtClean="0"/>
              <a:pPr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43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>
                <a:sym typeface="Wingdings" panose="05000000000000000000" pitchFamily="2" charset="2"/>
              </a:rPr>
              <a:t>Dicetak di kertas berukuran A4 80 gram</a:t>
            </a:r>
          </a:p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4C9D6-CF56-4FFC-9BA3-B12AC83F51D0}" type="slidenum">
              <a:rPr lang="id-ID" smtClean="0"/>
              <a:pPr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611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92DC-E762-4CA6-903E-F79C4B975C45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6972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92DC-E762-4CA6-903E-F79C4B975C45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080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92DC-E762-4CA6-903E-F79C4B975C45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15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92DC-E762-4CA6-903E-F79C4B975C45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8657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ok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92DC-E762-4CA6-903E-F79C4B975C45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349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92DC-E762-4CA6-903E-F79C4B975C45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3337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E9DD-9710-42EC-9FB4-405289DFEFA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04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92DC-E762-4CA6-903E-F79C4B975C45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84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ranatha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0" t="21780" r="21780" b="21780"/>
          <a:stretch/>
        </p:blipFill>
        <p:spPr>
          <a:xfrm>
            <a:off x="3257550" y="1832372"/>
            <a:ext cx="5676900" cy="319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7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4766"/>
            <a:ext cx="6558081" cy="5771147"/>
          </a:xfrm>
          <a:custGeom>
            <a:avLst/>
            <a:gdLst>
              <a:gd name="connsiteX0" fmla="*/ 0 w 6551611"/>
              <a:gd name="connsiteY0" fmla="*/ 0 h 6004510"/>
              <a:gd name="connsiteX1" fmla="*/ 6551611 w 6551611"/>
              <a:gd name="connsiteY1" fmla="*/ 0 h 6004510"/>
              <a:gd name="connsiteX2" fmla="*/ 6551611 w 6551611"/>
              <a:gd name="connsiteY2" fmla="*/ 6004510 h 6004510"/>
              <a:gd name="connsiteX3" fmla="*/ 0 w 6551611"/>
              <a:gd name="connsiteY3" fmla="*/ 5768658 h 6004510"/>
              <a:gd name="connsiteX4" fmla="*/ 0 w 6551611"/>
              <a:gd name="connsiteY4" fmla="*/ 0 h 6004510"/>
              <a:gd name="connsiteX0" fmla="*/ 0 w 6561134"/>
              <a:gd name="connsiteY0" fmla="*/ 0 h 5768658"/>
              <a:gd name="connsiteX1" fmla="*/ 6551611 w 6561134"/>
              <a:gd name="connsiteY1" fmla="*/ 0 h 5768658"/>
              <a:gd name="connsiteX2" fmla="*/ 6561134 w 6561134"/>
              <a:gd name="connsiteY2" fmla="*/ 5718760 h 5768658"/>
              <a:gd name="connsiteX3" fmla="*/ 0 w 6561134"/>
              <a:gd name="connsiteY3" fmla="*/ 5768658 h 5768658"/>
              <a:gd name="connsiteX4" fmla="*/ 0 w 6561134"/>
              <a:gd name="connsiteY4" fmla="*/ 0 h 5768658"/>
              <a:gd name="connsiteX0" fmla="*/ 0 w 6552527"/>
              <a:gd name="connsiteY0" fmla="*/ 0 h 5775910"/>
              <a:gd name="connsiteX1" fmla="*/ 6551611 w 6552527"/>
              <a:gd name="connsiteY1" fmla="*/ 0 h 5775910"/>
              <a:gd name="connsiteX2" fmla="*/ 6551611 w 6552527"/>
              <a:gd name="connsiteY2" fmla="*/ 5775910 h 5775910"/>
              <a:gd name="connsiteX3" fmla="*/ 0 w 6552527"/>
              <a:gd name="connsiteY3" fmla="*/ 5768658 h 5775910"/>
              <a:gd name="connsiteX4" fmla="*/ 0 w 6552527"/>
              <a:gd name="connsiteY4" fmla="*/ 0 h 5775910"/>
              <a:gd name="connsiteX0" fmla="*/ 0 w 6561134"/>
              <a:gd name="connsiteY0" fmla="*/ 0 h 5775910"/>
              <a:gd name="connsiteX1" fmla="*/ 6551611 w 6561134"/>
              <a:gd name="connsiteY1" fmla="*/ 0 h 5775910"/>
              <a:gd name="connsiteX2" fmla="*/ 6561134 w 6561134"/>
              <a:gd name="connsiteY2" fmla="*/ 5775910 h 5775910"/>
              <a:gd name="connsiteX3" fmla="*/ 0 w 6561134"/>
              <a:gd name="connsiteY3" fmla="*/ 5768658 h 5775910"/>
              <a:gd name="connsiteX4" fmla="*/ 0 w 6561134"/>
              <a:gd name="connsiteY4" fmla="*/ 0 h 5775910"/>
              <a:gd name="connsiteX0" fmla="*/ 0 w 6561134"/>
              <a:gd name="connsiteY0" fmla="*/ 0 h 5775910"/>
              <a:gd name="connsiteX1" fmla="*/ 6551611 w 6561134"/>
              <a:gd name="connsiteY1" fmla="*/ 0 h 5775910"/>
              <a:gd name="connsiteX2" fmla="*/ 6561134 w 6561134"/>
              <a:gd name="connsiteY2" fmla="*/ 5775910 h 5775910"/>
              <a:gd name="connsiteX3" fmla="*/ 0 w 6561134"/>
              <a:gd name="connsiteY3" fmla="*/ 5768658 h 5775910"/>
              <a:gd name="connsiteX4" fmla="*/ 0 w 6561134"/>
              <a:gd name="connsiteY4" fmla="*/ 0 h 5775910"/>
              <a:gd name="connsiteX0" fmla="*/ 0 w 6556373"/>
              <a:gd name="connsiteY0" fmla="*/ 0 h 5768658"/>
              <a:gd name="connsiteX1" fmla="*/ 6551611 w 6556373"/>
              <a:gd name="connsiteY1" fmla="*/ 0 h 5768658"/>
              <a:gd name="connsiteX2" fmla="*/ 6556373 w 6556373"/>
              <a:gd name="connsiteY2" fmla="*/ 5766385 h 5768658"/>
              <a:gd name="connsiteX3" fmla="*/ 0 w 6556373"/>
              <a:gd name="connsiteY3" fmla="*/ 5768658 h 5768658"/>
              <a:gd name="connsiteX4" fmla="*/ 0 w 6556373"/>
              <a:gd name="connsiteY4" fmla="*/ 0 h 5768658"/>
              <a:gd name="connsiteX0" fmla="*/ 0 w 6556373"/>
              <a:gd name="connsiteY0" fmla="*/ 0 h 5771147"/>
              <a:gd name="connsiteX1" fmla="*/ 6551611 w 6556373"/>
              <a:gd name="connsiteY1" fmla="*/ 0 h 5771147"/>
              <a:gd name="connsiteX2" fmla="*/ 6556373 w 6556373"/>
              <a:gd name="connsiteY2" fmla="*/ 5771147 h 5771147"/>
              <a:gd name="connsiteX3" fmla="*/ 0 w 6556373"/>
              <a:gd name="connsiteY3" fmla="*/ 5768658 h 5771147"/>
              <a:gd name="connsiteX4" fmla="*/ 0 w 6556373"/>
              <a:gd name="connsiteY4" fmla="*/ 0 h 5771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373" h="5771147">
                <a:moveTo>
                  <a:pt x="0" y="0"/>
                </a:moveTo>
                <a:lnTo>
                  <a:pt x="6551611" y="0"/>
                </a:lnTo>
                <a:cubicBezTo>
                  <a:pt x="6554785" y="1906253"/>
                  <a:pt x="6553199" y="3864894"/>
                  <a:pt x="6556373" y="5771147"/>
                </a:cubicBezTo>
                <a:lnTo>
                  <a:pt x="0" y="576865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71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823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351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7" b="32010"/>
          <a:stretch/>
        </p:blipFill>
        <p:spPr>
          <a:xfrm>
            <a:off x="-532" y="1"/>
            <a:ext cx="12192532" cy="4295774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rgbClr val="DBCBB3"/>
              </a:gs>
              <a:gs pos="37000">
                <a:srgbClr val="DBCBB3"/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4" y="5641975"/>
            <a:ext cx="83727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936" y="5372310"/>
            <a:ext cx="2276163" cy="14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9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034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21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866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432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432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170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18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99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087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5733288"/>
            <a:ext cx="12192000" cy="1124712"/>
            <a:chOff x="0" y="5733288"/>
            <a:chExt cx="12192000" cy="1124712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3288"/>
              <a:ext cx="6803136" cy="112471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864" y="5733288"/>
              <a:ext cx="6803136" cy="112471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3567" y="5733288"/>
              <a:ext cx="2919984" cy="112471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90" y="5733288"/>
              <a:ext cx="1557528" cy="1124712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-4584" y="134769"/>
            <a:ext cx="12240112" cy="1559261"/>
            <a:chOff x="-4584" y="3182769"/>
            <a:chExt cx="12240112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3401235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rgbClr val="EAE0D2"/>
                </a:gs>
                <a:gs pos="37000">
                  <a:srgbClr val="F7F4EF"/>
                </a:gs>
                <a:gs pos="100000">
                  <a:srgbClr val="F7F4EF"/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3182769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rgbClr val="CBB491"/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4" y="3514703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rgbClr val="E8DDCE"/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724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ne.maranatha.edu/" TargetMode="External"/><Relationship Id="rId2" Type="http://schemas.openxmlformats.org/officeDocument/2006/relationships/hyperlink" Target="http://morning.maranatha.edu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0221-JadwalSidangFIT" TargetMode="External"/><Relationship Id="rId2" Type="http://schemas.openxmlformats.org/officeDocument/2006/relationships/hyperlink" Target="http://bit.ly/20221-FileSTATA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it.ly/20212-GroupFBSTATA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9.xml"/><Relationship Id="rId3" Type="http://schemas.openxmlformats.org/officeDocument/2006/relationships/slide" Target="slide7.xml"/><Relationship Id="rId7" Type="http://schemas.openxmlformats.org/officeDocument/2006/relationships/hyperlink" Target="File%20STA%20TA%20untuk%20Mahasiswa/STA/7.%20Fc%20Form%20Ijin%20Maju%20Sidang.pdf" TargetMode="External"/><Relationship Id="rId12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5" Type="http://schemas.openxmlformats.org/officeDocument/2006/relationships/hyperlink" Target="File%20STA%20TA%20untuk%20Mahasiswa/STA/4.%20Asli%20Form%20Berita%20Acara%20Kegiatan%20di%20Kelas%20STA.pdf" TargetMode="External"/><Relationship Id="rId15" Type="http://schemas.openxmlformats.org/officeDocument/2006/relationships/slide" Target="slide11.xml"/><Relationship Id="rId10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18.xml"/><Relationship Id="rId1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/>
              <a:t> </a:t>
            </a:r>
            <a:br>
              <a:rPr lang="en-US" dirty="0"/>
            </a:br>
            <a:r>
              <a:rPr lang="id-ID" dirty="0"/>
              <a:t>Seminar Tugas Akhir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6E507B-99A5-41F1-BC1A-36067F9F0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Koordinator</a:t>
            </a:r>
            <a:r>
              <a:rPr lang="en-US" dirty="0"/>
              <a:t> TA : Hendra Bunyamin</a:t>
            </a:r>
          </a:p>
        </p:txBody>
      </p:sp>
    </p:spTree>
    <p:extLst>
      <p:ext uri="{BB962C8B-B14F-4D97-AF65-F5344CB8AC3E}">
        <p14:creationId xmlns:p14="http://schemas.microsoft.com/office/powerpoint/2010/main" val="154713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2139-0FC0-4998-AD5C-14C9C36D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13FB-07EE-4ACA-AAC2-12A581ED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68264FF-3AF3-4953-8807-62C2446C2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927" y="87076"/>
            <a:ext cx="8860972" cy="55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2139-0FC0-4998-AD5C-14C9C36D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13FB-07EE-4ACA-AAC2-12A581ED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4FA0CC53-BFE2-4E95-BD3B-72D037DAA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076" y="76202"/>
            <a:ext cx="4650434" cy="563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4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3" action="ppaction://hlinksldjump"/>
              </a:rPr>
              <a:t>Pelaksanaan Sidang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1828801"/>
            <a:ext cx="10898187" cy="3962400"/>
          </a:xfrm>
        </p:spPr>
        <p:txBody>
          <a:bodyPr>
            <a:normAutofit lnSpcReduction="10000"/>
          </a:bodyPr>
          <a:lstStyle/>
          <a:p>
            <a:r>
              <a:rPr lang="en-US"/>
              <a:t>Perhatikan pengumuman jadwal Sidang</a:t>
            </a:r>
          </a:p>
          <a:p>
            <a:r>
              <a:rPr lang="en-US"/>
              <a:t>Ada classroom khusus untuk sidang</a:t>
            </a:r>
          </a:p>
          <a:p>
            <a:r>
              <a:rPr lang="id-ID"/>
              <a:t>Tidak terlambat dalam pengumpulan dokumen </a:t>
            </a:r>
            <a:endParaRPr lang="en-US"/>
          </a:p>
          <a:p>
            <a:pPr marL="45720" indent="0">
              <a:buNone/>
            </a:pPr>
            <a:r>
              <a:rPr lang="en-US"/>
              <a:t>	(Paling lambat H-2 sebelum sidang dilaksanakan)</a:t>
            </a:r>
          </a:p>
          <a:p>
            <a:r>
              <a:rPr lang="id-ID"/>
              <a:t>Sanksi bagi mahasiswa yang tidak mematuhi aturan (jumlah bimbingan/kehadiran kelas/pengumpulan </a:t>
            </a:r>
            <a:r>
              <a:rPr lang="en-US"/>
              <a:t>dokumen</a:t>
            </a:r>
            <a:r>
              <a:rPr lang="id-ID"/>
              <a:t>)</a:t>
            </a:r>
            <a:r>
              <a:rPr lang="en-US"/>
              <a:t> :</a:t>
            </a:r>
          </a:p>
          <a:p>
            <a:pPr lvl="1"/>
            <a:r>
              <a:rPr lang="en-US"/>
              <a:t>Terlambat (H-1) sanksi : P</a:t>
            </a:r>
            <a:r>
              <a:rPr lang="id-ID"/>
              <a:t>enurunan 1 tingkat nilai mutu </a:t>
            </a:r>
            <a:r>
              <a:rPr lang="en-US"/>
              <a:t>S</a:t>
            </a:r>
            <a:r>
              <a:rPr lang="id-ID"/>
              <a:t>TA</a:t>
            </a:r>
            <a:endParaRPr lang="en-US"/>
          </a:p>
          <a:p>
            <a:pPr lvl="1"/>
            <a:r>
              <a:rPr lang="en-US"/>
              <a:t>Tidak mengumpulkan saksi : Jadwal sidang dibatalkan dan mahasiswa mendapatkan nilai E (Tidak lulus). </a:t>
            </a:r>
            <a:endParaRPr lang="en-US" sz="1400"/>
          </a:p>
          <a:p>
            <a:r>
              <a:rPr lang="id-ID"/>
              <a:t>Dosen pembimbing atau penguji berhak menolak jadwal sidang Anda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2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hlinkClick r:id="rId3" action="ppaction://hlinksldjump"/>
              </a:rPr>
              <a:t>Dress Code</a:t>
            </a:r>
            <a:r>
              <a:rPr lang="en-US">
                <a:hlinkClick r:id="rId3" action="ppaction://hlinksldjump"/>
              </a:rPr>
              <a:t> Sidang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Pria</a:t>
            </a:r>
          </a:p>
          <a:p>
            <a:pPr lvl="1">
              <a:buFont typeface="Courier New" pitchFamily="49" charset="0"/>
              <a:buChar char="o"/>
            </a:pPr>
            <a:r>
              <a:rPr lang="id-ID" dirty="0"/>
              <a:t>Kemeja berwarna putih, lengan panjang, dasi</a:t>
            </a:r>
          </a:p>
          <a:p>
            <a:pPr lvl="1">
              <a:buFont typeface="Courier New" pitchFamily="49" charset="0"/>
              <a:buChar char="o"/>
            </a:pPr>
            <a:r>
              <a:rPr lang="id-ID" dirty="0"/>
              <a:t>Celana panjang berwarna hitam (bukan jeans)</a:t>
            </a:r>
          </a:p>
          <a:p>
            <a:pPr lvl="1">
              <a:buFont typeface="Courier New" pitchFamily="49" charset="0"/>
              <a:buChar char="o"/>
            </a:pPr>
            <a:r>
              <a:rPr lang="id-ID" dirty="0"/>
              <a:t>Sepatu pantofel</a:t>
            </a:r>
          </a:p>
          <a:p>
            <a:r>
              <a:rPr lang="id-ID" dirty="0"/>
              <a:t>Wanita</a:t>
            </a:r>
          </a:p>
          <a:p>
            <a:pPr lvl="1">
              <a:buFont typeface="Courier New" pitchFamily="49" charset="0"/>
              <a:buChar char="o"/>
            </a:pPr>
            <a:r>
              <a:rPr lang="id-ID" dirty="0"/>
              <a:t>Kemeja berwarna putih</a:t>
            </a:r>
          </a:p>
          <a:p>
            <a:pPr lvl="1">
              <a:buFont typeface="Courier New" pitchFamily="49" charset="0"/>
              <a:buChar char="o"/>
            </a:pPr>
            <a:r>
              <a:rPr lang="id-ID" dirty="0"/>
              <a:t>Rok kain berwarna gelap</a:t>
            </a:r>
          </a:p>
          <a:p>
            <a:pPr lvl="1">
              <a:buFont typeface="Courier New" pitchFamily="49" charset="0"/>
              <a:buChar char="o"/>
            </a:pPr>
            <a:r>
              <a:rPr lang="id-ID" dirty="0"/>
              <a:t>Sepatu pantofel</a:t>
            </a:r>
          </a:p>
        </p:txBody>
      </p:sp>
    </p:spTree>
    <p:extLst>
      <p:ext uri="{BB962C8B-B14F-4D97-AF65-F5344CB8AC3E}">
        <p14:creationId xmlns:p14="http://schemas.microsoft.com/office/powerpoint/2010/main" val="24818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hlinkClick r:id="rId2" action="ppaction://hlinksldjump"/>
              </a:rPr>
              <a:t>Setelah Sidang STA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Mahasiswa yang LULUS sidang STA mengerjakan revisi STA, dan tetap melanjutkan proses bimbingan TA dengan dosen pembimbing untuk dapat </a:t>
            </a:r>
            <a:r>
              <a:rPr lang="id-ID"/>
              <a:t>melanjutkan</a:t>
            </a:r>
            <a:r>
              <a:rPr lang="en-US"/>
              <a:t> ke tahap selanjutnya</a:t>
            </a:r>
          </a:p>
          <a:p>
            <a:pPr lvl="0"/>
            <a:r>
              <a:rPr lang="en-US"/>
              <a:t>Mahasiswa yang Tidak Lulus sidang STA dapat mengajukan Topik baru dan mengambil mata kuliah STA pada perwalian semester berikutnya.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5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142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Panduan </a:t>
            </a:r>
            <a:br>
              <a:rPr lang="en-US" dirty="0"/>
            </a:br>
            <a:r>
              <a:rPr lang="id-ID" dirty="0"/>
              <a:t>Seminar Tugas Akhir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6E507B-99A5-41F1-BC1A-36067F9F0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Koordinator TA : Meliana Christianti J.</a:t>
            </a:r>
          </a:p>
        </p:txBody>
      </p:sp>
    </p:spTree>
    <p:extLst>
      <p:ext uri="{BB962C8B-B14F-4D97-AF65-F5344CB8AC3E}">
        <p14:creationId xmlns:p14="http://schemas.microsoft.com/office/powerpoint/2010/main" val="376951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Laporan </a:t>
            </a:r>
            <a:r>
              <a:rPr lang="en-US"/>
              <a:t>STA/TA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1437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221E3F-769E-49EA-A641-6E646385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04800"/>
            <a:ext cx="10898187" cy="1219200"/>
          </a:xfrm>
        </p:spPr>
        <p:txBody>
          <a:bodyPr/>
          <a:lstStyle/>
          <a:p>
            <a:r>
              <a:rPr lang="en-US" altLang="en-US">
                <a:hlinkClick r:id="rId2" action="ppaction://hlinksldjump"/>
              </a:rPr>
              <a:t>STA-TA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E4CE5C-BE9A-476D-8044-66D7B2EE1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994672" cy="3962400"/>
          </a:xfrm>
        </p:spPr>
        <p:txBody>
          <a:bodyPr>
            <a:normAutofit/>
          </a:bodyPr>
          <a:lstStyle/>
          <a:p>
            <a:r>
              <a:rPr lang="en-US"/>
              <a:t>Sidang STA</a:t>
            </a:r>
          </a:p>
          <a:p>
            <a:pPr lvl="1"/>
            <a:r>
              <a:rPr lang="en-US"/>
              <a:t>Rumusan masalah, eksplorasi, perbandingan, desain awal, dan prototype</a:t>
            </a:r>
          </a:p>
          <a:p>
            <a:pPr lvl="1"/>
            <a:r>
              <a:rPr lang="en-US"/>
              <a:t>Bab 1 – 3 Laporan TA</a:t>
            </a:r>
          </a:p>
          <a:p>
            <a:r>
              <a:rPr lang="en-US"/>
              <a:t>Prasidang TA</a:t>
            </a:r>
          </a:p>
          <a:p>
            <a:pPr lvl="1"/>
            <a:r>
              <a:rPr lang="en-US"/>
              <a:t>Kesesuaian analisis dan hasil implementasi, evaluasi, tes koding </a:t>
            </a:r>
          </a:p>
          <a:p>
            <a:pPr lvl="1"/>
            <a:r>
              <a:rPr lang="en-US"/>
              <a:t>Bab 1 – 6 Laporan TA</a:t>
            </a:r>
          </a:p>
          <a:p>
            <a:r>
              <a:rPr lang="en-US"/>
              <a:t>USTA</a:t>
            </a:r>
          </a:p>
          <a:p>
            <a:pPr lvl="1"/>
            <a:r>
              <a:rPr lang="en-US"/>
              <a:t>User Acceptance Test, laporan TA, pameran, publikasi</a:t>
            </a:r>
          </a:p>
          <a:p>
            <a:pPr lvl="1"/>
            <a:r>
              <a:rPr lang="en-US"/>
              <a:t>Bab 1 – 6 Laporan TA</a:t>
            </a:r>
          </a:p>
        </p:txBody>
      </p:sp>
    </p:spTree>
    <p:extLst>
      <p:ext uri="{BB962C8B-B14F-4D97-AF65-F5344CB8AC3E}">
        <p14:creationId xmlns:p14="http://schemas.microsoft.com/office/powerpoint/2010/main" val="429125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Laporan Tugas Akhir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>
                <a:sym typeface="Wingdings" panose="05000000000000000000" pitchFamily="2" charset="2"/>
              </a:rPr>
              <a:t>Gunakan format laporan Fakultas Teknologi Informasi</a:t>
            </a:r>
          </a:p>
          <a:p>
            <a:r>
              <a:rPr lang="id-ID">
                <a:sym typeface="Wingdings" panose="05000000000000000000" pitchFamily="2" charset="2"/>
              </a:rPr>
              <a:t>Laporan </a:t>
            </a:r>
            <a:r>
              <a:rPr lang="id-ID" dirty="0">
                <a:sym typeface="Wingdings" panose="05000000000000000000" pitchFamily="2" charset="2"/>
              </a:rPr>
              <a:t>dicetak hanya pada satu halaman muka (tidak bolak-balik)</a:t>
            </a:r>
          </a:p>
          <a:p>
            <a:r>
              <a:rPr lang="id-ID" dirty="0">
                <a:sym typeface="Wingdings" panose="05000000000000000000" pitchFamily="2" charset="2"/>
              </a:rPr>
              <a:t>Perhatikan aturan penulisan</a:t>
            </a:r>
          </a:p>
          <a:p>
            <a:r>
              <a:rPr lang="id-ID" dirty="0">
                <a:sym typeface="Wingdings" panose="05000000000000000000" pitchFamily="2" charset="2"/>
              </a:rPr>
              <a:t>Laporan yang dikumpulkan untuk sidang tidak perlu dijilid, cukup menggunakan binder clip</a:t>
            </a:r>
          </a:p>
        </p:txBody>
      </p:sp>
    </p:spTree>
    <p:extLst>
      <p:ext uri="{BB962C8B-B14F-4D97-AF65-F5344CB8AC3E}">
        <p14:creationId xmlns:p14="http://schemas.microsoft.com/office/powerpoint/2010/main" val="339715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8273" y="1928553"/>
            <a:ext cx="9601200" cy="2262447"/>
          </a:xfrm>
        </p:spPr>
        <p:txBody>
          <a:bodyPr/>
          <a:lstStyle/>
          <a:p>
            <a:r>
              <a:rPr lang="en-US"/>
              <a:t>Seminar Tugas Akhir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88273" y="4267200"/>
            <a:ext cx="9601200" cy="934527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id-ID" dirty="0">
                <a:sym typeface="Wingdings" panose="05000000000000000000" pitchFamily="2" charset="2"/>
              </a:rPr>
              <a:t>Syarat pengambilan</a:t>
            </a:r>
            <a:r>
              <a:rPr lang="en-US" dirty="0">
                <a:sym typeface="Wingdings" panose="05000000000000000000" pitchFamily="2" charset="2"/>
              </a:rPr>
              <a:t> STA</a:t>
            </a:r>
            <a:r>
              <a:rPr lang="id-ID" dirty="0">
                <a:sym typeface="Wingdings" panose="05000000000000000000" pitchFamily="2" charset="2"/>
              </a:rPr>
              <a:t> </a:t>
            </a:r>
            <a:r>
              <a:rPr lang="id-ID">
                <a:sym typeface="Wingdings" panose="05000000000000000000" pitchFamily="2" charset="2"/>
              </a:rPr>
              <a:t> nilai </a:t>
            </a:r>
            <a:r>
              <a:rPr lang="id-ID" dirty="0">
                <a:sym typeface="Wingdings" panose="05000000000000000000" pitchFamily="2" charset="2"/>
              </a:rPr>
              <a:t>KP </a:t>
            </a:r>
            <a:r>
              <a:rPr lang="id-ID">
                <a:sym typeface="Wingdings" panose="05000000000000000000" pitchFamily="2" charset="2"/>
              </a:rPr>
              <a:t>minimal C</a:t>
            </a:r>
            <a:endParaRPr lang="en-US">
              <a:sym typeface="Wingdings" panose="05000000000000000000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History KP TA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47CD9-3516-4E91-B970-ED926E560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399" y="872748"/>
            <a:ext cx="3476186" cy="47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1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Penggunaan Bahasa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Gunakan bahasa Indonesia baku</a:t>
            </a:r>
          </a:p>
          <a:p>
            <a:r>
              <a:rPr lang="id-ID" dirty="0"/>
              <a:t>1 paragraf tidak hanya berisi 1 kalimat</a:t>
            </a:r>
          </a:p>
          <a:p>
            <a:r>
              <a:rPr lang="id-ID" dirty="0"/>
              <a:t>Hindari penggunaan kata ganti orang (saya, kami, kita, mereka, dll)</a:t>
            </a:r>
          </a:p>
          <a:p>
            <a:r>
              <a:rPr lang="id-ID" dirty="0"/>
              <a:t>Istilah asing wajib untuk dicetak miring (italic)</a:t>
            </a:r>
          </a:p>
          <a:p>
            <a:r>
              <a:rPr lang="id-ID" dirty="0"/>
              <a:t>Gunakan kalimat sederhana yang mudah dipahami</a:t>
            </a:r>
          </a:p>
          <a:p>
            <a:pPr lvl="1"/>
            <a:r>
              <a:rPr lang="id-ID" dirty="0"/>
              <a:t>Tidak perlu 1 kalimat sampai lebih dari 3 baris</a:t>
            </a:r>
          </a:p>
          <a:p>
            <a:pPr lvl="1"/>
            <a:r>
              <a:rPr lang="id-ID" dirty="0"/>
              <a:t>Gunakan tanda baca seperlunya</a:t>
            </a:r>
          </a:p>
          <a:p>
            <a:r>
              <a:rPr lang="id-ID" dirty="0"/>
              <a:t>Hindari penggunaan kata sambung di awal kalimat</a:t>
            </a:r>
          </a:p>
        </p:txBody>
      </p:sp>
    </p:spTree>
    <p:extLst>
      <p:ext uri="{BB962C8B-B14F-4D97-AF65-F5344CB8AC3E}">
        <p14:creationId xmlns:p14="http://schemas.microsoft.com/office/powerpoint/2010/main" val="334353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Bagian Awal Laporan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Cover</a:t>
            </a:r>
          </a:p>
          <a:p>
            <a:r>
              <a:rPr lang="id-ID" dirty="0"/>
              <a:t>Lembar pengesahan</a:t>
            </a:r>
          </a:p>
          <a:p>
            <a:r>
              <a:rPr lang="id-ID" dirty="0"/>
              <a:t>Lembar pernyataan persetujuan karya ilmiah</a:t>
            </a:r>
          </a:p>
          <a:p>
            <a:r>
              <a:rPr lang="id-ID" dirty="0"/>
              <a:t>Lembar pernyataan orisinalitas karya</a:t>
            </a:r>
          </a:p>
          <a:p>
            <a:r>
              <a:rPr lang="id-ID" dirty="0"/>
              <a:t>Prakata/ Kata pengantar</a:t>
            </a:r>
          </a:p>
          <a:p>
            <a:r>
              <a:rPr lang="id-ID" dirty="0"/>
              <a:t>Abstrak (dalam bahasa Indonesia dan bahasa Inggris)</a:t>
            </a:r>
          </a:p>
          <a:p>
            <a:r>
              <a:rPr lang="id-ID" dirty="0"/>
              <a:t>Daftar Isi, Daftar Gambar, Daftar Tabel, Daftar Lampiran, Daftar Notasi, Daftar Singkatan, Daftar Istilah</a:t>
            </a:r>
          </a:p>
        </p:txBody>
      </p:sp>
    </p:spTree>
    <p:extLst>
      <p:ext uri="{BB962C8B-B14F-4D97-AF65-F5344CB8AC3E}">
        <p14:creationId xmlns:p14="http://schemas.microsoft.com/office/powerpoint/2010/main" val="361699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Susunan Isi Laporan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BAB 1 PENDAHULUAN</a:t>
            </a:r>
          </a:p>
          <a:p>
            <a:r>
              <a:rPr lang="id-ID" dirty="0"/>
              <a:t>BAB 2 KAJIAN TEORI</a:t>
            </a:r>
          </a:p>
          <a:p>
            <a:r>
              <a:rPr lang="id-ID" dirty="0"/>
              <a:t>BAB 3 ANALISIS DAN RANCANGAN SISTEM</a:t>
            </a:r>
          </a:p>
          <a:p>
            <a:r>
              <a:rPr lang="id-ID" dirty="0"/>
              <a:t>BAB 4 IMPLEMENTASI</a:t>
            </a:r>
          </a:p>
          <a:p>
            <a:r>
              <a:rPr lang="id-ID" dirty="0"/>
              <a:t>BAB 5 PENGUJIAN</a:t>
            </a:r>
          </a:p>
          <a:p>
            <a:r>
              <a:rPr lang="id-ID" dirty="0"/>
              <a:t>BAB 6 SIMPULAN DAN SARAN</a:t>
            </a:r>
          </a:p>
        </p:txBody>
      </p:sp>
    </p:spTree>
    <p:extLst>
      <p:ext uri="{BB962C8B-B14F-4D97-AF65-F5344CB8AC3E}">
        <p14:creationId xmlns:p14="http://schemas.microsoft.com/office/powerpoint/2010/main" val="235925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Bagian Akhir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Daftar Pustaka</a:t>
            </a:r>
          </a:p>
          <a:p>
            <a:r>
              <a:rPr lang="id-ID" dirty="0"/>
              <a:t>Lampiran</a:t>
            </a:r>
          </a:p>
          <a:p>
            <a:r>
              <a:rPr lang="id-ID" dirty="0"/>
              <a:t>Riwayat hidup penulis</a:t>
            </a:r>
          </a:p>
        </p:txBody>
      </p:sp>
    </p:spTree>
    <p:extLst>
      <p:ext uri="{BB962C8B-B14F-4D97-AF65-F5344CB8AC3E}">
        <p14:creationId xmlns:p14="http://schemas.microsoft.com/office/powerpoint/2010/main" val="171832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2" action="ppaction://hlinksldjump"/>
              </a:rPr>
              <a:t>STA, </a:t>
            </a:r>
            <a:r>
              <a:rPr lang="id-ID" dirty="0">
                <a:hlinkClick r:id="rId2" action="ppaction://hlinksldjump"/>
              </a:rPr>
              <a:t>Prasidang dan USTA</a:t>
            </a:r>
            <a:endParaRPr lang="id-ID" dirty="0">
              <a:hlinkClick r:id="" action="ppaction://noaction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Buatlah slide presentasi yang menarik</a:t>
            </a:r>
          </a:p>
          <a:p>
            <a:r>
              <a:rPr lang="id-ID" dirty="0"/>
              <a:t>Isi slide bukan hasil </a:t>
            </a:r>
            <a:r>
              <a:rPr lang="id-ID" b="1" i="1" dirty="0"/>
              <a:t>copy</a:t>
            </a:r>
            <a:r>
              <a:rPr lang="id-ID" b="1" dirty="0"/>
              <a:t> </a:t>
            </a:r>
            <a:r>
              <a:rPr lang="id-ID" b="1" i="1" dirty="0"/>
              <a:t>paste</a:t>
            </a:r>
            <a:r>
              <a:rPr lang="id-ID" dirty="0"/>
              <a:t> dari laporan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55488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4C5C-A9C8-4E6A-BCF5-4839A91C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Komunikasi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EEEB-C335-408B-BB3C-DBA22820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10593386" cy="3962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Koordinator</a:t>
            </a:r>
            <a:r>
              <a:rPr lang="en-US" dirty="0"/>
              <a:t> TA : hendra.bunyamin@it.maranatha.edu</a:t>
            </a:r>
          </a:p>
          <a:p>
            <a:r>
              <a:rPr lang="en-US" dirty="0" err="1"/>
              <a:t>Kelas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http://morning.maranatha.edu/</a:t>
            </a:r>
            <a:endParaRPr lang="en-US" dirty="0"/>
          </a:p>
          <a:p>
            <a:r>
              <a:rPr lang="en-US" dirty="0" err="1"/>
              <a:t>Pertemuan</a:t>
            </a:r>
            <a:r>
              <a:rPr lang="en-US" dirty="0"/>
              <a:t> 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/>
              <a:t>Setiap</a:t>
            </a:r>
            <a:r>
              <a:rPr lang="en-US" dirty="0"/>
              <a:t> Rabu Pk. 10.00-12.00 LAB INTERNET  </a:t>
            </a:r>
          </a:p>
          <a:p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sidang</a:t>
            </a:r>
            <a:r>
              <a:rPr lang="en-US" dirty="0"/>
              <a:t> </a:t>
            </a:r>
            <a:r>
              <a:rPr lang="en-US" dirty="0" err="1"/>
              <a:t>diselenggarakan</a:t>
            </a:r>
            <a:r>
              <a:rPr lang="en-US" dirty="0"/>
              <a:t> secara ONSITE.</a:t>
            </a:r>
          </a:p>
          <a:p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Silabus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STA TA (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)</a:t>
            </a:r>
          </a:p>
          <a:p>
            <a:r>
              <a:rPr lang="da-DK" dirty="0"/>
              <a:t>Pengumuman di Telegram, Web Fakultas / Prodi, SAT, perpus dan BAA</a:t>
            </a:r>
          </a:p>
          <a:p>
            <a:r>
              <a:rPr lang="en-US" dirty="0" err="1"/>
              <a:t>Portofolio</a:t>
            </a:r>
            <a:r>
              <a:rPr lang="en-US" dirty="0"/>
              <a:t> : </a:t>
            </a:r>
            <a:r>
              <a:rPr lang="en-US" u="sng" dirty="0">
                <a:hlinkClick r:id="rId3"/>
              </a:rPr>
              <a:t>https://one.maranatha.edu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minimal 301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wisuda</a:t>
            </a:r>
            <a:r>
              <a:rPr lang="en-US" dirty="0"/>
              <a:t> (Note : </a:t>
            </a:r>
            <a:r>
              <a:rPr lang="en-US" dirty="0" err="1"/>
              <a:t>Pilih</a:t>
            </a:r>
            <a:r>
              <a:rPr lang="en-US" dirty="0"/>
              <a:t> 5 </a:t>
            </a:r>
            <a:r>
              <a:rPr lang="en-US" dirty="0" err="1"/>
              <a:t>kegiatan</a:t>
            </a:r>
            <a:r>
              <a:rPr lang="en-US" dirty="0"/>
              <a:t> per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SKPI)</a:t>
            </a:r>
          </a:p>
          <a:p>
            <a:r>
              <a:rPr lang="en-US" dirty="0" err="1"/>
              <a:t>Perhatikan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PIN (</a:t>
            </a:r>
            <a:r>
              <a:rPr lang="en-US" dirty="0" err="1"/>
              <a:t>Penomoran</a:t>
            </a:r>
            <a:r>
              <a:rPr lang="en-US" dirty="0"/>
              <a:t> Ijazah Nasional)</a:t>
            </a:r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33E8-AE73-4CEC-A49D-B08D2E32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Penting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D9D1-3B0F-41FB-892D-CDE7BA0E4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#1 : </a:t>
            </a:r>
            <a:r>
              <a:rPr lang="en-US" dirty="0">
                <a:hlinkClick r:id="rId2"/>
              </a:rPr>
              <a:t>http://bit.ly/20221-FileSTATA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#2 : </a:t>
            </a:r>
            <a:r>
              <a:rPr lang="en-US" dirty="0">
                <a:hlinkClick r:id="rId3"/>
              </a:rPr>
              <a:t>http://bit.ly/20221-JadwalSidangFIT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#3 : </a:t>
            </a:r>
            <a:r>
              <a:rPr lang="en-US" dirty="0">
                <a:hlinkClick r:id="rId4"/>
              </a:rPr>
              <a:t>http://bit.ly/20221-GroupFBSTATA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73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82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219456" y="256032"/>
            <a:ext cx="1658112" cy="8412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Minggu ke 14 (Semester sebelumnya) Mahasiswa mengajukan Topik STA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456" y="1725168"/>
            <a:ext cx="1658112" cy="8412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Mahasiswa Perwalian dan mengambil mata kuliah STA</a:t>
            </a: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69798" y="1112889"/>
            <a:ext cx="1935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Lihat Time Line Keseluruhan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8635" y="3054096"/>
            <a:ext cx="1658112" cy="8412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Koord. TA mengumumkan nama Dosen Evaluator 1 untuk mahasiswa yang mengumpulkan topik STA</a:t>
            </a:r>
          </a:p>
        </p:txBody>
      </p:sp>
      <p:sp>
        <p:nvSpPr>
          <p:cNvPr id="11" name="Rectangle 10">
            <a:hlinkClick r:id="rId5" action="ppaction://hlinkfile"/>
          </p:cNvPr>
          <p:cNvSpPr/>
          <p:nvPr/>
        </p:nvSpPr>
        <p:spPr>
          <a:xfrm>
            <a:off x="2791968" y="914400"/>
            <a:ext cx="1658112" cy="8412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Mahasiswa bimbingan</a:t>
            </a:r>
          </a:p>
          <a:p>
            <a:pPr algn="ctr"/>
            <a:r>
              <a:rPr lang="en-US" sz="1100"/>
              <a:t>4x dengan Dosen Evaluator 1</a:t>
            </a:r>
          </a:p>
        </p:txBody>
      </p:sp>
      <p:sp>
        <p:nvSpPr>
          <p:cNvPr id="12" name="Rectangle 11">
            <a:hlinkClick r:id="rId6" action="ppaction://hlinksldjump"/>
          </p:cNvPr>
          <p:cNvSpPr/>
          <p:nvPr/>
        </p:nvSpPr>
        <p:spPr>
          <a:xfrm>
            <a:off x="219456" y="4450080"/>
            <a:ext cx="1658112" cy="8412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Mahasiswa wajib hadir </a:t>
            </a:r>
          </a:p>
          <a:p>
            <a:pPr algn="ctr"/>
            <a:r>
              <a:rPr lang="en-US" sz="1100"/>
              <a:t>di kelas STA</a:t>
            </a:r>
          </a:p>
        </p:txBody>
      </p:sp>
      <p:sp>
        <p:nvSpPr>
          <p:cNvPr id="15" name="Rectangle 14">
            <a:hlinkClick r:id="rId7" action="ppaction://hlinkfile"/>
          </p:cNvPr>
          <p:cNvSpPr/>
          <p:nvPr/>
        </p:nvSpPr>
        <p:spPr>
          <a:xfrm>
            <a:off x="4632688" y="2008414"/>
            <a:ext cx="1658112" cy="8412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Mahasiswa</a:t>
            </a:r>
            <a:r>
              <a:rPr lang="en-US" sz="1100" dirty="0"/>
              <a:t>  </a:t>
            </a:r>
            <a:r>
              <a:rPr lang="en-US" sz="1100" dirty="0" err="1"/>
              <a:t>mendapatkan</a:t>
            </a:r>
            <a:r>
              <a:rPr lang="en-US" sz="1100" dirty="0"/>
              <a:t> </a:t>
            </a:r>
            <a:r>
              <a:rPr lang="en-US" sz="1100" dirty="0" err="1"/>
              <a:t>ijin</a:t>
            </a:r>
            <a:r>
              <a:rPr lang="en-US" sz="1100" dirty="0"/>
              <a:t> </a:t>
            </a:r>
            <a:r>
              <a:rPr lang="en-US" sz="1100" dirty="0" err="1"/>
              <a:t>maju</a:t>
            </a:r>
            <a:r>
              <a:rPr lang="en-US" sz="1100" dirty="0"/>
              <a:t> </a:t>
            </a:r>
            <a:r>
              <a:rPr lang="en-US" sz="1100" dirty="0" err="1"/>
              <a:t>sidang</a:t>
            </a:r>
            <a:r>
              <a:rPr lang="en-US" sz="1100" dirty="0"/>
              <a:t> STA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Dosen</a:t>
            </a:r>
            <a:r>
              <a:rPr lang="en-US" sz="1100" dirty="0"/>
              <a:t> Evaluator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76391" y="3322757"/>
            <a:ext cx="1658112" cy="8412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Mahasiswa</a:t>
            </a:r>
            <a:r>
              <a:rPr lang="en-US" sz="1100" dirty="0"/>
              <a:t>  </a:t>
            </a:r>
            <a:r>
              <a:rPr lang="en-US" sz="1100" dirty="0" err="1"/>
              <a:t>melaksanakan</a:t>
            </a:r>
            <a:r>
              <a:rPr lang="en-US" sz="1100" dirty="0"/>
              <a:t>  </a:t>
            </a:r>
            <a:r>
              <a:rPr lang="en-US" sz="1100" err="1"/>
              <a:t>sidang</a:t>
            </a:r>
            <a:r>
              <a:rPr lang="en-US" sz="1100"/>
              <a:t> STA bertemu dengan Ev2</a:t>
            </a:r>
            <a:endParaRPr lang="en-US" sz="1100" dirty="0"/>
          </a:p>
        </p:txBody>
      </p:sp>
      <p:sp>
        <p:nvSpPr>
          <p:cNvPr id="17" name="Down Arrow 16"/>
          <p:cNvSpPr/>
          <p:nvPr/>
        </p:nvSpPr>
        <p:spPr>
          <a:xfrm>
            <a:off x="792480" y="1377696"/>
            <a:ext cx="329184" cy="286512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86384" y="2688336"/>
            <a:ext cx="329184" cy="286512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786384" y="4029456"/>
            <a:ext cx="329184" cy="286512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cxnSpLocks/>
            <a:stCxn id="12" idx="3"/>
            <a:endCxn id="11" idx="1"/>
          </p:cNvCxnSpPr>
          <p:nvPr/>
        </p:nvCxnSpPr>
        <p:spPr>
          <a:xfrm flipV="1">
            <a:off x="1877568" y="1335024"/>
            <a:ext cx="914400" cy="3535680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cxnSpLocks/>
            <a:stCxn id="11" idx="3"/>
            <a:endCxn id="15" idx="0"/>
          </p:cNvCxnSpPr>
          <p:nvPr/>
        </p:nvCxnSpPr>
        <p:spPr>
          <a:xfrm>
            <a:off x="4450080" y="1335024"/>
            <a:ext cx="1011664" cy="673390"/>
          </a:xfrm>
          <a:prstGeom prst="bent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15" idx="2"/>
            <a:endCxn id="74" idx="0"/>
          </p:cNvCxnSpPr>
          <p:nvPr/>
        </p:nvCxnSpPr>
        <p:spPr>
          <a:xfrm rot="16200000" flipH="1">
            <a:off x="5221061" y="3090345"/>
            <a:ext cx="490511" cy="9144"/>
          </a:xfrm>
          <a:prstGeom prst="bentConnector3">
            <a:avLst>
              <a:gd name="adj1" fmla="val 58878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ecision 40">
            <a:hlinkClick r:id="rId8" action="ppaction://hlinksldjump"/>
          </p:cNvPr>
          <p:cNvSpPr/>
          <p:nvPr/>
        </p:nvSpPr>
        <p:spPr>
          <a:xfrm>
            <a:off x="10633906" y="3540944"/>
            <a:ext cx="829056" cy="4206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204815" y="4666765"/>
            <a:ext cx="1658112" cy="8412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Kerjakan Revisi dan Lanjutkan </a:t>
            </a:r>
            <a:r>
              <a:rPr lang="en-US" sz="1100" dirty="0" err="1"/>
              <a:t>ke</a:t>
            </a:r>
            <a:r>
              <a:rPr lang="en-US" sz="1100" dirty="0"/>
              <a:t> TA</a:t>
            </a:r>
          </a:p>
        </p:txBody>
      </p:sp>
      <p:cxnSp>
        <p:nvCxnSpPr>
          <p:cNvPr id="46" name="Elbow Connector 45"/>
          <p:cNvCxnSpPr>
            <a:cxnSpLocks/>
          </p:cNvCxnSpPr>
          <p:nvPr/>
        </p:nvCxnSpPr>
        <p:spPr>
          <a:xfrm rot="16200000" flipH="1">
            <a:off x="10670240" y="4328875"/>
            <a:ext cx="756389" cy="1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3"/>
            <a:endCxn id="41" idx="1"/>
          </p:cNvCxnSpPr>
          <p:nvPr/>
        </p:nvCxnSpPr>
        <p:spPr>
          <a:xfrm>
            <a:off x="8634503" y="3743381"/>
            <a:ext cx="1999403" cy="787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hlinkClick r:id="rId9" action="ppaction://hlinksldjump"/>
          </p:cNvPr>
          <p:cNvSpPr txBox="1"/>
          <p:nvPr/>
        </p:nvSpPr>
        <p:spPr>
          <a:xfrm>
            <a:off x="11280267" y="4327490"/>
            <a:ext cx="582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LULUS</a:t>
            </a:r>
            <a:endParaRPr lang="en-US" b="1"/>
          </a:p>
        </p:txBody>
      </p:sp>
      <p:cxnSp>
        <p:nvCxnSpPr>
          <p:cNvPr id="54" name="Elbow Connector 53"/>
          <p:cNvCxnSpPr>
            <a:stCxn id="41" idx="0"/>
            <a:endCxn id="6" idx="3"/>
          </p:cNvCxnSpPr>
          <p:nvPr/>
        </p:nvCxnSpPr>
        <p:spPr>
          <a:xfrm rot="16200000" flipV="1">
            <a:off x="5030857" y="-2476633"/>
            <a:ext cx="2864288" cy="9170866"/>
          </a:xfrm>
          <a:prstGeom prst="bent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59496" y="259449"/>
            <a:ext cx="1008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TIDAK LULUS</a:t>
            </a:r>
            <a:endParaRPr lang="en-US" b="1"/>
          </a:p>
        </p:txBody>
      </p:sp>
      <p:sp>
        <p:nvSpPr>
          <p:cNvPr id="59" name="TextBox 58">
            <a:hlinkClick r:id="rId10" action="ppaction://hlinksldjump"/>
          </p:cNvPr>
          <p:cNvSpPr txBox="1"/>
          <p:nvPr/>
        </p:nvSpPr>
        <p:spPr>
          <a:xfrm>
            <a:off x="10185711" y="5517927"/>
            <a:ext cx="1753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Lihat Ringkasan Penilaian</a:t>
            </a:r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632688" y="3340173"/>
            <a:ext cx="1676400" cy="8412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Mengumpulkan</a:t>
            </a:r>
            <a:r>
              <a:rPr lang="en-US" sz="1100" dirty="0"/>
              <a:t> </a:t>
            </a:r>
            <a:r>
              <a:rPr lang="en-US" sz="1100" dirty="0" err="1"/>
              <a:t>Berkas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Sidang</a:t>
            </a:r>
            <a:r>
              <a:rPr lang="en-US" sz="1100" dirty="0"/>
              <a:t> STA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6286915" y="3751256"/>
            <a:ext cx="678655" cy="595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hlinkClick r:id="rId11" action="ppaction://hlinksldjump"/>
            <a:extLst>
              <a:ext uri="{FF2B5EF4-FFF2-40B4-BE49-F238E27FC236}">
                <a16:creationId xmlns:a16="http://schemas.microsoft.com/office/drawing/2014/main" id="{BDFA54A3-0832-4C72-B1DF-682D018BA058}"/>
              </a:ext>
            </a:extLst>
          </p:cNvPr>
          <p:cNvSpPr txBox="1"/>
          <p:nvPr/>
        </p:nvSpPr>
        <p:spPr>
          <a:xfrm>
            <a:off x="6929181" y="4237612"/>
            <a:ext cx="876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Dress code</a:t>
            </a:r>
            <a:endParaRPr lang="en-US" b="1" dirty="0"/>
          </a:p>
        </p:txBody>
      </p:sp>
      <p:sp>
        <p:nvSpPr>
          <p:cNvPr id="28" name="TextBox 27">
            <a:hlinkClick r:id="rId12" action="ppaction://hlinksldjump"/>
            <a:extLst>
              <a:ext uri="{FF2B5EF4-FFF2-40B4-BE49-F238E27FC236}">
                <a16:creationId xmlns:a16="http://schemas.microsoft.com/office/drawing/2014/main" id="{9B4FBE1A-BE75-4B41-B870-091FA2183F54}"/>
              </a:ext>
            </a:extLst>
          </p:cNvPr>
          <p:cNvSpPr txBox="1"/>
          <p:nvPr/>
        </p:nvSpPr>
        <p:spPr>
          <a:xfrm>
            <a:off x="4572209" y="4266585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H-2</a:t>
            </a:r>
            <a:endParaRPr lang="en-US" b="1" dirty="0"/>
          </a:p>
        </p:txBody>
      </p:sp>
      <p:sp>
        <p:nvSpPr>
          <p:cNvPr id="30" name="TextBox 29">
            <a:hlinkClick r:id="rId13" action="ppaction://hlinksldjump"/>
            <a:extLst>
              <a:ext uri="{FF2B5EF4-FFF2-40B4-BE49-F238E27FC236}">
                <a16:creationId xmlns:a16="http://schemas.microsoft.com/office/drawing/2014/main" id="{2194AA5D-6637-41E7-B66D-16BF7812F678}"/>
              </a:ext>
            </a:extLst>
          </p:cNvPr>
          <p:cNvSpPr txBox="1"/>
          <p:nvPr/>
        </p:nvSpPr>
        <p:spPr>
          <a:xfrm>
            <a:off x="2770834" y="1856642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4x</a:t>
            </a:r>
            <a:endParaRPr lang="en-US" b="1" dirty="0"/>
          </a:p>
        </p:txBody>
      </p:sp>
      <p:sp>
        <p:nvSpPr>
          <p:cNvPr id="31" name="TextBox 30">
            <a:hlinkClick r:id="rId14" action="ppaction://hlinksldjump"/>
            <a:extLst>
              <a:ext uri="{FF2B5EF4-FFF2-40B4-BE49-F238E27FC236}">
                <a16:creationId xmlns:a16="http://schemas.microsoft.com/office/drawing/2014/main" id="{B61776D3-D736-4C0C-986E-547503D81CEC}"/>
              </a:ext>
            </a:extLst>
          </p:cNvPr>
          <p:cNvSpPr txBox="1"/>
          <p:nvPr/>
        </p:nvSpPr>
        <p:spPr>
          <a:xfrm>
            <a:off x="116252" y="5369513"/>
            <a:ext cx="1842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Baca syarat STA TA Bareng</a:t>
            </a:r>
            <a:endParaRPr lang="en-US" b="1" dirty="0"/>
          </a:p>
        </p:txBody>
      </p:sp>
      <p:sp>
        <p:nvSpPr>
          <p:cNvPr id="32" name="TextBox 31">
            <a:hlinkClick r:id="rId15" action="ppaction://hlinksldjump"/>
            <a:extLst>
              <a:ext uri="{FF2B5EF4-FFF2-40B4-BE49-F238E27FC236}">
                <a16:creationId xmlns:a16="http://schemas.microsoft.com/office/drawing/2014/main" id="{DB75E08B-939D-469C-B67E-90CE8391FA06}"/>
              </a:ext>
            </a:extLst>
          </p:cNvPr>
          <p:cNvSpPr txBox="1"/>
          <p:nvPr/>
        </p:nvSpPr>
        <p:spPr>
          <a:xfrm>
            <a:off x="4329033" y="2896465"/>
            <a:ext cx="1118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Form IMaS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466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5780-0953-4720-B0A5-3B3C1CBC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2" action="ppaction://hlinksldjump"/>
              </a:rPr>
              <a:t>Timeline STA TA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C6619C-399F-4584-AEC2-D6A9732867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015057"/>
              </p:ext>
            </p:extLst>
          </p:nvPr>
        </p:nvGraphicFramePr>
        <p:xfrm>
          <a:off x="0" y="1828800"/>
          <a:ext cx="12191996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971">
                  <a:extLst>
                    <a:ext uri="{9D8B030D-6E8A-4147-A177-3AD203B41FA5}">
                      <a16:colId xmlns:a16="http://schemas.microsoft.com/office/drawing/2014/main" val="3618027304"/>
                    </a:ext>
                  </a:extLst>
                </a:gridCol>
                <a:gridCol w="423397">
                  <a:extLst>
                    <a:ext uri="{9D8B030D-6E8A-4147-A177-3AD203B41FA5}">
                      <a16:colId xmlns:a16="http://schemas.microsoft.com/office/drawing/2014/main" val="2428682633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3834389070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3664960004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45265642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884470155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1564646271"/>
                    </a:ext>
                  </a:extLst>
                </a:gridCol>
                <a:gridCol w="537412">
                  <a:extLst>
                    <a:ext uri="{9D8B030D-6E8A-4147-A177-3AD203B41FA5}">
                      <a16:colId xmlns:a16="http://schemas.microsoft.com/office/drawing/2014/main" val="3494948273"/>
                    </a:ext>
                  </a:extLst>
                </a:gridCol>
                <a:gridCol w="745956">
                  <a:extLst>
                    <a:ext uri="{9D8B030D-6E8A-4147-A177-3AD203B41FA5}">
                      <a16:colId xmlns:a16="http://schemas.microsoft.com/office/drawing/2014/main" val="854075483"/>
                    </a:ext>
                  </a:extLst>
                </a:gridCol>
                <a:gridCol w="712730">
                  <a:extLst>
                    <a:ext uri="{9D8B030D-6E8A-4147-A177-3AD203B41FA5}">
                      <a16:colId xmlns:a16="http://schemas.microsoft.com/office/drawing/2014/main" val="2714062253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268474604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744582861"/>
                    </a:ext>
                  </a:extLst>
                </a:gridCol>
                <a:gridCol w="707572">
                  <a:extLst>
                    <a:ext uri="{9D8B030D-6E8A-4147-A177-3AD203B41FA5}">
                      <a16:colId xmlns:a16="http://schemas.microsoft.com/office/drawing/2014/main" val="1002988002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302118364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944030209"/>
                    </a:ext>
                  </a:extLst>
                </a:gridCol>
                <a:gridCol w="560858">
                  <a:extLst>
                    <a:ext uri="{9D8B030D-6E8A-4147-A177-3AD203B41FA5}">
                      <a16:colId xmlns:a16="http://schemas.microsoft.com/office/drawing/2014/main" val="1024945254"/>
                    </a:ext>
                  </a:extLst>
                </a:gridCol>
                <a:gridCol w="462399">
                  <a:extLst>
                    <a:ext uri="{9D8B030D-6E8A-4147-A177-3AD203B41FA5}">
                      <a16:colId xmlns:a16="http://schemas.microsoft.com/office/drawing/2014/main" val="934925090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val="2227495807"/>
                    </a:ext>
                  </a:extLst>
                </a:gridCol>
                <a:gridCol w="892625">
                  <a:extLst>
                    <a:ext uri="{9D8B030D-6E8A-4147-A177-3AD203B41FA5}">
                      <a16:colId xmlns:a16="http://schemas.microsoft.com/office/drawing/2014/main" val="332796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6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Semester Sebelumnya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UTS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UTS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Pengajuan 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UAS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UAS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60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STA Saja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Sidang 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Sidang 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Melihat Pameran TA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56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TA Saja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Prasidang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Prasidang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USTA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USTA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Pameran TA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Penyelesaian TA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1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STA TA Bareng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Sidang 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Sidang 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Prasidang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Prasidang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USTA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USTA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Pameran TA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Penyelesaian TA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695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24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7BD14-BAE8-437E-98DC-E93603EC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err="1"/>
              <a:t>Penilaian</a:t>
            </a:r>
            <a:r>
              <a:rPr lang="en-US" sz="2800"/>
              <a:t> STA : </a:t>
            </a: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err="1"/>
              <a:t>Penilaian</a:t>
            </a:r>
            <a:r>
              <a:rPr lang="en-US" sz="2800"/>
              <a:t> TA : </a:t>
            </a:r>
            <a:endParaRPr lang="en-US" sz="2800" dirty="0"/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1509D926-9053-4C41-BB98-B973E203AFBB}"/>
              </a:ext>
            </a:extLst>
          </p:cNvPr>
          <p:cNvGraphicFramePr>
            <a:graphicFrameLocks noGrp="1"/>
          </p:cNvGraphicFramePr>
          <p:nvPr/>
        </p:nvGraphicFramePr>
        <p:xfrm>
          <a:off x="4659313" y="1670150"/>
          <a:ext cx="4989654" cy="8765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06131">
                  <a:extLst>
                    <a:ext uri="{9D8B030D-6E8A-4147-A177-3AD203B41FA5}">
                      <a16:colId xmlns:a16="http://schemas.microsoft.com/office/drawing/2014/main" val="4089243153"/>
                    </a:ext>
                  </a:extLst>
                </a:gridCol>
                <a:gridCol w="1083523">
                  <a:extLst>
                    <a:ext uri="{9D8B030D-6E8A-4147-A177-3AD203B41FA5}">
                      <a16:colId xmlns:a16="http://schemas.microsoft.com/office/drawing/2014/main" val="4051874191"/>
                    </a:ext>
                  </a:extLst>
                </a:gridCol>
              </a:tblGrid>
              <a:tr h="43829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05" marR="121905" marT="45584" marB="4558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Bobot</a:t>
                      </a:r>
                      <a:endParaRPr lang="en-US" sz="1600" dirty="0"/>
                    </a:p>
                  </a:txBody>
                  <a:tcPr marL="121905" marR="121905" marT="45584" marB="4558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105622"/>
                  </a:ext>
                </a:extLst>
              </a:tr>
              <a:tr h="43829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</a:t>
                      </a:r>
                      <a:r>
                        <a:rPr lang="en-US" sz="1600" b="1" dirty="0" err="1"/>
                        <a:t>Sidang</a:t>
                      </a:r>
                      <a:r>
                        <a:rPr lang="en-US" sz="1600" b="1" dirty="0"/>
                        <a:t> STA</a:t>
                      </a:r>
                    </a:p>
                  </a:txBody>
                  <a:tcPr marL="121905" marR="121905" marT="45584" marB="4558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</a:t>
                      </a:r>
                      <a:r>
                        <a:rPr lang="en-US" sz="1600" b="1" dirty="0"/>
                        <a:t>0</a:t>
                      </a:r>
                      <a:r>
                        <a:rPr lang="en-US" sz="1600" b="1"/>
                        <a:t>0</a:t>
                      </a:r>
                      <a:r>
                        <a:rPr lang="en-US" sz="1600" b="1" dirty="0"/>
                        <a:t>%</a:t>
                      </a:r>
                    </a:p>
                  </a:txBody>
                  <a:tcPr marL="121905" marR="121905" marT="45584" marB="4558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8876909"/>
                  </a:ext>
                </a:extLst>
              </a:tr>
            </a:tbl>
          </a:graphicData>
        </a:graphic>
      </p:graphicFrame>
      <p:sp>
        <p:nvSpPr>
          <p:cNvPr id="12334" name="TextBox 5"/>
          <p:cNvSpPr txBox="1">
            <a:spLocks noChangeArrowheads="1"/>
          </p:cNvSpPr>
          <p:nvPr/>
        </p:nvSpPr>
        <p:spPr bwMode="auto">
          <a:xfrm>
            <a:off x="3101870" y="4849296"/>
            <a:ext cx="79396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1600"/>
              <a:t>*</a:t>
            </a:r>
            <a:r>
              <a:rPr lang="en-US" altLang="en-US" sz="1600" b="1"/>
              <a:t>Detil perhitungan dapat dilihat pada form penilaian</a:t>
            </a:r>
          </a:p>
        </p:txBody>
      </p:sp>
      <p:graphicFrame>
        <p:nvGraphicFramePr>
          <p:cNvPr id="7" name="Tabel 3"/>
          <p:cNvGraphicFramePr>
            <a:graphicFrameLocks noGrp="1"/>
          </p:cNvGraphicFramePr>
          <p:nvPr/>
        </p:nvGraphicFramePr>
        <p:xfrm>
          <a:off x="4659313" y="2851531"/>
          <a:ext cx="4989654" cy="184308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939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28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75" marR="91475" marT="45748" marB="45748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Bobot</a:t>
                      </a:r>
                      <a:endParaRPr lang="en-US" sz="1600" dirty="0"/>
                    </a:p>
                  </a:txBody>
                  <a:tcPr marL="91475" marR="91475" marT="45748" marB="45748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56">
                <a:tc>
                  <a:txBody>
                    <a:bodyPr/>
                    <a:lstStyle/>
                    <a:p>
                      <a:r>
                        <a:rPr lang="en-US" sz="1600" b="1" dirty="0"/>
                        <a:t>1. </a:t>
                      </a:r>
                      <a:r>
                        <a:rPr lang="en-US" sz="1600" b="1" dirty="0" err="1"/>
                        <a:t>Prasidang</a:t>
                      </a:r>
                      <a:r>
                        <a:rPr lang="en-US" sz="1600" b="1" dirty="0"/>
                        <a:t> TA</a:t>
                      </a:r>
                    </a:p>
                  </a:txBody>
                  <a:tcPr marL="91475" marR="91475" marT="45748" marB="45748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35%</a:t>
                      </a:r>
                    </a:p>
                  </a:txBody>
                  <a:tcPr marL="91475" marR="91475" marT="45748" marB="457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56">
                <a:tc>
                  <a:txBody>
                    <a:bodyPr/>
                    <a:lstStyle/>
                    <a:p>
                      <a:r>
                        <a:rPr lang="en-US" sz="1600" b="1" dirty="0"/>
                        <a:t>2. </a:t>
                      </a:r>
                      <a:r>
                        <a:rPr lang="en-US" sz="1600" b="1" dirty="0" err="1"/>
                        <a:t>Sidang</a:t>
                      </a:r>
                      <a:r>
                        <a:rPr lang="en-US" sz="1600" b="1" dirty="0"/>
                        <a:t> USTA</a:t>
                      </a:r>
                    </a:p>
                  </a:txBody>
                  <a:tcPr marL="91475" marR="91475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55%</a:t>
                      </a:r>
                    </a:p>
                  </a:txBody>
                  <a:tcPr marL="91475" marR="91475" marT="45748" marB="457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288">
                <a:tc>
                  <a:txBody>
                    <a:bodyPr/>
                    <a:lstStyle/>
                    <a:p>
                      <a:r>
                        <a:rPr lang="en-US" sz="1600" b="1" dirty="0"/>
                        <a:t>3. </a:t>
                      </a:r>
                      <a:r>
                        <a:rPr lang="en-US" sz="1600" b="1" dirty="0" err="1"/>
                        <a:t>Publikasi</a:t>
                      </a:r>
                      <a:r>
                        <a:rPr lang="en-US" sz="1600" b="1" dirty="0"/>
                        <a:t> (Paper</a:t>
                      </a:r>
                      <a:r>
                        <a:rPr lang="en-US" sz="1600" b="1"/>
                        <a:t>, Poster Pameran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 marL="91475" marR="91475" marT="45748" marB="4574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/>
                        <a:t>10%</a:t>
                      </a:r>
                    </a:p>
                  </a:txBody>
                  <a:tcPr marL="91475" marR="91475" marT="45748" marB="457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8D8B5F47-B832-4845-B0BD-FE8D75AA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3" action="ppaction://hlinksldjump"/>
              </a:rPr>
              <a:t>Penilaian Sidang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1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DE5CFA-9E72-4974-AB50-D8B0BB57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04800"/>
            <a:ext cx="10898187" cy="1219200"/>
          </a:xfrm>
        </p:spPr>
        <p:txBody>
          <a:bodyPr>
            <a:noAutofit/>
          </a:bodyPr>
          <a:lstStyle/>
          <a:p>
            <a:r>
              <a:rPr lang="id-ID" sz="3200" dirty="0">
                <a:hlinkClick r:id="rId3" action="ppaction://hlinksldjump"/>
              </a:rPr>
              <a:t>Syarat STA TA Diambil Bersamaan dalam 1 Semester </a:t>
            </a:r>
            <a:br>
              <a:rPr lang="id-ID" sz="2800" dirty="0">
                <a:hlinkClick r:id="rId3" action="ppaction://hlinksldjump"/>
              </a:rPr>
            </a:br>
            <a:r>
              <a:rPr lang="id-ID" sz="2400" dirty="0">
                <a:hlinkClick r:id="rId3" action="ppaction://hlinksldjump"/>
              </a:rPr>
              <a:t>Belaku Mulai Semester Genap 2018/2019</a:t>
            </a:r>
            <a:endParaRPr lang="id-ID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EBD774-C2E2-4FA5-92C2-2CA2B99B8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Bagi mahasiswa yang memasuki semester ke-11 :</a:t>
            </a:r>
          </a:p>
          <a:p>
            <a:pPr lvl="1"/>
            <a:r>
              <a:rPr lang="id-ID" dirty="0"/>
              <a:t>Sudah lulus KP dengan nilai minimal C</a:t>
            </a:r>
          </a:p>
          <a:p>
            <a:pPr lvl="1"/>
            <a:r>
              <a:rPr lang="id-ID" dirty="0"/>
              <a:t>Telah menyelesaikan minimal 124 SKS</a:t>
            </a:r>
          </a:p>
          <a:p>
            <a:r>
              <a:rPr lang="id-ID" dirty="0"/>
              <a:t>Bagi mahasiswa lainnya :</a:t>
            </a:r>
          </a:p>
          <a:p>
            <a:pPr lvl="1"/>
            <a:r>
              <a:rPr lang="id-ID" dirty="0"/>
              <a:t>Sudah lulus KP dengan nilai minimal C</a:t>
            </a:r>
          </a:p>
          <a:p>
            <a:pPr lvl="1"/>
            <a:r>
              <a:rPr lang="id-ID" dirty="0"/>
              <a:t>Telah menyelesaikan minimal 124 SKS</a:t>
            </a:r>
          </a:p>
          <a:p>
            <a:pPr lvl="1"/>
            <a:r>
              <a:rPr lang="id-ID" dirty="0"/>
              <a:t>IPK &gt; 3.50</a:t>
            </a:r>
          </a:p>
          <a:p>
            <a:pPr marL="560070" indent="-514350">
              <a:buFont typeface="+mj-lt"/>
              <a:buAutoNum type="arabicPeriod"/>
            </a:pPr>
            <a:endParaRPr lang="id-ID" dirty="0"/>
          </a:p>
          <a:p>
            <a:pPr marL="4572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0149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hlinkClick r:id="rId3" action="ppaction://hlinksldjump"/>
              </a:rPr>
              <a:t>Topik Seminar Tugas Akhir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Pengajuan Topik </a:t>
            </a:r>
            <a:r>
              <a:rPr lang="id-ID"/>
              <a:t>Seminar Tugas Akhir (STA) </a:t>
            </a:r>
            <a:r>
              <a:rPr lang="en-US" b="1">
                <a:solidFill>
                  <a:srgbClr val="FF0000"/>
                </a:solidFill>
              </a:rPr>
              <a:t>MINGGU KE 14 SEMESTER SEBELUMNYA</a:t>
            </a:r>
            <a:endParaRPr lang="en-US"/>
          </a:p>
          <a:p>
            <a:pPr marL="45720" lvl="0" indent="0">
              <a:buNone/>
            </a:pPr>
            <a:r>
              <a:rPr lang="en-US"/>
              <a:t>     </a:t>
            </a:r>
            <a:r>
              <a:rPr lang="id-ID" b="1"/>
              <a:t>(dilakukan sebelum mengambil mata kuliah </a:t>
            </a:r>
            <a:r>
              <a:rPr lang="en-US" b="1"/>
              <a:t>STA </a:t>
            </a:r>
            <a:r>
              <a:rPr lang="id-ID" b="1"/>
              <a:t>pada perwalian)</a:t>
            </a:r>
            <a:r>
              <a:rPr lang="en-US" b="1"/>
              <a:t> </a:t>
            </a:r>
          </a:p>
          <a:p>
            <a:pPr marL="45720" lvl="0" indent="0">
              <a:buNone/>
            </a:pPr>
            <a:r>
              <a:rPr lang="en-US" b="1"/>
              <a:t>	</a:t>
            </a:r>
            <a:r>
              <a:rPr lang="id-ID"/>
              <a:t>Mengumpulkan Proposal </a:t>
            </a:r>
            <a:r>
              <a:rPr lang="en-US"/>
              <a:t>STA, yang berisi:</a:t>
            </a:r>
          </a:p>
          <a:p>
            <a:pPr lvl="2"/>
            <a:r>
              <a:rPr lang="id-ID"/>
              <a:t>NRP dan nama lengkap</a:t>
            </a:r>
            <a:endParaRPr lang="en-US"/>
          </a:p>
          <a:p>
            <a:pPr lvl="2"/>
            <a:r>
              <a:rPr lang="en-US"/>
              <a:t>Judul </a:t>
            </a:r>
            <a:r>
              <a:rPr lang="id-ID"/>
              <a:t>Topik</a:t>
            </a:r>
            <a:endParaRPr lang="en-US"/>
          </a:p>
          <a:p>
            <a:pPr lvl="2"/>
            <a:r>
              <a:rPr lang="id-ID"/>
              <a:t>Deskripsi topik (diuraika</a:t>
            </a:r>
            <a:r>
              <a:rPr lang="en-US"/>
              <a:t>n dengan jelas</a:t>
            </a:r>
            <a:r>
              <a:rPr lang="id-ID"/>
              <a:t>) </a:t>
            </a:r>
            <a:r>
              <a:rPr lang="id-ID">
                <a:sym typeface="Wingdings"/>
              </a:rPr>
              <a:t></a:t>
            </a:r>
            <a:r>
              <a:rPr lang="id-ID"/>
              <a:t> minimal 300 kata</a:t>
            </a:r>
            <a:endParaRPr lang="en-US"/>
          </a:p>
          <a:p>
            <a:pPr lvl="2"/>
            <a:r>
              <a:rPr lang="id-ID"/>
              <a:t>Terdapat minimal 5 pustaka acuan</a:t>
            </a:r>
            <a:endParaRPr lang="en-US"/>
          </a:p>
          <a:p>
            <a:pPr lvl="3"/>
            <a:r>
              <a:rPr lang="id-ID"/>
              <a:t>Pustaka acuan bukan berupa buku tentang basis data/ UML/ Bahasa pemrograman/ platform/ </a:t>
            </a:r>
            <a:r>
              <a:rPr lang="en-US" i="1"/>
              <a:t>Flowchart</a:t>
            </a:r>
            <a:endParaRPr lang="en-US"/>
          </a:p>
          <a:p>
            <a:pPr lvl="3"/>
            <a:r>
              <a:rPr lang="id-ID"/>
              <a:t>Fokus kepada masalah yang hendak diangkat sebagai topik TA</a:t>
            </a:r>
            <a:endParaRPr lang="en-US"/>
          </a:p>
          <a:p>
            <a:pPr lvl="3"/>
            <a:r>
              <a:rPr lang="id-ID"/>
              <a:t>Dilarang mengambil pustaka dari blog atau Wiki</a:t>
            </a:r>
            <a:endParaRPr lang="en-US"/>
          </a:p>
          <a:p>
            <a:pPr lvl="3"/>
            <a:r>
              <a:rPr lang="id-ID"/>
              <a:t>Pustaka dapat berupa jurnal/ prosiding</a:t>
            </a:r>
            <a:endParaRPr lang="en-US"/>
          </a:p>
          <a:p>
            <a:pPr lvl="3"/>
            <a:r>
              <a:rPr lang="id-ID"/>
              <a:t>Minimal terdapat 1 pustaka dari jurnal JuTISI</a:t>
            </a:r>
            <a:endParaRPr lang="en-US"/>
          </a:p>
          <a:p>
            <a:pPr marL="45720" indent="0">
              <a:buNone/>
            </a:pPr>
            <a:endParaRPr lang="en-US"/>
          </a:p>
          <a:p>
            <a:pPr lvl="0"/>
            <a:r>
              <a:rPr lang="en-US"/>
              <a:t>Masukkan</a:t>
            </a:r>
            <a:r>
              <a:rPr lang="id-ID"/>
              <a:t> mata kuliah Seminar Tugas Akhir pada saat perwalian</a:t>
            </a:r>
            <a:endParaRPr lang="en-US"/>
          </a:p>
          <a:p>
            <a:pPr lvl="0"/>
            <a:r>
              <a:rPr lang="id-ID"/>
              <a:t>Topik berlaku 1 semester dan tidak dapat diperpanjang</a:t>
            </a:r>
            <a:endParaRPr lang="en-US"/>
          </a:p>
          <a:p>
            <a:pPr lvl="0"/>
            <a:r>
              <a:rPr lang="en-US"/>
              <a:t>Mahasiswa melakukan bimbingan STA dengan calon dosen pembimbing TA (Evaluator1), </a:t>
            </a:r>
          </a:p>
          <a:p>
            <a:pPr marL="45720" lvl="0" indent="0">
              <a:buNone/>
            </a:pPr>
            <a:r>
              <a:rPr lang="en-US"/>
              <a:t>     setelah mendapatkan informasi mengenai calon dosen pembimbing TA.</a:t>
            </a:r>
          </a:p>
        </p:txBody>
      </p:sp>
    </p:spTree>
    <p:extLst>
      <p:ext uri="{BB962C8B-B14F-4D97-AF65-F5344CB8AC3E}">
        <p14:creationId xmlns:p14="http://schemas.microsoft.com/office/powerpoint/2010/main" val="214252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3" action="ppaction://hlinksldjump"/>
              </a:rPr>
              <a:t>Pelaksanaan STA</a:t>
            </a:r>
            <a:r>
              <a:rPr lang="en-US"/>
              <a:t> (Dokumentasi </a:t>
            </a:r>
            <a:r>
              <a:rPr lang="en-US">
                <a:sym typeface="Wingdings" panose="05000000000000000000" pitchFamily="2" charset="2"/>
              </a:rPr>
              <a:t> Penting)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/>
              <a:t>Mahasiswa wajib hadir di kelas STA Online</a:t>
            </a:r>
          </a:p>
          <a:p>
            <a:pPr lvl="0"/>
            <a:r>
              <a:rPr lang="en-US"/>
              <a:t>Mahasiswa m</a:t>
            </a:r>
            <a:r>
              <a:rPr lang="id-ID"/>
              <a:t>enghadap </a:t>
            </a:r>
            <a:r>
              <a:rPr lang="en-US"/>
              <a:t>calon dosen pembimbing TA</a:t>
            </a:r>
            <a:r>
              <a:rPr lang="id-ID"/>
              <a:t> </a:t>
            </a:r>
            <a:r>
              <a:rPr lang="id-ID" b="1">
                <a:solidFill>
                  <a:srgbClr val="FF0000"/>
                </a:solidFill>
              </a:rPr>
              <a:t>minimal 4 kali </a:t>
            </a:r>
            <a:endParaRPr lang="en-US" b="1">
              <a:solidFill>
                <a:srgbClr val="FF0000"/>
              </a:solidFill>
            </a:endParaRPr>
          </a:p>
          <a:p>
            <a:pPr lvl="0"/>
            <a:r>
              <a:rPr lang="en-US"/>
              <a:t>Mahasiswa mendapatkan ijin maju sidang STA</a:t>
            </a:r>
          </a:p>
          <a:p>
            <a:pPr lvl="0"/>
            <a:r>
              <a:rPr lang="en-US"/>
              <a:t>Mahasiswa mengumpulkan </a:t>
            </a:r>
            <a:r>
              <a:rPr lang="id-ID"/>
              <a:t>dokumen </a:t>
            </a:r>
            <a:r>
              <a:rPr lang="en-US"/>
              <a:t>untuk mengikuti sidang STA </a:t>
            </a:r>
          </a:p>
          <a:p>
            <a:pPr lvl="0"/>
            <a:r>
              <a:rPr lang="en-US"/>
              <a:t>Melaksanakan sidang STA. </a:t>
            </a:r>
          </a:p>
          <a:p>
            <a:pPr lvl="1"/>
            <a:r>
              <a:rPr lang="en-US" b="1"/>
              <a:t>LULUS</a:t>
            </a:r>
            <a:r>
              <a:rPr lang="en-US"/>
              <a:t> sidang STA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mahasiswa mengerjakan revisi STA serta dapat </a:t>
            </a:r>
            <a:r>
              <a:rPr lang="id-ID"/>
              <a:t>melanjutkan</a:t>
            </a:r>
            <a:r>
              <a:rPr lang="en-US"/>
              <a:t> ke tahap selanjutnya (Lihat Panduan TA)</a:t>
            </a:r>
          </a:p>
          <a:p>
            <a:pPr lvl="1"/>
            <a:r>
              <a:rPr lang="en-US" b="1"/>
              <a:t>TIDAK LULUS</a:t>
            </a:r>
            <a:r>
              <a:rPr lang="en-US"/>
              <a:t> sidang STA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mahasiswa dapat mengajukan Topik dan mengambil mata kuliah STA pada semester berikutnya.</a:t>
            </a:r>
          </a:p>
        </p:txBody>
      </p:sp>
    </p:spTree>
    <p:extLst>
      <p:ext uri="{BB962C8B-B14F-4D97-AF65-F5344CB8AC3E}">
        <p14:creationId xmlns:p14="http://schemas.microsoft.com/office/powerpoint/2010/main" val="2016117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hlinkClick r:id="rId3" action="ppaction://hlinksldjump"/>
              </a:rPr>
              <a:t>Pelaksanaan</a:t>
            </a:r>
            <a:r>
              <a:rPr lang="en-US">
                <a:hlinkClick r:id="rId3" action="ppaction://hlinksldjump"/>
              </a:rPr>
              <a:t> </a:t>
            </a:r>
            <a:r>
              <a:rPr lang="id-ID">
                <a:hlinkClick r:id="rId3" action="ppaction://hlinksldjump"/>
              </a:rPr>
              <a:t>Bimbingan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1"/>
            <a:ext cx="10716216" cy="3962400"/>
          </a:xfrm>
        </p:spPr>
        <p:txBody>
          <a:bodyPr>
            <a:normAutofit/>
          </a:bodyPr>
          <a:lstStyle/>
          <a:p>
            <a:r>
              <a:rPr lang="en-US"/>
              <a:t>Hubungi Bapak/Ibu Dosen Pembimbing</a:t>
            </a:r>
            <a:endParaRPr lang="id-ID" b="1" dirty="0">
              <a:sym typeface="Wingdings" panose="05000000000000000000" pitchFamily="2" charset="2"/>
            </a:endParaRPr>
          </a:p>
          <a:p>
            <a:r>
              <a:rPr lang="id-ID">
                <a:sym typeface="Wingdings" panose="05000000000000000000" pitchFamily="2" charset="2"/>
              </a:rPr>
              <a:t>Dokumen</a:t>
            </a:r>
          </a:p>
          <a:p>
            <a:pPr lvl="1"/>
            <a:r>
              <a:rPr lang="id-ID">
                <a:sym typeface="Wingdings" panose="05000000000000000000" pitchFamily="2" charset="2"/>
              </a:rPr>
              <a:t>Form </a:t>
            </a:r>
            <a:r>
              <a:rPr lang="en-US">
                <a:sym typeface="Wingdings" panose="05000000000000000000" pitchFamily="2" charset="2"/>
                <a:hlinkClick r:id="rId4" action="ppaction://hlinksldjump"/>
              </a:rPr>
              <a:t>Klik disini</a:t>
            </a:r>
            <a:endParaRPr lang="id-ID">
              <a:sym typeface="Wingdings" panose="05000000000000000000" pitchFamily="2" charset="2"/>
            </a:endParaRPr>
          </a:p>
          <a:p>
            <a:pPr lvl="1"/>
            <a:r>
              <a:rPr lang="id-ID">
                <a:sym typeface="Wingdings" panose="05000000000000000000" pitchFamily="2" charset="2"/>
              </a:rPr>
              <a:t>Draft </a:t>
            </a:r>
            <a:r>
              <a:rPr lang="id-ID" dirty="0">
                <a:sym typeface="Wingdings" panose="05000000000000000000" pitchFamily="2" charset="2"/>
              </a:rPr>
              <a:t>laporan (</a:t>
            </a:r>
            <a:r>
              <a:rPr lang="id-ID" i="1" dirty="0">
                <a:sym typeface="Wingdings" panose="05000000000000000000" pitchFamily="2" charset="2"/>
              </a:rPr>
              <a:t>softcopy</a:t>
            </a:r>
            <a:r>
              <a:rPr lang="id-ID" dirty="0">
                <a:sym typeface="Wingdings" panose="05000000000000000000" pitchFamily="2" charset="2"/>
              </a:rPr>
              <a:t> atau </a:t>
            </a:r>
            <a:r>
              <a:rPr lang="id-ID" i="1" dirty="0">
                <a:sym typeface="Wingdings" panose="05000000000000000000" pitchFamily="2" charset="2"/>
              </a:rPr>
              <a:t>hardcopy</a:t>
            </a:r>
            <a:r>
              <a:rPr lang="id-ID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id-ID" dirty="0">
                <a:sym typeface="Wingdings" panose="05000000000000000000" pitchFamily="2" charset="2"/>
              </a:rPr>
              <a:t>Aplikasi/ program</a:t>
            </a:r>
          </a:p>
          <a:p>
            <a:pPr lvl="1"/>
            <a:r>
              <a:rPr lang="id-ID" dirty="0">
                <a:sym typeface="Wingdings" panose="05000000000000000000" pitchFamily="2" charset="2"/>
              </a:rPr>
              <a:t>Catatan pribadi</a:t>
            </a:r>
          </a:p>
          <a:p>
            <a:r>
              <a:rPr lang="id-ID">
                <a:sym typeface="Wingdings" panose="05000000000000000000" pitchFamily="2" charset="2"/>
              </a:rPr>
              <a:t>Minta tanggal dan </a:t>
            </a:r>
            <a:r>
              <a:rPr lang="id-ID" dirty="0">
                <a:sym typeface="Wingdings" panose="05000000000000000000" pitchFamily="2" charset="2"/>
              </a:rPr>
              <a:t>tanda tangan pembimbing pada </a:t>
            </a:r>
            <a:r>
              <a:rPr lang="id-ID">
                <a:sym typeface="Wingdings" panose="05000000000000000000" pitchFamily="2" charset="2"/>
              </a:rPr>
              <a:t>form bimbingan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Dokumentasikan</a:t>
            </a:r>
            <a:endParaRPr lang="id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7068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Custom 5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0070C0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IT.potx" id="{1F11470E-4C52-4CAF-A1A6-210E35B7241F}" vid="{33F742CF-2EE4-4461-998F-416CDA00FA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1627</TotalTime>
  <Words>1124</Words>
  <Application>Microsoft Office PowerPoint</Application>
  <PresentationFormat>Widescreen</PresentationFormat>
  <Paragraphs>233</Paragraphs>
  <Slides>27</Slides>
  <Notes>12</Notes>
  <HiddenSlides>17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</vt:lpstr>
      <vt:lpstr>Courier New</vt:lpstr>
      <vt:lpstr>Seashells 16x9</vt:lpstr>
      <vt:lpstr>  Seminar Tugas Akhir</vt:lpstr>
      <vt:lpstr>Seminar Tugas Akhir</vt:lpstr>
      <vt:lpstr>PowerPoint Presentation</vt:lpstr>
      <vt:lpstr>Timeline STA TA</vt:lpstr>
      <vt:lpstr>Penilaian Sidang</vt:lpstr>
      <vt:lpstr>Syarat STA TA Diambil Bersamaan dalam 1 Semester  Belaku Mulai Semester Genap 2018/2019</vt:lpstr>
      <vt:lpstr>Topik Seminar Tugas Akhir</vt:lpstr>
      <vt:lpstr>Pelaksanaan STA (Dokumentasi  Penting)</vt:lpstr>
      <vt:lpstr>Pelaksanaan Bimbingan</vt:lpstr>
      <vt:lpstr>PowerPoint Presentation</vt:lpstr>
      <vt:lpstr>PowerPoint Presentation</vt:lpstr>
      <vt:lpstr>Pelaksanaan Sidang</vt:lpstr>
      <vt:lpstr>Dress Code Sidang</vt:lpstr>
      <vt:lpstr>Setelah Sidang STA</vt:lpstr>
      <vt:lpstr>PowerPoint Presentation</vt:lpstr>
      <vt:lpstr>Panduan  Seminar Tugas Akhir</vt:lpstr>
      <vt:lpstr>Laporan STA/TA</vt:lpstr>
      <vt:lpstr>STA-TA</vt:lpstr>
      <vt:lpstr>Laporan Tugas Akhir</vt:lpstr>
      <vt:lpstr>Penggunaan Bahasa</vt:lpstr>
      <vt:lpstr>Bagian Awal Laporan</vt:lpstr>
      <vt:lpstr>Susunan Isi Laporan FIT</vt:lpstr>
      <vt:lpstr>Bagian Akhir</vt:lpstr>
      <vt:lpstr>STA, Prasidang dan USTA</vt:lpstr>
      <vt:lpstr>Komunikasi</vt:lpstr>
      <vt:lpstr>Link Penting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Prosedur Seminar Tugas Akhir</dc:title>
  <dc:creator>Robby</dc:creator>
  <cp:keywords>STA</cp:keywords>
  <cp:lastModifiedBy>Hendra Bunyamin</cp:lastModifiedBy>
  <cp:revision>142</cp:revision>
  <dcterms:created xsi:type="dcterms:W3CDTF">2015-02-12T10:57:50Z</dcterms:created>
  <dcterms:modified xsi:type="dcterms:W3CDTF">2023-02-15T04:57:14Z</dcterms:modified>
</cp:coreProperties>
</file>