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351" r:id="rId3"/>
    <p:sldId id="326" r:id="rId4"/>
    <p:sldId id="335" r:id="rId5"/>
    <p:sldId id="328" r:id="rId6"/>
    <p:sldId id="309" r:id="rId7"/>
    <p:sldId id="341" r:id="rId8"/>
    <p:sldId id="329" r:id="rId9"/>
    <p:sldId id="377" r:id="rId10"/>
    <p:sldId id="379" r:id="rId11"/>
    <p:sldId id="258" r:id="rId12"/>
    <p:sldId id="290" r:id="rId13"/>
    <p:sldId id="267" r:id="rId14"/>
    <p:sldId id="366" r:id="rId15"/>
    <p:sldId id="325" r:id="rId16"/>
    <p:sldId id="367" r:id="rId17"/>
    <p:sldId id="368" r:id="rId18"/>
    <p:sldId id="369" r:id="rId19"/>
    <p:sldId id="370" r:id="rId20"/>
    <p:sldId id="371" r:id="rId21"/>
    <p:sldId id="373" r:id="rId22"/>
    <p:sldId id="380" r:id="rId23"/>
    <p:sldId id="381" r:id="rId24"/>
    <p:sldId id="376" r:id="rId25"/>
    <p:sldId id="311" r:id="rId26"/>
    <p:sldId id="312" r:id="rId27"/>
    <p:sldId id="313" r:id="rId28"/>
    <p:sldId id="314" r:id="rId29"/>
    <p:sldId id="317" r:id="rId30"/>
    <p:sldId id="318" r:id="rId31"/>
    <p:sldId id="319" r:id="rId32"/>
    <p:sldId id="320" r:id="rId33"/>
    <p:sldId id="323" r:id="rId3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958" autoAdjust="0"/>
  </p:normalViewPr>
  <p:slideViewPr>
    <p:cSldViewPr snapToGrid="0">
      <p:cViewPr varScale="1">
        <p:scale>
          <a:sx n="52" d="100"/>
          <a:sy n="52" d="100"/>
        </p:scale>
        <p:origin x="14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A3808-8F21-4F62-91AF-D97EF7F0B8AC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AE9DD-9710-42EC-9FB4-405289DFE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E9DD-9710-42EC-9FB4-405289DFEF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4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4C9D6-CF56-4FFC-9BA3-B12AC83F51D0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6118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A9B83-A475-48EF-8D71-9624B4A43BE7}" type="slidenum">
              <a:rPr lang="id-ID" smtClean="0"/>
              <a:pPr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78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E9DD-9710-42EC-9FB4-405289DFEF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E9DD-9710-42EC-9FB4-405289DFEF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5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E9DD-9710-42EC-9FB4-405289DFEF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92DC-E762-4CA6-903E-F79C4B975C45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15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ok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E9DD-9710-42EC-9FB4-405289DFEF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2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E9DD-9710-42EC-9FB4-405289DFEF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92DC-E762-4CA6-903E-F79C4B975C45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84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226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ranatha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0" t="21780" r="21780" b="21780"/>
          <a:stretch/>
        </p:blipFill>
        <p:spPr>
          <a:xfrm>
            <a:off x="3257550" y="1832372"/>
            <a:ext cx="5676900" cy="31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4766"/>
            <a:ext cx="6558081" cy="5771147"/>
          </a:xfrm>
          <a:custGeom>
            <a:avLst/>
            <a:gdLst>
              <a:gd name="connsiteX0" fmla="*/ 0 w 6551611"/>
              <a:gd name="connsiteY0" fmla="*/ 0 h 6004510"/>
              <a:gd name="connsiteX1" fmla="*/ 6551611 w 6551611"/>
              <a:gd name="connsiteY1" fmla="*/ 0 h 6004510"/>
              <a:gd name="connsiteX2" fmla="*/ 6551611 w 6551611"/>
              <a:gd name="connsiteY2" fmla="*/ 6004510 h 6004510"/>
              <a:gd name="connsiteX3" fmla="*/ 0 w 6551611"/>
              <a:gd name="connsiteY3" fmla="*/ 5768658 h 6004510"/>
              <a:gd name="connsiteX4" fmla="*/ 0 w 6551611"/>
              <a:gd name="connsiteY4" fmla="*/ 0 h 6004510"/>
              <a:gd name="connsiteX0" fmla="*/ 0 w 6561134"/>
              <a:gd name="connsiteY0" fmla="*/ 0 h 5768658"/>
              <a:gd name="connsiteX1" fmla="*/ 6551611 w 6561134"/>
              <a:gd name="connsiteY1" fmla="*/ 0 h 5768658"/>
              <a:gd name="connsiteX2" fmla="*/ 6561134 w 6561134"/>
              <a:gd name="connsiteY2" fmla="*/ 5718760 h 5768658"/>
              <a:gd name="connsiteX3" fmla="*/ 0 w 6561134"/>
              <a:gd name="connsiteY3" fmla="*/ 5768658 h 5768658"/>
              <a:gd name="connsiteX4" fmla="*/ 0 w 6561134"/>
              <a:gd name="connsiteY4" fmla="*/ 0 h 5768658"/>
              <a:gd name="connsiteX0" fmla="*/ 0 w 6552527"/>
              <a:gd name="connsiteY0" fmla="*/ 0 h 5775910"/>
              <a:gd name="connsiteX1" fmla="*/ 6551611 w 6552527"/>
              <a:gd name="connsiteY1" fmla="*/ 0 h 5775910"/>
              <a:gd name="connsiteX2" fmla="*/ 6551611 w 6552527"/>
              <a:gd name="connsiteY2" fmla="*/ 5775910 h 5775910"/>
              <a:gd name="connsiteX3" fmla="*/ 0 w 6552527"/>
              <a:gd name="connsiteY3" fmla="*/ 5768658 h 5775910"/>
              <a:gd name="connsiteX4" fmla="*/ 0 w 6552527"/>
              <a:gd name="connsiteY4" fmla="*/ 0 h 5775910"/>
              <a:gd name="connsiteX0" fmla="*/ 0 w 6561134"/>
              <a:gd name="connsiteY0" fmla="*/ 0 h 5775910"/>
              <a:gd name="connsiteX1" fmla="*/ 6551611 w 6561134"/>
              <a:gd name="connsiteY1" fmla="*/ 0 h 5775910"/>
              <a:gd name="connsiteX2" fmla="*/ 6561134 w 6561134"/>
              <a:gd name="connsiteY2" fmla="*/ 5775910 h 5775910"/>
              <a:gd name="connsiteX3" fmla="*/ 0 w 6561134"/>
              <a:gd name="connsiteY3" fmla="*/ 5768658 h 5775910"/>
              <a:gd name="connsiteX4" fmla="*/ 0 w 6561134"/>
              <a:gd name="connsiteY4" fmla="*/ 0 h 5775910"/>
              <a:gd name="connsiteX0" fmla="*/ 0 w 6561134"/>
              <a:gd name="connsiteY0" fmla="*/ 0 h 5775910"/>
              <a:gd name="connsiteX1" fmla="*/ 6551611 w 6561134"/>
              <a:gd name="connsiteY1" fmla="*/ 0 h 5775910"/>
              <a:gd name="connsiteX2" fmla="*/ 6561134 w 6561134"/>
              <a:gd name="connsiteY2" fmla="*/ 5775910 h 5775910"/>
              <a:gd name="connsiteX3" fmla="*/ 0 w 6561134"/>
              <a:gd name="connsiteY3" fmla="*/ 5768658 h 5775910"/>
              <a:gd name="connsiteX4" fmla="*/ 0 w 6561134"/>
              <a:gd name="connsiteY4" fmla="*/ 0 h 5775910"/>
              <a:gd name="connsiteX0" fmla="*/ 0 w 6556373"/>
              <a:gd name="connsiteY0" fmla="*/ 0 h 5768658"/>
              <a:gd name="connsiteX1" fmla="*/ 6551611 w 6556373"/>
              <a:gd name="connsiteY1" fmla="*/ 0 h 5768658"/>
              <a:gd name="connsiteX2" fmla="*/ 6556373 w 6556373"/>
              <a:gd name="connsiteY2" fmla="*/ 5766385 h 5768658"/>
              <a:gd name="connsiteX3" fmla="*/ 0 w 6556373"/>
              <a:gd name="connsiteY3" fmla="*/ 5768658 h 5768658"/>
              <a:gd name="connsiteX4" fmla="*/ 0 w 6556373"/>
              <a:gd name="connsiteY4" fmla="*/ 0 h 5768658"/>
              <a:gd name="connsiteX0" fmla="*/ 0 w 6556373"/>
              <a:gd name="connsiteY0" fmla="*/ 0 h 5771147"/>
              <a:gd name="connsiteX1" fmla="*/ 6551611 w 6556373"/>
              <a:gd name="connsiteY1" fmla="*/ 0 h 5771147"/>
              <a:gd name="connsiteX2" fmla="*/ 6556373 w 6556373"/>
              <a:gd name="connsiteY2" fmla="*/ 5771147 h 5771147"/>
              <a:gd name="connsiteX3" fmla="*/ 0 w 6556373"/>
              <a:gd name="connsiteY3" fmla="*/ 5768658 h 5771147"/>
              <a:gd name="connsiteX4" fmla="*/ 0 w 6556373"/>
              <a:gd name="connsiteY4" fmla="*/ 0 h 577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373" h="5771147">
                <a:moveTo>
                  <a:pt x="0" y="0"/>
                </a:moveTo>
                <a:lnTo>
                  <a:pt x="6551611" y="0"/>
                </a:lnTo>
                <a:cubicBezTo>
                  <a:pt x="6554785" y="1906253"/>
                  <a:pt x="6553199" y="3864894"/>
                  <a:pt x="6556373" y="5771147"/>
                </a:cubicBezTo>
                <a:lnTo>
                  <a:pt x="0" y="576865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36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6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773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b="32010"/>
          <a:stretch/>
        </p:blipFill>
        <p:spPr>
          <a:xfrm>
            <a:off x="-532" y="1"/>
            <a:ext cx="12192532" cy="4295774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rgbClr val="DBCBB3"/>
              </a:gs>
              <a:gs pos="37000">
                <a:srgbClr val="DBCBB3"/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4" y="5641975"/>
            <a:ext cx="83727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936" y="5372310"/>
            <a:ext cx="2276163" cy="14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117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55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879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432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432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47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0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5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4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5733288"/>
            <a:ext cx="12192000" cy="1124712"/>
            <a:chOff x="0" y="5733288"/>
            <a:chExt cx="12192000" cy="11247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3288"/>
              <a:ext cx="6803136" cy="112471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864" y="5733288"/>
              <a:ext cx="6803136" cy="112471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3567" y="5733288"/>
              <a:ext cx="2919984" cy="112471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90" y="5733288"/>
              <a:ext cx="1557528" cy="112471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-4584" y="134769"/>
            <a:ext cx="12240112" cy="1559261"/>
            <a:chOff x="-4584" y="3182769"/>
            <a:chExt cx="12240112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3401235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rgbClr val="EAE0D2"/>
                </a:gs>
                <a:gs pos="37000">
                  <a:srgbClr val="F7F4EF"/>
                </a:gs>
                <a:gs pos="100000">
                  <a:srgbClr val="F7F4EF"/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3182769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rgbClr val="CBB491"/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4" y="3514703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rgbClr val="E8DDCE"/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78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ne.maranatha.edu/" TargetMode="External"/><Relationship Id="rId2" Type="http://schemas.openxmlformats.org/officeDocument/2006/relationships/hyperlink" Target="http://morning.maranatha.edu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0221-JadwalSidangFIT" TargetMode="External"/><Relationship Id="rId2" Type="http://schemas.openxmlformats.org/officeDocument/2006/relationships/hyperlink" Target="http://bit.ly/20221-FileSTAT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0212-GroupFBSTAT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File%20STA%20TA%20untuk%20Mahasiswa/FINAL/(FINAL)%20Form%20Checklist%20Kelengkapan%20Penyelesaian.pdf" TargetMode="External"/><Relationship Id="rId11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File%20STA%20TA%20untuk%20Mahasiswa/PRASIDANG/5.%20Fc%20Form%20Alasan%20Tidak%20Bimbingan.pdf" TargetMode="External"/><Relationship Id="rId4" Type="http://schemas.openxmlformats.org/officeDocument/2006/relationships/hyperlink" Target="File%20STA%20TA%20untuk%20Mahasiswa/PRASIDANG/4.%20Fc%20Form%20Kehadiran%20Bimbinga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/>
              <a:t>Tugas </a:t>
            </a:r>
            <a:r>
              <a:rPr lang="id-ID" dirty="0"/>
              <a:t>Akhir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Koordinator</a:t>
            </a:r>
            <a:r>
              <a:rPr lang="en-US" dirty="0"/>
              <a:t> TA : Hendra Bunyamin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29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2139-0FC0-4998-AD5C-14C9C36D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13FB-07EE-4ACA-AAC2-12A581ED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4FA0CC53-BFE2-4E95-BD3B-72D037DA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076" y="76202"/>
            <a:ext cx="4650434" cy="56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3" action="ppaction://hlinksldjump"/>
              </a:rPr>
              <a:t>Pelaksanaan Sidang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1828801"/>
            <a:ext cx="10898187" cy="3962400"/>
          </a:xfrm>
        </p:spPr>
        <p:txBody>
          <a:bodyPr>
            <a:normAutofit lnSpcReduction="10000"/>
          </a:bodyPr>
          <a:lstStyle/>
          <a:p>
            <a:r>
              <a:rPr lang="en-US"/>
              <a:t>Perhatikan pengumuman jadwal Sidang</a:t>
            </a:r>
          </a:p>
          <a:p>
            <a:r>
              <a:rPr lang="en-US"/>
              <a:t>Ada classroom khusus untuk sidang</a:t>
            </a:r>
          </a:p>
          <a:p>
            <a:r>
              <a:rPr lang="id-ID"/>
              <a:t>Tidak terlambat dalam pengumpulan dokumen </a:t>
            </a:r>
            <a:endParaRPr lang="en-US"/>
          </a:p>
          <a:p>
            <a:pPr marL="45720" indent="0">
              <a:buNone/>
            </a:pPr>
            <a:r>
              <a:rPr lang="en-US"/>
              <a:t>	(Paling lambat H-2 sebelum sidang dilaksanakan)</a:t>
            </a:r>
          </a:p>
          <a:p>
            <a:r>
              <a:rPr lang="id-ID"/>
              <a:t>Sanksi bagi mahasiswa yang tidak mematuhi aturan (jumlah bimbingan/kehadiran kelas/pengumpulan </a:t>
            </a:r>
            <a:r>
              <a:rPr lang="en-US"/>
              <a:t>dokumen</a:t>
            </a:r>
            <a:r>
              <a:rPr lang="id-ID"/>
              <a:t>)</a:t>
            </a:r>
            <a:r>
              <a:rPr lang="en-US"/>
              <a:t> :</a:t>
            </a:r>
          </a:p>
          <a:p>
            <a:pPr lvl="1"/>
            <a:r>
              <a:rPr lang="en-US"/>
              <a:t>Terlambat (H-1) sanksi : P</a:t>
            </a:r>
            <a:r>
              <a:rPr lang="id-ID"/>
              <a:t>enurunan 1 tingkat nilai mutu TA</a:t>
            </a:r>
            <a:endParaRPr lang="en-US"/>
          </a:p>
          <a:p>
            <a:pPr lvl="1"/>
            <a:r>
              <a:rPr lang="en-US"/>
              <a:t>Tidak mengumpulkan saksi : Jadwal sidang dibatalkan dan mahasiswa mendapatkan nilai E (Tidak lulus). </a:t>
            </a:r>
            <a:endParaRPr lang="en-US" sz="1400"/>
          </a:p>
          <a:p>
            <a:r>
              <a:rPr lang="id-ID"/>
              <a:t>Dosen pembimbing atau penguji berhak menolak jadwal sidang Anda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hlinkClick r:id="rId3" action="ppaction://hlinksldjump"/>
              </a:rPr>
              <a:t>Dress Code</a:t>
            </a:r>
            <a:r>
              <a:rPr lang="en-US">
                <a:hlinkClick r:id="rId3" action="ppaction://hlinksldjump"/>
              </a:rPr>
              <a:t> Sidang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Pria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Kemeja berwarna putih, lengan panjang, dasi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Celana panjang berwarna hitam (bukan jeans)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Sepatu pantofel</a:t>
            </a:r>
          </a:p>
          <a:p>
            <a:r>
              <a:rPr lang="id-ID" dirty="0"/>
              <a:t>Wanita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Kemeja berwarna putih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Rok kain berwarna gelap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Sepatu pantofel</a:t>
            </a:r>
          </a:p>
        </p:txBody>
      </p:sp>
    </p:spTree>
    <p:extLst>
      <p:ext uri="{BB962C8B-B14F-4D97-AF65-F5344CB8AC3E}">
        <p14:creationId xmlns:p14="http://schemas.microsoft.com/office/powerpoint/2010/main" val="27887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sldjump"/>
            <a:extLst>
              <a:ext uri="{FF2B5EF4-FFF2-40B4-BE49-F238E27FC236}">
                <a16:creationId xmlns:a16="http://schemas.microsoft.com/office/drawing/2014/main" id="{11A84391-9196-4966-9A4E-196159AE7B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Laporan </a:t>
            </a:r>
            <a:r>
              <a:rPr lang="en-US"/>
              <a:t>STA/TA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14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21E3F-769E-49EA-A641-6E646385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04800"/>
            <a:ext cx="10898187" cy="1219200"/>
          </a:xfrm>
        </p:spPr>
        <p:txBody>
          <a:bodyPr/>
          <a:lstStyle/>
          <a:p>
            <a:r>
              <a:rPr lang="en-US" altLang="en-US"/>
              <a:t>STA-TA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E4CE5C-BE9A-476D-8044-66D7B2EE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994672" cy="3962400"/>
          </a:xfrm>
        </p:spPr>
        <p:txBody>
          <a:bodyPr>
            <a:normAutofit/>
          </a:bodyPr>
          <a:lstStyle/>
          <a:p>
            <a:r>
              <a:rPr lang="en-US"/>
              <a:t>Sidang STA</a:t>
            </a:r>
          </a:p>
          <a:p>
            <a:pPr lvl="1"/>
            <a:r>
              <a:rPr lang="en-US"/>
              <a:t>Rumusan masalah, eksplorasi, perbandingan, desain awal, dan prototype</a:t>
            </a:r>
          </a:p>
          <a:p>
            <a:pPr lvl="1"/>
            <a:r>
              <a:rPr lang="en-US"/>
              <a:t>Bab 1 – 3 Laporan TA</a:t>
            </a:r>
          </a:p>
          <a:p>
            <a:r>
              <a:rPr lang="en-US"/>
              <a:t>Prasidang TA</a:t>
            </a:r>
          </a:p>
          <a:p>
            <a:pPr lvl="1"/>
            <a:r>
              <a:rPr lang="en-US"/>
              <a:t>Kesesuaian analisis dan hasil implementasi, evaluasi, tes koding </a:t>
            </a:r>
          </a:p>
          <a:p>
            <a:pPr lvl="1"/>
            <a:r>
              <a:rPr lang="en-US"/>
              <a:t>Bab 1 – 6 Laporan TA</a:t>
            </a:r>
          </a:p>
          <a:p>
            <a:r>
              <a:rPr lang="en-US"/>
              <a:t>USTA</a:t>
            </a:r>
          </a:p>
          <a:p>
            <a:pPr lvl="1"/>
            <a:r>
              <a:rPr lang="en-US"/>
              <a:t>User Acceptance Test, laporan TA, pameran, publikasi</a:t>
            </a:r>
          </a:p>
          <a:p>
            <a:pPr lvl="1"/>
            <a:r>
              <a:rPr lang="en-US"/>
              <a:t>Bab 1 – 6 Laporan TA</a:t>
            </a:r>
          </a:p>
        </p:txBody>
      </p:sp>
    </p:spTree>
    <p:extLst>
      <p:ext uri="{BB962C8B-B14F-4D97-AF65-F5344CB8AC3E}">
        <p14:creationId xmlns:p14="http://schemas.microsoft.com/office/powerpoint/2010/main" val="21522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Laporan Tugas Akhir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sym typeface="Wingdings" panose="05000000000000000000" pitchFamily="2" charset="2"/>
              </a:rPr>
              <a:t>Gunakan format laporan Fakultas Teknologi Informasi</a:t>
            </a:r>
          </a:p>
          <a:p>
            <a:r>
              <a:rPr lang="id-ID" dirty="0">
                <a:sym typeface="Wingdings" panose="05000000000000000000" pitchFamily="2" charset="2"/>
              </a:rPr>
              <a:t>Dicetak di kertas berukuran A4 80 gram</a:t>
            </a:r>
          </a:p>
          <a:p>
            <a:r>
              <a:rPr lang="id-ID" dirty="0">
                <a:sym typeface="Wingdings" panose="05000000000000000000" pitchFamily="2" charset="2"/>
              </a:rPr>
              <a:t>Laporan dicetak hanya pada satu halaman muka (tidak bolak-balik)</a:t>
            </a:r>
          </a:p>
          <a:p>
            <a:r>
              <a:rPr lang="id-ID" dirty="0">
                <a:sym typeface="Wingdings" panose="05000000000000000000" pitchFamily="2" charset="2"/>
              </a:rPr>
              <a:t>Perhatikan aturan penulisan</a:t>
            </a:r>
          </a:p>
          <a:p>
            <a:r>
              <a:rPr lang="id-ID" dirty="0">
                <a:sym typeface="Wingdings" panose="05000000000000000000" pitchFamily="2" charset="2"/>
              </a:rPr>
              <a:t>Laporan yang dikumpulkan untuk sidang tidak perlu dijilid, cukup menggunakan binder clip</a:t>
            </a:r>
          </a:p>
        </p:txBody>
      </p:sp>
    </p:spTree>
    <p:extLst>
      <p:ext uri="{BB962C8B-B14F-4D97-AF65-F5344CB8AC3E}">
        <p14:creationId xmlns:p14="http://schemas.microsoft.com/office/powerpoint/2010/main" val="33971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Penggunaan Bahasa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Gunakan bahasa Indonesia baku</a:t>
            </a:r>
          </a:p>
          <a:p>
            <a:r>
              <a:rPr lang="id-ID" dirty="0"/>
              <a:t>1 paragraf tidak hanya berisi 1 kalimat</a:t>
            </a:r>
          </a:p>
          <a:p>
            <a:r>
              <a:rPr lang="id-ID" dirty="0"/>
              <a:t>Hindari penggunaan kata ganti orang (saya, kami, kita, mereka, dll)</a:t>
            </a:r>
          </a:p>
          <a:p>
            <a:r>
              <a:rPr lang="id-ID" dirty="0"/>
              <a:t>Istilah asing wajib untuk dicetak miring (italic)</a:t>
            </a:r>
          </a:p>
          <a:p>
            <a:r>
              <a:rPr lang="id-ID" dirty="0"/>
              <a:t>Gunakan kalimat sederhana yang mudah dipahami</a:t>
            </a:r>
          </a:p>
          <a:p>
            <a:pPr lvl="1"/>
            <a:r>
              <a:rPr lang="id-ID" dirty="0"/>
              <a:t>Tidak perlu 1 kalimat sampai lebih dari 3 baris</a:t>
            </a:r>
          </a:p>
          <a:p>
            <a:pPr lvl="1"/>
            <a:r>
              <a:rPr lang="id-ID" dirty="0"/>
              <a:t>Gunakan tanda baca seperlunya</a:t>
            </a:r>
          </a:p>
          <a:p>
            <a:r>
              <a:rPr lang="id-ID" dirty="0"/>
              <a:t>Hindari penggunaan kata sambung di awal kalimat</a:t>
            </a:r>
          </a:p>
        </p:txBody>
      </p:sp>
    </p:spTree>
    <p:extLst>
      <p:ext uri="{BB962C8B-B14F-4D97-AF65-F5344CB8AC3E}">
        <p14:creationId xmlns:p14="http://schemas.microsoft.com/office/powerpoint/2010/main" val="33435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Bagian Awal Laporan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Cover</a:t>
            </a:r>
          </a:p>
          <a:p>
            <a:r>
              <a:rPr lang="id-ID" dirty="0"/>
              <a:t>Lembar pengesahan</a:t>
            </a:r>
          </a:p>
          <a:p>
            <a:r>
              <a:rPr lang="id-ID" dirty="0"/>
              <a:t>Lembar pernyataan persetujuan karya ilmiah</a:t>
            </a:r>
          </a:p>
          <a:p>
            <a:r>
              <a:rPr lang="id-ID" dirty="0"/>
              <a:t>Lembar pernyataan orisinalitas karya</a:t>
            </a:r>
          </a:p>
          <a:p>
            <a:r>
              <a:rPr lang="id-ID" dirty="0"/>
              <a:t>Prakata/ Kata pengantar</a:t>
            </a:r>
          </a:p>
          <a:p>
            <a:r>
              <a:rPr lang="id-ID" dirty="0"/>
              <a:t>Abstrak (dalam bahasa Indonesia dan bahasa Inggris)</a:t>
            </a:r>
          </a:p>
          <a:p>
            <a:r>
              <a:rPr lang="id-ID" dirty="0"/>
              <a:t>Daftar Isi, Daftar Gambar, Daftar Tabel, Daftar Lampiran, Daftar Notasi, Daftar Singkatan, Daftar Istilah</a:t>
            </a:r>
          </a:p>
        </p:txBody>
      </p:sp>
    </p:spTree>
    <p:extLst>
      <p:ext uri="{BB962C8B-B14F-4D97-AF65-F5344CB8AC3E}">
        <p14:creationId xmlns:p14="http://schemas.microsoft.com/office/powerpoint/2010/main" val="36169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Susunan Isi Laporan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BAB 1 PENDAHULUAN</a:t>
            </a:r>
          </a:p>
          <a:p>
            <a:r>
              <a:rPr lang="id-ID" dirty="0"/>
              <a:t>BAB 2 KAJIAN TEORI</a:t>
            </a:r>
          </a:p>
          <a:p>
            <a:r>
              <a:rPr lang="id-ID" dirty="0"/>
              <a:t>BAB 3 ANALISIS DAN RANCANGAN SISTEM</a:t>
            </a:r>
          </a:p>
          <a:p>
            <a:r>
              <a:rPr lang="id-ID" dirty="0"/>
              <a:t>BAB 4 IMPLEMENTASI</a:t>
            </a:r>
          </a:p>
          <a:p>
            <a:r>
              <a:rPr lang="id-ID" dirty="0"/>
              <a:t>BAB 5 PENGUJIAN</a:t>
            </a:r>
          </a:p>
          <a:p>
            <a:r>
              <a:rPr lang="id-ID" dirty="0"/>
              <a:t>BAB 6 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23592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2551" y="2337992"/>
            <a:ext cx="9601200" cy="2262447"/>
          </a:xfrm>
        </p:spPr>
        <p:txBody>
          <a:bodyPr/>
          <a:lstStyle/>
          <a:p>
            <a:r>
              <a:rPr lang="id-ID"/>
              <a:t>Tugas </a:t>
            </a:r>
            <a:r>
              <a:rPr lang="id-ID" dirty="0"/>
              <a:t>Akhir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32551" y="4676639"/>
            <a:ext cx="9601200" cy="934527"/>
          </a:xfrm>
        </p:spPr>
        <p:txBody>
          <a:bodyPr>
            <a:norm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400"/>
              <a:t>Mahasiswa mengambil </a:t>
            </a:r>
            <a:r>
              <a:rPr lang="id-ID" sz="2400"/>
              <a:t>mata kuliah </a:t>
            </a:r>
            <a:r>
              <a:rPr lang="en-US" sz="2400"/>
              <a:t>TA </a:t>
            </a:r>
            <a:r>
              <a:rPr lang="id-ID" sz="2400"/>
              <a:t>pada saat perwalian</a:t>
            </a:r>
            <a:endParaRPr lang="en-US" sz="240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/>
              <a:t>Mahasiswa yang telah a</a:t>
            </a:r>
            <a:r>
              <a:rPr lang="id-ID" sz="2400"/>
              <a:t>tau sedang mengambil </a:t>
            </a:r>
            <a:r>
              <a:rPr lang="en-US" sz="2400"/>
              <a:t>STA</a:t>
            </a:r>
          </a:p>
          <a:p>
            <a:endParaRPr lang="id-ID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8604B-EF2F-47A6-B83D-1839E147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7" y="197541"/>
            <a:ext cx="3890845" cy="52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Bagian Akhir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Daftar Pustaka</a:t>
            </a:r>
          </a:p>
          <a:p>
            <a:r>
              <a:rPr lang="id-ID" dirty="0"/>
              <a:t>Lampiran</a:t>
            </a:r>
          </a:p>
          <a:p>
            <a:r>
              <a:rPr lang="id-ID" dirty="0"/>
              <a:t>Riwayat hidup penulis</a:t>
            </a:r>
          </a:p>
        </p:txBody>
      </p:sp>
    </p:spTree>
    <p:extLst>
      <p:ext uri="{BB962C8B-B14F-4D97-AF65-F5344CB8AC3E}">
        <p14:creationId xmlns:p14="http://schemas.microsoft.com/office/powerpoint/2010/main" val="171832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 action="ppaction://hlinksldjump"/>
              </a:rPr>
              <a:t>STA, </a:t>
            </a:r>
            <a:r>
              <a:rPr lang="id-ID" dirty="0">
                <a:hlinkClick r:id="rId2" action="ppaction://hlinksldjump"/>
              </a:rPr>
              <a:t>Prasidang dan USTA</a:t>
            </a:r>
            <a:endParaRPr lang="id-ID" dirty="0">
              <a:hlinkClick r:id="rId3" action="ppaction://hlinksldjump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Buatlah slide presentasi yang menarik</a:t>
            </a:r>
          </a:p>
          <a:p>
            <a:r>
              <a:rPr lang="id-ID" dirty="0"/>
              <a:t>Isi slide bukan hasil </a:t>
            </a:r>
            <a:r>
              <a:rPr lang="id-ID" b="1" i="1" dirty="0"/>
              <a:t>copy</a:t>
            </a:r>
            <a:r>
              <a:rPr lang="id-ID" b="1" dirty="0"/>
              <a:t> </a:t>
            </a:r>
            <a:r>
              <a:rPr lang="id-ID" b="1" i="1" dirty="0"/>
              <a:t>paste</a:t>
            </a:r>
            <a:r>
              <a:rPr lang="id-ID" dirty="0"/>
              <a:t> dari laporan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548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4C5C-A9C8-4E6A-BCF5-4839A91C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Komunikasi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EEEB-C335-408B-BB3C-DBA22820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10593386" cy="3962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Koordinator</a:t>
            </a:r>
            <a:r>
              <a:rPr lang="en-US" dirty="0"/>
              <a:t> TA : hendra.bunyamin@</a:t>
            </a:r>
            <a:r>
              <a:rPr lang="en-US" u="sng" dirty="0"/>
              <a:t>it.maranatha.edu</a:t>
            </a:r>
            <a:endParaRPr lang="en-US" dirty="0"/>
          </a:p>
          <a:p>
            <a:r>
              <a:rPr lang="en-US" dirty="0" err="1"/>
              <a:t>Kelas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http://morning.maranatha.edu/</a:t>
            </a:r>
            <a:endParaRPr lang="en-US" dirty="0"/>
          </a:p>
          <a:p>
            <a:r>
              <a:rPr lang="en-US" dirty="0" err="1"/>
              <a:t>Pertemuan</a:t>
            </a:r>
            <a:r>
              <a:rPr lang="en-US" dirty="0"/>
              <a:t>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/>
              <a:t>Setiap</a:t>
            </a:r>
            <a:r>
              <a:rPr lang="en-US" dirty="0"/>
              <a:t> Rabu Pk. </a:t>
            </a:r>
            <a:r>
              <a:rPr lang="en-US"/>
              <a:t>12.30-14.30 </a:t>
            </a:r>
            <a:r>
              <a:rPr lang="en-US" dirty="0"/>
              <a:t>LAB INTERNET</a:t>
            </a:r>
          </a:p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Silabus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STA TA (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)</a:t>
            </a:r>
          </a:p>
          <a:p>
            <a:r>
              <a:rPr lang="da-DK" dirty="0"/>
              <a:t>Pengumuman di Telegram, dan Web Fakultas / Prodi </a:t>
            </a:r>
          </a:p>
          <a:p>
            <a:r>
              <a:rPr lang="en-US" dirty="0" err="1"/>
              <a:t>Portofolio</a:t>
            </a:r>
            <a:r>
              <a:rPr lang="en-US" dirty="0"/>
              <a:t> : </a:t>
            </a:r>
            <a:r>
              <a:rPr lang="en-US" u="sng" dirty="0">
                <a:hlinkClick r:id="rId3"/>
              </a:rPr>
              <a:t>https://one.maranatha.edu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minimal 301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wisuda</a:t>
            </a:r>
            <a:r>
              <a:rPr lang="en-US" dirty="0"/>
              <a:t> (Note : </a:t>
            </a:r>
            <a:r>
              <a:rPr lang="en-US" dirty="0" err="1"/>
              <a:t>Pilih</a:t>
            </a:r>
            <a:r>
              <a:rPr lang="en-US" dirty="0"/>
              <a:t> 5 </a:t>
            </a:r>
            <a:r>
              <a:rPr lang="en-US" dirty="0" err="1"/>
              <a:t>kegiatan</a:t>
            </a:r>
            <a:r>
              <a:rPr lang="en-US" dirty="0"/>
              <a:t> per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SKPI)</a:t>
            </a:r>
          </a:p>
          <a:p>
            <a:r>
              <a:rPr lang="en-US" dirty="0" err="1"/>
              <a:t>Perhatikan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PIN (</a:t>
            </a:r>
            <a:r>
              <a:rPr lang="en-US" dirty="0" err="1"/>
              <a:t>Penomoran</a:t>
            </a:r>
            <a:r>
              <a:rPr lang="en-US" dirty="0"/>
              <a:t> Ijazah Nasional)</a:t>
            </a:r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33E8-AE73-4CEC-A49D-B08D2E3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Penting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D9D1-3B0F-41FB-892D-CDE7BA0E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#1 : </a:t>
            </a:r>
            <a:r>
              <a:rPr lang="en-US" dirty="0">
                <a:hlinkClick r:id="rId2"/>
              </a:rPr>
              <a:t>http://bit.ly/20221-FileSTATA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#2 : </a:t>
            </a:r>
            <a:r>
              <a:rPr lang="en-US" dirty="0">
                <a:hlinkClick r:id="rId3"/>
              </a:rPr>
              <a:t>http://bit.ly/20221-JadwalSidangFIT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#3 : </a:t>
            </a:r>
            <a:r>
              <a:rPr lang="en-US" dirty="0">
                <a:hlinkClick r:id="rId4"/>
              </a:rPr>
              <a:t>http://bit.ly/20221-GroupFBSTATA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sldjump"/>
            <a:extLst>
              <a:ext uri="{FF2B5EF4-FFF2-40B4-BE49-F238E27FC236}">
                <a16:creationId xmlns:a16="http://schemas.microsoft.com/office/drawing/2014/main" id="{11A84391-9196-4966-9A4E-196159AE7B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9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After</a:t>
            </a:r>
            <a:r>
              <a:rPr lang="id-ID" dirty="0"/>
              <a:t> USTA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07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Sidang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69952" y="1828800"/>
          <a:ext cx="76520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Hasil Judisium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id-ID" dirty="0"/>
                        <a:t>Prasidang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LAYAK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Lanjut ke USTA dan kerjakan revisi prasidang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TIDAK LAYAK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Mengulang kembali dari 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id-ID" dirty="0"/>
                        <a:t>USTA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Selamat, mendapat gelar S1</a:t>
                      </a:r>
                      <a:endParaRPr lang="id-ID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TIDAK</a:t>
                      </a:r>
                      <a:r>
                        <a:rPr lang="id-ID" baseline="0" dirty="0"/>
                        <a:t> LULUS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Mengulang kembali dari 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28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USTA Lulus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Kerjakan revisi USTA</a:t>
            </a:r>
          </a:p>
          <a:p>
            <a:pPr lvl="1"/>
            <a:r>
              <a:rPr lang="id-ID" dirty="0"/>
              <a:t>Cek batas waktu yang diberikan saat yudisium</a:t>
            </a:r>
          </a:p>
          <a:p>
            <a:pPr lvl="1"/>
            <a:r>
              <a:rPr lang="id-ID" dirty="0"/>
              <a:t>Lihat form revisi USTA</a:t>
            </a:r>
          </a:p>
          <a:p>
            <a:r>
              <a:rPr lang="id-ID"/>
              <a:t>Membuat jurnal</a:t>
            </a:r>
            <a:r>
              <a:rPr lang="en-US"/>
              <a:t> dan poster</a:t>
            </a:r>
            <a:endParaRPr lang="id-ID" dirty="0"/>
          </a:p>
          <a:p>
            <a:pPr lvl="1"/>
            <a:r>
              <a:rPr lang="id-ID" sz="3000" b="1" dirty="0"/>
              <a:t>Lihat </a:t>
            </a:r>
            <a:r>
              <a:rPr lang="id-ID" sz="3000" b="1"/>
              <a:t>format </a:t>
            </a:r>
            <a:r>
              <a:rPr lang="en-US" sz="3000" b="1"/>
              <a:t>di folder final</a:t>
            </a:r>
            <a:endParaRPr lang="id-ID" sz="3000" b="1" dirty="0">
              <a:solidFill>
                <a:srgbClr val="00B050"/>
              </a:solidFill>
            </a:endParaRPr>
          </a:p>
          <a:p>
            <a:pPr lvl="1"/>
            <a:r>
              <a:rPr lang="id-ID" dirty="0"/>
              <a:t>Cek kembali jurnal dengan dosen pembimbing</a:t>
            </a:r>
          </a:p>
          <a:p>
            <a:r>
              <a:rPr lang="id-ID" dirty="0"/>
              <a:t>Form kehadiran bimbingan ditantangani oleh ketua program studi</a:t>
            </a:r>
          </a:p>
          <a:p>
            <a:pPr lvl="1"/>
            <a:r>
              <a:rPr lang="id-ID" dirty="0"/>
              <a:t>Sebelum di-</a:t>
            </a:r>
            <a:r>
              <a:rPr lang="id-ID" i="1" dirty="0"/>
              <a:t>fotocopy</a:t>
            </a:r>
            <a:r>
              <a:rPr lang="id-ID" dirty="0"/>
              <a:t>, mintalah tanda tangan koordinator terlebih dahulu</a:t>
            </a:r>
          </a:p>
          <a:p>
            <a:pPr lvl="1"/>
            <a:r>
              <a:rPr lang="id-ID" dirty="0"/>
              <a:t>ASLI </a:t>
            </a:r>
            <a:r>
              <a:rPr lang="id-ID" dirty="0">
                <a:sym typeface="Wingdings" panose="05000000000000000000" pitchFamily="2" charset="2"/>
              </a:rPr>
              <a:t></a:t>
            </a:r>
            <a:r>
              <a:rPr lang="id-ID" dirty="0"/>
              <a:t> diserahkan kepada koordinator</a:t>
            </a:r>
          </a:p>
          <a:p>
            <a:pPr lvl="1"/>
            <a:r>
              <a:rPr lang="id-ID" dirty="0"/>
              <a:t>FOTOCOPY </a:t>
            </a:r>
            <a:r>
              <a:rPr lang="id-ID" dirty="0">
                <a:sym typeface="Wingdings" panose="05000000000000000000" pitchFamily="2" charset="2"/>
              </a:rPr>
              <a:t></a:t>
            </a:r>
            <a:r>
              <a:rPr lang="id-ID" dirty="0"/>
              <a:t> diserahkan kepada pembimbing</a:t>
            </a:r>
          </a:p>
        </p:txBody>
      </p:sp>
    </p:spTree>
    <p:extLst>
      <p:ext uri="{BB962C8B-B14F-4D97-AF65-F5344CB8AC3E}">
        <p14:creationId xmlns:p14="http://schemas.microsoft.com/office/powerpoint/2010/main" val="10674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USTA Lulus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Berikan judul TA dalam bahasa Inggris pada saat mengumpulkan CD TA dan Jurnal TA ke petugas Tata Usaha</a:t>
            </a:r>
          </a:p>
          <a:p>
            <a:r>
              <a:rPr lang="id-ID" dirty="0"/>
              <a:t>Pengumpulan dokumen ke koordinator</a:t>
            </a:r>
          </a:p>
          <a:p>
            <a:pPr lvl="1"/>
            <a:r>
              <a:rPr lang="id-ID" dirty="0"/>
              <a:t>Cek waktu penyerahan terakhir (Diumumkan d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STA TA</a:t>
            </a:r>
            <a:r>
              <a:rPr lang="id-ID" dirty="0"/>
              <a:t>)</a:t>
            </a:r>
          </a:p>
          <a:p>
            <a:pPr lvl="1"/>
            <a:r>
              <a:rPr lang="id-ID" i="1" dirty="0"/>
              <a:t>Form</a:t>
            </a:r>
            <a:r>
              <a:rPr lang="id-ID" dirty="0"/>
              <a:t> Checklist Kelengkapan Penyelesaian TA</a:t>
            </a:r>
          </a:p>
          <a:p>
            <a:pPr lvl="1"/>
            <a:r>
              <a:rPr lang="id-ID" i="1" dirty="0"/>
              <a:t>Form</a:t>
            </a:r>
            <a:r>
              <a:rPr lang="id-ID" dirty="0"/>
              <a:t> kehadiran bimbingan</a:t>
            </a:r>
          </a:p>
          <a:p>
            <a:pPr lvl="1"/>
            <a:r>
              <a:rPr lang="id-ID" i="1" dirty="0"/>
              <a:t>Form</a:t>
            </a:r>
            <a:r>
              <a:rPr lang="id-ID" dirty="0"/>
              <a:t> alasan tidak bimbingan</a:t>
            </a:r>
          </a:p>
          <a:p>
            <a:pPr lvl="1"/>
            <a:r>
              <a:rPr lang="id-ID" i="1" dirty="0"/>
              <a:t>Form</a:t>
            </a:r>
            <a:r>
              <a:rPr lang="id-ID" dirty="0"/>
              <a:t> </a:t>
            </a:r>
            <a:r>
              <a:rPr lang="id-ID" i="1" dirty="0"/>
              <a:t>history</a:t>
            </a:r>
            <a:r>
              <a:rPr lang="id-ID" dirty="0"/>
              <a:t> KP/TA</a:t>
            </a:r>
          </a:p>
          <a:p>
            <a:r>
              <a:rPr lang="id-ID" dirty="0"/>
              <a:t>Seluruh berkas (</a:t>
            </a:r>
            <a:r>
              <a:rPr lang="id-ID" i="1" dirty="0"/>
              <a:t>form</a:t>
            </a:r>
            <a:r>
              <a:rPr lang="id-ID" dirty="0"/>
              <a:t> kehadiran bimbingan, lembar pengesahan) beserta CD harus ditandatangani oleh ketua program studi</a:t>
            </a:r>
          </a:p>
        </p:txBody>
      </p:sp>
    </p:spTree>
    <p:extLst>
      <p:ext uri="{BB962C8B-B14F-4D97-AF65-F5344CB8AC3E}">
        <p14:creationId xmlns:p14="http://schemas.microsoft.com/office/powerpoint/2010/main" val="25284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Pengumpulan CD Tugas Akhir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Link </a:t>
            </a:r>
            <a:r>
              <a:rPr lang="en-US" dirty="0" err="1"/>
              <a:t>Panduan</a:t>
            </a:r>
            <a:r>
              <a:rPr lang="en-US" dirty="0"/>
              <a:t> CD TA https://library.maranatha.edu/guide/</a:t>
            </a:r>
          </a:p>
        </p:txBody>
      </p:sp>
    </p:spTree>
    <p:extLst>
      <p:ext uri="{BB962C8B-B14F-4D97-AF65-F5344CB8AC3E}">
        <p14:creationId xmlns:p14="http://schemas.microsoft.com/office/powerpoint/2010/main" val="333367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hlinkClick r:id="rId3" action="ppaction://hlinksldjump"/>
              </a:rPr>
              <a:t>Tugas Akhir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>
                <a:sym typeface="Wingdings" panose="05000000000000000000" pitchFamily="2" charset="2"/>
              </a:rPr>
              <a:t>Syarat </a:t>
            </a:r>
            <a:r>
              <a:rPr lang="en-US" dirty="0" err="1">
                <a:sym typeface="Wingdings" panose="05000000000000000000" pitchFamily="2" charset="2"/>
              </a:rPr>
              <a:t>mengambil</a:t>
            </a:r>
            <a:r>
              <a:rPr lang="en-US" dirty="0">
                <a:sym typeface="Wingdings" panose="05000000000000000000" pitchFamily="2" charset="2"/>
              </a:rPr>
              <a:t> TA</a:t>
            </a:r>
            <a:endParaRPr lang="id-ID" dirty="0">
              <a:sym typeface="Wingdings" panose="05000000000000000000" pitchFamily="2" charset="2"/>
            </a:endParaRPr>
          </a:p>
          <a:p>
            <a:pPr lvl="1"/>
            <a:r>
              <a:rPr lang="id-ID" dirty="0">
                <a:sym typeface="Wingdings" panose="05000000000000000000" pitchFamily="2" charset="2"/>
              </a:rPr>
              <a:t>Sudah </a:t>
            </a:r>
            <a:r>
              <a:rPr lang="en-US" dirty="0" err="1">
                <a:sym typeface="Wingdings" panose="05000000000000000000" pitchFamily="2" charset="2"/>
              </a:rPr>
              <a:t>menyelesaikan</a:t>
            </a:r>
            <a:r>
              <a:rPr lang="id-ID" dirty="0">
                <a:sym typeface="Wingdings" panose="05000000000000000000" pitchFamily="2" charset="2"/>
              </a:rPr>
              <a:t> minimal 120 SKS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id-ID" dirty="0"/>
              <a:t>IPK &gt;= 2.0</a:t>
            </a:r>
            <a:endParaRPr lang="en-US" dirty="0"/>
          </a:p>
          <a:p>
            <a:pPr lvl="1"/>
            <a:r>
              <a:rPr lang="id-ID" dirty="0">
                <a:sym typeface="Wingdings" panose="05000000000000000000" pitchFamily="2" charset="2"/>
              </a:rPr>
              <a:t>Sudah lulus KP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minimal C</a:t>
            </a:r>
            <a:endParaRPr lang="id-ID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id-ID"/>
              <a:t>Sedang mengambil Seminar Tugas Akhir (STA) atau sudah lulus STA</a:t>
            </a:r>
            <a:endParaRPr lang="en-US"/>
          </a:p>
          <a:p>
            <a:pPr marL="502920" lvl="1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lvl="0"/>
            <a:r>
              <a:rPr lang="id-ID"/>
              <a:t>Tugas Akhir hanya dapat diperpanjang maksimal 1 kali</a:t>
            </a:r>
            <a:endParaRPr lang="en-US"/>
          </a:p>
          <a:p>
            <a:r>
              <a:rPr lang="en-US"/>
              <a:t>Jenis TA yang diperbolehkan : </a:t>
            </a:r>
            <a:r>
              <a:rPr lang="id-ID"/>
              <a:t>Membuat program/ aplikasi sesuai ketentuan yang ditetapkan oleh KBK Rekayasa Perangkat Lunak, KBK Sistem Informasi, atau KBK Multimedia dan Jaringan.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Syarat Bebas Perpustakaan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74" y="1669305"/>
            <a:ext cx="4795078" cy="396240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32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Pengumpulan Berkas Prasyarat Lulus (1/2)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93813" y="1828800"/>
          <a:ext cx="9601201" cy="3662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Tempat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Info Kegiatan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Perpustakaan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Sebelum mengumpulkan ke Fakultas harap ke Perpustakaan terlebih dahulu untuk mengumpulkan CD Tugas akhir untuk perpustakaan dan Buku Teks. Form </a:t>
                      </a:r>
                      <a:r>
                        <a:rPr lang="id-ID"/>
                        <a:t>Checklist </a:t>
                      </a:r>
                      <a:r>
                        <a:rPr lang="en-US"/>
                        <a:t>point</a:t>
                      </a:r>
                      <a:r>
                        <a:rPr lang="en-US" baseline="0"/>
                        <a:t> 1 dan 11 </a:t>
                      </a:r>
                      <a:r>
                        <a:rPr lang="id-ID"/>
                        <a:t>wajib </a:t>
                      </a:r>
                      <a:r>
                        <a:rPr lang="id-ID" dirty="0"/>
                        <a:t>di tanda tangan dan cap pihak perpustakaan.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Perpustakaan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Pihak perpustakaan akan memberikan tanda terima syarat bebas perpustakaan. Setelah seluruh syarat bebas perpustakaan sudah anda selesaikan (Lihat syarat bebas perpustakaan). Tanda terima Jangan hilang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Fakultas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 selesai dengan Pihak Perpustakaan</a:t>
                      </a:r>
                      <a:r>
                        <a:rPr lang="id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Serahkan :</a:t>
                      </a:r>
                      <a:br>
                        <a:rPr lang="id-ID" dirty="0"/>
                      </a:br>
                      <a:r>
                        <a:rPr lang="id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CD </a:t>
                      </a:r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 untuk Fakultas</a:t>
                      </a:r>
                      <a:br>
                        <a:rPr lang="id-ID" dirty="0"/>
                      </a:br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 Form Checklist yang sudah di tanda tangan dan cap </a:t>
                      </a:r>
                      <a:r>
                        <a:rPr lang="id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pihak perpustakaan</a:t>
                      </a:r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Minta TU untuk tanda tangan di point  2 dan juga point 5 karena jurnal dan poster ada di dalam CD TA.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3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93813" y="604125"/>
          <a:ext cx="9601201" cy="47777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Tempat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Info Kegiatan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Fakultas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Mahasiswa </a:t>
                      </a:r>
                      <a:r>
                        <a:rPr lang="en-US"/>
                        <a:t>ke TU </a:t>
                      </a:r>
                      <a:r>
                        <a:rPr lang="id-ID"/>
                        <a:t>mengisi </a:t>
                      </a:r>
                      <a:r>
                        <a:rPr lang="id-ID" dirty="0"/>
                        <a:t>form judul TA dalam bahasa inggris (judul inggris sudah disiapkan dengan baik).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Fakultas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Setelah form judul TA inggris diisi, mahasiswa mengisi form tanda terima kelengkapan kelulusan di TU. Tanda Terima Jangan hilang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Fakultas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Pengumpulan ke Tata Usaha hanya diterima saat hari dan jam kerja Senin-Jumat pkl. 07.30-16.30.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Pembimbing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Mahasiswa menyerahkan CD dan Fotocopy</a:t>
                      </a:r>
                      <a:r>
                        <a:rPr lang="en-US" baseline="0"/>
                        <a:t> lembar bimbingan. Mintalah pembimbing untuk tanda tangan di point 3 dan 10.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Koordinator TA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2" action="ppaction://hlinksldjump"/>
                        </a:rPr>
                        <a:t>Clickhere</a:t>
                      </a:r>
                      <a:endParaRPr lang="en-US"/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Pameran TA dan Koor TA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Serahkan file poster (png/jpg) dan pdf</a:t>
                      </a:r>
                    </a:p>
                    <a:p>
                      <a:r>
                        <a:rPr lang="en-US"/>
                        <a:t>Serahkan file paper doc</a:t>
                      </a:r>
                      <a:r>
                        <a:rPr lang="en-US" baseline="0"/>
                        <a:t> dan pdf</a:t>
                      </a:r>
                    </a:p>
                    <a:p>
                      <a:r>
                        <a:rPr lang="en-US" baseline="0"/>
                        <a:t>Terlibatlah dalam persiapan dan pelaksanaan acara pameran TA yang dikoordinir oleh mahasiswa lulus USTA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7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Surat Keterangan Lulus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93813" y="1828800"/>
          <a:ext cx="96012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Sudah menyelesaikan seluruh kewajiban keuangan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Sudah lulus USTA &amp;</a:t>
                      </a:r>
                      <a:r>
                        <a:rPr lang="id-ID" baseline="0" dirty="0"/>
                        <a:t> </a:t>
                      </a:r>
                      <a:r>
                        <a:rPr lang="id-ID" dirty="0"/>
                        <a:t>sudah menyelesaikan semua kelengkapan </a:t>
                      </a:r>
                      <a:r>
                        <a:rPr lang="id-ID"/>
                        <a:t>di </a:t>
                      </a:r>
                      <a:r>
                        <a:rPr lang="en-US"/>
                        <a:t>TU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Semua nilai Mata Kuliah sudah muncul di Transkrip (kecuali nilai KP/STA/TA boleh belum muncul di Transkrip)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Sudah memenuhi semua persyaratan kelulusan program sarjana sbb: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/>
                        <a:t>IPK &gt; 2.00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/>
                        <a:t>Tidak ada nilai E pada Transkrip (kecuali KP/STA/TA yang tinggal tunggu update nilai)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/>
                        <a:t>Nilai D pada Transkrip tidak melebihi 12 SKS (semua MKU minimal 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dirty="0"/>
                        <a:t>Sudah menyelesaikan minimal 144 SKS (terdiri dari 122 SKS MK-Wajib dan minimal 22 SKS MK-Pilihan)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d-ID" dirty="0"/>
                        <a:t>Mengisi Form</a:t>
                      </a:r>
                      <a:r>
                        <a:rPr lang="id-ID" baseline="0" dirty="0"/>
                        <a:t> Permohonan Surat Keterangan Lulus (TU Fakultas IT)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208635" y="256031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Mahasiswa Perwalian dan memasukkan mata kuliah TA</a:t>
            </a: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69798" y="1112889"/>
            <a:ext cx="1935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Lihat</a:t>
            </a:r>
            <a:r>
              <a:rPr lang="en-US" sz="1200" dirty="0"/>
              <a:t> Time Line </a:t>
            </a:r>
            <a:r>
              <a:rPr lang="en-US" sz="1200" dirty="0" err="1"/>
              <a:t>Keseluruhan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8635" y="1761744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Koord. TA mengumumkan nama Dosen Pembimbing untuk mahasiswa yang LULUS Sidang STA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1968" y="914400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Mahasiswa bimbingan TA dengan Dosen Pembimbing</a:t>
            </a:r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219456" y="3157728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Mahasiswa wajib hadir </a:t>
            </a:r>
          </a:p>
          <a:p>
            <a:pPr algn="ctr"/>
            <a:r>
              <a:rPr lang="en-US" sz="1100"/>
              <a:t>di kelas 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46451" y="2732551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Mahasiswa</a:t>
            </a:r>
            <a:r>
              <a:rPr lang="en-US" sz="1100" dirty="0"/>
              <a:t>  </a:t>
            </a:r>
            <a:r>
              <a:rPr lang="en-US" sz="1100" dirty="0" err="1"/>
              <a:t>mendapatkan</a:t>
            </a:r>
            <a:r>
              <a:rPr lang="en-US" sz="1100" dirty="0"/>
              <a:t> </a:t>
            </a:r>
            <a:r>
              <a:rPr lang="en-US" sz="1100" dirty="0" err="1"/>
              <a:t>ijin</a:t>
            </a:r>
            <a:r>
              <a:rPr lang="en-US" sz="1100" dirty="0"/>
              <a:t> </a:t>
            </a:r>
            <a:r>
              <a:rPr lang="en-US" sz="1100" dirty="0" err="1"/>
              <a:t>maju</a:t>
            </a:r>
            <a:r>
              <a:rPr lang="en-US" sz="1100" dirty="0"/>
              <a:t>  </a:t>
            </a:r>
            <a:r>
              <a:rPr lang="en-US" sz="1100" dirty="0" err="1"/>
              <a:t>Prasidang</a:t>
            </a:r>
            <a:r>
              <a:rPr lang="en-US" sz="1100" dirty="0"/>
              <a:t> 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63942" y="3371089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Mahasiswa  melaksanakan  Prasidang TA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86384" y="1395984"/>
            <a:ext cx="329184" cy="28651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86384" y="2737104"/>
            <a:ext cx="329184" cy="28651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0" idx="3"/>
            <a:endCxn id="11" idx="1"/>
          </p:cNvCxnSpPr>
          <p:nvPr/>
        </p:nvCxnSpPr>
        <p:spPr>
          <a:xfrm flipV="1">
            <a:off x="1866747" y="1335024"/>
            <a:ext cx="925221" cy="847344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3"/>
            <a:endCxn id="15" idx="0"/>
          </p:cNvCxnSpPr>
          <p:nvPr/>
        </p:nvCxnSpPr>
        <p:spPr>
          <a:xfrm>
            <a:off x="4450080" y="1335024"/>
            <a:ext cx="125427" cy="1397527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10618325" y="3371088"/>
            <a:ext cx="1267528" cy="7143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hlinkClick r:id="rId6" action="ppaction://hlinkfile"/>
          </p:cNvPr>
          <p:cNvSpPr/>
          <p:nvPr/>
        </p:nvSpPr>
        <p:spPr>
          <a:xfrm>
            <a:off x="10353289" y="4586514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Kumpulkan</a:t>
            </a:r>
            <a:r>
              <a:rPr lang="en-US" sz="1100" dirty="0"/>
              <a:t> Form </a:t>
            </a:r>
            <a:r>
              <a:rPr lang="en-US" sz="1100" dirty="0" err="1"/>
              <a:t>ceklis</a:t>
            </a:r>
            <a:r>
              <a:rPr lang="en-US" sz="1100" dirty="0"/>
              <a:t> </a:t>
            </a:r>
            <a:r>
              <a:rPr lang="en-US" sz="1100" dirty="0" err="1"/>
              <a:t>penyelesaian</a:t>
            </a:r>
            <a:r>
              <a:rPr lang="en-US" sz="1100" dirty="0"/>
              <a:t> TA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koord</a:t>
            </a:r>
            <a:r>
              <a:rPr lang="en-US" sz="1100" dirty="0"/>
              <a:t> TA</a:t>
            </a:r>
          </a:p>
        </p:txBody>
      </p:sp>
      <p:cxnSp>
        <p:nvCxnSpPr>
          <p:cNvPr id="46" name="Elbow Connector 45"/>
          <p:cNvCxnSpPr>
            <a:cxnSpLocks/>
            <a:stCxn id="41" idx="2"/>
          </p:cNvCxnSpPr>
          <p:nvPr/>
        </p:nvCxnSpPr>
        <p:spPr>
          <a:xfrm rot="16200000" flipH="1">
            <a:off x="10943310" y="4394186"/>
            <a:ext cx="617561" cy="3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flipH="1">
            <a:off x="11447381" y="4027391"/>
            <a:ext cx="77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LULUS</a:t>
            </a:r>
            <a:endParaRPr lang="en-US" b="1"/>
          </a:p>
        </p:txBody>
      </p:sp>
      <p:cxnSp>
        <p:nvCxnSpPr>
          <p:cNvPr id="54" name="Elbow Connector 53"/>
          <p:cNvCxnSpPr>
            <a:cxnSpLocks/>
            <a:stCxn id="41" idx="0"/>
          </p:cNvCxnSpPr>
          <p:nvPr/>
        </p:nvCxnSpPr>
        <p:spPr>
          <a:xfrm rot="16200000" flipV="1">
            <a:off x="5143079" y="-2737922"/>
            <a:ext cx="2830504" cy="9387516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47432" y="77384"/>
            <a:ext cx="392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TIDAK LULUS  </a:t>
            </a:r>
            <a:r>
              <a:rPr lang="en-US" sz="1200" b="1">
                <a:sym typeface="Wingdings" pitchFamily="2" charset="2"/>
              </a:rPr>
              <a:t> Ajukan Topik STA Baru dan ambil MK. STA</a:t>
            </a:r>
          </a:p>
          <a:p>
            <a:r>
              <a:rPr lang="en-US" sz="1200" b="1">
                <a:sym typeface="Wingdings" pitchFamily="2" charset="2"/>
              </a:rPr>
              <a:t>Perpanjangan  Ambil MK, TA</a:t>
            </a:r>
            <a:endParaRPr lang="en-US" b="1"/>
          </a:p>
        </p:txBody>
      </p:sp>
      <p:sp>
        <p:nvSpPr>
          <p:cNvPr id="59" name="TextBox 58">
            <a:hlinkClick r:id="rId7" action="ppaction://hlinksldjump"/>
          </p:cNvPr>
          <p:cNvSpPr txBox="1"/>
          <p:nvPr/>
        </p:nvSpPr>
        <p:spPr>
          <a:xfrm>
            <a:off x="10288881" y="5427762"/>
            <a:ext cx="1753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Lihat</a:t>
            </a:r>
            <a:r>
              <a:rPr lang="en-US" sz="1200" dirty="0"/>
              <a:t> </a:t>
            </a:r>
            <a:r>
              <a:rPr lang="en-US" sz="1200" dirty="0" err="1"/>
              <a:t>Ringkasan</a:t>
            </a:r>
            <a:r>
              <a:rPr lang="en-US" sz="1200" dirty="0"/>
              <a:t> </a:t>
            </a:r>
            <a:r>
              <a:rPr lang="en-US" sz="1200" dirty="0" err="1"/>
              <a:t>Penilaian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144768" y="3371088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Mengumpulkan Berkas untuk  Prasidang 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10926" y="4814560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Mahasiswa</a:t>
            </a:r>
            <a:r>
              <a:rPr lang="en-US" sz="1100" dirty="0"/>
              <a:t>  </a:t>
            </a:r>
            <a:r>
              <a:rPr lang="en-US" sz="1100" dirty="0" err="1"/>
              <a:t>mendapat</a:t>
            </a:r>
            <a:r>
              <a:rPr lang="en-US" sz="1100" dirty="0"/>
              <a:t> </a:t>
            </a:r>
            <a:r>
              <a:rPr lang="en-US" sz="1100" dirty="0" err="1"/>
              <a:t>ijin</a:t>
            </a:r>
            <a:r>
              <a:rPr lang="en-US" sz="1100" dirty="0"/>
              <a:t> </a:t>
            </a:r>
            <a:r>
              <a:rPr lang="en-US" sz="1100" dirty="0" err="1"/>
              <a:t>maju</a:t>
            </a:r>
            <a:r>
              <a:rPr lang="en-US" sz="1100" dirty="0"/>
              <a:t> USTA</a:t>
            </a:r>
          </a:p>
        </p:txBody>
      </p:sp>
      <p:sp>
        <p:nvSpPr>
          <p:cNvPr id="36" name="Rectangle 35">
            <a:hlinkClick r:id="rId8" action="ppaction://hlinksldjump"/>
          </p:cNvPr>
          <p:cNvSpPr/>
          <p:nvPr/>
        </p:nvSpPr>
        <p:spPr>
          <a:xfrm>
            <a:off x="8363942" y="4774982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Mahasiswa  melaksanakan  USTA</a:t>
            </a:r>
          </a:p>
          <a:p>
            <a:pPr algn="ctr"/>
            <a:r>
              <a:rPr lang="en-US" sz="1100"/>
              <a:t>Dan Pameran TA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44768" y="4774982"/>
            <a:ext cx="1658112" cy="841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Mengumpulkan Berkas untuk  USTA</a:t>
            </a:r>
          </a:p>
        </p:txBody>
      </p:sp>
      <p:cxnSp>
        <p:nvCxnSpPr>
          <p:cNvPr id="29" name="Straight Arrow Connector 28"/>
          <p:cNvCxnSpPr>
            <a:stCxn id="15" idx="3"/>
            <a:endCxn id="74" idx="1"/>
          </p:cNvCxnSpPr>
          <p:nvPr/>
        </p:nvCxnSpPr>
        <p:spPr>
          <a:xfrm>
            <a:off x="5404563" y="3153175"/>
            <a:ext cx="740205" cy="63853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4" idx="3"/>
            <a:endCxn id="16" idx="1"/>
          </p:cNvCxnSpPr>
          <p:nvPr/>
        </p:nvCxnSpPr>
        <p:spPr>
          <a:xfrm>
            <a:off x="7802880" y="3791712"/>
            <a:ext cx="561062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2"/>
            <a:endCxn id="35" idx="0"/>
          </p:cNvCxnSpPr>
          <p:nvPr/>
        </p:nvCxnSpPr>
        <p:spPr>
          <a:xfrm rot="5400000">
            <a:off x="6665379" y="2286940"/>
            <a:ext cx="602223" cy="4453016"/>
          </a:xfrm>
          <a:prstGeom prst="bentConnector3">
            <a:avLst>
              <a:gd name="adj1" fmla="val 27081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5554369" y="5192812"/>
            <a:ext cx="619736" cy="19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36" idx="1"/>
          </p:cNvCxnSpPr>
          <p:nvPr/>
        </p:nvCxnSpPr>
        <p:spPr>
          <a:xfrm>
            <a:off x="7802880" y="5195606"/>
            <a:ext cx="56106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cxnSpLocks/>
            <a:stCxn id="36" idx="3"/>
            <a:endCxn id="41" idx="1"/>
          </p:cNvCxnSpPr>
          <p:nvPr/>
        </p:nvCxnSpPr>
        <p:spPr>
          <a:xfrm flipV="1">
            <a:off x="10022054" y="3728248"/>
            <a:ext cx="596271" cy="1467358"/>
          </a:xfrm>
          <a:prstGeom prst="bentConnector3">
            <a:avLst>
              <a:gd name="adj1" fmla="val 339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hlinkClick r:id="rId9" action="ppaction://hlinksldjump"/>
            <a:extLst>
              <a:ext uri="{FF2B5EF4-FFF2-40B4-BE49-F238E27FC236}">
                <a16:creationId xmlns:a16="http://schemas.microsoft.com/office/drawing/2014/main" id="{2D8C5FCA-85C5-4C1E-8C82-9A828A4935D2}"/>
              </a:ext>
            </a:extLst>
          </p:cNvPr>
          <p:cNvSpPr txBox="1"/>
          <p:nvPr/>
        </p:nvSpPr>
        <p:spPr>
          <a:xfrm>
            <a:off x="2772262" y="1853945"/>
            <a:ext cx="136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TA Baru 8x</a:t>
            </a:r>
          </a:p>
          <a:p>
            <a:r>
              <a:rPr lang="en-US" sz="1200" b="1"/>
              <a:t>TA Perpanjang 12x</a:t>
            </a:r>
            <a:endParaRPr lang="en-US" b="1"/>
          </a:p>
        </p:txBody>
      </p:sp>
      <p:sp>
        <p:nvSpPr>
          <p:cNvPr id="40" name="TextBox 39">
            <a:hlinkClick r:id="rId10" action="ppaction://hlinksldjump"/>
            <a:extLst>
              <a:ext uri="{FF2B5EF4-FFF2-40B4-BE49-F238E27FC236}">
                <a16:creationId xmlns:a16="http://schemas.microsoft.com/office/drawing/2014/main" id="{DDF99C99-AB28-4CD6-96BB-624152D0DB46}"/>
              </a:ext>
            </a:extLst>
          </p:cNvPr>
          <p:cNvSpPr txBox="1"/>
          <p:nvPr/>
        </p:nvSpPr>
        <p:spPr>
          <a:xfrm>
            <a:off x="6096000" y="442596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H-2</a:t>
            </a:r>
            <a:endParaRPr lang="en-US" b="1"/>
          </a:p>
        </p:txBody>
      </p:sp>
      <p:sp>
        <p:nvSpPr>
          <p:cNvPr id="61" name="TextBox 60">
            <a:hlinkClick r:id="rId11" action="ppaction://hlinksldjump"/>
            <a:extLst>
              <a:ext uri="{FF2B5EF4-FFF2-40B4-BE49-F238E27FC236}">
                <a16:creationId xmlns:a16="http://schemas.microsoft.com/office/drawing/2014/main" id="{9263A99E-3BE2-4FA4-828A-81A6AE3E0E72}"/>
              </a:ext>
            </a:extLst>
          </p:cNvPr>
          <p:cNvSpPr txBox="1"/>
          <p:nvPr/>
        </p:nvSpPr>
        <p:spPr>
          <a:xfrm>
            <a:off x="3589298" y="4419174"/>
            <a:ext cx="1118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Form </a:t>
            </a:r>
            <a:r>
              <a:rPr lang="en-US" sz="1200" b="1" dirty="0" err="1"/>
              <a:t>IMaS</a:t>
            </a:r>
            <a:endParaRPr lang="en-US" b="1" dirty="0"/>
          </a:p>
        </p:txBody>
      </p:sp>
      <p:sp>
        <p:nvSpPr>
          <p:cNvPr id="37" name="TextBox 36">
            <a:hlinkClick r:id="rId12" action="ppaction://hlinksldjump"/>
            <a:extLst>
              <a:ext uri="{FF2B5EF4-FFF2-40B4-BE49-F238E27FC236}">
                <a16:creationId xmlns:a16="http://schemas.microsoft.com/office/drawing/2014/main" id="{D917389D-9DEA-46A4-BA1E-672D9F6CB89B}"/>
              </a:ext>
            </a:extLst>
          </p:cNvPr>
          <p:cNvSpPr txBox="1"/>
          <p:nvPr/>
        </p:nvSpPr>
        <p:spPr>
          <a:xfrm>
            <a:off x="8390277" y="4454130"/>
            <a:ext cx="89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Dress Code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179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5780-0953-4720-B0A5-3B3C1CBC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 action="ppaction://hlinksldjump"/>
              </a:rPr>
              <a:t>Timeline STA TA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6619C-399F-4584-AEC2-D6A973286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110576"/>
              </p:ext>
            </p:extLst>
          </p:nvPr>
        </p:nvGraphicFramePr>
        <p:xfrm>
          <a:off x="0" y="1828800"/>
          <a:ext cx="1219199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1">
                  <a:extLst>
                    <a:ext uri="{9D8B030D-6E8A-4147-A177-3AD203B41FA5}">
                      <a16:colId xmlns:a16="http://schemas.microsoft.com/office/drawing/2014/main" val="3618027304"/>
                    </a:ext>
                  </a:extLst>
                </a:gridCol>
                <a:gridCol w="423397">
                  <a:extLst>
                    <a:ext uri="{9D8B030D-6E8A-4147-A177-3AD203B41FA5}">
                      <a16:colId xmlns:a16="http://schemas.microsoft.com/office/drawing/2014/main" val="2428682633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834389070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664960004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45265642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884470155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1564646271"/>
                    </a:ext>
                  </a:extLst>
                </a:gridCol>
                <a:gridCol w="537412">
                  <a:extLst>
                    <a:ext uri="{9D8B030D-6E8A-4147-A177-3AD203B41FA5}">
                      <a16:colId xmlns:a16="http://schemas.microsoft.com/office/drawing/2014/main" val="3494948273"/>
                    </a:ext>
                  </a:extLst>
                </a:gridCol>
                <a:gridCol w="745956">
                  <a:extLst>
                    <a:ext uri="{9D8B030D-6E8A-4147-A177-3AD203B41FA5}">
                      <a16:colId xmlns:a16="http://schemas.microsoft.com/office/drawing/2014/main" val="854075483"/>
                    </a:ext>
                  </a:extLst>
                </a:gridCol>
                <a:gridCol w="712730">
                  <a:extLst>
                    <a:ext uri="{9D8B030D-6E8A-4147-A177-3AD203B41FA5}">
                      <a16:colId xmlns:a16="http://schemas.microsoft.com/office/drawing/2014/main" val="2714062253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6847460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744582861"/>
                    </a:ext>
                  </a:extLst>
                </a:gridCol>
                <a:gridCol w="707572">
                  <a:extLst>
                    <a:ext uri="{9D8B030D-6E8A-4147-A177-3AD203B41FA5}">
                      <a16:colId xmlns:a16="http://schemas.microsoft.com/office/drawing/2014/main" val="1002988002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302118364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944030209"/>
                    </a:ext>
                  </a:extLst>
                </a:gridCol>
                <a:gridCol w="560858">
                  <a:extLst>
                    <a:ext uri="{9D8B030D-6E8A-4147-A177-3AD203B41FA5}">
                      <a16:colId xmlns:a16="http://schemas.microsoft.com/office/drawing/2014/main" val="1024945254"/>
                    </a:ext>
                  </a:extLst>
                </a:gridCol>
                <a:gridCol w="462399">
                  <a:extLst>
                    <a:ext uri="{9D8B030D-6E8A-4147-A177-3AD203B41FA5}">
                      <a16:colId xmlns:a16="http://schemas.microsoft.com/office/drawing/2014/main" val="934925090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2227495807"/>
                    </a:ext>
                  </a:extLst>
                </a:gridCol>
                <a:gridCol w="892625">
                  <a:extLst>
                    <a:ext uri="{9D8B030D-6E8A-4147-A177-3AD203B41FA5}">
                      <a16:colId xmlns:a16="http://schemas.microsoft.com/office/drawing/2014/main" val="332796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6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Semester Sebelumnya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Pengajuan 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UAS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UAS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60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STA Saja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Sidang 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Sidang 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Melihat Pameran 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6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TA Saja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Prasidang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Prasidang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Pameran 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Penyelesaian 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1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STA TA Bareng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Sidang 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Sidang 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Prasidang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Prasidang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USTA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Pameran 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Penyelesaian 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69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2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BD14-BAE8-437E-98DC-E93603EC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err="1"/>
              <a:t>Penilaian</a:t>
            </a:r>
            <a:r>
              <a:rPr lang="en-US" sz="2800"/>
              <a:t> STA : 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err="1"/>
              <a:t>Penilaian</a:t>
            </a:r>
            <a:r>
              <a:rPr lang="en-US" sz="2800"/>
              <a:t> TA : </a:t>
            </a: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1509D926-9053-4C41-BB98-B973E203AFBB}"/>
              </a:ext>
            </a:extLst>
          </p:cNvPr>
          <p:cNvGraphicFramePr>
            <a:graphicFrameLocks noGrp="1"/>
          </p:cNvGraphicFramePr>
          <p:nvPr/>
        </p:nvGraphicFramePr>
        <p:xfrm>
          <a:off x="4659313" y="1670150"/>
          <a:ext cx="4989654" cy="876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06131">
                  <a:extLst>
                    <a:ext uri="{9D8B030D-6E8A-4147-A177-3AD203B41FA5}">
                      <a16:colId xmlns:a16="http://schemas.microsoft.com/office/drawing/2014/main" val="4089243153"/>
                    </a:ext>
                  </a:extLst>
                </a:gridCol>
                <a:gridCol w="1083523">
                  <a:extLst>
                    <a:ext uri="{9D8B030D-6E8A-4147-A177-3AD203B41FA5}">
                      <a16:colId xmlns:a16="http://schemas.microsoft.com/office/drawing/2014/main" val="4051874191"/>
                    </a:ext>
                  </a:extLst>
                </a:gridCol>
              </a:tblGrid>
              <a:tr h="43829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05" marR="121905" marT="45584" marB="455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Bobot</a:t>
                      </a:r>
                      <a:endParaRPr lang="en-US" sz="1600" dirty="0"/>
                    </a:p>
                  </a:txBody>
                  <a:tcPr marL="121905" marR="121905" marT="45584" marB="4558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105622"/>
                  </a:ext>
                </a:extLst>
              </a:tr>
              <a:tr h="43829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</a:t>
                      </a:r>
                      <a:r>
                        <a:rPr lang="en-US" sz="1600" b="1" dirty="0" err="1"/>
                        <a:t>Sidang</a:t>
                      </a:r>
                      <a:r>
                        <a:rPr lang="en-US" sz="1600" b="1" dirty="0"/>
                        <a:t> STA</a:t>
                      </a:r>
                    </a:p>
                  </a:txBody>
                  <a:tcPr marL="121905" marR="121905" marT="45584" marB="4558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  <a:r>
                        <a:rPr lang="en-US" sz="1600" b="1" dirty="0"/>
                        <a:t>0</a:t>
                      </a:r>
                      <a:r>
                        <a:rPr lang="en-US" sz="1600" b="1"/>
                        <a:t>0</a:t>
                      </a:r>
                      <a:r>
                        <a:rPr lang="en-US" sz="1600" b="1" dirty="0"/>
                        <a:t>%</a:t>
                      </a:r>
                    </a:p>
                  </a:txBody>
                  <a:tcPr marL="121905" marR="121905" marT="45584" marB="4558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8876909"/>
                  </a:ext>
                </a:extLst>
              </a:tr>
            </a:tbl>
          </a:graphicData>
        </a:graphic>
      </p:graphicFrame>
      <p:sp>
        <p:nvSpPr>
          <p:cNvPr id="12334" name="TextBox 5"/>
          <p:cNvSpPr txBox="1">
            <a:spLocks noChangeArrowheads="1"/>
          </p:cNvSpPr>
          <p:nvPr/>
        </p:nvSpPr>
        <p:spPr bwMode="auto">
          <a:xfrm>
            <a:off x="3101870" y="4849296"/>
            <a:ext cx="79396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600"/>
              <a:t>*</a:t>
            </a:r>
            <a:r>
              <a:rPr lang="en-US" altLang="en-US" sz="1600" b="1"/>
              <a:t>Detil perhitungan dapat dilihat pada form penilaian</a:t>
            </a:r>
          </a:p>
        </p:txBody>
      </p:sp>
      <p:graphicFrame>
        <p:nvGraphicFramePr>
          <p:cNvPr id="7" name="Tabel 3"/>
          <p:cNvGraphicFramePr>
            <a:graphicFrameLocks noGrp="1"/>
          </p:cNvGraphicFramePr>
          <p:nvPr/>
        </p:nvGraphicFramePr>
        <p:xfrm>
          <a:off x="4659313" y="2851531"/>
          <a:ext cx="4989654" cy="18430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93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28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75" marR="91475" marT="45748" marB="45748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Bobot</a:t>
                      </a:r>
                      <a:endParaRPr lang="en-US" sz="1600" dirty="0"/>
                    </a:p>
                  </a:txBody>
                  <a:tcPr marL="91475" marR="91475" marT="45748" marB="4574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56">
                <a:tc>
                  <a:txBody>
                    <a:bodyPr/>
                    <a:lstStyle/>
                    <a:p>
                      <a:r>
                        <a:rPr lang="en-US" sz="1600" b="1" dirty="0"/>
                        <a:t>1. </a:t>
                      </a:r>
                      <a:r>
                        <a:rPr lang="en-US" sz="1600" b="1" dirty="0" err="1"/>
                        <a:t>Prasidang</a:t>
                      </a:r>
                      <a:r>
                        <a:rPr lang="en-US" sz="1600" b="1" dirty="0"/>
                        <a:t> TA</a:t>
                      </a:r>
                    </a:p>
                  </a:txBody>
                  <a:tcPr marL="91475" marR="91475" marT="45748" marB="45748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35%</a:t>
                      </a:r>
                    </a:p>
                  </a:txBody>
                  <a:tcPr marL="91475" marR="91475" marT="45748" marB="457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56">
                <a:tc>
                  <a:txBody>
                    <a:bodyPr/>
                    <a:lstStyle/>
                    <a:p>
                      <a:r>
                        <a:rPr lang="en-US" sz="1600" b="1" dirty="0"/>
                        <a:t>2. </a:t>
                      </a:r>
                      <a:r>
                        <a:rPr lang="en-US" sz="1600" b="1" dirty="0" err="1"/>
                        <a:t>Sidang</a:t>
                      </a:r>
                      <a:r>
                        <a:rPr lang="en-US" sz="1600" b="1" dirty="0"/>
                        <a:t> USTA</a:t>
                      </a:r>
                    </a:p>
                  </a:txBody>
                  <a:tcPr marL="91475" marR="91475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55%</a:t>
                      </a:r>
                    </a:p>
                  </a:txBody>
                  <a:tcPr marL="91475" marR="91475" marT="45748" marB="457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88">
                <a:tc>
                  <a:txBody>
                    <a:bodyPr/>
                    <a:lstStyle/>
                    <a:p>
                      <a:r>
                        <a:rPr lang="en-US" sz="1600" b="1" dirty="0"/>
                        <a:t>3. </a:t>
                      </a:r>
                      <a:r>
                        <a:rPr lang="en-US" sz="1600" b="1" dirty="0" err="1"/>
                        <a:t>Publikasi</a:t>
                      </a:r>
                      <a:r>
                        <a:rPr lang="en-US" sz="1600" b="1" dirty="0"/>
                        <a:t> (Paper</a:t>
                      </a:r>
                      <a:r>
                        <a:rPr lang="en-US" sz="1600" b="1"/>
                        <a:t>, Poster Pameran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91475" marR="91475" marT="45748" marB="457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/>
                        <a:t>10%</a:t>
                      </a:r>
                    </a:p>
                  </a:txBody>
                  <a:tcPr marL="91475" marR="91475" marT="45748" marB="457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D8B5F47-B832-4845-B0BD-FE8D75AA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3" action="ppaction://hlinksldjump"/>
              </a:rPr>
              <a:t>Penilaian Sidang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hlinkClick r:id="rId3" action="ppaction://hlinksldjump"/>
              </a:rPr>
              <a:t>Aturan Kelas 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/>
              <a:t>Mahasiswa wajib hadir di kelas TA selama satu semester, untuk menerima berbagai informasi yang berkaitan dengan mata kuliah TA</a:t>
            </a:r>
          </a:p>
          <a:p>
            <a:pPr lvl="1">
              <a:buFont typeface="Courier New" pitchFamily="49" charset="0"/>
              <a:buChar char="o"/>
            </a:pPr>
            <a:r>
              <a:rPr lang="id-ID"/>
              <a:t>Hanya </a:t>
            </a:r>
            <a:r>
              <a:rPr lang="id-ID" dirty="0"/>
              <a:t>mengambil TA </a:t>
            </a:r>
            <a:r>
              <a:rPr lang="id-ID" dirty="0">
                <a:sym typeface="Wingdings" pitchFamily="2" charset="2"/>
              </a:rPr>
              <a:t> 5</a:t>
            </a:r>
            <a:r>
              <a:rPr lang="id-ID" dirty="0"/>
              <a:t>× (wajib melaporkan </a:t>
            </a:r>
            <a:r>
              <a:rPr lang="id-ID" i="1" dirty="0" err="1"/>
              <a:t>progress</a:t>
            </a:r>
            <a:r>
              <a:rPr lang="id-ID" dirty="0"/>
              <a:t> bimbingan minimal 4×)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Mengambil STA &amp; TA </a:t>
            </a:r>
            <a:r>
              <a:rPr lang="id-ID" dirty="0">
                <a:sym typeface="Wingdings" panose="05000000000000000000" pitchFamily="2" charset="2"/>
              </a:rPr>
              <a:t> STA 3</a:t>
            </a:r>
            <a:r>
              <a:rPr lang="id-ID" dirty="0"/>
              <a:t>×, TA 2× (dihitung setelah lulus STA)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Jika </a:t>
            </a:r>
            <a:r>
              <a:rPr lang="id-ID" i="1" dirty="0" err="1"/>
              <a:t>progress</a:t>
            </a:r>
            <a:r>
              <a:rPr lang="id-ID" dirty="0"/>
              <a:t> bimbingan tidak dilaksanakan, maka tidak akan dijadwalkan untuk sidang</a:t>
            </a:r>
          </a:p>
          <a:p>
            <a:r>
              <a:rPr lang="id-ID" dirty="0"/>
              <a:t>Jumlah bimbingan minimal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Status </a:t>
            </a:r>
            <a:r>
              <a:rPr lang="id-ID"/>
              <a:t>topik baru</a:t>
            </a:r>
            <a:r>
              <a:rPr lang="en-US"/>
              <a:t> </a:t>
            </a:r>
            <a:r>
              <a:rPr lang="id-ID"/>
              <a:t>: </a:t>
            </a:r>
            <a:r>
              <a:rPr lang="id-ID" dirty="0"/>
              <a:t>8×</a:t>
            </a:r>
          </a:p>
          <a:p>
            <a:pPr lvl="1">
              <a:buFont typeface="Courier New" pitchFamily="49" charset="0"/>
              <a:buChar char="o"/>
            </a:pPr>
            <a:r>
              <a:rPr lang="id-ID" dirty="0"/>
              <a:t>Status </a:t>
            </a:r>
            <a:r>
              <a:rPr lang="id-ID"/>
              <a:t>topik perpanjang</a:t>
            </a:r>
            <a:r>
              <a:rPr lang="en-US"/>
              <a:t> </a:t>
            </a:r>
            <a:r>
              <a:rPr lang="id-ID"/>
              <a:t>: </a:t>
            </a:r>
            <a:r>
              <a:rPr lang="id-ID" dirty="0"/>
              <a:t>12×</a:t>
            </a:r>
          </a:p>
          <a:p>
            <a:r>
              <a:rPr lang="id-ID" dirty="0"/>
              <a:t>Tidak terlambat dalam pengumpulan dokumen/ </a:t>
            </a:r>
            <a:r>
              <a:rPr lang="id-ID" i="1" dirty="0" err="1"/>
              <a:t>draft</a:t>
            </a:r>
            <a:r>
              <a:rPr lang="id-ID" dirty="0"/>
              <a:t> laporan</a:t>
            </a:r>
            <a:r>
              <a:rPr lang="id-ID"/>
              <a:t>/ </a:t>
            </a:r>
            <a:r>
              <a:rPr lang="id-ID" i="1"/>
              <a:t>checklist</a:t>
            </a:r>
            <a:r>
              <a:rPr lang="id-ID"/>
              <a:t> </a:t>
            </a:r>
            <a:r>
              <a:rPr lang="id-ID" dirty="0"/>
              <a:t>penyelesaian</a:t>
            </a:r>
          </a:p>
          <a:p>
            <a:r>
              <a:rPr lang="id-ID" dirty="0"/>
              <a:t>Sanksi bagi mahasiswa yang tidak mematuhi aturan (jumlah bimbingan/ kehadiran kelas/ </a:t>
            </a:r>
            <a:r>
              <a:rPr lang="id-ID"/>
              <a:t>pengumpulan checklist </a:t>
            </a:r>
            <a:r>
              <a:rPr lang="id-ID" dirty="0"/>
              <a:t>penyelesaian</a:t>
            </a:r>
            <a:r>
              <a:rPr lang="id-ID"/>
              <a:t>) </a:t>
            </a:r>
            <a:endParaRPr lang="en-US"/>
          </a:p>
          <a:p>
            <a:pPr lvl="1"/>
            <a:r>
              <a:rPr lang="id-ID">
                <a:sym typeface="Wingdings" panose="05000000000000000000" pitchFamily="2" charset="2"/>
              </a:rPr>
              <a:t>Penurunan </a:t>
            </a:r>
            <a:r>
              <a:rPr lang="id-ID" dirty="0">
                <a:sym typeface="Wingdings" panose="05000000000000000000" pitchFamily="2" charset="2"/>
              </a:rPr>
              <a:t>1 tingkat nilai mutu TA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Pembatalan jadwal sidang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Dosen pembimbing atau penguji berhak menolak jadwal sidang Anda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60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hlinkClick r:id="rId3" action="ppaction://hlinksldjump"/>
              </a:rPr>
              <a:t>Pelaksanaan</a:t>
            </a:r>
            <a:r>
              <a:rPr lang="en-US">
                <a:hlinkClick r:id="rId3" action="ppaction://hlinksldjump"/>
              </a:rPr>
              <a:t> </a:t>
            </a:r>
            <a:r>
              <a:rPr lang="id-ID">
                <a:hlinkClick r:id="rId3" action="ppaction://hlinksldjump"/>
              </a:rPr>
              <a:t>Bimbingan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1"/>
            <a:ext cx="10716216" cy="3962400"/>
          </a:xfrm>
        </p:spPr>
        <p:txBody>
          <a:bodyPr>
            <a:normAutofit/>
          </a:bodyPr>
          <a:lstStyle/>
          <a:p>
            <a:r>
              <a:rPr lang="en-US"/>
              <a:t>Hubungi Bapak/Ibu Dosen Pembimbing</a:t>
            </a:r>
            <a:endParaRPr lang="id-ID" b="1" dirty="0">
              <a:sym typeface="Wingdings" panose="05000000000000000000" pitchFamily="2" charset="2"/>
            </a:endParaRPr>
          </a:p>
          <a:p>
            <a:r>
              <a:rPr lang="id-ID">
                <a:sym typeface="Wingdings" panose="05000000000000000000" pitchFamily="2" charset="2"/>
              </a:rPr>
              <a:t>Dokumen</a:t>
            </a:r>
          </a:p>
          <a:p>
            <a:pPr lvl="1"/>
            <a:r>
              <a:rPr lang="id-ID">
                <a:sym typeface="Wingdings" panose="05000000000000000000" pitchFamily="2" charset="2"/>
              </a:rPr>
              <a:t>Form kehadiran </a:t>
            </a:r>
            <a:r>
              <a:rPr lang="id-ID">
                <a:sym typeface="Wingdings" panose="05000000000000000000" pitchFamily="2" charset="2"/>
                <a:hlinkClick r:id="rId4" action="ppaction://hlinkfile"/>
              </a:rPr>
              <a:t>bimbingan</a:t>
            </a:r>
            <a:r>
              <a:rPr lang="id-ID">
                <a:sym typeface="Wingdings" panose="05000000000000000000" pitchFamily="2" charset="2"/>
              </a:rPr>
              <a:t> &amp; </a:t>
            </a:r>
            <a:r>
              <a:rPr lang="id-ID">
                <a:sym typeface="Wingdings" panose="05000000000000000000" pitchFamily="2" charset="2"/>
                <a:hlinkClick r:id="rId5" action="ppaction://hlinkfile"/>
              </a:rPr>
              <a:t>ketidakhadiran</a:t>
            </a:r>
            <a:r>
              <a:rPr lang="id-ID">
                <a:sym typeface="Wingdings" panose="05000000000000000000" pitchFamily="2" charset="2"/>
              </a:rPr>
              <a:t> bimbingan</a:t>
            </a:r>
          </a:p>
          <a:p>
            <a:pPr lvl="1"/>
            <a:r>
              <a:rPr lang="id-ID">
                <a:sym typeface="Wingdings" panose="05000000000000000000" pitchFamily="2" charset="2"/>
              </a:rPr>
              <a:t>Draft </a:t>
            </a:r>
            <a:r>
              <a:rPr lang="id-ID" dirty="0">
                <a:sym typeface="Wingdings" panose="05000000000000000000" pitchFamily="2" charset="2"/>
              </a:rPr>
              <a:t>laporan (</a:t>
            </a:r>
            <a:r>
              <a:rPr lang="id-ID" i="1" dirty="0">
                <a:sym typeface="Wingdings" panose="05000000000000000000" pitchFamily="2" charset="2"/>
              </a:rPr>
              <a:t>softcopy</a:t>
            </a:r>
            <a:r>
              <a:rPr lang="id-ID" dirty="0">
                <a:sym typeface="Wingdings" panose="05000000000000000000" pitchFamily="2" charset="2"/>
              </a:rPr>
              <a:t> atau </a:t>
            </a:r>
            <a:r>
              <a:rPr lang="id-ID" i="1" dirty="0">
                <a:sym typeface="Wingdings" panose="05000000000000000000" pitchFamily="2" charset="2"/>
              </a:rPr>
              <a:t>hardcopy</a:t>
            </a:r>
            <a:r>
              <a:rPr lang="id-ID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Aplikasi/ program</a:t>
            </a:r>
          </a:p>
          <a:p>
            <a:pPr lvl="1"/>
            <a:r>
              <a:rPr lang="id-ID" dirty="0">
                <a:sym typeface="Wingdings" panose="05000000000000000000" pitchFamily="2" charset="2"/>
              </a:rPr>
              <a:t>Catatan pribadi</a:t>
            </a:r>
          </a:p>
          <a:p>
            <a:r>
              <a:rPr lang="id-ID">
                <a:sym typeface="Wingdings" panose="05000000000000000000" pitchFamily="2" charset="2"/>
              </a:rPr>
              <a:t>Minta tanggal dan </a:t>
            </a:r>
            <a:r>
              <a:rPr lang="id-ID" dirty="0">
                <a:sym typeface="Wingdings" panose="05000000000000000000" pitchFamily="2" charset="2"/>
              </a:rPr>
              <a:t>tanda tangan pembimbing pada </a:t>
            </a:r>
            <a:r>
              <a:rPr lang="id-ID">
                <a:sym typeface="Wingdings" panose="05000000000000000000" pitchFamily="2" charset="2"/>
              </a:rPr>
              <a:t>form bimbingan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Dokumentasikan</a:t>
            </a:r>
            <a:endParaRPr lang="id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068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9E11-B7D0-4493-A745-1E7261FE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77" y="304800"/>
            <a:ext cx="10613836" cy="1219200"/>
          </a:xfrm>
        </p:spPr>
        <p:txBody>
          <a:bodyPr/>
          <a:lstStyle/>
          <a:p>
            <a:r>
              <a:rPr lang="en-US"/>
              <a:t>TA Baru 8x</a:t>
            </a:r>
            <a:br>
              <a:rPr lang="en-US"/>
            </a:br>
            <a:r>
              <a:rPr lang="en-US"/>
              <a:t>TA Perpanjang12x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1446-84C0-47D9-A7D8-7850A94A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065E61A4-260C-4803-80A4-25ED8BA5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213" y="297977"/>
            <a:ext cx="3675925" cy="5290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185CF-557D-4C4B-93CC-8890625C9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419" y="1446663"/>
            <a:ext cx="2949222" cy="37940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700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Custom 5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0070C0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IT.potx" id="{1F11470E-4C52-4CAF-A1A6-210E35B7241F}" vid="{33F742CF-2EE4-4461-998F-416CDA00FA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IT</Template>
  <TotalTime>1476</TotalTime>
  <Words>1566</Words>
  <Application>Microsoft Office PowerPoint</Application>
  <PresentationFormat>Widescreen</PresentationFormat>
  <Paragraphs>312</Paragraphs>
  <Slides>33</Slides>
  <Notes>11</Notes>
  <HiddenSlides>23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</vt:lpstr>
      <vt:lpstr>Courier New</vt:lpstr>
      <vt:lpstr>Seashells 16x9</vt:lpstr>
      <vt:lpstr>Tugas Akhir</vt:lpstr>
      <vt:lpstr>Tugas Akhir</vt:lpstr>
      <vt:lpstr>Tugas Akhir</vt:lpstr>
      <vt:lpstr>PowerPoint Presentation</vt:lpstr>
      <vt:lpstr>Timeline STA TA</vt:lpstr>
      <vt:lpstr>Penilaian Sidang</vt:lpstr>
      <vt:lpstr>Aturan Kelas TA</vt:lpstr>
      <vt:lpstr>Pelaksanaan Bimbingan</vt:lpstr>
      <vt:lpstr>TA Baru 8x TA Perpanjang12x</vt:lpstr>
      <vt:lpstr>PowerPoint Presentation</vt:lpstr>
      <vt:lpstr>Pelaksanaan Sidang</vt:lpstr>
      <vt:lpstr>Dress Code Sidang</vt:lpstr>
      <vt:lpstr>PowerPoint Presentation</vt:lpstr>
      <vt:lpstr>Laporan STA/TA</vt:lpstr>
      <vt:lpstr>STA-TA</vt:lpstr>
      <vt:lpstr>Laporan Tugas Akhir</vt:lpstr>
      <vt:lpstr>Penggunaan Bahasa</vt:lpstr>
      <vt:lpstr>Bagian Awal Laporan</vt:lpstr>
      <vt:lpstr>Susunan Isi Laporan FIT</vt:lpstr>
      <vt:lpstr>Bagian Akhir</vt:lpstr>
      <vt:lpstr>STA, Prasidang dan USTA</vt:lpstr>
      <vt:lpstr>Komunikasi</vt:lpstr>
      <vt:lpstr>Link Penting</vt:lpstr>
      <vt:lpstr>PowerPoint Presentation</vt:lpstr>
      <vt:lpstr>After USTA</vt:lpstr>
      <vt:lpstr>Hasil Sidang</vt:lpstr>
      <vt:lpstr>USTA Lulus (1/2)</vt:lpstr>
      <vt:lpstr>USTA Lulus (2/2)</vt:lpstr>
      <vt:lpstr>Pengumpulan CD Tugas Akhir</vt:lpstr>
      <vt:lpstr>Syarat Bebas Perpustakaan</vt:lpstr>
      <vt:lpstr>Pengumpulan Berkas Prasyarat Lulus (1/2)</vt:lpstr>
      <vt:lpstr>PowerPoint Presentation</vt:lpstr>
      <vt:lpstr>Surat Keterangan Lulus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Prosedur Tugas Akhir</dc:title>
  <dc:creator>Robby</dc:creator>
  <cp:lastModifiedBy>Hendra Bunyamin</cp:lastModifiedBy>
  <cp:revision>113</cp:revision>
  <dcterms:created xsi:type="dcterms:W3CDTF">2015-02-10T15:27:37Z</dcterms:created>
  <dcterms:modified xsi:type="dcterms:W3CDTF">2023-02-15T04:30:31Z</dcterms:modified>
</cp:coreProperties>
</file>