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75" r:id="rId8"/>
    <p:sldId id="276" r:id="rId9"/>
    <p:sldId id="273" r:id="rId10"/>
    <p:sldId id="272" r:id="rId11"/>
    <p:sldId id="274" r:id="rId12"/>
    <p:sldId id="262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73393" autoAdjust="0"/>
  </p:normalViewPr>
  <p:slideViewPr>
    <p:cSldViewPr>
      <p:cViewPr varScale="1">
        <p:scale>
          <a:sx n="45" d="100"/>
          <a:sy n="45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7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7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7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47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AA77D4A-939F-46AF-BAA4-2328B5FC08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3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1A0BD-E989-4103-825E-21D7B55EB1F3}" type="slidenum">
              <a:rPr lang="en-US"/>
              <a:pPr/>
              <a:t>10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/>
              <a:t>Menolak keluar pihak lain. (eksklusi hubungan dengan pasangan)</a:t>
            </a:r>
          </a:p>
          <a:p>
            <a:pPr lvl="1">
              <a:buFontTx/>
              <a:buChar char="•"/>
            </a:pPr>
            <a:r>
              <a:rPr lang="en-US"/>
              <a:t>Bahkan orang terdekat sekalipun</a:t>
            </a:r>
          </a:p>
          <a:p>
            <a:pPr lvl="1">
              <a:buFontTx/>
              <a:buChar char="•"/>
            </a:pPr>
            <a:r>
              <a:rPr lang="en-US"/>
              <a:t>Saying good bye to : masa lalu, pacar lama, dll.</a:t>
            </a:r>
          </a:p>
          <a:p>
            <a:pPr>
              <a:buFontTx/>
              <a:buChar char="•"/>
            </a:pPr>
            <a:r>
              <a:rPr lang="en-US"/>
              <a:t>Prioritas utama “one-ness” dengan pasangan. </a:t>
            </a:r>
          </a:p>
          <a:p>
            <a:pPr>
              <a:buFontTx/>
              <a:buChar char="•"/>
            </a:pPr>
            <a:r>
              <a:rPr lang="en-US"/>
              <a:t>Bangun keintiman: saling mengenal dalam “keterbukaan/ketelanjangan”</a:t>
            </a:r>
          </a:p>
          <a:p>
            <a:pPr lvl="1">
              <a:buFontTx/>
              <a:buChar char="•"/>
            </a:pPr>
            <a:r>
              <a:rPr lang="en-US"/>
              <a:t>Bangun hubungan ikatan batin yang eksklusif.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A8382-3419-47E0-B773-C0D5277D84D3}" type="slidenum">
              <a:rPr lang="en-US"/>
              <a:pPr/>
              <a:t>5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Wanita</a:t>
            </a:r>
            <a:r>
              <a:rPr lang="en-US" b="1" dirty="0"/>
              <a:t> </a:t>
            </a:r>
            <a:r>
              <a:rPr lang="en-US" b="1" dirty="0" err="1"/>
              <a:t>penolong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err="1"/>
              <a:t>suami</a:t>
            </a:r>
            <a:r>
              <a:rPr lang="en-US" b="1" dirty="0"/>
              <a:t> :</a:t>
            </a:r>
            <a:r>
              <a:rPr lang="en-US" dirty="0"/>
              <a:t> </a:t>
            </a:r>
          </a:p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sekedar</a:t>
            </a:r>
            <a:r>
              <a:rPr lang="en-US" dirty="0"/>
              <a:t> </a:t>
            </a:r>
            <a:r>
              <a:rPr lang="en-US" dirty="0" err="1"/>
              <a:t>mengurus</a:t>
            </a:r>
            <a:r>
              <a:rPr lang="en-US" dirty="0"/>
              <a:t> RT </a:t>
            </a:r>
            <a:r>
              <a:rPr lang="en-US" dirty="0" err="1"/>
              <a:t>dan</a:t>
            </a:r>
            <a:r>
              <a:rPr lang="en-US" dirty="0"/>
              <a:t> Bantu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isi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hidup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 err="1">
                <a:sym typeface="Wingdings" pitchFamily="2" charset="2"/>
              </a:rPr>
              <a:t>Tapi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mendasar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justru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menciptakan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suasana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kondusif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bagi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suami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untuk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semakin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pede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suka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menjadi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kepalan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rumah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tangga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dalam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arti</a:t>
            </a:r>
            <a:r>
              <a:rPr lang="en-US" dirty="0">
                <a:sym typeface="Wingdings" pitchFamily="2" charset="2"/>
              </a:rPr>
              <a:t> yang </a:t>
            </a:r>
            <a:r>
              <a:rPr lang="en-US" dirty="0" err="1">
                <a:sym typeface="Wingdings" pitchFamily="2" charset="2"/>
              </a:rPr>
              <a:t>penuh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 err="1">
                <a:sym typeface="Wingdings" pitchFamily="2" charset="2"/>
              </a:rPr>
              <a:t>Kondusif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bertumbuh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dalam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kebenaran</a:t>
            </a:r>
            <a:r>
              <a:rPr lang="en-US" dirty="0">
                <a:sym typeface="Wingdings" pitchFamily="2" charset="2"/>
              </a:rPr>
              <a:t>.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77D4A-939F-46AF-BAA4-2328B5FC08E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762822E-24B7-4765-9F70-16D157662D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3E2D-F849-4598-8AD9-9B4636605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F4B2-95A3-4CD0-9546-AA4FA2C7B1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3B821-E626-49B6-A7C6-2189A2E46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453D96-F369-483A-8C21-E64E7C645E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070C-8C22-44C0-BE19-38A85D7BD7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AA82-B41E-4679-A066-BE4C1225B3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F20E4-63F8-4E3E-9FE8-9C3E4206B4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FA97-D319-4CA6-860A-B7889A9BC0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3488-8625-4ABA-8D84-01715992F6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5855C26-3E4F-4E8F-B84A-F5FCD2BAB2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hellen 4 pranikah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Role dalam pernikahan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233DFF4-DBDB-462B-9E6E-0C6B82122C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>
    <p:zoom dir="in"/>
  </p:transition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Perbedaan Laki Laki </a:t>
            </a:r>
            <a:br>
              <a:rPr lang="en-US" sz="4800"/>
            </a:br>
            <a:r>
              <a:rPr lang="en-US" sz="4800"/>
              <a:t>&amp;</a:t>
            </a:r>
            <a:br>
              <a:rPr lang="en-US" sz="4800"/>
            </a:br>
            <a:r>
              <a:rPr lang="en-US" sz="4800"/>
              <a:t>Wanita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chemeClr val="hlink"/>
                </a:solidFill>
              </a:rPr>
            </a:br>
            <a:r>
              <a:rPr lang="en-US" sz="4000" dirty="0">
                <a:solidFill>
                  <a:schemeClr val="hlink"/>
                </a:solidFill>
              </a:rPr>
              <a:t> One-flesh-ness Union </a:t>
            </a:r>
            <a:br>
              <a:rPr lang="en-US" sz="4000" dirty="0">
                <a:solidFill>
                  <a:schemeClr val="hlink"/>
                </a:solidFill>
              </a:rPr>
            </a:br>
            <a:r>
              <a:rPr lang="en-US" sz="4000" dirty="0">
                <a:solidFill>
                  <a:schemeClr val="hlink"/>
                </a:solidFill>
              </a:rPr>
              <a:t>4 </a:t>
            </a:r>
            <a:r>
              <a:rPr lang="en-US" sz="4000" dirty="0" err="1">
                <a:solidFill>
                  <a:schemeClr val="hlink"/>
                </a:solidFill>
              </a:rPr>
              <a:t>prinsip</a:t>
            </a:r>
            <a:r>
              <a:rPr lang="en-US" sz="4000" dirty="0">
                <a:solidFill>
                  <a:schemeClr val="hlink"/>
                </a:solidFill>
              </a:rPr>
              <a:t> </a:t>
            </a:r>
            <a:r>
              <a:rPr lang="en-US" sz="4000" dirty="0" err="1">
                <a:solidFill>
                  <a:schemeClr val="hlink"/>
                </a:solidFill>
              </a:rPr>
              <a:t>alkitab</a:t>
            </a:r>
            <a:r>
              <a:rPr lang="en-US" sz="4000" dirty="0">
                <a:solidFill>
                  <a:schemeClr val="hlink"/>
                </a:solidFill>
              </a:rPr>
              <a:t> </a:t>
            </a:r>
            <a:r>
              <a:rPr lang="en-US" sz="4000" dirty="0" err="1">
                <a:solidFill>
                  <a:schemeClr val="hlink"/>
                </a:solidFill>
              </a:rPr>
              <a:t>untuk</a:t>
            </a:r>
            <a:r>
              <a:rPr lang="en-US" sz="4000" dirty="0">
                <a:solidFill>
                  <a:schemeClr val="hlink"/>
                </a:solidFill>
              </a:rPr>
              <a:t> </a:t>
            </a:r>
            <a:r>
              <a:rPr lang="en-US" sz="4000" dirty="0" err="1">
                <a:solidFill>
                  <a:schemeClr val="hlink"/>
                </a:solidFill>
              </a:rPr>
              <a:t>mencapainya</a:t>
            </a:r>
            <a:br>
              <a:rPr lang="en-US" sz="4000" dirty="0">
                <a:solidFill>
                  <a:schemeClr val="hlink"/>
                </a:solidFill>
              </a:rPr>
            </a:br>
            <a:endParaRPr lang="en-US" sz="4000" dirty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8F20-A39B-4107-84C6-D3F1035DA1B6}" type="slidenum">
              <a:rPr lang="en-US"/>
              <a:pPr/>
              <a:t>10</a:t>
            </a:fld>
            <a:endParaRPr lang="en-US"/>
          </a:p>
        </p:txBody>
      </p:sp>
      <p:sp>
        <p:nvSpPr>
          <p:cNvPr id="442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33600"/>
            <a:ext cx="82296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1. ‘meninggalkan ayah dan ibu </a:t>
            </a:r>
            <a:r>
              <a:rPr lang="en-US">
                <a:sym typeface="Wingdings" pitchFamily="2" charset="2"/>
              </a:rPr>
              <a:t> keterpisahan 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2. bersatu dg pasangannya  bersifat permanen.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3. ‘menjadi satu daging’  kesatuan.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4. “telanjang &amp; tidak merasa malu”  keintiman. 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(matius 19:3-6) tidak ada perceraian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2E354-736C-4B36-ADDE-42EDA701E3BF}" type="slidenum">
              <a:rPr lang="en-US"/>
              <a:pPr/>
              <a:t>11</a:t>
            </a:fld>
            <a:endParaRPr lang="en-US"/>
          </a:p>
        </p:txBody>
      </p:sp>
      <p:sp>
        <p:nvSpPr>
          <p:cNvPr id="444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20713"/>
            <a:ext cx="8229600" cy="55054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( 2) </a:t>
            </a:r>
            <a:r>
              <a:rPr lang="en-US" sz="2800" dirty="0" err="1"/>
              <a:t>Manusia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partner Allah </a:t>
            </a:r>
            <a:r>
              <a:rPr lang="en-US" sz="2800" dirty="0" err="1"/>
              <a:t>mengerjakan</a:t>
            </a:r>
            <a:r>
              <a:rPr lang="en-US" sz="2800" dirty="0"/>
              <a:t> </a:t>
            </a:r>
            <a:r>
              <a:rPr lang="en-US" sz="2800" dirty="0" err="1"/>
              <a:t>misi</a:t>
            </a:r>
            <a:r>
              <a:rPr lang="en-US" sz="2800" dirty="0"/>
              <a:t> Allah di </a:t>
            </a:r>
            <a:r>
              <a:rPr lang="en-US" sz="2800" dirty="0" err="1"/>
              <a:t>bumi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* </a:t>
            </a:r>
            <a:r>
              <a:rPr lang="en-US" sz="2800" dirty="0" err="1"/>
              <a:t>mendidik</a:t>
            </a:r>
            <a:r>
              <a:rPr lang="en-US" sz="2800" dirty="0"/>
              <a:t> </a:t>
            </a:r>
            <a:r>
              <a:rPr lang="en-US" sz="2800" dirty="0" err="1"/>
              <a:t>anak</a:t>
            </a:r>
            <a:r>
              <a:rPr lang="en-US" sz="2800" dirty="0"/>
              <a:t> (</a:t>
            </a:r>
            <a:r>
              <a:rPr lang="en-US" sz="2800" dirty="0" err="1"/>
              <a:t>mengapa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*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berkat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orang lain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*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rencana</a:t>
            </a:r>
            <a:r>
              <a:rPr lang="en-US" sz="2800" dirty="0"/>
              <a:t> </a:t>
            </a:r>
            <a:r>
              <a:rPr lang="en-US" sz="2800" dirty="0" err="1"/>
              <a:t>keselamatan</a:t>
            </a:r>
            <a:r>
              <a:rPr lang="en-US" sz="2800" dirty="0"/>
              <a:t> yang </a:t>
            </a:r>
            <a:r>
              <a:rPr lang="en-US" sz="2800" dirty="0" err="1"/>
              <a:t>pusatnya</a:t>
            </a:r>
            <a:r>
              <a:rPr lang="en-US" sz="2800" dirty="0"/>
              <a:t> “</a:t>
            </a:r>
            <a:r>
              <a:rPr lang="en-US" sz="2800" dirty="0" err="1"/>
              <a:t>sadar</a:t>
            </a:r>
            <a:r>
              <a:rPr lang="en-US" sz="2800" dirty="0"/>
              <a:t> </a:t>
            </a:r>
            <a:r>
              <a:rPr lang="en-US" sz="2800" dirty="0" err="1"/>
              <a:t>mandat</a:t>
            </a:r>
            <a:r>
              <a:rPr lang="en-US" sz="2800" dirty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Family covenant (</a:t>
            </a:r>
            <a:r>
              <a:rPr lang="en-US" sz="2400" dirty="0" err="1"/>
              <a:t>iman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mewarnai</a:t>
            </a:r>
            <a:r>
              <a:rPr lang="en-US" sz="2400" dirty="0"/>
              <a:t>  </a:t>
            </a:r>
            <a:r>
              <a:rPr lang="en-US" sz="2400" dirty="0" err="1"/>
              <a:t>pengasuhan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anak</a:t>
            </a:r>
            <a:r>
              <a:rPr lang="en-US" sz="2400" dirty="0"/>
              <a:t>.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keluarga</a:t>
            </a:r>
            <a:r>
              <a:rPr lang="en-US" sz="2400" dirty="0"/>
              <a:t>, </a:t>
            </a:r>
            <a:r>
              <a:rPr lang="en-US" sz="2400" dirty="0" err="1"/>
              <a:t>rencana</a:t>
            </a:r>
            <a:r>
              <a:rPr lang="en-US" sz="2400" dirty="0"/>
              <a:t> </a:t>
            </a:r>
            <a:r>
              <a:rPr lang="en-US" sz="2400" dirty="0" err="1"/>
              <a:t>keselamatan</a:t>
            </a:r>
            <a:r>
              <a:rPr lang="en-US" sz="2400" dirty="0"/>
              <a:t> </a:t>
            </a:r>
            <a:r>
              <a:rPr lang="en-US" sz="2400" dirty="0" err="1"/>
              <a:t>disingkapkan</a:t>
            </a:r>
            <a:r>
              <a:rPr lang="en-US" sz="2400" dirty="0"/>
              <a:t> &gt; 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3 attitude : </a:t>
            </a:r>
            <a:r>
              <a:rPr lang="en-US" sz="2400" b="1" dirty="0" err="1"/>
              <a:t>egosentral</a:t>
            </a:r>
            <a:r>
              <a:rPr lang="en-US" sz="2400" b="1" dirty="0"/>
              <a:t>, sacramental, </a:t>
            </a:r>
            <a:r>
              <a:rPr lang="en-US" sz="2400" b="1" dirty="0" err="1"/>
              <a:t>christosentral</a:t>
            </a:r>
            <a:r>
              <a:rPr lang="en-US" sz="2400" b="1" dirty="0"/>
              <a:t> ( </a:t>
            </a:r>
            <a:r>
              <a:rPr lang="en-US" sz="2400" b="1" dirty="0" err="1"/>
              <a:t>Yoh</a:t>
            </a:r>
            <a:r>
              <a:rPr lang="en-US" sz="2400" b="1" dirty="0"/>
              <a:t>. 4:14) flow out.</a:t>
            </a:r>
          </a:p>
          <a:p>
            <a:pPr lvl="1">
              <a:lnSpc>
                <a:spcPct val="90000"/>
              </a:lnSpc>
            </a:pPr>
            <a:endParaRPr lang="en-US" sz="2400" b="1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tanggung</a:t>
            </a:r>
            <a:r>
              <a:rPr lang="en-US" sz="2400" dirty="0"/>
              <a:t> </a:t>
            </a:r>
            <a:r>
              <a:rPr lang="en-US" sz="2400" dirty="0" err="1"/>
              <a:t>jawab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spiritual nurturing. </a:t>
            </a:r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Perbedaan mendasar lainnya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38E-E812-47D0-ACB2-DDBE4AA57C7B}" type="slidenum">
              <a:rPr lang="en-US"/>
              <a:pPr/>
              <a:t>12</a:t>
            </a:fld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anatomi</a:t>
            </a:r>
            <a:endParaRPr lang="en-US" dirty="0"/>
          </a:p>
          <a:p>
            <a:pPr lvl="1"/>
            <a:r>
              <a:rPr lang="en-US" dirty="0" err="1"/>
              <a:t>Sistim</a:t>
            </a:r>
            <a:r>
              <a:rPr lang="en-US" dirty="0"/>
              <a:t> </a:t>
            </a:r>
            <a:r>
              <a:rPr lang="en-US" dirty="0" err="1"/>
              <a:t>reproduksi</a:t>
            </a:r>
            <a:r>
              <a:rPr lang="en-US" dirty="0"/>
              <a:t> </a:t>
            </a:r>
            <a:r>
              <a:rPr lang="en-US" dirty="0" err="1"/>
              <a:t>berbeda</a:t>
            </a:r>
            <a:endParaRPr lang="en-US" dirty="0"/>
          </a:p>
          <a:p>
            <a:pPr lvl="1"/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. 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keunikan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sifat</a:t>
            </a:r>
            <a:r>
              <a:rPr lang="en-US" dirty="0">
                <a:sym typeface="Wingdings" pitchFamily="2" charset="2"/>
              </a:rPr>
              <a:t> gender.</a:t>
            </a:r>
          </a:p>
          <a:p>
            <a:pPr lvl="1"/>
            <a:r>
              <a:rPr lang="en-US" dirty="0" err="1">
                <a:sym typeface="Wingdings" pitchFamily="2" charset="2"/>
              </a:rPr>
              <a:t>Wanita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vitalitas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hidup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lebih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kuat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Beda </a:t>
            </a:r>
            <a:r>
              <a:rPr lang="en-US" dirty="0" err="1">
                <a:sym typeface="Wingdings" pitchFamily="2" charset="2"/>
              </a:rPr>
              <a:t>dalam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metabolisme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dasar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wanita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lebih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rendah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 err="1">
                <a:sym typeface="Wingdings" pitchFamily="2" charset="2"/>
              </a:rPr>
              <a:t>Perbedaan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struktur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dan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kerangka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tubuh</a:t>
            </a:r>
            <a:endParaRPr lang="en-US" dirty="0"/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Perbedaan cara komunikasi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0098-9A26-4AF6-9F53-79490FD4A7F4}" type="slidenum">
              <a:rPr lang="en-US"/>
              <a:pPr/>
              <a:t>13</a:t>
            </a:fld>
            <a:endParaRPr lang="en-US"/>
          </a:p>
        </p:txBody>
      </p:sp>
      <p:sp>
        <p:nvSpPr>
          <p:cNvPr id="434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1. Timbang masalah dg teliti</a:t>
            </a:r>
          </a:p>
          <a:p>
            <a:r>
              <a:rPr lang="en-US"/>
              <a:t>2. Diamkan/amati </a:t>
            </a:r>
          </a:p>
          <a:p>
            <a:r>
              <a:rPr lang="en-US"/>
              <a:t>3. Mengubur masalah</a:t>
            </a:r>
          </a:p>
          <a:p>
            <a:r>
              <a:rPr lang="en-US"/>
              <a:t>4. Bicarakan </a:t>
            </a:r>
            <a:r>
              <a:rPr lang="en-US">
                <a:sym typeface="Wingdings" pitchFamily="2" charset="2"/>
              </a:rPr>
              <a:t> kelegaan atau kemarahan</a:t>
            </a:r>
          </a:p>
          <a:p>
            <a:r>
              <a:rPr lang="en-US">
                <a:sym typeface="Wingdings" pitchFamily="2" charset="2"/>
              </a:rPr>
              <a:t>5. Komunikasi memecahkan masalah 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Perbedaan otak kanan-kiri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7E3AD-BFF7-4A31-8E0C-84581A6419E0}" type="slidenum">
              <a:rPr lang="en-US"/>
              <a:pPr/>
              <a:t>14</a:t>
            </a:fld>
            <a:endParaRPr lang="en-US"/>
          </a:p>
        </p:txBody>
      </p:sp>
      <p:sp>
        <p:nvSpPr>
          <p:cNvPr id="435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1. lapisan korteks wanita lebih berkembang daripada pria </a:t>
            </a:r>
            <a:r>
              <a:rPr lang="en-US">
                <a:sym typeface="Wingdings" pitchFamily="2" charset="2"/>
              </a:rPr>
              <a:t> wanita lebih bereaksi terhadap suara manusia.</a:t>
            </a:r>
          </a:p>
          <a:p>
            <a:r>
              <a:rPr lang="en-US">
                <a:sym typeface="Wingdings" pitchFamily="2" charset="2"/>
              </a:rPr>
              <a:t>2. wanita lebih berorientasi  pada otak kiri  lebih mampu berbicara. Pria otak kiri untuk mengumpulkan  dan menyusun tahap demi tahap.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/>
            </a:br>
            <a:endParaRPr lang="en-US" sz="4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994-18AA-4D72-8190-9AE703999B98}" type="slidenum">
              <a:rPr lang="en-US"/>
              <a:pPr/>
              <a:t>15</a:t>
            </a:fld>
            <a:endParaRPr lang="en-US"/>
          </a:p>
        </p:txBody>
      </p:sp>
      <p:sp>
        <p:nvSpPr>
          <p:cNvPr id="436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33400"/>
            <a:ext cx="8229600" cy="5562600"/>
          </a:xfrm>
        </p:spPr>
        <p:txBody>
          <a:bodyPr/>
          <a:lstStyle/>
          <a:p>
            <a:r>
              <a:rPr lang="en-US"/>
              <a:t>3. Otak kiri wanita berkembang lebih awal daripada otak kiri pria. </a:t>
            </a:r>
            <a:r>
              <a:rPr lang="en-US">
                <a:sym typeface="Wingdings" pitchFamily="2" charset="2"/>
              </a:rPr>
              <a:t> wanita lebih unggul baca, bicara.</a:t>
            </a:r>
          </a:p>
          <a:p>
            <a:r>
              <a:rPr lang="en-US">
                <a:sym typeface="Wingdings" pitchFamily="2" charset="2"/>
              </a:rPr>
              <a:t>4.Otak lebih kanan pria berkembang lebih awal dari wanita. Sepanjang hidup laki-laki akan banyak menggunakan otak kanan, tapi bukan untuk hal-hal emosional.</a:t>
            </a:r>
          </a:p>
          <a:p>
            <a:r>
              <a:rPr lang="en-US">
                <a:sym typeface="Wingdings" pitchFamily="2" charset="2"/>
              </a:rPr>
              <a:t>5.  Dll.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Rancangan Sejak Awal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ECC8-4EB2-4C51-9486-4BF48E8AC179}" type="slidenum">
              <a:rPr lang="en-US"/>
              <a:pPr/>
              <a:t>2</a:t>
            </a:fld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Dua gender : Laki-laki &amp; Wanita</a:t>
            </a:r>
          </a:p>
          <a:p>
            <a:r>
              <a:rPr lang="en-US"/>
              <a:t>Spesifikasinya unik</a:t>
            </a:r>
          </a:p>
          <a:p>
            <a:r>
              <a:rPr lang="en-US"/>
              <a:t>Untuk saling melengkapi Kej. 2:18-25</a:t>
            </a:r>
          </a:p>
          <a:p>
            <a:r>
              <a:rPr lang="en-US"/>
              <a:t>Menyandang gambar dan rupa Allah</a:t>
            </a:r>
          </a:p>
          <a:p>
            <a:r>
              <a:rPr lang="en-US"/>
              <a:t>Martabat sama, role beda. Kej. 1:26-27</a:t>
            </a: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Fakta Kejatuhan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A7EC-2335-4E00-A549-5A382ACECEBD}" type="slidenum">
              <a:rPr lang="en-US"/>
              <a:pPr/>
              <a:t>3</a:t>
            </a:fld>
            <a:endParaRPr lang="en-US"/>
          </a:p>
        </p:txBody>
      </p:sp>
      <p:sp>
        <p:nvSpPr>
          <p:cNvPr id="428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tercemar</a:t>
            </a:r>
            <a:endParaRPr lang="en-US" dirty="0"/>
          </a:p>
          <a:p>
            <a:r>
              <a:rPr lang="en-US" dirty="0" err="1"/>
              <a:t>Wanita</a:t>
            </a:r>
            <a:r>
              <a:rPr lang="en-US" dirty="0"/>
              <a:t> “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” </a:t>
            </a:r>
            <a:r>
              <a:rPr lang="en-US" dirty="0" err="1"/>
              <a:t>pria</a:t>
            </a:r>
            <a:endParaRPr lang="en-US" dirty="0"/>
          </a:p>
          <a:p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“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berkuasa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” </a:t>
            </a:r>
          </a:p>
          <a:p>
            <a:pPr lvl="1"/>
            <a:r>
              <a:rPr lang="en-US" dirty="0" err="1"/>
              <a:t>Kejadian</a:t>
            </a:r>
            <a:r>
              <a:rPr lang="en-US" dirty="0"/>
              <a:t> 3:16-18.</a:t>
            </a:r>
          </a:p>
          <a:p>
            <a:r>
              <a:rPr lang="en-US" dirty="0"/>
              <a:t>Hub. </a:t>
            </a:r>
            <a:r>
              <a:rPr lang="en-US" dirty="0" err="1"/>
              <a:t>Alami</a:t>
            </a:r>
            <a:r>
              <a:rPr lang="en-US" dirty="0"/>
              <a:t> </a:t>
            </a:r>
            <a:r>
              <a:rPr lang="en-US" dirty="0" err="1"/>
              <a:t>ketegangan</a:t>
            </a:r>
            <a:r>
              <a:rPr lang="en-US" dirty="0"/>
              <a:t>/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melukai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Realita Penebusan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33-5196-44D0-8B50-DE62DA590996}" type="slidenum">
              <a:rPr lang="en-US"/>
              <a:pPr/>
              <a:t>4</a:t>
            </a:fld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Hubungan ini harus ditebus kembali</a:t>
            </a:r>
          </a:p>
          <a:p>
            <a:r>
              <a:rPr lang="en-US"/>
              <a:t>Realita keselamatan dalam hubungan antar gender.</a:t>
            </a:r>
          </a:p>
          <a:p>
            <a:r>
              <a:rPr lang="en-US"/>
              <a:t>Melanggar tatanan Tuhan = datangkan kutuk atas diri.</a:t>
            </a:r>
          </a:p>
          <a:p>
            <a:r>
              <a:rPr lang="en-US"/>
              <a:t>Manhood/womanhood </a:t>
            </a:r>
            <a:r>
              <a:rPr lang="en-US">
                <a:sym typeface="Wingdings" pitchFamily="2" charset="2"/>
              </a:rPr>
              <a:t> diciptakan sebagai identitas berbeda dan bersifat kodrati.</a:t>
            </a:r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B. Bisa memainkan peran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BD5-FA2E-4F15-A7BA-CB05210C1C58}" type="slidenum">
              <a:rPr lang="en-US"/>
              <a:pPr/>
              <a:t>5</a:t>
            </a:fld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Tx/>
              <a:buAutoNum type="alphaLcParenBoth"/>
            </a:pPr>
            <a:r>
              <a:rPr lang="en-US"/>
              <a:t>Laki laki appointed role sebagai kepala keluarga. Kej. 1:26; 5:1-2</a:t>
            </a:r>
          </a:p>
          <a:p>
            <a:pPr marL="609600" indent="-609600">
              <a:buFontTx/>
              <a:buAutoNum type="alphaLcParenBoth"/>
            </a:pPr>
            <a:endParaRPr lang="en-US"/>
          </a:p>
          <a:p>
            <a:pPr marL="609600" indent="-609600">
              <a:buFontTx/>
              <a:buAutoNum type="alphaLcParenBoth"/>
            </a:pPr>
            <a:r>
              <a:rPr lang="en-US"/>
              <a:t>Perempuan appointed role sebagai penolong yang sepadan. Kej. 2:18; Ef. 5:22-23; I Pet. 3:1-7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0C6C-7445-4D84-8E1D-08FAC2CC9FB0}" type="slidenum">
              <a:rPr lang="en-US"/>
              <a:pPr/>
              <a:t>6</a:t>
            </a:fld>
            <a:endParaRPr lang="en-US"/>
          </a:p>
        </p:txBody>
      </p:sp>
      <p:sp>
        <p:nvSpPr>
          <p:cNvPr id="438300" name="AutoShape 28"/>
          <p:cNvSpPr>
            <a:spLocks noChangeArrowheads="1"/>
          </p:cNvSpPr>
          <p:nvPr/>
        </p:nvSpPr>
        <p:spPr bwMode="auto">
          <a:xfrm rot="7867705">
            <a:off x="1885950" y="2473325"/>
            <a:ext cx="1219200" cy="12954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274" name="Text Box 2"/>
          <p:cNvSpPr txBox="1">
            <a:spLocks noChangeArrowheads="1"/>
          </p:cNvSpPr>
          <p:nvPr/>
        </p:nvSpPr>
        <p:spPr bwMode="auto">
          <a:xfrm>
            <a:off x="323850" y="4005263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Kepala keluarga</a:t>
            </a:r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95288" y="5013325"/>
            <a:ext cx="3643312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b="1">
                <a:latin typeface="Arial" charset="0"/>
              </a:rPr>
              <a:t>Jabatan luar biasa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b="1">
                <a:latin typeface="Arial" charset="0"/>
              </a:rPr>
              <a:t>Ditetapkan sendiri oleh        Tuhan</a:t>
            </a: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2771775" y="23495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security</a:t>
            </a:r>
          </a:p>
        </p:txBody>
      </p:sp>
      <p:sp>
        <p:nvSpPr>
          <p:cNvPr id="438281" name="Text Box 9"/>
          <p:cNvSpPr txBox="1">
            <a:spLocks noChangeArrowheads="1"/>
          </p:cNvSpPr>
          <p:nvPr/>
        </p:nvSpPr>
        <p:spPr bwMode="auto">
          <a:xfrm>
            <a:off x="3203575" y="328453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Decision maker</a:t>
            </a:r>
          </a:p>
        </p:txBody>
      </p:sp>
      <p:sp>
        <p:nvSpPr>
          <p:cNvPr id="438282" name="Text Box 10"/>
          <p:cNvSpPr txBox="1">
            <a:spLocks noChangeArrowheads="1"/>
          </p:cNvSpPr>
          <p:nvPr/>
        </p:nvSpPr>
        <p:spPr bwMode="auto">
          <a:xfrm>
            <a:off x="3276600" y="38608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Self denial</a:t>
            </a:r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3708400" y="14128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 flipV="1">
            <a:off x="3708400" y="2060575"/>
            <a:ext cx="13684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3708400" y="2420938"/>
            <a:ext cx="14398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6" name="Text Box 14"/>
          <p:cNvSpPr txBox="1">
            <a:spLocks noChangeArrowheads="1"/>
          </p:cNvSpPr>
          <p:nvPr/>
        </p:nvSpPr>
        <p:spPr bwMode="auto">
          <a:xfrm>
            <a:off x="5292725" y="836613"/>
            <a:ext cx="223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Sumber nafkah</a:t>
            </a:r>
          </a:p>
        </p:txBody>
      </p:sp>
      <p:sp>
        <p:nvSpPr>
          <p:cNvPr id="438287" name="Text Box 15"/>
          <p:cNvSpPr txBox="1">
            <a:spLocks noChangeArrowheads="1"/>
          </p:cNvSpPr>
          <p:nvPr/>
        </p:nvSpPr>
        <p:spPr bwMode="auto">
          <a:xfrm>
            <a:off x="5219700" y="1484313"/>
            <a:ext cx="345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Memegang prinsip, jalankan disiplin bukan punishment</a:t>
            </a:r>
          </a:p>
        </p:txBody>
      </p:sp>
      <p:sp>
        <p:nvSpPr>
          <p:cNvPr id="438288" name="Text Box 16"/>
          <p:cNvSpPr txBox="1">
            <a:spLocks noChangeArrowheads="1"/>
          </p:cNvSpPr>
          <p:nvPr/>
        </p:nvSpPr>
        <p:spPr bwMode="auto">
          <a:xfrm>
            <a:off x="5292725" y="2349500"/>
            <a:ext cx="2303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lead</a:t>
            </a:r>
          </a:p>
        </p:txBody>
      </p:sp>
      <p:sp>
        <p:nvSpPr>
          <p:cNvPr id="438289" name="Text Box 17"/>
          <p:cNvSpPr txBox="1">
            <a:spLocks noChangeArrowheads="1"/>
          </p:cNvSpPr>
          <p:nvPr/>
        </p:nvSpPr>
        <p:spPr bwMode="auto">
          <a:xfrm>
            <a:off x="5940425" y="3417888"/>
            <a:ext cx="320357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Harus ngerti konten firman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Self equipt &gt; mengerti dan ajarkan Firman ( jadi pride)</a:t>
            </a:r>
          </a:p>
        </p:txBody>
      </p:sp>
      <p:pic>
        <p:nvPicPr>
          <p:cNvPr id="438292" name="Picture 20" descr="KNIGHT_F_1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2667000"/>
            <a:ext cx="1517650" cy="1295400"/>
          </a:xfrm>
          <a:prstGeom prst="rect">
            <a:avLst/>
          </a:prstGeom>
          <a:noFill/>
        </p:spPr>
      </p:pic>
      <p:pic>
        <p:nvPicPr>
          <p:cNvPr id="438293" name="Picture 21" descr="FIONA2A_1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738" y="4508500"/>
            <a:ext cx="1282700" cy="1016000"/>
          </a:xfrm>
          <a:prstGeom prst="rect">
            <a:avLst/>
          </a:prstGeom>
          <a:noFill/>
        </p:spPr>
      </p:pic>
      <p:sp>
        <p:nvSpPr>
          <p:cNvPr id="438295" name="Text Box 23"/>
          <p:cNvSpPr txBox="1">
            <a:spLocks noChangeArrowheads="1"/>
          </p:cNvSpPr>
          <p:nvPr/>
        </p:nvSpPr>
        <p:spPr bwMode="auto">
          <a:xfrm>
            <a:off x="6011863" y="4652963"/>
            <a:ext cx="259238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Tuhan bri penolong sepadan tapi bukan untuk menggantikan tanggung jawabnya.</a:t>
            </a:r>
          </a:p>
          <a:p>
            <a:pPr eaLnBrk="1" hangingPunct="1">
              <a:spcBef>
                <a:spcPct val="50000"/>
              </a:spcBef>
            </a:pPr>
            <a:r>
              <a:rPr lang="en-US" b="1">
                <a:latin typeface="Arial" charset="0"/>
              </a:rPr>
              <a:t>Dibutuhkan “seni”</a:t>
            </a:r>
          </a:p>
        </p:txBody>
      </p:sp>
      <p:sp>
        <p:nvSpPr>
          <p:cNvPr id="438296" name="AutoShape 24"/>
          <p:cNvSpPr>
            <a:spLocks noChangeArrowheads="1"/>
          </p:cNvSpPr>
          <p:nvPr/>
        </p:nvSpPr>
        <p:spPr bwMode="auto">
          <a:xfrm>
            <a:off x="914400" y="44196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38297" name="AutoShape 25"/>
          <p:cNvSpPr>
            <a:spLocks noChangeArrowheads="1"/>
          </p:cNvSpPr>
          <p:nvPr/>
        </p:nvSpPr>
        <p:spPr bwMode="auto">
          <a:xfrm>
            <a:off x="2209800" y="3733800"/>
            <a:ext cx="1016000" cy="685800"/>
          </a:xfrm>
          <a:prstGeom prst="rightArrow">
            <a:avLst>
              <a:gd name="adj1" fmla="val 50000"/>
              <a:gd name="adj2" fmla="val 370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302" name="AutoShape 30"/>
          <p:cNvSpPr>
            <a:spLocks noChangeArrowheads="1"/>
          </p:cNvSpPr>
          <p:nvPr/>
        </p:nvSpPr>
        <p:spPr bwMode="auto">
          <a:xfrm>
            <a:off x="5334000" y="4876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8303" name="AutoShape 31"/>
          <p:cNvSpPr>
            <a:spLocks noChangeArrowheads="1"/>
          </p:cNvSpPr>
          <p:nvPr/>
        </p:nvSpPr>
        <p:spPr bwMode="auto">
          <a:xfrm rot="7742130">
            <a:off x="5051425" y="3406775"/>
            <a:ext cx="755650" cy="800100"/>
          </a:xfrm>
          <a:custGeom>
            <a:avLst/>
            <a:gdLst>
              <a:gd name="G0" fmla="+- 9257 0 0"/>
              <a:gd name="G1" fmla="+- 18514 0 0"/>
              <a:gd name="G2" fmla="+- 6171 0 0"/>
              <a:gd name="G3" fmla="*/ 9257 1 2"/>
              <a:gd name="G4" fmla="+- G3 10800 0"/>
              <a:gd name="G5" fmla="+- 21600 9257 18514"/>
              <a:gd name="G6" fmla="+- 18514 6171 0"/>
              <a:gd name="G7" fmla="*/ G6 1 2"/>
              <a:gd name="G8" fmla="*/ 18514 2 1"/>
              <a:gd name="G9" fmla="+- G8 0 21600"/>
              <a:gd name="G10" fmla="+- G5 0 G4"/>
              <a:gd name="G11" fmla="+- 9257 0 G4"/>
              <a:gd name="G12" fmla="*/ G2 G10 G11"/>
              <a:gd name="T0" fmla="*/ 15429 w 21600"/>
              <a:gd name="T1" fmla="*/ 0 h 21600"/>
              <a:gd name="T2" fmla="*/ 9257 w 21600"/>
              <a:gd name="T3" fmla="*/ 6171 h 21600"/>
              <a:gd name="T4" fmla="*/ 6171 w 21600"/>
              <a:gd name="T5" fmla="*/ 9257 h 21600"/>
              <a:gd name="T6" fmla="*/ 0 w 21600"/>
              <a:gd name="T7" fmla="*/ 15429 h 21600"/>
              <a:gd name="T8" fmla="*/ 6171 w 21600"/>
              <a:gd name="T9" fmla="*/ 21600 h 21600"/>
              <a:gd name="T10" fmla="*/ 12343 w 21600"/>
              <a:gd name="T11" fmla="*/ 18514 h 21600"/>
              <a:gd name="T12" fmla="*/ 18514 w 21600"/>
              <a:gd name="T13" fmla="*/ 12343 h 21600"/>
              <a:gd name="T14" fmla="*/ 21600 w 21600"/>
              <a:gd name="T15" fmla="*/ 6171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G12 w 21600"/>
              <a:gd name="T25" fmla="*/ G5 h 21600"/>
              <a:gd name="T26" fmla="*/ G1 w 21600"/>
              <a:gd name="T27" fmla="*/ G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5429" y="0"/>
                </a:moveTo>
                <a:lnTo>
                  <a:pt x="9257" y="6171"/>
                </a:lnTo>
                <a:lnTo>
                  <a:pt x="12343" y="6171"/>
                </a:lnTo>
                <a:lnTo>
                  <a:pt x="12343" y="12343"/>
                </a:lnTo>
                <a:lnTo>
                  <a:pt x="6171" y="12343"/>
                </a:lnTo>
                <a:lnTo>
                  <a:pt x="6171" y="9257"/>
                </a:lnTo>
                <a:lnTo>
                  <a:pt x="0" y="15429"/>
                </a:lnTo>
                <a:lnTo>
                  <a:pt x="6171" y="21600"/>
                </a:lnTo>
                <a:lnTo>
                  <a:pt x="6171" y="18514"/>
                </a:lnTo>
                <a:lnTo>
                  <a:pt x="18514" y="18514"/>
                </a:lnTo>
                <a:lnTo>
                  <a:pt x="18514" y="6171"/>
                </a:lnTo>
                <a:lnTo>
                  <a:pt x="21600" y="6171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Laki-laki dan wanita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429F-6662-4105-940A-4BA89376A8B0}" type="slidenum">
              <a:rPr lang="en-US"/>
              <a:pPr/>
              <a:t>7</a:t>
            </a:fld>
            <a:endParaRPr lang="en-US"/>
          </a:p>
        </p:txBody>
      </p:sp>
      <p:sp>
        <p:nvSpPr>
          <p:cNvPr id="445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Sederajat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martabat</a:t>
            </a:r>
            <a:r>
              <a:rPr lang="en-US" dirty="0"/>
              <a:t>.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menopang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Allah </a:t>
            </a:r>
            <a:r>
              <a:rPr lang="en-US" dirty="0" err="1"/>
              <a:t>Kej</a:t>
            </a:r>
            <a:r>
              <a:rPr lang="en-US" dirty="0"/>
              <a:t>. 1:26, </a:t>
            </a:r>
            <a:r>
              <a:rPr lang="en-US" dirty="0" err="1"/>
              <a:t>diciptakan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sepadan</a:t>
            </a:r>
            <a:r>
              <a:rPr lang="en-US" dirty="0"/>
              <a:t> 2:18.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laki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mandat</a:t>
            </a:r>
            <a:r>
              <a:rPr lang="en-US" dirty="0"/>
              <a:t> ‘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, </a:t>
            </a:r>
            <a:r>
              <a:rPr lang="en-US" dirty="0" err="1"/>
              <a:t>pemimpin</a:t>
            </a:r>
            <a:r>
              <a:rPr lang="en-US" dirty="0"/>
              <a:t>.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sepadan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. Role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gender.</a:t>
            </a:r>
          </a:p>
        </p:txBody>
      </p: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cont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28452-080E-42A2-A424-30360BA2C624}" type="slidenum">
              <a:rPr lang="en-US"/>
              <a:pPr/>
              <a:t>8</a:t>
            </a:fld>
            <a:endParaRPr lang="en-US"/>
          </a:p>
        </p:txBody>
      </p:sp>
      <p:sp>
        <p:nvSpPr>
          <p:cNvPr id="446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3. </a:t>
            </a:r>
            <a:r>
              <a:rPr lang="en-US" sz="2800" dirty="0" err="1"/>
              <a:t>Laki</a:t>
            </a:r>
            <a:r>
              <a:rPr lang="en-US" sz="2800" dirty="0"/>
              <a:t> </a:t>
            </a:r>
            <a:r>
              <a:rPr lang="en-US" sz="2800" dirty="0" err="1"/>
              <a:t>laki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pelindung</a:t>
            </a:r>
            <a:r>
              <a:rPr lang="en-US" sz="2800" dirty="0"/>
              <a:t>, </a:t>
            </a:r>
            <a:r>
              <a:rPr lang="en-US" sz="2800" dirty="0" err="1"/>
              <a:t>pemberi</a:t>
            </a:r>
            <a:r>
              <a:rPr lang="en-US" sz="2800" dirty="0"/>
              <a:t> </a:t>
            </a:r>
            <a:r>
              <a:rPr lang="en-US" sz="2800" dirty="0" err="1"/>
              <a:t>nafkah</a:t>
            </a:r>
            <a:r>
              <a:rPr lang="en-US" sz="2800" dirty="0"/>
              <a:t>, </a:t>
            </a:r>
            <a:r>
              <a:rPr lang="en-US" sz="2800" dirty="0" err="1"/>
              <a:t>pemelihara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keluarganya</a:t>
            </a:r>
            <a:r>
              <a:rPr lang="en-US" sz="2800" dirty="0"/>
              <a:t>. 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Wanita</a:t>
            </a:r>
            <a:r>
              <a:rPr lang="en-US" sz="2800" dirty="0"/>
              <a:t>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pengasuh</a:t>
            </a:r>
            <a:r>
              <a:rPr lang="en-US" sz="2800" dirty="0"/>
              <a:t> </a:t>
            </a:r>
            <a:r>
              <a:rPr lang="en-US" sz="2800" dirty="0" err="1"/>
              <a:t>keluarga</a:t>
            </a:r>
            <a:r>
              <a:rPr lang="en-US" sz="2800" dirty="0"/>
              <a:t>,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laki-laki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melahirkan</a:t>
            </a:r>
            <a:r>
              <a:rPr lang="en-US" sz="2800" dirty="0"/>
              <a:t>, </a:t>
            </a:r>
            <a:r>
              <a:rPr lang="en-US" sz="2800" dirty="0" err="1"/>
              <a:t>mendidik</a:t>
            </a:r>
            <a:r>
              <a:rPr lang="en-US" sz="2800" dirty="0"/>
              <a:t>, </a:t>
            </a:r>
            <a:r>
              <a:rPr lang="en-US" sz="2800" dirty="0" err="1"/>
              <a:t>merawat</a:t>
            </a:r>
            <a:r>
              <a:rPr lang="en-US" sz="2800" dirty="0"/>
              <a:t> </a:t>
            </a:r>
            <a:r>
              <a:rPr lang="en-US" sz="2800" dirty="0" err="1"/>
              <a:t>anak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rumah</a:t>
            </a:r>
            <a:r>
              <a:rPr lang="en-US" sz="2800" dirty="0"/>
              <a:t> </a:t>
            </a:r>
            <a:r>
              <a:rPr lang="en-US" sz="2800" dirty="0" err="1"/>
              <a:t>tangga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menolong</a:t>
            </a:r>
            <a:r>
              <a:rPr lang="en-US" sz="2800" dirty="0"/>
              <a:t> </a:t>
            </a:r>
            <a:r>
              <a:rPr lang="en-US" sz="2800" dirty="0" err="1"/>
              <a:t>suami</a:t>
            </a:r>
            <a:r>
              <a:rPr 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saling</a:t>
            </a:r>
            <a:r>
              <a:rPr lang="en-US" sz="2800" dirty="0"/>
              <a:t> </a:t>
            </a:r>
            <a:r>
              <a:rPr lang="en-US" sz="2800" dirty="0" err="1"/>
              <a:t>menghormati</a:t>
            </a:r>
            <a:r>
              <a:rPr lang="en-US" sz="2800" dirty="0"/>
              <a:t>, </a:t>
            </a:r>
            <a:r>
              <a:rPr lang="en-US" sz="2800" dirty="0" err="1"/>
              <a:t>suami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mengasihi</a:t>
            </a:r>
            <a:r>
              <a:rPr lang="en-US" sz="2800" dirty="0">
                <a:sym typeface="Wingdings" pitchFamily="2" charset="2"/>
              </a:rPr>
              <a:t> dg </a:t>
            </a:r>
            <a:r>
              <a:rPr lang="en-US" sz="2800" dirty="0" err="1">
                <a:sym typeface="Wingdings" pitchFamily="2" charset="2"/>
              </a:rPr>
              <a:t>kasih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mengorbankan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diri</a:t>
            </a:r>
            <a:r>
              <a:rPr lang="en-US" sz="2800" dirty="0">
                <a:sym typeface="Wingdings" pitchFamily="2" charset="2"/>
              </a:rPr>
              <a:t>. </a:t>
            </a:r>
          </a:p>
          <a:p>
            <a:pPr>
              <a:lnSpc>
                <a:spcPct val="80000"/>
              </a:lnSpc>
              <a:buNone/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ym typeface="Wingdings" pitchFamily="2" charset="2"/>
              </a:rPr>
              <a:t>Wanita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mentaati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dengan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ketulusan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dalam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kebenaran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butuh</a:t>
            </a:r>
            <a:r>
              <a:rPr lang="en-US" sz="2800" dirty="0">
                <a:sym typeface="Wingdings" pitchFamily="2" charset="2"/>
              </a:rPr>
              <a:t> humbleness.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800" dirty="0"/>
              <a:t>4. </a:t>
            </a:r>
            <a:r>
              <a:rPr lang="en-US" sz="2800" dirty="0" err="1"/>
              <a:t>lari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pattern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sym typeface="Wingdings" pitchFamily="2" charset="2"/>
              </a:rPr>
              <a:t>mendatangkan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konsekuensi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ketidak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err="1">
                <a:sym typeface="Wingdings" pitchFamily="2" charset="2"/>
              </a:rPr>
              <a:t>bahagiaan</a:t>
            </a:r>
            <a:endParaRPr lang="en-US" sz="2800" dirty="0"/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hellen 4 pranikah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Role dalam pernikahan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02EB-1A1D-41DB-BCC4-5975308BD65C}" type="slidenum">
              <a:rPr lang="en-US"/>
              <a:pPr/>
              <a:t>9</a:t>
            </a:fld>
            <a:endParaRPr lang="en-US"/>
          </a:p>
        </p:txBody>
      </p:sp>
      <p:sp>
        <p:nvSpPr>
          <p:cNvPr id="443430" name="Rectangle 38"/>
          <p:cNvSpPr>
            <a:spLocks noChangeArrowheads="1"/>
          </p:cNvSpPr>
          <p:nvPr/>
        </p:nvSpPr>
        <p:spPr bwMode="auto">
          <a:xfrm>
            <a:off x="1828800" y="762000"/>
            <a:ext cx="182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3418" name="Picture 26" descr="art of tw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33400"/>
            <a:ext cx="8572500" cy="5800725"/>
          </a:xfrm>
          <a:prstGeom prst="rect">
            <a:avLst/>
          </a:prstGeom>
          <a:noFill/>
        </p:spPr>
      </p:pic>
      <p:sp>
        <p:nvSpPr>
          <p:cNvPr id="443397" name="Line 5"/>
          <p:cNvSpPr>
            <a:spLocks noChangeShapeType="1"/>
          </p:cNvSpPr>
          <p:nvPr/>
        </p:nvSpPr>
        <p:spPr bwMode="auto">
          <a:xfrm flipH="1" flipV="1">
            <a:off x="3635375" y="3357563"/>
            <a:ext cx="730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>
            <a:off x="5580063" y="3429000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2" name="Text Box 20"/>
          <p:cNvSpPr txBox="1">
            <a:spLocks noChangeArrowheads="1"/>
          </p:cNvSpPr>
          <p:nvPr/>
        </p:nvSpPr>
        <p:spPr bwMode="auto">
          <a:xfrm>
            <a:off x="4038600" y="762000"/>
            <a:ext cx="24352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  <a:latin typeface="Arial" charset="0"/>
              </a:rPr>
              <a:t>Siapkan anak anak jadi pewaris dunia Tuhan</a:t>
            </a:r>
          </a:p>
        </p:txBody>
      </p:sp>
      <p:sp>
        <p:nvSpPr>
          <p:cNvPr id="443415" name="Line 23"/>
          <p:cNvSpPr>
            <a:spLocks noChangeShapeType="1"/>
          </p:cNvSpPr>
          <p:nvPr/>
        </p:nvSpPr>
        <p:spPr bwMode="auto">
          <a:xfrm flipV="1">
            <a:off x="7451725" y="38608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16" name="Text Box 24"/>
          <p:cNvSpPr txBox="1">
            <a:spLocks noChangeArrowheads="1"/>
          </p:cNvSpPr>
          <p:nvPr/>
        </p:nvSpPr>
        <p:spPr bwMode="auto">
          <a:xfrm>
            <a:off x="5181600" y="3048000"/>
            <a:ext cx="2590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>
                <a:solidFill>
                  <a:srgbClr val="000000"/>
                </a:solidFill>
                <a:latin typeface="Arial" charset="0"/>
              </a:rPr>
              <a:t>Pernikahan &amp; Keluarga memiliki misi &amp; visi Allah</a:t>
            </a:r>
          </a:p>
        </p:txBody>
      </p:sp>
      <p:sp>
        <p:nvSpPr>
          <p:cNvPr id="443420" name="AutoShape 28"/>
          <p:cNvSpPr>
            <a:spLocks noChangeArrowheads="1"/>
          </p:cNvSpPr>
          <p:nvPr/>
        </p:nvSpPr>
        <p:spPr bwMode="auto">
          <a:xfrm>
            <a:off x="457200" y="5105400"/>
            <a:ext cx="19812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1" name="AutoShape 29"/>
          <p:cNvSpPr>
            <a:spLocks noChangeArrowheads="1"/>
          </p:cNvSpPr>
          <p:nvPr/>
        </p:nvSpPr>
        <p:spPr bwMode="auto">
          <a:xfrm>
            <a:off x="4495800" y="5181600"/>
            <a:ext cx="1828800" cy="533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2" name="AutoShape 30"/>
          <p:cNvSpPr>
            <a:spLocks noChangeArrowheads="1"/>
          </p:cNvSpPr>
          <p:nvPr/>
        </p:nvSpPr>
        <p:spPr bwMode="auto">
          <a:xfrm>
            <a:off x="1828800" y="3886200"/>
            <a:ext cx="609600" cy="1371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3" name="AutoShape 31"/>
          <p:cNvSpPr>
            <a:spLocks noChangeArrowheads="1"/>
          </p:cNvSpPr>
          <p:nvPr/>
        </p:nvSpPr>
        <p:spPr bwMode="auto">
          <a:xfrm>
            <a:off x="4495800" y="3886200"/>
            <a:ext cx="609600" cy="14478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424" name="AutoShape 32"/>
          <p:cNvSpPr>
            <a:spLocks noChangeArrowheads="1"/>
          </p:cNvSpPr>
          <p:nvPr/>
        </p:nvSpPr>
        <p:spPr bwMode="auto">
          <a:xfrm>
            <a:off x="1828800" y="3429000"/>
            <a:ext cx="3276600" cy="609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Tujuan pernikahan &amp; keluarga</a:t>
            </a:r>
          </a:p>
        </p:txBody>
      </p:sp>
      <p:pic>
        <p:nvPicPr>
          <p:cNvPr id="443425" name="Picture 33" descr="family of cele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838200"/>
            <a:ext cx="1752600" cy="914400"/>
          </a:xfrm>
          <a:prstGeom prst="rect">
            <a:avLst/>
          </a:prstGeom>
          <a:noFill/>
        </p:spPr>
      </p:pic>
      <p:sp>
        <p:nvSpPr>
          <p:cNvPr id="443427" name="Line 35"/>
          <p:cNvSpPr>
            <a:spLocks noChangeShapeType="1"/>
          </p:cNvSpPr>
          <p:nvPr/>
        </p:nvSpPr>
        <p:spPr bwMode="auto">
          <a:xfrm flipH="1" flipV="1">
            <a:off x="5562600" y="16002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3428" name="AutoShape 36"/>
          <p:cNvSpPr>
            <a:spLocks noChangeArrowheads="1"/>
          </p:cNvSpPr>
          <p:nvPr/>
        </p:nvSpPr>
        <p:spPr bwMode="auto">
          <a:xfrm rot="-2251003">
            <a:off x="5468938" y="1476375"/>
            <a:ext cx="762000" cy="1576388"/>
          </a:xfrm>
          <a:prstGeom prst="upArrow">
            <a:avLst>
              <a:gd name="adj1" fmla="val 50000"/>
              <a:gd name="adj2" fmla="val 517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828800" y="762000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One-flesh-ness union</a:t>
            </a:r>
          </a:p>
        </p:txBody>
      </p:sp>
    </p:spTree>
  </p:cSld>
  <p:clrMapOvr>
    <a:masterClrMapping/>
  </p:clrMapOvr>
  <p:transition>
    <p:zoom dir="in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11862</TotalTime>
  <Words>849</Words>
  <Application>Microsoft Macintosh PowerPoint</Application>
  <PresentationFormat>On-screen Show (4:3)</PresentationFormat>
  <Paragraphs>159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Franklin Gothic Book</vt:lpstr>
      <vt:lpstr>Perpetua</vt:lpstr>
      <vt:lpstr>Tahoma</vt:lpstr>
      <vt:lpstr>Wingdings</vt:lpstr>
      <vt:lpstr>Wingdings 2</vt:lpstr>
      <vt:lpstr>Equity</vt:lpstr>
      <vt:lpstr>Perbedaan Laki Laki  &amp; Wanita</vt:lpstr>
      <vt:lpstr>Rancangan Sejak Awal</vt:lpstr>
      <vt:lpstr>Fakta Kejatuhan</vt:lpstr>
      <vt:lpstr>Realita Penebusan</vt:lpstr>
      <vt:lpstr>B. Bisa memainkan peran</vt:lpstr>
      <vt:lpstr>PowerPoint Presentation</vt:lpstr>
      <vt:lpstr>Laki-laki dan wanita</vt:lpstr>
      <vt:lpstr>Variables cont</vt:lpstr>
      <vt:lpstr>PowerPoint Presentation</vt:lpstr>
      <vt:lpstr>  One-flesh-ness Union  4 prinsip alkitab untuk mencapainya </vt:lpstr>
      <vt:lpstr> </vt:lpstr>
      <vt:lpstr>Perbedaan mendasar lainnya</vt:lpstr>
      <vt:lpstr>2. Perbedaan cara komunikasi</vt:lpstr>
      <vt:lpstr>3. Perbedaan otak kanan-kiri</vt:lpstr>
      <vt:lpstr> </vt:lpstr>
    </vt:vector>
  </TitlesOfParts>
  <Company>GKIA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Perbedaan Laki Laki  &amp; Wanita</dc:title>
  <dc:creator>Hellen Pratama</dc:creator>
  <cp:lastModifiedBy>Hellen Chou</cp:lastModifiedBy>
  <cp:revision>20</cp:revision>
  <cp:lastPrinted>1601-01-01T00:00:00Z</cp:lastPrinted>
  <dcterms:created xsi:type="dcterms:W3CDTF">2007-08-12T14:24:39Z</dcterms:created>
  <dcterms:modified xsi:type="dcterms:W3CDTF">2018-08-06T12:07:33Z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