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4660"/>
  </p:normalViewPr>
  <p:slideViewPr>
    <p:cSldViewPr snapToObjects="1">
      <p:cViewPr>
        <p:scale>
          <a:sx n="14" d="100"/>
          <a:sy n="14" d="100"/>
        </p:scale>
        <p:origin x="1812" y="12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10/22/2018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ea typeface="ＭＳ Ｐゴシック" pitchFamily="-65" charset="-128"/>
            </a:endParaRPr>
          </a:p>
        </p:txBody>
      </p:sp>
      <p:sp>
        <p:nvSpPr>
          <p:cNvPr id="17412"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4A9781B9-3200-4DD3-B306-A216ECC978D1}"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10/22/2018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10/22/2018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10/22/2018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10/22/2018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10/22/2018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10/22/2018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10/22/2018</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10/22/2018</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10/22/2018</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10/22/2018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10/22/2018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wrap="square" lIns="438912" tIns="219456" rIns="438912" bIns="219456" numCol="1" anchor="ctr" anchorCtr="0" compatLnSpc="1">
            <a:prstTxWarp prst="textNoShape">
              <a:avLst/>
            </a:prstTxWarp>
          </a:bodyPr>
          <a:lstStyle>
            <a:lvl1pPr>
              <a:defRPr sz="5800">
                <a:solidFill>
                  <a:srgbClr val="898989"/>
                </a:solidFill>
              </a:defRPr>
            </a:lvl1pPr>
          </a:lstStyle>
          <a:p>
            <a:fld id="{CCA49F0C-5252-4983-9722-A40AADD52538}" type="datetime1">
              <a:rPr lang="en-US"/>
              <a:pPr/>
              <a:t>10/22/2018</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wrap="square" lIns="438912" tIns="219456" rIns="438912" bIns="219456" numCol="1" anchor="ctr" anchorCtr="0" compatLnSpc="1">
            <a:prstTxWarp prst="textNoShape">
              <a:avLst/>
            </a:prstTxWarp>
          </a:bodyPr>
          <a:lstStyle>
            <a:lvl1pPr algn="ctr">
              <a:defRPr sz="5800">
                <a:solidFill>
                  <a:srgbClr val="898989"/>
                </a:solidFill>
              </a:defRPr>
            </a:lvl1pPr>
          </a:lstStyle>
          <a:p>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wrap="square" lIns="438912" tIns="219456" rIns="438912" bIns="219456" numCol="1" anchor="ctr" anchorCtr="0" compatLnSpc="1">
            <a:prstTxWarp prst="textNoShape">
              <a:avLst/>
            </a:prstTxWarp>
          </a:bodyPr>
          <a:lstStyle>
            <a:lvl1pPr algn="r">
              <a:defRPr sz="5800">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df"/><Relationship Id="rId13" Type="http://schemas.openxmlformats.org/officeDocument/2006/relationships/image" Target="../media/image5.png"/><Relationship Id="rId18" Type="http://schemas.openxmlformats.org/officeDocument/2006/relationships/image" Target="../media/image10.png"/><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7.xml"/><Relationship Id="rId11"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image" Target="../media/image2.tiff"/><Relationship Id="rId9" Type="http://schemas.openxmlformats.org/officeDocument/2006/relationships/image" Target="../media/image1.png"/><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gs>
            <a:gs pos="3999">
              <a:srgbClr val="FFFFFF"/>
            </a:gs>
            <a:gs pos="100000">
              <a:srgbClr val="5771A1"/>
            </a:gs>
          </a:gsLst>
          <a:lin ang="5400000"/>
        </a:gradFill>
        <a:effectLst/>
      </p:bgPr>
    </p:bg>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740229" y="3094795"/>
            <a:ext cx="41605200" cy="129244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t>Halle Burns</a:t>
            </a:r>
            <a:r>
              <a:rPr lang="en-US" sz="5000" b="1" baseline="30000" dirty="0"/>
              <a:t>1</a:t>
            </a:r>
            <a:r>
              <a:rPr lang="en-US" sz="5000" b="1" dirty="0"/>
              <a:t>, Toby Burrows</a:t>
            </a:r>
            <a:r>
              <a:rPr lang="en-US" sz="5000" b="1" baseline="30000" dirty="0"/>
              <a:t>2</a:t>
            </a:r>
            <a:r>
              <a:rPr lang="en-US" sz="5000" b="1" dirty="0"/>
              <a:t>, J. Stephen Downie</a:t>
            </a:r>
            <a:r>
              <a:rPr lang="en-US" sz="5000" b="1" baseline="30000" dirty="0"/>
              <a:t>1</a:t>
            </a:r>
            <a:r>
              <a:rPr lang="en-US" sz="5000" b="1" dirty="0"/>
              <a:t>, David Lewis</a:t>
            </a:r>
            <a:r>
              <a:rPr lang="en-US" sz="5000" b="1" baseline="30000" dirty="0"/>
              <a:t>2</a:t>
            </a:r>
            <a:r>
              <a:rPr lang="en-US" sz="5000" b="1" dirty="0"/>
              <a:t>, Kevin Page</a:t>
            </a:r>
            <a:r>
              <a:rPr lang="en-US" sz="5000" b="1" baseline="30000" dirty="0"/>
              <a:t>2</a:t>
            </a:r>
            <a:r>
              <a:rPr lang="en-US" sz="5000" b="1" dirty="0"/>
              <a:t>, and Athanasios Velios</a:t>
            </a:r>
            <a:r>
              <a:rPr lang="en-US" sz="5000" b="1" baseline="30000" dirty="0"/>
              <a:t>2</a:t>
            </a:r>
            <a:br>
              <a:rPr lang="en-US" sz="4800" b="1" dirty="0"/>
            </a:br>
            <a:r>
              <a:rPr lang="en-US" sz="2800" b="1" dirty="0"/>
              <a:t>Department of Library and Information Science, School of Information Sciences, University of Illinois at Urbana-Champaign</a:t>
            </a:r>
            <a:r>
              <a:rPr lang="en-US" sz="2800" b="1" baseline="30000" dirty="0"/>
              <a:t>1</a:t>
            </a:r>
            <a:r>
              <a:rPr lang="en-US" sz="2800" b="1" dirty="0"/>
              <a:t>; Department of Engineering Science, Oxford e-Research Centre</a:t>
            </a:r>
            <a:r>
              <a:rPr lang="en-US" sz="2800" b="1" baseline="30000" dirty="0"/>
              <a:t>2</a:t>
            </a:r>
            <a:endParaRPr lang="en-US" sz="2800" b="1" dirty="0"/>
          </a:p>
        </p:txBody>
      </p:sp>
      <p:cxnSp>
        <p:nvCxnSpPr>
          <p:cNvPr id="70" name="Straight Connector 69"/>
          <p:cNvCxnSpPr>
            <a:cxnSpLocks noChangeShapeType="1"/>
          </p:cNvCxnSpPr>
          <p:nvPr/>
        </p:nvCxnSpPr>
        <p:spPr bwMode="auto">
          <a:xfrm>
            <a:off x="85614" y="4955665"/>
            <a:ext cx="43891200" cy="1588"/>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mc="http://schemas.openxmlformats.org/markup-compatibility/2006" xmlns:mv="urn:schemas-microsoft-com:mac:vml" xmlns:a14="http://schemas.microsoft.com/office/drawing/2010/main" xmlns="">
                <a:noFill/>
              </a14:hiddenFill>
            </a:ext>
          </a:extLst>
        </p:spPr>
      </p:cxnSp>
      <p:sp>
        <p:nvSpPr>
          <p:cNvPr id="16388" name="TextBox 91"/>
          <p:cNvSpPr txBox="1">
            <a:spLocks noChangeArrowheads="1"/>
          </p:cNvSpPr>
          <p:nvPr/>
        </p:nvSpPr>
        <p:spPr bwMode="auto">
          <a:xfrm>
            <a:off x="755469" y="309072"/>
            <a:ext cx="42581971" cy="280076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US" dirty="0">
                <a:solidFill>
                  <a:srgbClr val="052754"/>
                </a:solidFill>
                <a:latin typeface="Arial Black" pitchFamily="-65" charset="0"/>
              </a:rPr>
              <a:t>Assessing the practicality of ARK identifier usage in a catalogue of medieval manuscripts</a:t>
            </a:r>
          </a:p>
        </p:txBody>
      </p:sp>
      <p:sp>
        <p:nvSpPr>
          <p:cNvPr id="16389" name="Rectangle 35"/>
          <p:cNvSpPr>
            <a:spLocks noChangeArrowheads="1"/>
          </p:cNvSpPr>
          <p:nvPr/>
        </p:nvSpPr>
        <p:spPr bwMode="auto">
          <a:xfrm>
            <a:off x="32827458" y="24849543"/>
            <a:ext cx="9920742" cy="419100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Acknowledgments</a:t>
            </a:r>
          </a:p>
          <a:p>
            <a:endParaRPr lang="en-US" sz="2800" dirty="0"/>
          </a:p>
          <a:p>
            <a:r>
              <a:rPr lang="en-US" sz="2800" dirty="0"/>
              <a:t>Thank to the Oxford Linked Open Data Project, Mapping Manuscript Migrations, and mentors at the Bodleian Libraries. Sincerest gratitude to </a:t>
            </a:r>
            <a:r>
              <a:rPr lang="en-US" sz="2800" dirty="0" err="1"/>
              <a:t>DHOxSS</a:t>
            </a:r>
            <a:r>
              <a:rPr lang="en-US" sz="2800" dirty="0"/>
              <a:t>, </a:t>
            </a:r>
            <a:r>
              <a:rPr lang="en-US" sz="2800" dirty="0" err="1"/>
              <a:t>OeRC</a:t>
            </a:r>
            <a:r>
              <a:rPr lang="en-US" sz="2800" dirty="0"/>
              <a:t>, Wolfson College, and the iSchool for this opportunity. Special thanks to associated colleagues, Ryan Dubnicek and Yuerong Hu.</a:t>
            </a:r>
          </a:p>
        </p:txBody>
      </p:sp>
      <p:sp>
        <p:nvSpPr>
          <p:cNvPr id="16390" name="Rectangle 34"/>
          <p:cNvSpPr>
            <a:spLocks noChangeArrowheads="1"/>
          </p:cNvSpPr>
          <p:nvPr/>
        </p:nvSpPr>
        <p:spPr bwMode="auto">
          <a:xfrm>
            <a:off x="32853962" y="5356955"/>
            <a:ext cx="9829800" cy="6310759"/>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Conclusions</a:t>
            </a:r>
          </a:p>
          <a:p>
            <a:endParaRPr lang="en-US" sz="2800" dirty="0"/>
          </a:p>
          <a:p>
            <a:r>
              <a:rPr lang="en-US" sz="2800" dirty="0"/>
              <a:t>Solution 3 would work best in the short-term, though it is not ideal from a long-term linked data perspective. Moving forward, it is integral for MMM to determine what will happen to their data once the project is complete, which will help inform the type of identifier they might wish to use. Solution 3 would also meet the Bodleian Libraries’ specific current requirements in the short term. But it would postpone addressing the wider issues relating to identifiers for TEI elements other than the manuscripts themselves.</a:t>
            </a:r>
          </a:p>
        </p:txBody>
      </p:sp>
      <p:sp>
        <p:nvSpPr>
          <p:cNvPr id="16392" name="Rectangle 49"/>
          <p:cNvSpPr>
            <a:spLocks noChangeArrowheads="1"/>
          </p:cNvSpPr>
          <p:nvPr/>
        </p:nvSpPr>
        <p:spPr bwMode="auto">
          <a:xfrm>
            <a:off x="1189477" y="5356955"/>
            <a:ext cx="9829800" cy="1447800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Introduction</a:t>
            </a:r>
          </a:p>
          <a:p>
            <a:r>
              <a:rPr lang="en-US" sz="2800" b="1" dirty="0"/>
              <a:t> </a:t>
            </a:r>
          </a:p>
          <a:p>
            <a:r>
              <a:rPr lang="en-US" sz="2800" dirty="0"/>
              <a:t>We are motivated by the Mapping Manuscript Migrations (MMM) Digging into Data Challenge, which seeks “to combine data from various sources to enable the large-scale analysis of the history and provenance of medieval and Renaissance manuscripts.” MMM poses research questions drawing on the power of linked data as a method of enabling this analysis. Answering these requires disambiguating identifiers, particularly those related to changes in ownership and location of manuscripts. The Bodleian’s Medieval Manuscript catalog is one of the key data sources for the MMM project.</a:t>
            </a:r>
          </a:p>
          <a:p>
            <a:endParaRPr lang="en-US" sz="2800" dirty="0"/>
          </a:p>
          <a:p>
            <a:r>
              <a:rPr lang="en-US" sz="2800" dirty="0"/>
              <a:t>Archival Resource Keys (ARKs) are considered by the Bodleian as a possible solution to tracking and management of manuscripts through different systems. This investigation looked at the suitability of ARKs for the broader set of requirements identified by MMM and examined how they could be implemented in the data trans-formation and mapping processes of the MMM project.</a:t>
            </a:r>
          </a:p>
        </p:txBody>
      </p:sp>
      <p:sp>
        <p:nvSpPr>
          <p:cNvPr id="51" name="Rectangle 50"/>
          <p:cNvSpPr>
            <a:spLocks noChangeArrowheads="1"/>
          </p:cNvSpPr>
          <p:nvPr/>
        </p:nvSpPr>
        <p:spPr bwMode="auto">
          <a:xfrm>
            <a:off x="11600493" y="5356955"/>
            <a:ext cx="9829800" cy="26857423"/>
          </a:xfrm>
          <a:prstGeom prst="rect">
            <a:avLst/>
          </a:prstGeom>
          <a:solidFill>
            <a:schemeClr val="bg1"/>
          </a:solidFill>
          <a:ln w="9525">
            <a:noFill/>
            <a:miter lim="800000"/>
            <a:headEnd/>
            <a:tailEnd/>
          </a:ln>
        </p:spPr>
        <p:txBody>
          <a:bodyPr lIns="360000" tIns="360000" rIns="360000" bIns="360000"/>
          <a:lstStyle/>
          <a:p>
            <a:pPr marL="381000" indent="-381000"/>
            <a:endParaRPr lang="en-US" sz="2800" b="1" dirty="0"/>
          </a:p>
          <a:p>
            <a:pPr marL="381000" indent="-381000"/>
            <a:endParaRPr lang="en-US" sz="2800" b="1" dirty="0"/>
          </a:p>
          <a:p>
            <a:pPr marL="381000" indent="-381000"/>
            <a:endParaRPr lang="en-US" sz="2800" b="1" dirty="0"/>
          </a:p>
          <a:p>
            <a:pPr marL="381000" indent="-381000"/>
            <a:endParaRPr lang="en-US" sz="2800" b="1" dirty="0"/>
          </a:p>
          <a:p>
            <a:pPr marL="381000" indent="-381000"/>
            <a:endParaRPr lang="en-US" sz="2800" b="1" dirty="0"/>
          </a:p>
          <a:p>
            <a:pPr marL="381000" indent="-381000"/>
            <a:endParaRPr lang="en-US" sz="2800" b="1" dirty="0"/>
          </a:p>
          <a:p>
            <a:pPr marL="381000" indent="-381000"/>
            <a:endParaRPr lang="en-GB" sz="4000" b="1" dirty="0">
              <a:solidFill>
                <a:srgbClr val="CC3300"/>
              </a:solidFill>
            </a:endParaRPr>
          </a:p>
          <a:p>
            <a:pPr marL="381000" indent="-381000"/>
            <a:endParaRPr lang="en-GB" sz="4000" b="1" dirty="0">
              <a:solidFill>
                <a:srgbClr val="CC3300"/>
              </a:solidFill>
            </a:endParaRPr>
          </a:p>
          <a:p>
            <a:pPr marL="381000" indent="-381000"/>
            <a:endParaRPr lang="en-GB" sz="4000" b="1" dirty="0">
              <a:solidFill>
                <a:srgbClr val="CC3300"/>
              </a:solidFill>
            </a:endParaRPr>
          </a:p>
          <a:p>
            <a:pPr marL="381000" indent="-381000"/>
            <a:endParaRPr lang="en-GB" sz="4000" b="1" dirty="0">
              <a:solidFill>
                <a:srgbClr val="CC3300"/>
              </a:solidFill>
            </a:endParaRPr>
          </a:p>
          <a:p>
            <a:pPr marL="381000" indent="-381000"/>
            <a:endParaRPr lang="en-GB" sz="4000" b="1" dirty="0">
              <a:solidFill>
                <a:srgbClr val="CC3300"/>
              </a:solidFill>
            </a:endParaRPr>
          </a:p>
          <a:p>
            <a:pPr marL="381000" indent="-381000"/>
            <a:endParaRPr lang="en-GB" sz="4000" b="1" dirty="0">
              <a:solidFill>
                <a:srgbClr val="CC3300"/>
              </a:solidFill>
            </a:endParaRPr>
          </a:p>
          <a:p>
            <a:pPr marL="381000" indent="-381000"/>
            <a:r>
              <a:rPr lang="en-GB" sz="4000" b="1" dirty="0">
                <a:solidFill>
                  <a:srgbClr val="CC3300"/>
                </a:solidFill>
              </a:rPr>
              <a:t>What is an ARK?</a:t>
            </a:r>
          </a:p>
          <a:p>
            <a:endParaRPr lang="en-US" sz="2800" dirty="0"/>
          </a:p>
          <a:p>
            <a:r>
              <a:rPr lang="en-US" sz="2800" b="1" dirty="0"/>
              <a:t>Goal of an ARK:</a:t>
            </a:r>
          </a:p>
          <a:p>
            <a:endParaRPr lang="en-US" sz="2800" dirty="0"/>
          </a:p>
          <a:p>
            <a:r>
              <a:rPr lang="en-US" sz="2800" dirty="0"/>
              <a:t>Long-term persistence</a:t>
            </a:r>
          </a:p>
          <a:p>
            <a:endParaRPr lang="en-US" sz="2800" dirty="0"/>
          </a:p>
          <a:p>
            <a:r>
              <a:rPr lang="en-US" sz="2800" dirty="0"/>
              <a:t>An ARK must give users a link from an object to a promise of stewardship</a:t>
            </a:r>
          </a:p>
          <a:p>
            <a:endParaRPr lang="en-US" sz="2800" dirty="0"/>
          </a:p>
          <a:p>
            <a:r>
              <a:rPr lang="en-US" sz="2800" dirty="0"/>
              <a:t>Must give users a link from object to a description of it.</a:t>
            </a:r>
          </a:p>
          <a:p>
            <a:endParaRPr lang="en-US" sz="2800" dirty="0"/>
          </a:p>
          <a:p>
            <a:r>
              <a:rPr lang="en-US" sz="2800" dirty="0"/>
              <a:t>Must give users a link to object (or copy of object) itself.</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marL="381000" indent="-381000"/>
            <a:r>
              <a:rPr lang="en-US" sz="2800" b="1" dirty="0"/>
              <a:t>Anatomy of an ARK:</a:t>
            </a:r>
          </a:p>
          <a:p>
            <a:pPr marL="381000" indent="-381000"/>
            <a:endParaRPr lang="en-US" sz="2800" b="1" dirty="0"/>
          </a:p>
          <a:p>
            <a:pPr marL="457200" indent="-457200">
              <a:buFont typeface="Arial" panose="020B0604020202020204" pitchFamily="34" charset="0"/>
              <a:buChar char="•"/>
            </a:pPr>
            <a:r>
              <a:rPr lang="en-US" sz="2800" dirty="0"/>
              <a:t>Name Mapping Authority (NMA)</a:t>
            </a:r>
          </a:p>
          <a:p>
            <a:pPr marL="2651125" lvl="1" indent="-457200">
              <a:buFont typeface="Arial" panose="020B0604020202020204" pitchFamily="34" charset="0"/>
              <a:buChar char="•"/>
            </a:pPr>
            <a:r>
              <a:rPr lang="en-US" sz="2800" dirty="0"/>
              <a:t>Replaceable</a:t>
            </a:r>
          </a:p>
          <a:p>
            <a:endParaRPr lang="en-US" sz="2800" dirty="0"/>
          </a:p>
          <a:p>
            <a:pPr marL="457200" indent="-457200">
              <a:buFont typeface="Arial" panose="020B0604020202020204" pitchFamily="34" charset="0"/>
              <a:buChar char="•"/>
            </a:pPr>
            <a:r>
              <a:rPr lang="en-US" sz="2800" dirty="0"/>
              <a:t>ARK Label</a:t>
            </a:r>
          </a:p>
          <a:p>
            <a:pPr marL="2651125" lvl="1" indent="-457200">
              <a:buFont typeface="Arial" panose="020B0604020202020204" pitchFamily="34" charset="0"/>
              <a:buChar char="•"/>
            </a:pPr>
            <a:r>
              <a:rPr lang="en-US" sz="2800" dirty="0"/>
              <a:t>Indicates to user the persistent identifier being used us an ARK</a:t>
            </a:r>
          </a:p>
          <a:p>
            <a:endParaRPr lang="en-US" sz="2800" dirty="0"/>
          </a:p>
          <a:p>
            <a:pPr marL="457200" indent="-457200">
              <a:buFont typeface="Arial" panose="020B0604020202020204" pitchFamily="34" charset="0"/>
              <a:buChar char="•"/>
            </a:pPr>
            <a:r>
              <a:rPr lang="en-US" sz="2800" dirty="0"/>
              <a:t>Name Assigning Authority Number (NAAN)</a:t>
            </a:r>
          </a:p>
          <a:p>
            <a:pPr marL="2651125" lvl="1" indent="-457200">
              <a:buFont typeface="Arial" panose="020B0604020202020204" pitchFamily="34" charset="0"/>
              <a:buChar char="•"/>
            </a:pPr>
            <a:r>
              <a:rPr lang="en-US" sz="2800" dirty="0"/>
              <a:t>Number that uniquely identifies the organization assigning the Name</a:t>
            </a:r>
          </a:p>
          <a:p>
            <a:endParaRPr lang="en-US" sz="2800" dirty="0"/>
          </a:p>
          <a:p>
            <a:pPr marL="457200" indent="-457200">
              <a:buFont typeface="Arial" panose="020B0604020202020204" pitchFamily="34" charset="0"/>
              <a:buChar char="•"/>
            </a:pPr>
            <a:r>
              <a:rPr lang="en-US" sz="2800" dirty="0"/>
              <a:t>Name</a:t>
            </a:r>
          </a:p>
          <a:p>
            <a:pPr marL="2651125" lvl="1" indent="-457200">
              <a:buFont typeface="Arial" panose="020B0604020202020204" pitchFamily="34" charset="0"/>
              <a:buChar char="•"/>
            </a:pPr>
            <a:r>
              <a:rPr lang="en-US" sz="2800" dirty="0"/>
              <a:t>Goal is semantic opaqueness</a:t>
            </a:r>
          </a:p>
          <a:p>
            <a:pPr marL="2651125" lvl="1" indent="-457200">
              <a:buFont typeface="Arial" panose="020B0604020202020204" pitchFamily="34" charset="0"/>
              <a:buChar char="•"/>
            </a:pPr>
            <a:r>
              <a:rPr lang="en-US" sz="2800" dirty="0"/>
              <a:t>Check digit should be utilized</a:t>
            </a:r>
          </a:p>
          <a:p>
            <a:endParaRPr lang="en-US" sz="2800" dirty="0"/>
          </a:p>
          <a:p>
            <a:pPr marL="457200" indent="-457200">
              <a:buFont typeface="Arial" panose="020B0604020202020204" pitchFamily="34" charset="0"/>
              <a:buChar char="•"/>
            </a:pPr>
            <a:r>
              <a:rPr lang="en-US" sz="2800" dirty="0"/>
              <a:t>Qualifier (optional)</a:t>
            </a:r>
          </a:p>
          <a:p>
            <a:pPr marL="2651125" lvl="1" indent="-457200">
              <a:buFont typeface="Arial" panose="020B0604020202020204" pitchFamily="34" charset="0"/>
              <a:buChar char="•"/>
            </a:pPr>
            <a:r>
              <a:rPr lang="en-US" sz="2800" dirty="0"/>
              <a:t>Used to distinguish hierarchy</a:t>
            </a:r>
          </a:p>
          <a:p>
            <a:endParaRPr lang="en-US" sz="2800" dirty="0"/>
          </a:p>
          <a:p>
            <a:endParaRPr lang="en-US" sz="2800" dirty="0"/>
          </a:p>
        </p:txBody>
      </p:sp>
      <p:sp>
        <p:nvSpPr>
          <p:cNvPr id="16394" name="Rectangle 51"/>
          <p:cNvSpPr>
            <a:spLocks noChangeArrowheads="1"/>
          </p:cNvSpPr>
          <p:nvPr/>
        </p:nvSpPr>
        <p:spPr bwMode="auto">
          <a:xfrm>
            <a:off x="22227889" y="5356955"/>
            <a:ext cx="9829800" cy="26855835"/>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Potential Solutions</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r>
              <a:rPr lang="en-US" sz="2800" b="1" dirty="0"/>
              <a:t>Solution 1</a:t>
            </a:r>
            <a:endParaRPr lang="en-US" sz="2800"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r>
              <a:rPr lang="en-US" sz="2800" b="1" dirty="0"/>
              <a:t>Solution 2</a:t>
            </a:r>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r>
              <a:rPr lang="en-US" sz="2800" b="1" dirty="0"/>
              <a:t>Solution 3</a:t>
            </a:r>
            <a:endParaRPr lang="en-US" sz="2800" dirty="0"/>
          </a:p>
          <a:p>
            <a:endParaRPr lang="en-US" sz="2800"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r>
              <a:rPr lang="en-US" sz="2800" dirty="0"/>
              <a:t>.  </a:t>
            </a:r>
          </a:p>
          <a:p>
            <a:pPr>
              <a:spcBef>
                <a:spcPct val="50000"/>
              </a:spcBef>
            </a:pPr>
            <a:endParaRPr lang="en-US" sz="4000" b="1" dirty="0">
              <a:solidFill>
                <a:srgbClr val="CC3300"/>
              </a:solidFill>
            </a:endParaRPr>
          </a:p>
        </p:txBody>
      </p:sp>
      <p:pic>
        <p:nvPicPr>
          <p:cNvPr id="27" name="Picture 26" descr="010_INFO_1Color_CMYK.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8"/>
              <a:stretch>
                <a:fillRect/>
              </a:stretch>
            </p:blipFill>
          </mc:Choice>
          <mc:Fallback>
            <p:blipFill>
              <a:blip r:embed="rId9"/>
              <a:stretch>
                <a:fillRect/>
              </a:stretch>
            </p:blipFill>
          </mc:Fallback>
        </mc:AlternateContent>
        <p:spPr>
          <a:xfrm>
            <a:off x="33645023" y="2351845"/>
            <a:ext cx="9505948" cy="1728354"/>
          </a:xfrm>
          <a:prstGeom prst="rect">
            <a:avLst/>
          </a:prstGeom>
        </p:spPr>
      </p:pic>
      <p:grpSp>
        <p:nvGrpSpPr>
          <p:cNvPr id="18" name="Group 17">
            <a:extLst>
              <a:ext uri="{FF2B5EF4-FFF2-40B4-BE49-F238E27FC236}">
                <a16:creationId xmlns:a16="http://schemas.microsoft.com/office/drawing/2014/main" id="{B5418BAF-43D1-4873-AAA8-F68DF4E95C8F}"/>
              </a:ext>
            </a:extLst>
          </p:cNvPr>
          <p:cNvGrpSpPr/>
          <p:nvPr/>
        </p:nvGrpSpPr>
        <p:grpSpPr>
          <a:xfrm>
            <a:off x="32827458" y="29304938"/>
            <a:ext cx="9920742" cy="2907852"/>
            <a:chOff x="32918400" y="28803600"/>
            <a:chExt cx="9829800" cy="2971800"/>
          </a:xfrm>
        </p:grpSpPr>
        <p:sp>
          <p:nvSpPr>
            <p:cNvPr id="16408" name="Rectangle 35"/>
            <p:cNvSpPr>
              <a:spLocks noChangeArrowheads="1"/>
            </p:cNvSpPr>
            <p:nvPr/>
          </p:nvSpPr>
          <p:spPr bwMode="auto">
            <a:xfrm>
              <a:off x="32918400" y="28803600"/>
              <a:ext cx="9829800" cy="297180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endParaRPr lang="en-US" sz="2800"/>
            </a:p>
          </p:txBody>
        </p:sp>
        <p:pic>
          <p:nvPicPr>
            <p:cNvPr id="29" name="Picture 28" descr="Illinois-Wordmark-Horizontal-2color-OrangeBlue[BlueText]-CMYK.tif"/>
            <p:cNvPicPr>
              <a:picLocks noChangeAspect="1"/>
            </p:cNvPicPr>
            <p:nvPr/>
          </p:nvPicPr>
          <p:blipFill>
            <a:blip r:embed="rId10"/>
            <a:stretch>
              <a:fillRect/>
            </a:stretch>
          </p:blipFill>
          <p:spPr>
            <a:xfrm>
              <a:off x="33927618" y="29718000"/>
              <a:ext cx="7677582" cy="1314450"/>
            </a:xfrm>
            <a:prstGeom prst="rect">
              <a:avLst/>
            </a:prstGeom>
          </p:spPr>
        </p:pic>
      </p:grpSp>
      <p:pic>
        <p:nvPicPr>
          <p:cNvPr id="5" name="Picture 4">
            <a:extLst>
              <a:ext uri="{FF2B5EF4-FFF2-40B4-BE49-F238E27FC236}">
                <a16:creationId xmlns:a16="http://schemas.microsoft.com/office/drawing/2014/main" id="{876193CA-E0E2-4EAE-85FB-559545D3F435}"/>
              </a:ext>
            </a:extLst>
          </p:cNvPr>
          <p:cNvPicPr>
            <a:picLocks noChangeAspect="1"/>
          </p:cNvPicPr>
          <p:nvPr/>
        </p:nvPicPr>
        <p:blipFill>
          <a:blip r:embed="rId11"/>
          <a:stretch>
            <a:fillRect/>
          </a:stretch>
        </p:blipFill>
        <p:spPr>
          <a:xfrm>
            <a:off x="1512229" y="15678869"/>
            <a:ext cx="6359921" cy="3597650"/>
          </a:xfrm>
          <a:prstGeom prst="rect">
            <a:avLst/>
          </a:prstGeom>
        </p:spPr>
      </p:pic>
      <p:sp>
        <p:nvSpPr>
          <p:cNvPr id="7" name="TextBox 6">
            <a:extLst>
              <a:ext uri="{FF2B5EF4-FFF2-40B4-BE49-F238E27FC236}">
                <a16:creationId xmlns:a16="http://schemas.microsoft.com/office/drawing/2014/main" id="{043AC15E-8B78-4DF6-A99A-010197BE29A7}"/>
              </a:ext>
            </a:extLst>
          </p:cNvPr>
          <p:cNvSpPr txBox="1"/>
          <p:nvPr/>
        </p:nvSpPr>
        <p:spPr>
          <a:xfrm>
            <a:off x="8129599" y="16081698"/>
            <a:ext cx="2461676" cy="2862322"/>
          </a:xfrm>
          <a:prstGeom prst="rect">
            <a:avLst/>
          </a:prstGeom>
          <a:noFill/>
        </p:spPr>
        <p:txBody>
          <a:bodyPr wrap="square" rtlCol="0">
            <a:spAutoFit/>
          </a:bodyPr>
          <a:lstStyle/>
          <a:p>
            <a:r>
              <a:rPr lang="en-US" sz="2000" i="1" dirty="0">
                <a:latin typeface="+mn-lt"/>
                <a:cs typeface="Times New Roman" panose="02020603050405020304" pitchFamily="18" charset="0"/>
              </a:rPr>
              <a:t>Image from “Mapping Manuscript Migrations: an international project funded by the Trans-Atlantic Platform” by Dr Toby Burrows</a:t>
            </a:r>
          </a:p>
        </p:txBody>
      </p:sp>
      <p:sp>
        <p:nvSpPr>
          <p:cNvPr id="40" name="Rectangle 34">
            <a:extLst>
              <a:ext uri="{FF2B5EF4-FFF2-40B4-BE49-F238E27FC236}">
                <a16:creationId xmlns:a16="http://schemas.microsoft.com/office/drawing/2014/main" id="{8AB9D058-C620-4BE1-918F-D8597E6FDA57}"/>
              </a:ext>
            </a:extLst>
          </p:cNvPr>
          <p:cNvSpPr>
            <a:spLocks noChangeArrowheads="1"/>
          </p:cNvSpPr>
          <p:nvPr/>
        </p:nvSpPr>
        <p:spPr bwMode="auto">
          <a:xfrm>
            <a:off x="32843477" y="11937261"/>
            <a:ext cx="9858245" cy="12653039"/>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References</a:t>
            </a:r>
          </a:p>
          <a:p>
            <a:r>
              <a:rPr lang="en-US" sz="2800" dirty="0"/>
              <a:t>1. Burrows, T., </a:t>
            </a:r>
            <a:r>
              <a:rPr lang="en-US" sz="2800" dirty="0" err="1"/>
              <a:t>Hyvönen</a:t>
            </a:r>
            <a:r>
              <a:rPr lang="en-US" sz="2800" dirty="0"/>
              <a:t>, E., Ransom, L., </a:t>
            </a:r>
            <a:r>
              <a:rPr lang="en-US" sz="2800" dirty="0" err="1"/>
              <a:t>Wijsman</a:t>
            </a:r>
            <a:r>
              <a:rPr lang="en-US" sz="2800" dirty="0"/>
              <a:t>, H.: Mapping Manuscript Migrations: Digging into Data for the History and Provenance of Medieval and Renaissance Manu-scripts. University of Pennsylvania Press, Volume 3, Number 1, Spring 2018, 249–252 (2018).</a:t>
            </a:r>
          </a:p>
          <a:p>
            <a:endParaRPr lang="en-US" sz="2800" dirty="0"/>
          </a:p>
          <a:p>
            <a:r>
              <a:rPr lang="en-US" sz="2800" dirty="0"/>
              <a:t>2. </a:t>
            </a:r>
            <a:r>
              <a:rPr lang="en-US" sz="2800" dirty="0" err="1"/>
              <a:t>OxLOD</a:t>
            </a:r>
            <a:r>
              <a:rPr lang="en-US" sz="2800" dirty="0"/>
              <a:t> Homepage, https://www.glam.ox.ac.uk/oxford-linked-open-data-pilot, last accessed 2018/09/03</a:t>
            </a:r>
          </a:p>
          <a:p>
            <a:endParaRPr lang="en-US" sz="2800" dirty="0"/>
          </a:p>
          <a:p>
            <a:r>
              <a:rPr lang="en-US" sz="2800" dirty="0"/>
              <a:t>3. 3M Homepage, http://139.91.183.3/3M/, last accessed 2018/08/09</a:t>
            </a:r>
          </a:p>
          <a:p>
            <a:endParaRPr lang="en-US" sz="2800" dirty="0"/>
          </a:p>
          <a:p>
            <a:r>
              <a:rPr lang="en-US" sz="2800" dirty="0"/>
              <a:t>4. CIDOC-CRM Homepage, http://www.cidoc-crm.org/, last accessed 2018/07/28</a:t>
            </a:r>
          </a:p>
          <a:p>
            <a:endParaRPr lang="en-US" sz="2800" dirty="0"/>
          </a:p>
          <a:p>
            <a:r>
              <a:rPr lang="en-US" sz="2800" dirty="0"/>
              <a:t>5. Definition of </a:t>
            </a:r>
            <a:r>
              <a:rPr lang="en-US" sz="2800" dirty="0" err="1"/>
              <a:t>FRBRoo</a:t>
            </a:r>
            <a:r>
              <a:rPr lang="en-US" sz="2800" dirty="0"/>
              <a:t>: A Conceptual Model for Bibliographic Information in Object-Oriented Formalism, https://www.ifla.org/files/assets/cataloguing/FRBRoo/frbroo_v_2.4.pdf, last accessed 2018/07/28</a:t>
            </a:r>
          </a:p>
          <a:p>
            <a:endParaRPr lang="en-US" sz="2800" dirty="0"/>
          </a:p>
          <a:p>
            <a:r>
              <a:rPr lang="en-US" sz="2800" dirty="0"/>
              <a:t>6. N2T Archival Resource Key (ARK) Identifiers, http://n2t.net/e/ark_ids.html, last accessed 2018/08/08</a:t>
            </a:r>
          </a:p>
          <a:p>
            <a:r>
              <a:rPr lang="en-US" sz="2800" dirty="0"/>
              <a:t>.</a:t>
            </a:r>
          </a:p>
          <a:p>
            <a:r>
              <a:rPr lang="en-US" sz="2800" dirty="0"/>
              <a:t>7. Kunze, J., &amp; Rodgers, R.: The ARK Identifier Scheme. Berkley Planning Journal, https://escholarship.org/uc/item/9p9863nc, last accessed 2018/08/09.</a:t>
            </a:r>
          </a:p>
          <a:p>
            <a:endParaRPr lang="en-US" sz="2800" dirty="0"/>
          </a:p>
        </p:txBody>
      </p:sp>
      <p:grpSp>
        <p:nvGrpSpPr>
          <p:cNvPr id="17" name="Group 16">
            <a:extLst>
              <a:ext uri="{FF2B5EF4-FFF2-40B4-BE49-F238E27FC236}">
                <a16:creationId xmlns:a16="http://schemas.microsoft.com/office/drawing/2014/main" id="{26E0BBCC-3AD4-4FDB-8B65-21FF97CC40F4}"/>
              </a:ext>
            </a:extLst>
          </p:cNvPr>
          <p:cNvGrpSpPr/>
          <p:nvPr/>
        </p:nvGrpSpPr>
        <p:grpSpPr>
          <a:xfrm>
            <a:off x="1143000" y="20403378"/>
            <a:ext cx="9829800" cy="11811000"/>
            <a:chOff x="1143000" y="20403378"/>
            <a:chExt cx="9829800" cy="11811000"/>
          </a:xfrm>
        </p:grpSpPr>
        <p:sp>
          <p:nvSpPr>
            <p:cNvPr id="16391" name="Rectangle 33"/>
            <p:cNvSpPr>
              <a:spLocks noChangeArrowheads="1"/>
            </p:cNvSpPr>
            <p:nvPr/>
          </p:nvSpPr>
          <p:spPr bwMode="auto">
            <a:xfrm>
              <a:off x="1143000" y="20403378"/>
              <a:ext cx="9829800" cy="1181100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Tracking Provenance Information through Linked Data Mapping</a:t>
              </a:r>
            </a:p>
            <a:p>
              <a:r>
                <a:rPr lang="en-US" sz="2800" dirty="0"/>
                <a:t> </a:t>
              </a:r>
            </a:p>
          </p:txBody>
        </p:sp>
        <p:pic>
          <p:nvPicPr>
            <p:cNvPr id="14" name="Picture 13">
              <a:extLst>
                <a:ext uri="{FF2B5EF4-FFF2-40B4-BE49-F238E27FC236}">
                  <a16:creationId xmlns:a16="http://schemas.microsoft.com/office/drawing/2014/main" id="{B755D481-19E3-4B46-BF53-0886D316D00F}"/>
                </a:ext>
              </a:extLst>
            </p:cNvPr>
            <p:cNvPicPr>
              <a:picLocks noChangeAspect="1"/>
            </p:cNvPicPr>
            <p:nvPr/>
          </p:nvPicPr>
          <p:blipFill>
            <a:blip r:embed="rId12"/>
            <a:stretch>
              <a:fillRect/>
            </a:stretch>
          </p:blipFill>
          <p:spPr>
            <a:xfrm>
              <a:off x="1247739" y="22486354"/>
              <a:ext cx="9620322" cy="7645047"/>
            </a:xfrm>
            <a:prstGeom prst="rect">
              <a:avLst/>
            </a:prstGeom>
          </p:spPr>
        </p:pic>
        <p:sp>
          <p:nvSpPr>
            <p:cNvPr id="46" name="TextBox 45">
              <a:extLst>
                <a:ext uri="{FF2B5EF4-FFF2-40B4-BE49-F238E27FC236}">
                  <a16:creationId xmlns:a16="http://schemas.microsoft.com/office/drawing/2014/main" id="{6FF67293-C4E3-4C60-9399-3CBA1F36BDE7}"/>
                </a:ext>
              </a:extLst>
            </p:cNvPr>
            <p:cNvSpPr txBox="1"/>
            <p:nvPr/>
          </p:nvSpPr>
          <p:spPr>
            <a:xfrm>
              <a:off x="1509199" y="30559698"/>
              <a:ext cx="9190356" cy="1631216"/>
            </a:xfrm>
            <a:prstGeom prst="rect">
              <a:avLst/>
            </a:prstGeom>
            <a:noFill/>
          </p:spPr>
          <p:txBody>
            <a:bodyPr wrap="square" rtlCol="0">
              <a:spAutoFit/>
            </a:bodyPr>
            <a:lstStyle/>
            <a:p>
              <a:r>
                <a:rPr lang="en-US" sz="2000" i="1" dirty="0"/>
                <a:t>This tracks the mapping process from the Bodleian’s TEI metadata to simplified XML to RDF triples for an event-based entity. Additional elements are created during the XML portion of the transformation to fully describe separate elements of provenance.</a:t>
              </a:r>
            </a:p>
            <a:p>
              <a:endParaRPr lang="en-US" sz="2000" i="1" dirty="0">
                <a:latin typeface="+mn-lt"/>
                <a:cs typeface="Times New Roman" panose="02020603050405020304" pitchFamily="18" charset="0"/>
              </a:endParaRPr>
            </a:p>
          </p:txBody>
        </p:sp>
      </p:grpSp>
      <p:pic>
        <p:nvPicPr>
          <p:cNvPr id="2" name="Picture 1">
            <a:extLst>
              <a:ext uri="{FF2B5EF4-FFF2-40B4-BE49-F238E27FC236}">
                <a16:creationId xmlns:a16="http://schemas.microsoft.com/office/drawing/2014/main" id="{05368CAF-8474-4A33-A160-478D2DF90488}"/>
              </a:ext>
            </a:extLst>
          </p:cNvPr>
          <p:cNvPicPr>
            <a:picLocks noChangeAspect="1"/>
          </p:cNvPicPr>
          <p:nvPr/>
        </p:nvPicPr>
        <p:blipFill>
          <a:blip r:embed="rId13"/>
          <a:stretch>
            <a:fillRect/>
          </a:stretch>
        </p:blipFill>
        <p:spPr>
          <a:xfrm>
            <a:off x="22640227" y="7345922"/>
            <a:ext cx="8802663" cy="3130102"/>
          </a:xfrm>
          <a:prstGeom prst="rect">
            <a:avLst/>
          </a:prstGeom>
        </p:spPr>
      </p:pic>
      <p:sp>
        <p:nvSpPr>
          <p:cNvPr id="26" name="TextBox 25">
            <a:extLst>
              <a:ext uri="{FF2B5EF4-FFF2-40B4-BE49-F238E27FC236}">
                <a16:creationId xmlns:a16="http://schemas.microsoft.com/office/drawing/2014/main" id="{CE58AE8D-04DF-4AC2-9F0A-A976CA76E2C4}"/>
              </a:ext>
            </a:extLst>
          </p:cNvPr>
          <p:cNvSpPr txBox="1"/>
          <p:nvPr/>
        </p:nvSpPr>
        <p:spPr>
          <a:xfrm>
            <a:off x="22646758" y="10875726"/>
            <a:ext cx="9190356" cy="707886"/>
          </a:xfrm>
          <a:prstGeom prst="rect">
            <a:avLst/>
          </a:prstGeom>
          <a:noFill/>
        </p:spPr>
        <p:txBody>
          <a:bodyPr wrap="square" rtlCol="0">
            <a:spAutoFit/>
          </a:bodyPr>
          <a:lstStyle/>
          <a:p>
            <a:r>
              <a:rPr lang="en-US" sz="2000" i="1" dirty="0">
                <a:latin typeface="+mn-lt"/>
                <a:cs typeface="Times New Roman" panose="02020603050405020304" pitchFamily="18" charset="0"/>
              </a:rPr>
              <a:t>This table shows the elements required for MMM research questions tracked through the map-ping process from TEI to 3M</a:t>
            </a:r>
          </a:p>
        </p:txBody>
      </p:sp>
      <p:pic>
        <p:nvPicPr>
          <p:cNvPr id="4" name="Picture 3" descr="A screenshot of a computer screen&#10;&#10;Description generated with very high confidence">
            <a:extLst>
              <a:ext uri="{FF2B5EF4-FFF2-40B4-BE49-F238E27FC236}">
                <a16:creationId xmlns:a16="http://schemas.microsoft.com/office/drawing/2014/main" id="{F9BD489A-DE0D-4951-8AD9-32CEF242284B}"/>
              </a:ext>
            </a:extLst>
          </p:cNvPr>
          <p:cNvPicPr>
            <a:picLocks noChangeAspect="1"/>
          </p:cNvPicPr>
          <p:nvPr/>
        </p:nvPicPr>
        <p:blipFill rotWithShape="1">
          <a:blip r:embed="rId14"/>
          <a:srcRect r="9962"/>
          <a:stretch/>
        </p:blipFill>
        <p:spPr>
          <a:xfrm>
            <a:off x="11920215" y="5832719"/>
            <a:ext cx="9190356" cy="3938604"/>
          </a:xfrm>
          <a:prstGeom prst="rect">
            <a:avLst/>
          </a:prstGeom>
        </p:spPr>
      </p:pic>
      <p:sp>
        <p:nvSpPr>
          <p:cNvPr id="30" name="TextBox 29">
            <a:extLst>
              <a:ext uri="{FF2B5EF4-FFF2-40B4-BE49-F238E27FC236}">
                <a16:creationId xmlns:a16="http://schemas.microsoft.com/office/drawing/2014/main" id="{5FE4D882-23A7-4907-A3BB-E5C3D48B466D}"/>
              </a:ext>
            </a:extLst>
          </p:cNvPr>
          <p:cNvSpPr txBox="1"/>
          <p:nvPr/>
        </p:nvSpPr>
        <p:spPr>
          <a:xfrm>
            <a:off x="11913288" y="9958116"/>
            <a:ext cx="9190356" cy="1323439"/>
          </a:xfrm>
          <a:prstGeom prst="rect">
            <a:avLst/>
          </a:prstGeom>
          <a:noFill/>
        </p:spPr>
        <p:txBody>
          <a:bodyPr wrap="square" rtlCol="0">
            <a:spAutoFit/>
          </a:bodyPr>
          <a:lstStyle/>
          <a:p>
            <a:r>
              <a:rPr lang="en-US" sz="2000" i="1" dirty="0">
                <a:latin typeface="+mn-lt"/>
                <a:cs typeface="Times New Roman" panose="02020603050405020304" pitchFamily="18" charset="0"/>
              </a:rPr>
              <a:t>MMM (together with the related Oxford Linked Open Data project, </a:t>
            </a:r>
            <a:r>
              <a:rPr lang="en-US" sz="2000" i="1" dirty="0" err="1">
                <a:latin typeface="+mn-lt"/>
                <a:cs typeface="Times New Roman" panose="02020603050405020304" pitchFamily="18" charset="0"/>
              </a:rPr>
              <a:t>OxLOD</a:t>
            </a:r>
            <a:r>
              <a:rPr lang="en-US" sz="2000" i="1" dirty="0">
                <a:latin typeface="+mn-lt"/>
                <a:cs typeface="Times New Roman" panose="02020603050405020304" pitchFamily="18" charset="0"/>
              </a:rPr>
              <a:t>, uses the mapping tool 3M (pictured above), to transform the simpler XML into RDF triples, based primarily on two ontologies: CIDOC-CRM (for cultural heritage data) and </a:t>
            </a:r>
            <a:r>
              <a:rPr lang="en-US" sz="2000" i="1" dirty="0" err="1">
                <a:latin typeface="+mn-lt"/>
                <a:cs typeface="Times New Roman" panose="02020603050405020304" pitchFamily="18" charset="0"/>
              </a:rPr>
              <a:t>FRBRoo</a:t>
            </a:r>
            <a:r>
              <a:rPr lang="en-US" sz="2000" i="1" dirty="0">
                <a:latin typeface="+mn-lt"/>
                <a:cs typeface="Times New Roman" panose="02020603050405020304" pitchFamily="18" charset="0"/>
              </a:rPr>
              <a:t> (for bibliographic information).</a:t>
            </a:r>
          </a:p>
        </p:txBody>
      </p:sp>
      <p:grpSp>
        <p:nvGrpSpPr>
          <p:cNvPr id="6" name="Group 5">
            <a:extLst>
              <a:ext uri="{FF2B5EF4-FFF2-40B4-BE49-F238E27FC236}">
                <a16:creationId xmlns:a16="http://schemas.microsoft.com/office/drawing/2014/main" id="{1222A9DC-E9E6-41F9-973B-B20E150BA2E2}"/>
              </a:ext>
            </a:extLst>
          </p:cNvPr>
          <p:cNvGrpSpPr/>
          <p:nvPr/>
        </p:nvGrpSpPr>
        <p:grpSpPr>
          <a:xfrm>
            <a:off x="12263785" y="18583473"/>
            <a:ext cx="8815195" cy="2462816"/>
            <a:chOff x="12107795" y="18674698"/>
            <a:chExt cx="8815195" cy="2462816"/>
          </a:xfrm>
        </p:grpSpPr>
        <p:pic>
          <p:nvPicPr>
            <p:cNvPr id="32" name="Picture 31">
              <a:extLst>
                <a:ext uri="{FF2B5EF4-FFF2-40B4-BE49-F238E27FC236}">
                  <a16:creationId xmlns:a16="http://schemas.microsoft.com/office/drawing/2014/main" id="{277B0ADE-B353-4093-9A91-C78FADF2EBA8}"/>
                </a:ext>
              </a:extLst>
            </p:cNvPr>
            <p:cNvPicPr>
              <a:picLocks noChangeAspect="1"/>
            </p:cNvPicPr>
            <p:nvPr/>
          </p:nvPicPr>
          <p:blipFill>
            <a:blip r:embed="rId15"/>
            <a:stretch>
              <a:fillRect/>
            </a:stretch>
          </p:blipFill>
          <p:spPr>
            <a:xfrm>
              <a:off x="12162939" y="19103281"/>
              <a:ext cx="8574940" cy="2034233"/>
            </a:xfrm>
            <a:prstGeom prst="rect">
              <a:avLst/>
            </a:prstGeom>
          </p:spPr>
        </p:pic>
        <p:sp>
          <p:nvSpPr>
            <p:cNvPr id="33" name="TextBox 32">
              <a:extLst>
                <a:ext uri="{FF2B5EF4-FFF2-40B4-BE49-F238E27FC236}">
                  <a16:creationId xmlns:a16="http://schemas.microsoft.com/office/drawing/2014/main" id="{2B0AAECC-704C-4F14-B013-ABC40F3889F6}"/>
                </a:ext>
              </a:extLst>
            </p:cNvPr>
            <p:cNvSpPr txBox="1"/>
            <p:nvPr/>
          </p:nvSpPr>
          <p:spPr>
            <a:xfrm>
              <a:off x="12107795" y="18674698"/>
              <a:ext cx="8815195" cy="461665"/>
            </a:xfrm>
            <a:prstGeom prst="rect">
              <a:avLst/>
            </a:prstGeom>
            <a:noFill/>
          </p:spPr>
          <p:txBody>
            <a:bodyPr wrap="square" rtlCol="0">
              <a:spAutoFit/>
            </a:bodyPr>
            <a:lstStyle/>
            <a:p>
              <a:r>
                <a:rPr lang="en-US" sz="2400" dirty="0"/>
                <a:t>https://medieval.bodleian.ox.ac.uk/ark:/29072/rc1x5432/985cd </a:t>
              </a:r>
            </a:p>
          </p:txBody>
        </p:sp>
      </p:grpSp>
      <p:pic>
        <p:nvPicPr>
          <p:cNvPr id="8" name="Picture 7" descr="A screenshot of a cell phone&#10;&#10;Description generated with very high confidence">
            <a:extLst>
              <a:ext uri="{FF2B5EF4-FFF2-40B4-BE49-F238E27FC236}">
                <a16:creationId xmlns:a16="http://schemas.microsoft.com/office/drawing/2014/main" id="{6AEB6B9C-75F5-4833-99A7-1D57269138C3}"/>
              </a:ext>
            </a:extLst>
          </p:cNvPr>
          <p:cNvPicPr>
            <a:picLocks noChangeAspect="1"/>
          </p:cNvPicPr>
          <p:nvPr/>
        </p:nvPicPr>
        <p:blipFill>
          <a:blip r:embed="rId16"/>
          <a:stretch>
            <a:fillRect/>
          </a:stretch>
        </p:blipFill>
        <p:spPr>
          <a:xfrm>
            <a:off x="22646757" y="14147990"/>
            <a:ext cx="8925617" cy="2859080"/>
          </a:xfrm>
          <a:prstGeom prst="rect">
            <a:avLst/>
          </a:prstGeom>
        </p:spPr>
      </p:pic>
      <p:pic>
        <p:nvPicPr>
          <p:cNvPr id="12" name="Picture 11" descr="A screenshot of a cell phone&#10;&#10;Description generated with very high confidence">
            <a:extLst>
              <a:ext uri="{FF2B5EF4-FFF2-40B4-BE49-F238E27FC236}">
                <a16:creationId xmlns:a16="http://schemas.microsoft.com/office/drawing/2014/main" id="{F0A88AFC-7419-4D2A-AED0-1FDEC45034EB}"/>
              </a:ext>
            </a:extLst>
          </p:cNvPr>
          <p:cNvPicPr>
            <a:picLocks noChangeAspect="1"/>
          </p:cNvPicPr>
          <p:nvPr/>
        </p:nvPicPr>
        <p:blipFill>
          <a:blip r:embed="rId17"/>
          <a:stretch>
            <a:fillRect/>
          </a:stretch>
        </p:blipFill>
        <p:spPr>
          <a:xfrm>
            <a:off x="23658337" y="20070521"/>
            <a:ext cx="6766442" cy="2589088"/>
          </a:xfrm>
          <a:prstGeom prst="rect">
            <a:avLst/>
          </a:prstGeom>
        </p:spPr>
      </p:pic>
      <p:pic>
        <p:nvPicPr>
          <p:cNvPr id="15" name="Picture 14">
            <a:extLst>
              <a:ext uri="{FF2B5EF4-FFF2-40B4-BE49-F238E27FC236}">
                <a16:creationId xmlns:a16="http://schemas.microsoft.com/office/drawing/2014/main" id="{994CCF33-B626-4A70-97D8-805752447D92}"/>
              </a:ext>
            </a:extLst>
          </p:cNvPr>
          <p:cNvPicPr>
            <a:picLocks noChangeAspect="1"/>
          </p:cNvPicPr>
          <p:nvPr/>
        </p:nvPicPr>
        <p:blipFill>
          <a:blip r:embed="rId18"/>
          <a:stretch>
            <a:fillRect/>
          </a:stretch>
        </p:blipFill>
        <p:spPr>
          <a:xfrm>
            <a:off x="22584558" y="26401746"/>
            <a:ext cx="9050013" cy="2724530"/>
          </a:xfrm>
          <a:prstGeom prst="rect">
            <a:avLst/>
          </a:prstGeom>
        </p:spPr>
      </p:pic>
      <p:sp>
        <p:nvSpPr>
          <p:cNvPr id="34" name="TextBox 33">
            <a:extLst>
              <a:ext uri="{FF2B5EF4-FFF2-40B4-BE49-F238E27FC236}">
                <a16:creationId xmlns:a16="http://schemas.microsoft.com/office/drawing/2014/main" id="{E716E142-D80A-44D6-A23D-DAD5383D052B}"/>
              </a:ext>
            </a:extLst>
          </p:cNvPr>
          <p:cNvSpPr txBox="1"/>
          <p:nvPr/>
        </p:nvSpPr>
        <p:spPr>
          <a:xfrm>
            <a:off x="22514386" y="17236151"/>
            <a:ext cx="9190356" cy="707886"/>
          </a:xfrm>
          <a:prstGeom prst="rect">
            <a:avLst/>
          </a:prstGeom>
          <a:noFill/>
        </p:spPr>
        <p:txBody>
          <a:bodyPr wrap="square" rtlCol="0">
            <a:spAutoFit/>
          </a:bodyPr>
          <a:lstStyle/>
          <a:p>
            <a:r>
              <a:rPr lang="en-US" sz="2000" i="1" dirty="0">
                <a:latin typeface="+mn-lt"/>
                <a:cs typeface="Times New Roman" panose="02020603050405020304" pitchFamily="18" charset="0"/>
              </a:rPr>
              <a:t>The first solution involves creating ARKs for all possible entities needed for the transformation to RDF.</a:t>
            </a:r>
          </a:p>
        </p:txBody>
      </p:sp>
      <p:sp>
        <p:nvSpPr>
          <p:cNvPr id="35" name="TextBox 34">
            <a:extLst>
              <a:ext uri="{FF2B5EF4-FFF2-40B4-BE49-F238E27FC236}">
                <a16:creationId xmlns:a16="http://schemas.microsoft.com/office/drawing/2014/main" id="{1A5D9731-45D5-4AE1-A0B8-2C9701A49FFE}"/>
              </a:ext>
            </a:extLst>
          </p:cNvPr>
          <p:cNvSpPr txBox="1"/>
          <p:nvPr/>
        </p:nvSpPr>
        <p:spPr>
          <a:xfrm>
            <a:off x="22624987" y="23059311"/>
            <a:ext cx="9190356" cy="1015663"/>
          </a:xfrm>
          <a:prstGeom prst="rect">
            <a:avLst/>
          </a:prstGeom>
          <a:noFill/>
        </p:spPr>
        <p:txBody>
          <a:bodyPr wrap="square" rtlCol="0">
            <a:spAutoFit/>
          </a:bodyPr>
          <a:lstStyle/>
          <a:p>
            <a:r>
              <a:rPr lang="en-US" sz="2000" i="1" dirty="0">
                <a:latin typeface="+mn-lt"/>
                <a:cs typeface="Times New Roman" panose="02020603050405020304" pitchFamily="18" charset="0"/>
              </a:rPr>
              <a:t>Solution two involves creating an ARK for the manuscript, with the rest of the identifiers created within the TEI document as built-in </a:t>
            </a:r>
            <a:r>
              <a:rPr lang="en-US" sz="2000" i="1" dirty="0" err="1">
                <a:latin typeface="+mn-lt"/>
                <a:cs typeface="Times New Roman" panose="02020603050405020304" pitchFamily="18" charset="0"/>
              </a:rPr>
              <a:t>xml:id</a:t>
            </a:r>
            <a:r>
              <a:rPr lang="en-US" sz="2000" i="1" dirty="0">
                <a:latin typeface="+mn-lt"/>
                <a:cs typeface="Times New Roman" panose="02020603050405020304" pitchFamily="18" charset="0"/>
              </a:rPr>
              <a:t> fields. This would require the TEI metadata to be altered to support additional fields.</a:t>
            </a:r>
          </a:p>
        </p:txBody>
      </p:sp>
      <p:sp>
        <p:nvSpPr>
          <p:cNvPr id="36" name="TextBox 35">
            <a:extLst>
              <a:ext uri="{FF2B5EF4-FFF2-40B4-BE49-F238E27FC236}">
                <a16:creationId xmlns:a16="http://schemas.microsoft.com/office/drawing/2014/main" id="{1C2607A8-EB71-4157-809E-DABA3F0F11EF}"/>
              </a:ext>
            </a:extLst>
          </p:cNvPr>
          <p:cNvSpPr txBox="1"/>
          <p:nvPr/>
        </p:nvSpPr>
        <p:spPr>
          <a:xfrm>
            <a:off x="22547611" y="29519305"/>
            <a:ext cx="9190356" cy="1323439"/>
          </a:xfrm>
          <a:prstGeom prst="rect">
            <a:avLst/>
          </a:prstGeom>
          <a:noFill/>
        </p:spPr>
        <p:txBody>
          <a:bodyPr wrap="square" rtlCol="0">
            <a:spAutoFit/>
          </a:bodyPr>
          <a:lstStyle/>
          <a:p>
            <a:r>
              <a:rPr lang="en-US" sz="2000" i="1" dirty="0">
                <a:latin typeface="+mn-lt"/>
                <a:cs typeface="Times New Roman" panose="02020603050405020304" pitchFamily="18" charset="0"/>
              </a:rPr>
              <a:t>This solution involves creating ARKs only for the manuscript. Remaining identifiers needed for disambiguation will be produced by 3M, mirroring the current process. As with Solution 2, the only ARKs being maintained would be those for each manuscript. </a:t>
            </a:r>
          </a:p>
        </p:txBody>
      </p:sp>
      <p:sp>
        <p:nvSpPr>
          <p:cNvPr id="37" name="TextBox 36">
            <a:extLst>
              <a:ext uri="{FF2B5EF4-FFF2-40B4-BE49-F238E27FC236}">
                <a16:creationId xmlns:a16="http://schemas.microsoft.com/office/drawing/2014/main" id="{E79EFEF0-F7FB-471A-A311-3B1A14110D5F}"/>
              </a:ext>
            </a:extLst>
          </p:cNvPr>
          <p:cNvSpPr txBox="1"/>
          <p:nvPr/>
        </p:nvSpPr>
        <p:spPr>
          <a:xfrm>
            <a:off x="12201039" y="21120929"/>
            <a:ext cx="9190356" cy="707886"/>
          </a:xfrm>
          <a:prstGeom prst="rect">
            <a:avLst/>
          </a:prstGeom>
          <a:noFill/>
        </p:spPr>
        <p:txBody>
          <a:bodyPr wrap="square" rtlCol="0">
            <a:spAutoFit/>
          </a:bodyPr>
          <a:lstStyle/>
          <a:p>
            <a:r>
              <a:rPr lang="en-US" sz="2000" i="1" dirty="0">
                <a:latin typeface="+mn-lt"/>
                <a:cs typeface="Times New Roman" panose="02020603050405020304" pitchFamily="18" charset="0"/>
              </a:rPr>
              <a:t>An visual representation of an ARK identifier, utilizing the Bodleian as an example.</a:t>
            </a:r>
          </a:p>
        </p:txBody>
      </p:sp>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331</TotalTime>
  <Words>788</Words>
  <Application>Microsoft Office PowerPoint</Application>
  <PresentationFormat>Custom</PresentationFormat>
  <Paragraphs>150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Arial Black</vt:lpstr>
      <vt:lpstr>Calibri</vt:lpstr>
      <vt:lpstr>Times New Roman</vt:lpstr>
      <vt:lpstr>Postertemplate</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hburns</cp:lastModifiedBy>
  <cp:revision>31</cp:revision>
  <cp:lastPrinted>2009-06-18T18:06:01Z</cp:lastPrinted>
  <dcterms:created xsi:type="dcterms:W3CDTF">2017-11-01T21:32:42Z</dcterms:created>
  <dcterms:modified xsi:type="dcterms:W3CDTF">2018-10-22T16:06:05Z</dcterms:modified>
  <cp:category/>
</cp:coreProperties>
</file>