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0" r:id="rId5"/>
    <p:sldId id="259" r:id="rId6"/>
    <p:sldId id="279" r:id="rId7"/>
    <p:sldId id="260" r:id="rId8"/>
    <p:sldId id="277" r:id="rId9"/>
    <p:sldId id="261" r:id="rId10"/>
    <p:sldId id="271" r:id="rId11"/>
    <p:sldId id="272" r:id="rId12"/>
    <p:sldId id="273" r:id="rId13"/>
    <p:sldId id="262" r:id="rId14"/>
    <p:sldId id="278" r:id="rId15"/>
    <p:sldId id="263" r:id="rId16"/>
    <p:sldId id="274" r:id="rId17"/>
    <p:sldId id="275" r:id="rId18"/>
    <p:sldId id="280" r:id="rId19"/>
    <p:sldId id="276" r:id="rId20"/>
    <p:sldId id="264" r:id="rId21"/>
    <p:sldId id="266" r:id="rId22"/>
    <p:sldId id="26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EB35"/>
    <a:srgbClr val="009ED6"/>
    <a:srgbClr val="213C06"/>
    <a:srgbClr val="B482DA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Illinois\590OM\Notebook_Folder\final_dog_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Illinois\590OM\Notebook_Folder\clusteringdata_excel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AKC Ranked</a:t>
            </a:r>
            <a:r>
              <a:rPr lang="en-US" sz="2400" baseline="0" dirty="0"/>
              <a:t> </a:t>
            </a:r>
            <a:r>
              <a:rPr lang="en-US" sz="2400" dirty="0"/>
              <a:t>Dog Breeds vs Number</a:t>
            </a:r>
            <a:r>
              <a:rPr lang="en-US" sz="2400" baseline="0" dirty="0"/>
              <a:t> of Wikipedia Pages</a:t>
            </a:r>
            <a:endParaRPr lang="en-US" sz="2400" dirty="0"/>
          </a:p>
        </c:rich>
      </c:tx>
      <c:layout>
        <c:manualLayout>
          <c:xMode val="edge"/>
          <c:yMode val="edge"/>
          <c:x val="0.27496533552480568"/>
          <c:y val="2.3809520089751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130450503053507E-2"/>
          <c:y val="0.11035881381147647"/>
          <c:w val="0.91457098879311671"/>
          <c:h val="0.6724498016178601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final_dog_dataset!$I$1</c:f>
              <c:strCache>
                <c:ptCount val="1"/>
                <c:pt idx="0">
                  <c:v>Wiki_Num_Page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48F-4A91-8E22-FC7878815F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48F-4A91-8E22-FC7878815F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8F-4A91-8E22-FC7878815F1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48F-4A91-8E22-FC7878815F1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48F-4A91-8E22-FC7878815F1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48F-4A91-8E22-FC7878815F1D}"/>
              </c:ext>
            </c:extLst>
          </c:dPt>
          <c:dPt>
            <c:idx val="6"/>
            <c:invertIfNegative val="0"/>
            <c:bubble3D val="0"/>
            <c:spPr>
              <a:solidFill>
                <a:srgbClr val="90EB3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48F-4A91-8E22-FC7878815F1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48F-4A91-8E22-FC7878815F1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48F-4A91-8E22-FC7878815F1D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48F-4A91-8E22-FC7878815F1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48F-4A91-8E22-FC7878815F1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48F-4A91-8E22-FC7878815F1D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48F-4A91-8E22-FC7878815F1D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E48F-4A91-8E22-FC7878815F1D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48F-4A91-8E22-FC7878815F1D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E48F-4A91-8E22-FC7878815F1D}"/>
              </c:ext>
            </c:extLst>
          </c:dPt>
          <c:dPt>
            <c:idx val="1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48F-4A91-8E22-FC7878815F1D}"/>
              </c:ext>
            </c:extLst>
          </c:dPt>
          <c:dPt>
            <c:idx val="1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8F-4A91-8E22-FC7878815F1D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E48F-4A91-8E22-FC7878815F1D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48F-4A91-8E22-FC7878815F1D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E48F-4A91-8E22-FC7878815F1D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48F-4A91-8E22-FC7878815F1D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E48F-4A91-8E22-FC7878815F1D}"/>
              </c:ext>
            </c:extLst>
          </c:dPt>
          <c:dPt>
            <c:idx val="2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48F-4A91-8E22-FC7878815F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final_dog_dataset!$C$2:$C$25</c:f>
              <c:strCache>
                <c:ptCount val="24"/>
                <c:pt idx="0">
                  <c:v>Retriever (Labrador)</c:v>
                </c:pt>
                <c:pt idx="1">
                  <c:v>German Shepherd Dogs</c:v>
                </c:pt>
                <c:pt idx="2">
                  <c:v>Retrievers (Golden)</c:v>
                </c:pt>
                <c:pt idx="3">
                  <c:v>Bulldogs</c:v>
                </c:pt>
                <c:pt idx="4">
                  <c:v>Beagles</c:v>
                </c:pt>
                <c:pt idx="5">
                  <c:v>Poodles</c:v>
                </c:pt>
                <c:pt idx="6">
                  <c:v>Yorkshire Terriers</c:v>
                </c:pt>
                <c:pt idx="7">
                  <c:v>Boxers</c:v>
                </c:pt>
                <c:pt idx="8">
                  <c:v>Siberian Huskies</c:v>
                </c:pt>
                <c:pt idx="9">
                  <c:v>Pembroke Welsh Corgis</c:v>
                </c:pt>
                <c:pt idx="10">
                  <c:v>Doberman Pinschers</c:v>
                </c:pt>
                <c:pt idx="11">
                  <c:v>Australian Shepherds</c:v>
                </c:pt>
                <c:pt idx="12">
                  <c:v>Shih Tzu</c:v>
                </c:pt>
                <c:pt idx="13">
                  <c:v>Pomeranians</c:v>
                </c:pt>
                <c:pt idx="14">
                  <c:v>Spaniels (English Springer)</c:v>
                </c:pt>
                <c:pt idx="15">
                  <c:v>Spaniels (Cocker)</c:v>
                </c:pt>
                <c:pt idx="16">
                  <c:v>Pugs</c:v>
                </c:pt>
                <c:pt idx="17">
                  <c:v>Chihuahuas</c:v>
                </c:pt>
                <c:pt idx="18">
                  <c:v>Shiba Inu</c:v>
                </c:pt>
                <c:pt idx="19">
                  <c:v>Bichons Frises</c:v>
                </c:pt>
                <c:pt idx="20">
                  <c:v>Papillons</c:v>
                </c:pt>
                <c:pt idx="21">
                  <c:v>Pekingese</c:v>
                </c:pt>
                <c:pt idx="22">
                  <c:v>Brussels Griffons</c:v>
                </c:pt>
                <c:pt idx="23">
                  <c:v>Fox Terriers (Wire)</c:v>
                </c:pt>
              </c:strCache>
            </c:strRef>
          </c:cat>
          <c:val>
            <c:numRef>
              <c:f>final_dog_dataset!$I$2:$I$25</c:f>
              <c:numCache>
                <c:formatCode>General</c:formatCode>
                <c:ptCount val="24"/>
                <c:pt idx="0">
                  <c:v>10</c:v>
                </c:pt>
                <c:pt idx="1">
                  <c:v>15</c:v>
                </c:pt>
                <c:pt idx="2">
                  <c:v>17</c:v>
                </c:pt>
                <c:pt idx="3">
                  <c:v>6</c:v>
                </c:pt>
                <c:pt idx="4">
                  <c:v>19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6</c:v>
                </c:pt>
                <c:pt idx="10">
                  <c:v>4</c:v>
                </c:pt>
                <c:pt idx="11">
                  <c:v>3</c:v>
                </c:pt>
                <c:pt idx="12">
                  <c:v>5</c:v>
                </c:pt>
                <c:pt idx="13">
                  <c:v>2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12</c:v>
                </c:pt>
                <c:pt idx="18">
                  <c:v>5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6-4132-84BF-DCBCE661D3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9334792"/>
        <c:axId val="219337088"/>
      </c:barChart>
      <c:catAx>
        <c:axId val="219334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337088"/>
        <c:crosses val="autoZero"/>
        <c:auto val="1"/>
        <c:lblAlgn val="ctr"/>
        <c:lblOffset val="100"/>
        <c:noMultiLvlLbl val="0"/>
      </c:catAx>
      <c:valAx>
        <c:axId val="2193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Wikipedia Pages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334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Breed</a:t>
            </a:r>
            <a:r>
              <a:rPr lang="en-US" sz="2400" baseline="0" dirty="0"/>
              <a:t> Class Compared to Number of Wikipedia Pages Represented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Sheet1!$H$1</c:f>
              <c:strCache>
                <c:ptCount val="1"/>
                <c:pt idx="0">
                  <c:v>Wiki Page Counts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213C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27-40E7-ACAA-E26D746DDF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AB-4373-9235-F375D106C938}"/>
              </c:ext>
            </c:extLst>
          </c:dPt>
          <c:dPt>
            <c:idx val="2"/>
            <c:invertIfNegative val="0"/>
            <c:bubble3D val="0"/>
            <c:spPr>
              <a:solidFill>
                <a:srgbClr val="FFA3A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27-40E7-ACAA-E26D746DDF8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27-40E7-ACAA-E26D746DDF83}"/>
              </c:ext>
            </c:extLst>
          </c:dPt>
          <c:dPt>
            <c:idx val="4"/>
            <c:invertIfNegative val="0"/>
            <c:bubble3D val="0"/>
            <c:spPr>
              <a:solidFill>
                <a:srgbClr val="B482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27-40E7-ACAA-E26D746DDF83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27-40E7-ACAA-E26D746DDF8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1AB-4373-9235-F375D106C938}"/>
              </c:ext>
            </c:extLst>
          </c:dPt>
          <c:dPt>
            <c:idx val="7"/>
            <c:invertIfNegative val="0"/>
            <c:bubble3D val="0"/>
            <c:spPr>
              <a:solidFill>
                <a:srgbClr val="009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C27-40E7-ACAA-E26D746DDF83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27-40E7-ACAA-E26D746DDF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Sheet1!$G$2:$G$10</c:f>
              <c:strCache>
                <c:ptCount val="9"/>
                <c:pt idx="0">
                  <c:v>Terrier</c:v>
                </c:pt>
                <c:pt idx="1">
                  <c:v>Standard/Miniature/Toy</c:v>
                </c:pt>
                <c:pt idx="2">
                  <c:v>Herding</c:v>
                </c:pt>
                <c:pt idx="3">
                  <c:v>Working</c:v>
                </c:pt>
                <c:pt idx="4">
                  <c:v>Non-sporting</c:v>
                </c:pt>
                <c:pt idx="5">
                  <c:v>Herding/Guardian</c:v>
                </c:pt>
                <c:pt idx="6">
                  <c:v>Hound</c:v>
                </c:pt>
                <c:pt idx="7">
                  <c:v>Toy</c:v>
                </c:pt>
                <c:pt idx="8">
                  <c:v>Sporting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0">
                  <c:v>1</c:v>
                </c:pt>
                <c:pt idx="1">
                  <c:v>8</c:v>
                </c:pt>
                <c:pt idx="2">
                  <c:v>9</c:v>
                </c:pt>
                <c:pt idx="3">
                  <c:v>9</c:v>
                </c:pt>
                <c:pt idx="4">
                  <c:v>13</c:v>
                </c:pt>
                <c:pt idx="5">
                  <c:v>15</c:v>
                </c:pt>
                <c:pt idx="6">
                  <c:v>19</c:v>
                </c:pt>
                <c:pt idx="7">
                  <c:v>31</c:v>
                </c:pt>
                <c:pt idx="8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7-40E7-ACAA-E26D746DDF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25726120"/>
        <c:axId val="225716280"/>
      </c:barChart>
      <c:catAx>
        <c:axId val="225726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716280"/>
        <c:crosses val="autoZero"/>
        <c:auto val="1"/>
        <c:lblAlgn val="ctr"/>
        <c:lblOffset val="100"/>
        <c:noMultiLvlLbl val="0"/>
      </c:catAx>
      <c:valAx>
        <c:axId val="225716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Wikipedia Page 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72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B0B6-7C79-4323-8B4F-89FDAADE9F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63979-1227-46C7-8FF0-44BD8DFD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8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credits: </a:t>
            </a:r>
            <a:r>
              <a:rPr lang="en-US" dirty="0" err="1"/>
              <a:t>corgnelius</a:t>
            </a:r>
            <a:r>
              <a:rPr lang="en-US" dirty="0"/>
              <a:t> (Instagram)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7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media rep of dogs correlate with AKC popularity? Why might this happen? Theoretically Wiki is a solid rep of our culture’s media. Expect a positive correlation? I explored the data and Wikipedia is not useful as a media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5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from </a:t>
            </a:r>
            <a:r>
              <a:rPr lang="en-US" dirty="0" err="1"/>
              <a:t>buddyboowaggytails</a:t>
            </a:r>
            <a:r>
              <a:rPr lang="en-US" dirty="0"/>
              <a:t> (Instagram)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from </a:t>
            </a:r>
            <a:r>
              <a:rPr lang="en-US" dirty="0" err="1"/>
              <a:t>corgnelius</a:t>
            </a:r>
            <a:r>
              <a:rPr lang="en-US" dirty="0"/>
              <a:t> (Instagram)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9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from Puppy Bowl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credit: </a:t>
            </a:r>
            <a:r>
              <a:rPr lang="en-US" dirty="0" err="1"/>
              <a:t>dash.dog</a:t>
            </a:r>
            <a:r>
              <a:rPr lang="en-US" dirty="0"/>
              <a:t> (Instagram)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Photo: Doug the Pug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from AKC Marketplace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from Westminster Dog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taken from Puppy Bowl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Photos taken from </a:t>
            </a:r>
            <a:r>
              <a:rPr lang="en-US" dirty="0" err="1"/>
              <a:t>KnowYourMeme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Photos taken from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3979-1227-46C7-8FF0-44BD8DFD5B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49D9-59DC-4742-BDA4-B00FF99DE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EBDAD-EB07-4C4F-B52E-8C1E4BF1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D254-9A2D-41A8-9230-25BBA9B7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E746-05F9-4110-B50B-E9C9A0C2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3B47-54BB-43CC-B991-A6683567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EA88-3823-495E-9616-91E28462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F928A-AE7B-422B-826F-AE93E7E1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EF71-112B-4A61-A862-473FAD55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69D0-506B-4B1D-81B7-5B91A5E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BC10-231C-45AF-982B-AFDC3986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59AD3-5C7F-4BD0-8115-F0779B26A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AC147-A614-49DF-8D4C-441F50F8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6D98-FC47-4F29-9DB2-AA06569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796E-5D50-4DC8-9BCF-77A355C8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F75B-2E0C-4C0B-BF50-AB2E37BE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F7B0-700D-44F6-8491-F915948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7E4A-0A8E-4F36-AF63-D380A1BC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2AEC-535D-4571-A1CD-514FD039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0BA3-B179-4BAE-93E7-B40A03C7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455D-6DE5-4223-B4DB-9FB371D8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0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4445-5373-4CBB-99A0-3CF64743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C2391-0DC2-491C-AC48-C82037CF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C5B7-790D-48FA-B1AC-9AD30677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18CA-4AC5-402A-9BEC-EA4AEBB3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7B3D-CEBE-4D02-A54E-1B30FA0A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89F0-51E0-4344-88C9-DB0608A6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E814-A5B1-4F84-B013-8675C9169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A345-59C4-4C7B-A6C7-BCD16265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AEE9D-20C8-4C94-BF22-72940F55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D55EC-BB4E-43A2-B0C7-3387B569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60562-7DEF-4C71-A6B6-9394E406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A011-7E83-4280-A9F6-DFA3140B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A0466-6FBB-4613-ACDD-6E46200C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20CF-326C-44A8-84D8-CB078489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1CBED-06B0-43BA-815E-FE63DB7F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4647-A883-457A-9212-04DD75751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93DBF-0334-4B71-AEA1-DB24805E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F12B2-914C-4C83-97D2-42B3049F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E35DC-48F8-480C-9CAC-54F91223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74D-6279-4D19-ADCF-13AC9B64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9245C-770B-4850-8CB0-4584E3CE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B330-71F6-4A00-85B5-53A1F66F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216EE-FD2C-4E48-B9DA-B95488F0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1723F-4143-4DA0-83F0-E0257947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6AE50-4DEF-4012-906B-A6F33253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92AC7-235A-473B-9951-B8DE6024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1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6196-6FD9-48FC-A3EC-85DA71F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354C-B748-473E-959F-EE5171E1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43B52-67C8-4918-86C5-C96FB4D3F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2873C-D234-4F9B-98C5-6A45FE88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1B29-6907-4AFD-9C83-06AB2639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B8B0-4152-4767-AA55-E654C664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5FCE-59FA-4D77-BC9E-E4AB841C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ECFD4-62EF-4894-A867-8BC2A7F0C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8A846-4A41-470F-8741-1EEDFDA3A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4051-B85E-4C01-9C94-CE2F04C3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7E41-4A80-4265-BDD8-011DBE18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A9473-60D8-483A-BE39-0D6623D7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1A0FC-D1E3-4A88-84B1-EA666D44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CECF-64B6-487E-987C-4DD2F5AA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9CFE-78DB-47C3-904A-5E91AB024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40B0-9677-4202-ADDA-127C3DB6598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E7BC0-8588-409A-AC90-B6E16D570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EFA2-4AC9-4033-A0FD-5F063DC95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9CEB-7A66-45B3-985F-E7A086B0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6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arge brown dog standing on the floor&#10;&#10;Description automatically generated">
            <a:extLst>
              <a:ext uri="{FF2B5EF4-FFF2-40B4-BE49-F238E27FC236}">
                <a16:creationId xmlns:a16="http://schemas.microsoft.com/office/drawing/2014/main" id="{93E3E942-1F84-4B2A-A0BB-F8A02139CC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4" t="2962" r="11286" b="10574"/>
          <a:stretch/>
        </p:blipFill>
        <p:spPr>
          <a:xfrm>
            <a:off x="4586069" y="-478"/>
            <a:ext cx="7605932" cy="6858478"/>
          </a:xfrm>
          <a:prstGeom prst="rect">
            <a:avLst/>
          </a:pr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D44E3-AD38-4558-8CF7-561BBA68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56" y="2757926"/>
            <a:ext cx="5058370" cy="828676"/>
          </a:xfrm>
        </p:spPr>
        <p:txBody>
          <a:bodyPr anchor="t">
            <a:noAutofit/>
          </a:bodyPr>
          <a:lstStyle/>
          <a:p>
            <a:pPr algn="l"/>
            <a:r>
              <a:rPr lang="en-US" dirty="0"/>
              <a:t>Dogs in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2C885-64F2-4B8D-9475-BFAE3B03B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12" y="3600010"/>
            <a:ext cx="2072638" cy="472430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sz="2800" dirty="0"/>
              <a:t>Halle Burns</a:t>
            </a:r>
          </a:p>
        </p:txBody>
      </p:sp>
    </p:spTree>
    <p:extLst>
      <p:ext uri="{BB962C8B-B14F-4D97-AF65-F5344CB8AC3E}">
        <p14:creationId xmlns:p14="http://schemas.microsoft.com/office/powerpoint/2010/main" val="232704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F379-ED64-4A53-91E5-AD209206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XPath</a:t>
            </a:r>
          </a:p>
        </p:txBody>
      </p:sp>
      <p:cxnSp>
        <p:nvCxnSpPr>
          <p:cNvPr id="31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00A981-9E53-4B19-87FE-88A1FA320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913" b="43041"/>
          <a:stretch/>
        </p:blipFill>
        <p:spPr>
          <a:xfrm>
            <a:off x="331567" y="2846159"/>
            <a:ext cx="5455917" cy="3158954"/>
          </a:xfrm>
          <a:prstGeom prst="rect">
            <a:avLst/>
          </a:prstGeom>
        </p:spPr>
      </p:pic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AE9EFB-D73E-4B30-8A5A-1715048B3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1" b="43041"/>
          <a:stretch/>
        </p:blipFill>
        <p:spPr>
          <a:xfrm>
            <a:off x="6445073" y="2889500"/>
            <a:ext cx="5455917" cy="30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7CF3E-90B5-4160-BF79-1C8DD982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Inconsistencies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2C31A-C650-440C-802E-2B0A1CF1E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60498"/>
            <a:ext cx="6780700" cy="55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4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09A1C-508B-495E-BD10-AF216928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(OpenRefine)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F73BB5-6254-4E64-9548-3E967C666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8"/>
          <a:stretch/>
        </p:blipFill>
        <p:spPr>
          <a:xfrm>
            <a:off x="422031" y="348684"/>
            <a:ext cx="3643532" cy="49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00AC3-0618-4A7F-A260-75C80C06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KnowYourMeme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lack, dog, indoor, person&#10;&#10;Description automatically generated">
            <a:extLst>
              <a:ext uri="{FF2B5EF4-FFF2-40B4-BE49-F238E27FC236}">
                <a16:creationId xmlns:a16="http://schemas.microsoft.com/office/drawing/2014/main" id="{DCEB8034-CF01-41F2-A359-C4BA6A756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8"/>
          <a:stretch/>
        </p:blipFill>
        <p:spPr>
          <a:xfrm>
            <a:off x="505125" y="2426818"/>
            <a:ext cx="5108801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og sitting on a table&#10;&#10;Description automatically generated">
            <a:extLst>
              <a:ext uri="{FF2B5EF4-FFF2-40B4-BE49-F238E27FC236}">
                <a16:creationId xmlns:a16="http://schemas.microsoft.com/office/drawing/2014/main" id="{19015136-C45E-4EA2-BC77-F49C3A649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5" y="2426818"/>
            <a:ext cx="54022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2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DCA26-597C-464D-883F-A0995E2B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gathered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7D2D61A5-17A0-40B9-92D2-A7860F3AF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79" y="961812"/>
            <a:ext cx="642884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3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CE72-B06B-46DF-932F-70A5D559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4046805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Wikipedia</a:t>
            </a:r>
          </a:p>
        </p:txBody>
      </p:sp>
      <p:pic>
        <p:nvPicPr>
          <p:cNvPr id="5" name="Picture 4" descr="A small white dog standing in the grass&#10;&#10;Description automatically generated">
            <a:extLst>
              <a:ext uri="{FF2B5EF4-FFF2-40B4-BE49-F238E27FC236}">
                <a16:creationId xmlns:a16="http://schemas.microsoft.com/office/drawing/2014/main" id="{38AA4070-864D-47DE-8B97-5723AB8276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 b="13949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mall brown and white dog&#10;&#10;Description automatically generated">
            <a:extLst>
              <a:ext uri="{FF2B5EF4-FFF2-40B4-BE49-F238E27FC236}">
                <a16:creationId xmlns:a16="http://schemas.microsoft.com/office/drawing/2014/main" id="{2FE53BAE-CF3A-46FC-AF48-5E70CCC7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6" y="0"/>
            <a:ext cx="5789906" cy="418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F104A-19FB-4798-95A4-A7D22A76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Extracting data from select JSON files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BA1EBA-9C50-48CB-A159-8E073569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94" y="158346"/>
            <a:ext cx="5460530" cy="65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862DE-00FA-44AD-934B-E733770E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Hand-coding (an adventure)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A31FFC-AC6C-4A04-A56A-D64C385D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5" y="2016507"/>
            <a:ext cx="11661190" cy="41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C61A0-5648-42E9-AA70-44E43E50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Dataset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7A3DB9-D60A-4F36-90EF-9E38568D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654868"/>
            <a:ext cx="11496821" cy="37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, dog, small&#10;&#10;Description automatically generated">
            <a:extLst>
              <a:ext uri="{FF2B5EF4-FFF2-40B4-BE49-F238E27FC236}">
                <a16:creationId xmlns:a16="http://schemas.microsoft.com/office/drawing/2014/main" id="{3204A14A-A4E1-4E32-B538-CA60FE6BB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66E1F-FE82-4FA5-86AD-8006CBE1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sitting in the grass&#10;&#10;Description automatically generated">
            <a:extLst>
              <a:ext uri="{FF2B5EF4-FFF2-40B4-BE49-F238E27FC236}">
                <a16:creationId xmlns:a16="http://schemas.microsoft.com/office/drawing/2014/main" id="{22DC0ED0-A522-44BB-8827-56E0A5C98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68EE2-B6C4-4DA4-B412-79A39FFC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D0CD-1EB1-4C61-97B2-8D86CA5B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5" y="3609000"/>
            <a:ext cx="4593021" cy="22508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Does media representation of dogs correlate with American Kennel Club popularity? What are the implications of this? Why might this happen?</a:t>
            </a:r>
          </a:p>
        </p:txBody>
      </p:sp>
    </p:spTree>
    <p:extLst>
      <p:ext uri="{BB962C8B-B14F-4D97-AF65-F5344CB8AC3E}">
        <p14:creationId xmlns:p14="http://schemas.microsoft.com/office/powerpoint/2010/main" val="324892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19A6BB-5E79-442B-8515-75AAD0043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024021"/>
              </p:ext>
            </p:extLst>
          </p:nvPr>
        </p:nvGraphicFramePr>
        <p:xfrm>
          <a:off x="201637" y="228599"/>
          <a:ext cx="11788726" cy="640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920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C9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02101-F114-4CA7-AB77-008B3F77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Beagles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53F03-862D-43C3-8CA2-D1F39D59E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4038600" y="1405617"/>
            <a:ext cx="7188199" cy="404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84F4C72-1933-452F-9034-E30D5F5BC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158568"/>
              </p:ext>
            </p:extLst>
          </p:nvPr>
        </p:nvGraphicFramePr>
        <p:xfrm>
          <a:off x="448734" y="279400"/>
          <a:ext cx="6155266" cy="62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A3A476-A3FA-4609-B41B-F7D97B8C847A}"/>
              </a:ext>
            </a:extLst>
          </p:cNvPr>
          <p:cNvSpPr txBox="1"/>
          <p:nvPr/>
        </p:nvSpPr>
        <p:spPr>
          <a:xfrm>
            <a:off x="6874933" y="582067"/>
            <a:ext cx="4868333" cy="5324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800" dirty="0"/>
              <a:t>Top Dogs from AKC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Labrador Retriever (1)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German Shepherd (2)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Golden Retriever (3)</a:t>
            </a:r>
          </a:p>
          <a:p>
            <a:pPr algn="ctr"/>
            <a:r>
              <a:rPr lang="en-US" sz="2400" dirty="0">
                <a:solidFill>
                  <a:srgbClr val="B482DA"/>
                </a:solidFill>
              </a:rPr>
              <a:t>Bulldog (5)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Beagle (6)</a:t>
            </a:r>
          </a:p>
          <a:p>
            <a:pPr algn="ctr"/>
            <a:r>
              <a:rPr lang="en-US" sz="2400" dirty="0"/>
              <a:t>…</a:t>
            </a:r>
          </a:p>
          <a:p>
            <a:pPr algn="ctr"/>
            <a:r>
              <a:rPr lang="en-US" sz="2400" dirty="0">
                <a:solidFill>
                  <a:srgbClr val="009ED6"/>
                </a:solidFill>
              </a:rPr>
              <a:t>Papillion (53)</a:t>
            </a:r>
          </a:p>
          <a:p>
            <a:pPr algn="ctr"/>
            <a:r>
              <a:rPr lang="en-US" sz="2400" dirty="0">
                <a:solidFill>
                  <a:srgbClr val="009ED6"/>
                </a:solidFill>
              </a:rPr>
              <a:t>Pekinese (88)</a:t>
            </a:r>
          </a:p>
          <a:p>
            <a:pPr algn="ctr"/>
            <a:r>
              <a:rPr lang="en-US" sz="2400" dirty="0">
                <a:solidFill>
                  <a:srgbClr val="009ED6"/>
                </a:solidFill>
              </a:rPr>
              <a:t>Brussels Griffon (94) </a:t>
            </a:r>
          </a:p>
          <a:p>
            <a:pPr algn="ctr"/>
            <a:r>
              <a:rPr lang="en-US" sz="2400" dirty="0">
                <a:solidFill>
                  <a:srgbClr val="213C06"/>
                </a:solidFill>
              </a:rPr>
              <a:t>Wire Fox Terrier (99)</a:t>
            </a:r>
          </a:p>
          <a:p>
            <a:endParaRPr lang="en-US" sz="2400" dirty="0">
              <a:solidFill>
                <a:srgbClr val="213C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7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6D53-FE2F-4D7E-BB01-DE33887F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 descr="A small brown and white dog&#10;&#10;Description automatically generated">
            <a:extLst>
              <a:ext uri="{FF2B5EF4-FFF2-40B4-BE49-F238E27FC236}">
                <a16:creationId xmlns:a16="http://schemas.microsoft.com/office/drawing/2014/main" id="{8C9C8460-4BEB-4D80-BB00-68E69B8463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7" r="2208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B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EFEA-E640-4484-A13A-92B6F46F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Theory: Wikipedia is a solid representation of our culture’s media</a:t>
            </a:r>
          </a:p>
          <a:p>
            <a:r>
              <a:rPr lang="en-US" sz="2000" dirty="0"/>
              <a:t>Findings: Wikipedia is not useful as a media representation</a:t>
            </a:r>
          </a:p>
          <a:p>
            <a:r>
              <a:rPr lang="en-US" sz="2000" dirty="0"/>
              <a:t>Sporting vs. Toy</a:t>
            </a:r>
          </a:p>
          <a:p>
            <a:r>
              <a:rPr lang="en-US" sz="2000" dirty="0"/>
              <a:t>Beagles</a:t>
            </a:r>
          </a:p>
        </p:txBody>
      </p:sp>
    </p:spTree>
    <p:extLst>
      <p:ext uri="{BB962C8B-B14F-4D97-AF65-F5344CB8AC3E}">
        <p14:creationId xmlns:p14="http://schemas.microsoft.com/office/powerpoint/2010/main" val="105571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sitting in the grass&#10;&#10;Description automatically generated">
            <a:extLst>
              <a:ext uri="{FF2B5EF4-FFF2-40B4-BE49-F238E27FC236}">
                <a16:creationId xmlns:a16="http://schemas.microsoft.com/office/drawing/2014/main" id="{1D198907-F72D-40E6-9968-B2D0AF7E1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6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65945-48EE-4D0B-8EEA-594E5A6A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8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A1FE-9FB2-40E3-A0A1-2D5F5A17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data sources</a:t>
            </a:r>
          </a:p>
        </p:txBody>
      </p:sp>
      <p:pic>
        <p:nvPicPr>
          <p:cNvPr id="5" name="Picture 4" descr="A dog sitting in front of a building&#10;&#10;Description automatically generated">
            <a:extLst>
              <a:ext uri="{FF2B5EF4-FFF2-40B4-BE49-F238E27FC236}">
                <a16:creationId xmlns:a16="http://schemas.microsoft.com/office/drawing/2014/main" id="{AF2D9C34-B907-4651-8390-525AAC1BB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r="851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3E2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1AD6-60A1-4578-BDF0-C08B737E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American Kennel Club – Most Popular Dog</a:t>
            </a:r>
          </a:p>
          <a:p>
            <a:r>
              <a:rPr lang="en-US" sz="2400" dirty="0"/>
              <a:t>Westminster Dog Show – Best in Show</a:t>
            </a:r>
          </a:p>
          <a:p>
            <a:r>
              <a:rPr lang="en-US" sz="2400" dirty="0"/>
              <a:t>The Puppy Bowl – X to XIV</a:t>
            </a:r>
          </a:p>
          <a:p>
            <a:r>
              <a:rPr lang="en-US" sz="2400" dirty="0" err="1"/>
              <a:t>KnowYourMeme</a:t>
            </a:r>
            <a:endParaRPr lang="en-US" sz="2400" dirty="0"/>
          </a:p>
          <a:p>
            <a:r>
              <a:rPr lang="en-US" sz="24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95510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6412-F199-40E7-84F7-63571144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Methods Used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9D2D-A8AD-4AB5-97D9-A56E1A05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dirty="0"/>
              <a:t>XPath</a:t>
            </a:r>
          </a:p>
          <a:p>
            <a:r>
              <a:rPr lang="en-US" dirty="0"/>
              <a:t>API / JSON</a:t>
            </a:r>
          </a:p>
          <a:p>
            <a:r>
              <a:rPr lang="en-US" dirty="0" err="1"/>
              <a:t>OpenRefine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Hand-coding</a:t>
            </a:r>
          </a:p>
        </p:txBody>
      </p:sp>
      <p:pic>
        <p:nvPicPr>
          <p:cNvPr id="5" name="Picture 4" descr="A dog wearing a costume&#10;&#10;Description automatically generated">
            <a:extLst>
              <a:ext uri="{FF2B5EF4-FFF2-40B4-BE49-F238E27FC236}">
                <a16:creationId xmlns:a16="http://schemas.microsoft.com/office/drawing/2014/main" id="{ACA9AD9E-2198-4466-BE46-8BAEA328B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r="14836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173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og&#10;&#10;Description automatically generated">
            <a:extLst>
              <a:ext uri="{FF2B5EF4-FFF2-40B4-BE49-F238E27FC236}">
                <a16:creationId xmlns:a16="http://schemas.microsoft.com/office/drawing/2014/main" id="{6DD12961-EB04-4A12-BCCB-D65C8111F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" b="135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99696-155E-43AE-BE28-E84DFA64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American Kennel Club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5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3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3695A-2246-446F-ACBB-41730A4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Cleanest Dataset: Most Recent Rankings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0C4E4-669E-4650-AE8B-54D64CE4E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52" y="1070449"/>
            <a:ext cx="8238530" cy="440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5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that is standing in front of a crowd&#10;&#10;Description automatically generated">
            <a:extLst>
              <a:ext uri="{FF2B5EF4-FFF2-40B4-BE49-F238E27FC236}">
                <a16:creationId xmlns:a16="http://schemas.microsoft.com/office/drawing/2014/main" id="{EADC07A6-9D5E-4923-8E2D-047D7EEC5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22878-346C-433A-93AD-72B7B72A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Westminster Dog Show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6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9838A-B640-4DA1-BCCE-3D45FE6A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Cleaned Data: Best in Show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20A704-3A70-4F1B-BF4E-AC8F7C184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721751"/>
            <a:ext cx="7169820" cy="5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ss, building, outdoor&#10;&#10;Description automatically generated">
            <a:extLst>
              <a:ext uri="{FF2B5EF4-FFF2-40B4-BE49-F238E27FC236}">
                <a16:creationId xmlns:a16="http://schemas.microsoft.com/office/drawing/2014/main" id="{7E267A65-C767-4AB3-8EE4-C5FF598CE7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9" b="1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28380-8674-4CCF-88F0-A66C6770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Puppy Bowl</a:t>
            </a:r>
          </a:p>
        </p:txBody>
      </p:sp>
    </p:spTree>
    <p:extLst>
      <p:ext uri="{BB962C8B-B14F-4D97-AF65-F5344CB8AC3E}">
        <p14:creationId xmlns:p14="http://schemas.microsoft.com/office/powerpoint/2010/main" val="447768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334</Words>
  <Application>Microsoft Office PowerPoint</Application>
  <PresentationFormat>Widescreen</PresentationFormat>
  <Paragraphs>80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Dogs in Media</vt:lpstr>
      <vt:lpstr>Question</vt:lpstr>
      <vt:lpstr>The data sources</vt:lpstr>
      <vt:lpstr>Methods Used</vt:lpstr>
      <vt:lpstr>American Kennel Club</vt:lpstr>
      <vt:lpstr>Cleanest Dataset: Most Recent Rankings</vt:lpstr>
      <vt:lpstr>Westminster Dog Show</vt:lpstr>
      <vt:lpstr>Cleaned Data: Best in Show</vt:lpstr>
      <vt:lpstr>The Puppy Bowl</vt:lpstr>
      <vt:lpstr>XPath</vt:lpstr>
      <vt:lpstr>Data Inconsistencies</vt:lpstr>
      <vt:lpstr>Cleaning (OpenRefine)</vt:lpstr>
      <vt:lpstr>KnowYourMeme</vt:lpstr>
      <vt:lpstr>Data gathered</vt:lpstr>
      <vt:lpstr>Wikipedia</vt:lpstr>
      <vt:lpstr>Extracting data from select JSON files</vt:lpstr>
      <vt:lpstr>Hand-coding (an adventure)</vt:lpstr>
      <vt:lpstr>Final Dataset</vt:lpstr>
      <vt:lpstr>Results</vt:lpstr>
      <vt:lpstr>PowerPoint Presentation</vt:lpstr>
      <vt:lpstr>Beagles!</vt:lpstr>
      <vt:lpstr>PowerPoint Presentation</vt:lpstr>
      <vt:lpstr>Analysis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Dogs in Media</dc:title>
  <dc:creator>hburns</dc:creator>
  <cp:lastModifiedBy>hburns</cp:lastModifiedBy>
  <cp:revision>6</cp:revision>
  <dcterms:created xsi:type="dcterms:W3CDTF">2018-12-15T06:43:55Z</dcterms:created>
  <dcterms:modified xsi:type="dcterms:W3CDTF">2018-12-15T07:13:38Z</dcterms:modified>
</cp:coreProperties>
</file>