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ner\Documents\Illinois\590OM\Notebook_Folder\clusteringdata_excel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AKC Breed</a:t>
            </a:r>
            <a:r>
              <a:rPr lang="en-US" sz="2000" baseline="0" dirty="0"/>
              <a:t> Class Compared to Number of Wikipedia Pages Represented</a:t>
            </a:r>
            <a:endParaRPr lang="en-US" sz="2000" dirty="0"/>
          </a:p>
        </c:rich>
      </c:tx>
      <c:layout>
        <c:manualLayout>
          <c:xMode val="edge"/>
          <c:yMode val="edge"/>
          <c:x val="0.14365389095649517"/>
          <c:y val="1.3990531384617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Wiki Page Counts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213C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A0-4266-9B63-EEDF8D11CB1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A0-4266-9B63-EEDF8D11CB1B}"/>
              </c:ext>
            </c:extLst>
          </c:dPt>
          <c:dPt>
            <c:idx val="2"/>
            <c:invertIfNegative val="0"/>
            <c:bubble3D val="0"/>
            <c:spPr>
              <a:solidFill>
                <a:srgbClr val="FFA3A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0-4266-9B63-EEDF8D11CB1B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A0-4266-9B63-EEDF8D11CB1B}"/>
              </c:ext>
            </c:extLst>
          </c:dPt>
          <c:dPt>
            <c:idx val="4"/>
            <c:invertIfNegative val="0"/>
            <c:bubble3D val="0"/>
            <c:spPr>
              <a:solidFill>
                <a:srgbClr val="B482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A0-4266-9B63-EEDF8D11CB1B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AA0-4266-9B63-EEDF8D11CB1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AA0-4266-9B63-EEDF8D11CB1B}"/>
              </c:ext>
            </c:extLst>
          </c:dPt>
          <c:dPt>
            <c:idx val="7"/>
            <c:invertIfNegative val="0"/>
            <c:bubble3D val="0"/>
            <c:spPr>
              <a:solidFill>
                <a:srgbClr val="009ED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AA0-4266-9B63-EEDF8D11CB1B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AA0-4266-9B63-EEDF8D11CB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Sheet1!$G$2:$G$10</c:f>
              <c:strCache>
                <c:ptCount val="9"/>
                <c:pt idx="0">
                  <c:v>Terrier</c:v>
                </c:pt>
                <c:pt idx="1">
                  <c:v>Standard/Miniature/Toy</c:v>
                </c:pt>
                <c:pt idx="2">
                  <c:v>Herding</c:v>
                </c:pt>
                <c:pt idx="3">
                  <c:v>Working</c:v>
                </c:pt>
                <c:pt idx="4">
                  <c:v>Non-sporting</c:v>
                </c:pt>
                <c:pt idx="5">
                  <c:v>Herding/Guardian</c:v>
                </c:pt>
                <c:pt idx="6">
                  <c:v>Hound</c:v>
                </c:pt>
                <c:pt idx="7">
                  <c:v>Toy</c:v>
                </c:pt>
                <c:pt idx="8">
                  <c:v>Sporting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0">
                  <c:v>1</c:v>
                </c:pt>
                <c:pt idx="1">
                  <c:v>8</c:v>
                </c:pt>
                <c:pt idx="2">
                  <c:v>9</c:v>
                </c:pt>
                <c:pt idx="3">
                  <c:v>9</c:v>
                </c:pt>
                <c:pt idx="4">
                  <c:v>13</c:v>
                </c:pt>
                <c:pt idx="5">
                  <c:v>15</c:v>
                </c:pt>
                <c:pt idx="6">
                  <c:v>19</c:v>
                </c:pt>
                <c:pt idx="7">
                  <c:v>31</c:v>
                </c:pt>
                <c:pt idx="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AA0-4266-9B63-EEDF8D11CB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25726120"/>
        <c:axId val="225716280"/>
      </c:barChart>
      <c:catAx>
        <c:axId val="225726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16280"/>
        <c:crosses val="autoZero"/>
        <c:auto val="1"/>
        <c:lblAlgn val="ctr"/>
        <c:lblOffset val="100"/>
        <c:noMultiLvlLbl val="0"/>
      </c:catAx>
      <c:valAx>
        <c:axId val="225716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Wikipedia Page Counts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2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A94E-CC24-46D1-9801-D786FBBA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9F07F-D3BA-48DA-AA82-BC3D23FD8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00EB-C9F4-49A5-B882-D9153C1F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5D40-E1FF-44CA-8D6B-6D0F7229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79F0-9C5C-4D73-9964-F0F4AFA2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77D-7E58-45EA-BFCD-2ABB112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0F0F-2911-4943-B8B8-C86A7D6B2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6F35-9C48-4EE9-8E25-DBFF8031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86FA-F52E-416D-8123-1DA579C3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0CAF-82E0-4844-BEFC-14056EDF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988A3-59A2-4204-98AB-0722EBB6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11D38-179A-437B-A97A-9F1D8F9B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D0D0-E7F5-4C92-979C-63214B8F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827C-DB3E-4664-9EC6-9E778292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0159-3561-4377-8487-B7221F5D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13AF-3492-4E5A-907F-C4B63762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C50D-E13E-43BE-B682-5B830204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2C31-A004-4E76-9EC6-3AAB9781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1272-D01C-4A9E-9F72-81FB3184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8105-5930-47D3-8AC7-D54FA3A9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3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900-0291-4922-948A-6265A6CA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D255-4D3F-400F-8D30-6DE9D0D3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6A02-847F-494C-AFC8-2FCAAA1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8ED4-9F77-4C57-A36B-32FFC0DE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809CE-C527-49C8-8C25-F617F8F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DF6C-E548-4C11-B60E-B5023298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D58C-51ED-4677-8FEA-4A1F9032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29A88-0043-4C55-BFCB-7AA864C37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98B6-1F47-4331-9DC9-724013EE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55CA-1B5F-4DC9-8701-39442419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DDD2-F873-4E76-8445-63894EB6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D878-CB37-4B49-8BE4-2026A59E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0301-5E41-49C4-B6D0-16E1D62B3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7DED-D24E-4FEE-A66B-A54B98D0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90B0E-0F39-4B49-8FAF-E96BD93B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01A2F-B700-4482-946F-A05E18AE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8D585-0C9C-4BB4-AC25-EADAD148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7750C-14FE-4510-8B0D-978A696A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878C0-E620-4A71-A89E-806C3DC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F9-B316-4971-A675-3E0E0553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4206F-5978-4D4F-B8D5-C3916AC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870D4-F6BF-4BC0-854C-57C83C6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53B6C-CB4C-4088-B9FE-841AAC5A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6DC3F-1190-40AB-8B22-F4738B6A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B416A-C6D7-4597-90EC-AE05B092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BA40E-1698-449A-AF91-28FBDB57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9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43B4-AA1B-4FA9-A8D0-554CCBCC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64C2-26EF-4E0E-94C9-87A50DDB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AE98-D344-4595-AE86-3BE9E7FB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BBB0-A297-4617-83C2-275033D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46666-4CF5-4BA8-AC5C-13A67B7B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36D2-BE43-434B-AC00-B117EAED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91DA-518E-43BD-8C4C-3A3D312D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21789-6584-4438-BBA1-E731B52E0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20D3F-5524-47AA-B998-3139104E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9CF7-722A-4980-A9B9-EA49B1C8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43930-6776-4CA7-965E-1F74F267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C6B36-D2DE-4ECF-B54C-FA72E71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C8B55-ED08-4050-B7E3-8C5F026B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DCC0-5122-4586-A2E9-13DDABAC4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F6A3-A81B-4A8E-8A7F-C054119B1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FDFF-478F-48BB-B5B6-633B80C46F65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E6A9-26AB-44C5-A798-386C39D1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EF91-E393-4655-BA36-BCC5812C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9D06-F9E9-4268-B9AD-F8DEA8823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5A6FAF-BCDE-4411-9394-82BD370DF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044033"/>
              </p:ext>
            </p:extLst>
          </p:nvPr>
        </p:nvGraphicFramePr>
        <p:xfrm>
          <a:off x="7673484" y="1617785"/>
          <a:ext cx="4245113" cy="4966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633EC75-5168-4AAF-A2D4-0327358661DD}"/>
              </a:ext>
            </a:extLst>
          </p:cNvPr>
          <p:cNvSpPr/>
          <p:nvPr/>
        </p:nvSpPr>
        <p:spPr>
          <a:xfrm>
            <a:off x="245268" y="291548"/>
            <a:ext cx="42451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Does media representation of dogs correlate with American Kennel Club popularity?</a:t>
            </a:r>
          </a:p>
          <a:p>
            <a:r>
              <a:rPr lang="en-US" sz="2000" dirty="0"/>
              <a:t>Halle Burns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CB260-7C5C-414F-ACCC-B06CB07EC078}"/>
              </a:ext>
            </a:extLst>
          </p:cNvPr>
          <p:cNvSpPr/>
          <p:nvPr/>
        </p:nvSpPr>
        <p:spPr>
          <a:xfrm>
            <a:off x="118512" y="4578990"/>
            <a:ext cx="2100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XPath</a:t>
            </a:r>
          </a:p>
          <a:p>
            <a:r>
              <a:rPr lang="en-US" dirty="0"/>
              <a:t>API / JSON</a:t>
            </a:r>
          </a:p>
          <a:p>
            <a:r>
              <a:rPr lang="en-US" dirty="0" err="1"/>
              <a:t>OpenRefine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Hand-coding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E5930C-CA9A-4379-A3F0-D4651D6A21DA}"/>
              </a:ext>
            </a:extLst>
          </p:cNvPr>
          <p:cNvSpPr txBox="1">
            <a:spLocks/>
          </p:cNvSpPr>
          <p:nvPr/>
        </p:nvSpPr>
        <p:spPr>
          <a:xfrm>
            <a:off x="797203" y="4270856"/>
            <a:ext cx="1794547" cy="378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Methods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30427-DC1A-4D16-BF74-3D4B5B24DBBC}"/>
              </a:ext>
            </a:extLst>
          </p:cNvPr>
          <p:cNvSpPr/>
          <p:nvPr/>
        </p:nvSpPr>
        <p:spPr>
          <a:xfrm>
            <a:off x="118512" y="2635848"/>
            <a:ext cx="42451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American Kennel Club – Most Popular Dog</a:t>
            </a:r>
          </a:p>
          <a:p>
            <a:r>
              <a:rPr lang="en-US" dirty="0"/>
              <a:t>Westminster Dog Show – Best in Show</a:t>
            </a:r>
          </a:p>
          <a:p>
            <a:r>
              <a:rPr lang="en-US" dirty="0"/>
              <a:t>The Puppy Bowl – X to XIV</a:t>
            </a:r>
          </a:p>
          <a:p>
            <a:r>
              <a:rPr lang="en-US" dirty="0" err="1"/>
              <a:t>KnowYourMeme</a:t>
            </a:r>
            <a:endParaRPr lang="en-US" dirty="0"/>
          </a:p>
          <a:p>
            <a:r>
              <a:rPr lang="en-US" dirty="0"/>
              <a:t>Wikipedia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1A99A1-50BF-4601-B456-8D1F732CEF62}"/>
              </a:ext>
            </a:extLst>
          </p:cNvPr>
          <p:cNvSpPr txBox="1">
            <a:spLocks/>
          </p:cNvSpPr>
          <p:nvPr/>
        </p:nvSpPr>
        <p:spPr>
          <a:xfrm>
            <a:off x="797203" y="2282513"/>
            <a:ext cx="1794547" cy="378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Data Sources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21D5DE3-D4E2-4D33-A6F8-B8B44BD8B4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332" b="68368"/>
          <a:stretch/>
        </p:blipFill>
        <p:spPr>
          <a:xfrm>
            <a:off x="2591606" y="5026579"/>
            <a:ext cx="4499998" cy="1539873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D8F7DE-D818-402A-B010-234983E47A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8"/>
          <a:stretch/>
        </p:blipFill>
        <p:spPr>
          <a:xfrm>
            <a:off x="4249789" y="2007165"/>
            <a:ext cx="3143471" cy="2734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07D13E4-DE52-42F2-95A9-6F97B3770E55}"/>
              </a:ext>
            </a:extLst>
          </p:cNvPr>
          <p:cNvSpPr txBox="1">
            <a:spLocks/>
          </p:cNvSpPr>
          <p:nvPr/>
        </p:nvSpPr>
        <p:spPr>
          <a:xfrm>
            <a:off x="2858496" y="5955267"/>
            <a:ext cx="1631885" cy="3780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EXTRACTION!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3CA74D0-5F5B-483A-A347-6C394CB26B56}"/>
              </a:ext>
            </a:extLst>
          </p:cNvPr>
          <p:cNvSpPr txBox="1">
            <a:spLocks/>
          </p:cNvSpPr>
          <p:nvPr/>
        </p:nvSpPr>
        <p:spPr>
          <a:xfrm>
            <a:off x="5821524" y="2312291"/>
            <a:ext cx="1496929" cy="6471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Combining outputs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AD373AA-9F64-4528-BEB6-346CCFF72E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0"/>
          <a:stretch/>
        </p:blipFill>
        <p:spPr>
          <a:xfrm>
            <a:off x="4565153" y="220845"/>
            <a:ext cx="7353444" cy="115181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3ED3484-0215-4EE1-80A0-F0225CE2EBBF}"/>
              </a:ext>
            </a:extLst>
          </p:cNvPr>
          <p:cNvSpPr txBox="1">
            <a:spLocks/>
          </p:cNvSpPr>
          <p:nvPr/>
        </p:nvSpPr>
        <p:spPr>
          <a:xfrm>
            <a:off x="3873331" y="1486755"/>
            <a:ext cx="1794547" cy="37804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FINAL DATASET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81CC47C-DD4A-42C6-B036-7C54B142D7DF}"/>
              </a:ext>
            </a:extLst>
          </p:cNvPr>
          <p:cNvCxnSpPr/>
          <p:nvPr/>
        </p:nvCxnSpPr>
        <p:spPr>
          <a:xfrm flipV="1">
            <a:off x="5786323" y="1474411"/>
            <a:ext cx="619354" cy="189024"/>
          </a:xfrm>
          <a:prstGeom prst="bentConnector3">
            <a:avLst>
              <a:gd name="adj1" fmla="val 999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6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hburns</dc:creator>
  <cp:lastModifiedBy>hburns</cp:lastModifiedBy>
  <cp:revision>3</cp:revision>
  <dcterms:created xsi:type="dcterms:W3CDTF">2018-12-16T22:07:55Z</dcterms:created>
  <dcterms:modified xsi:type="dcterms:W3CDTF">2018-12-16T22:27:21Z</dcterms:modified>
</cp:coreProperties>
</file>