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8" r:id="rId10"/>
    <p:sldId id="265" r:id="rId11"/>
    <p:sldId id="269"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1BB1-8CF7-42A7-9870-549F3FDE3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CE58D3-F744-4FBA-AD0F-975BFD748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C77115-F7BE-48D4-A832-9B11972EEBD4}"/>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5" name="Footer Placeholder 4">
            <a:extLst>
              <a:ext uri="{FF2B5EF4-FFF2-40B4-BE49-F238E27FC236}">
                <a16:creationId xmlns:a16="http://schemas.microsoft.com/office/drawing/2014/main" id="{34B5C34C-7C74-43CD-91C5-EE46362F8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224AB-79D4-4D82-911A-8CBF2EC00925}"/>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353518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3B4D-DC74-4016-A049-9ED82F1AB6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46057-9370-4D6C-A8CA-81DBF6A3E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67772-82D2-4025-AC9B-E60EB507270F}"/>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5" name="Footer Placeholder 4">
            <a:extLst>
              <a:ext uri="{FF2B5EF4-FFF2-40B4-BE49-F238E27FC236}">
                <a16:creationId xmlns:a16="http://schemas.microsoft.com/office/drawing/2014/main" id="{45B08812-9886-42DB-B31D-8EEDEDE2D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748D6-879B-482C-A8F2-B2B5181350DF}"/>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168083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DC2E3-E922-40FD-8496-0FD290ED1A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3462-E89B-40B1-8859-57954DF662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1DB68-38DF-44EB-B310-BED6775C800F}"/>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5" name="Footer Placeholder 4">
            <a:extLst>
              <a:ext uri="{FF2B5EF4-FFF2-40B4-BE49-F238E27FC236}">
                <a16:creationId xmlns:a16="http://schemas.microsoft.com/office/drawing/2014/main" id="{0CC4D0AA-42A9-42D8-A5A3-BD8484584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557FC-8933-4EFD-BB4D-555DB2C575C7}"/>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122704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9034-049A-4E90-8894-C76B04982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9D26-7A00-466F-B152-57F20CEA20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87718-C671-4898-9708-D0CE1F1F773B}"/>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5" name="Footer Placeholder 4">
            <a:extLst>
              <a:ext uri="{FF2B5EF4-FFF2-40B4-BE49-F238E27FC236}">
                <a16:creationId xmlns:a16="http://schemas.microsoft.com/office/drawing/2014/main" id="{E10EE6CD-BA08-4C04-96B9-C8AF96147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76085-FF19-4998-A21B-59A75FDED2A2}"/>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53959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A1C7-3339-4206-895F-5F4EA0C28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CD2E4F-A5B6-45EC-9DEB-12A0BB48AE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10A515-E00B-45FE-9A89-E95501DDE42D}"/>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5" name="Footer Placeholder 4">
            <a:extLst>
              <a:ext uri="{FF2B5EF4-FFF2-40B4-BE49-F238E27FC236}">
                <a16:creationId xmlns:a16="http://schemas.microsoft.com/office/drawing/2014/main" id="{11E9C5D7-F606-49E9-97AB-1E5906F99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F363-A340-4250-937B-F51A976EA8FB}"/>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264363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A225-A879-4056-A9C2-76A54D7D7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4EAA09-0CA4-4541-A9E8-D582881A44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B30629-5698-4068-B2F2-C3E54969AA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4EDFA-29A4-4969-9DAC-37283878887C}"/>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6" name="Footer Placeholder 5">
            <a:extLst>
              <a:ext uri="{FF2B5EF4-FFF2-40B4-BE49-F238E27FC236}">
                <a16:creationId xmlns:a16="http://schemas.microsoft.com/office/drawing/2014/main" id="{B1583E2C-17D9-425A-8320-78AAD6C0F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7D08B-1C5B-4BE2-ABAA-E1140883D00A}"/>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4581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D043-9FEC-4DEC-9498-D908DF716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5A68E-32CF-4891-9D1F-28EC19E20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EE0AFC-69E7-44F2-9453-D5C4AD4CE1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2309D5-5D4A-4429-9E05-A1206CB74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619B37-51C4-4FA1-B484-4BCAEECDDE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358FC-791D-4065-9313-F7457A6D56A8}"/>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8" name="Footer Placeholder 7">
            <a:extLst>
              <a:ext uri="{FF2B5EF4-FFF2-40B4-BE49-F238E27FC236}">
                <a16:creationId xmlns:a16="http://schemas.microsoft.com/office/drawing/2014/main" id="{CF4131E2-B767-4F39-876F-A5925002F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310A18-1AE1-4EF2-AC51-2F1CE660FCAD}"/>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64194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452B-68AA-4991-8942-6D836D46C0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14BAB-85A8-492B-8198-9A15D7D12D56}"/>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4" name="Footer Placeholder 3">
            <a:extLst>
              <a:ext uri="{FF2B5EF4-FFF2-40B4-BE49-F238E27FC236}">
                <a16:creationId xmlns:a16="http://schemas.microsoft.com/office/drawing/2014/main" id="{90F91D29-D6BA-43B9-8CDF-A24E4B2DBA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B3422-6A7A-4DB1-B6CB-2BAEF6BBDCE8}"/>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289238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E33E2-A0E1-4DE2-9D18-397E45240DA8}"/>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3" name="Footer Placeholder 2">
            <a:extLst>
              <a:ext uri="{FF2B5EF4-FFF2-40B4-BE49-F238E27FC236}">
                <a16:creationId xmlns:a16="http://schemas.microsoft.com/office/drawing/2014/main" id="{65DD3639-42D7-405C-89BD-C5EE736A5D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F9317C-F897-44C1-B066-D4DE06DB1D1E}"/>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3575969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718B-A9AD-43C5-8DC8-79A722478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A40FE7-1D6D-480E-9E66-8F0B7CB4D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B413-B744-40BD-9208-CB893EF24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0B7142-C5AD-44E6-8F6B-9985E23542A0}"/>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6" name="Footer Placeholder 5">
            <a:extLst>
              <a:ext uri="{FF2B5EF4-FFF2-40B4-BE49-F238E27FC236}">
                <a16:creationId xmlns:a16="http://schemas.microsoft.com/office/drawing/2014/main" id="{FAA425D6-249B-4E4D-A39E-8E4DF5D8B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6F018-129B-4E54-88C0-ADC79143F7B6}"/>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100380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5007-3E37-44EB-A290-D4577E3AC9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DCB86-374A-40C5-ADC1-74D2FFBAA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FFACE-6A6A-412B-A4A9-9CE5EA247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E494A8-491A-493F-B681-EBF04E6B1C6B}"/>
              </a:ext>
            </a:extLst>
          </p:cNvPr>
          <p:cNvSpPr>
            <a:spLocks noGrp="1"/>
          </p:cNvSpPr>
          <p:nvPr>
            <p:ph type="dt" sz="half" idx="10"/>
          </p:nvPr>
        </p:nvSpPr>
        <p:spPr/>
        <p:txBody>
          <a:bodyPr/>
          <a:lstStyle/>
          <a:p>
            <a:fld id="{CD199945-86C7-41AA-9121-A45C4309654C}" type="datetimeFigureOut">
              <a:rPr lang="en-US" smtClean="0"/>
              <a:t>4/24/2019</a:t>
            </a:fld>
            <a:endParaRPr lang="en-US"/>
          </a:p>
        </p:txBody>
      </p:sp>
      <p:sp>
        <p:nvSpPr>
          <p:cNvPr id="6" name="Footer Placeholder 5">
            <a:extLst>
              <a:ext uri="{FF2B5EF4-FFF2-40B4-BE49-F238E27FC236}">
                <a16:creationId xmlns:a16="http://schemas.microsoft.com/office/drawing/2014/main" id="{479A212D-23F3-4363-875C-A4504E658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3CDE4-7543-461E-9CB0-88FD4D0E75F3}"/>
              </a:ext>
            </a:extLst>
          </p:cNvPr>
          <p:cNvSpPr>
            <a:spLocks noGrp="1"/>
          </p:cNvSpPr>
          <p:nvPr>
            <p:ph type="sldNum" sz="quarter" idx="12"/>
          </p:nvPr>
        </p:nvSpPr>
        <p:spPr/>
        <p:txBody>
          <a:bodyPr/>
          <a:lstStyle/>
          <a:p>
            <a:fld id="{E916838B-C284-4850-8C34-9279E30877E5}" type="slidenum">
              <a:rPr lang="en-US" smtClean="0"/>
              <a:t>‹#›</a:t>
            </a:fld>
            <a:endParaRPr lang="en-US"/>
          </a:p>
        </p:txBody>
      </p:sp>
    </p:spTree>
    <p:extLst>
      <p:ext uri="{BB962C8B-B14F-4D97-AF65-F5344CB8AC3E}">
        <p14:creationId xmlns:p14="http://schemas.microsoft.com/office/powerpoint/2010/main" val="229155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5CE48-A111-48C8-9019-76CFFB2BD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6501E5-B2B3-43A9-ABC8-090BB43F0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3EF87-2F70-479B-8024-462964C3F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99945-86C7-41AA-9121-A45C4309654C}" type="datetimeFigureOut">
              <a:rPr lang="en-US" smtClean="0"/>
              <a:t>4/24/2019</a:t>
            </a:fld>
            <a:endParaRPr lang="en-US"/>
          </a:p>
        </p:txBody>
      </p:sp>
      <p:sp>
        <p:nvSpPr>
          <p:cNvPr id="5" name="Footer Placeholder 4">
            <a:extLst>
              <a:ext uri="{FF2B5EF4-FFF2-40B4-BE49-F238E27FC236}">
                <a16:creationId xmlns:a16="http://schemas.microsoft.com/office/drawing/2014/main" id="{0D200318-A202-47A7-BCD4-7BE911B32C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5AEF5F-9B11-4AF8-AC97-70A182156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6838B-C284-4850-8C34-9279E30877E5}" type="slidenum">
              <a:rPr lang="en-US" smtClean="0"/>
              <a:t>‹#›</a:t>
            </a:fld>
            <a:endParaRPr lang="en-US"/>
          </a:p>
        </p:txBody>
      </p:sp>
    </p:spTree>
    <p:extLst>
      <p:ext uri="{BB962C8B-B14F-4D97-AF65-F5344CB8AC3E}">
        <p14:creationId xmlns:p14="http://schemas.microsoft.com/office/powerpoint/2010/main" val="46547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0E7A-0260-40AF-B5C2-2C70A9541BE8}"/>
              </a:ext>
            </a:extLst>
          </p:cNvPr>
          <p:cNvSpPr>
            <a:spLocks noGrp="1"/>
          </p:cNvSpPr>
          <p:nvPr>
            <p:ph type="ctrTitle"/>
          </p:nvPr>
        </p:nvSpPr>
        <p:spPr>
          <a:xfrm>
            <a:off x="507906" y="2751140"/>
            <a:ext cx="5118505" cy="1900498"/>
          </a:xfrm>
        </p:spPr>
        <p:txBody>
          <a:bodyPr anchor="t">
            <a:noAutofit/>
          </a:bodyPr>
          <a:lstStyle/>
          <a:p>
            <a:pPr algn="l"/>
            <a:r>
              <a:rPr lang="en-US" sz="5400" dirty="0"/>
              <a:t>Stylometry in </a:t>
            </a:r>
            <a:br>
              <a:rPr lang="en-US" sz="5400" dirty="0"/>
            </a:br>
            <a:r>
              <a:rPr lang="en-US" sz="5400" dirty="0"/>
              <a:t>“A Doll’s House”</a:t>
            </a:r>
          </a:p>
        </p:txBody>
      </p:sp>
      <p:sp>
        <p:nvSpPr>
          <p:cNvPr id="3" name="Subtitle 2">
            <a:extLst>
              <a:ext uri="{FF2B5EF4-FFF2-40B4-BE49-F238E27FC236}">
                <a16:creationId xmlns:a16="http://schemas.microsoft.com/office/drawing/2014/main" id="{98712667-DDAB-46F8-8F4B-6FCDB2258D99}"/>
              </a:ext>
            </a:extLst>
          </p:cNvPr>
          <p:cNvSpPr>
            <a:spLocks noGrp="1"/>
          </p:cNvSpPr>
          <p:nvPr>
            <p:ph type="subTitle" idx="1"/>
          </p:nvPr>
        </p:nvSpPr>
        <p:spPr>
          <a:xfrm>
            <a:off x="507905" y="4353939"/>
            <a:ext cx="4524973" cy="595397"/>
          </a:xfrm>
        </p:spPr>
        <p:txBody>
          <a:bodyPr anchor="b">
            <a:normAutofit/>
          </a:bodyPr>
          <a:lstStyle/>
          <a:p>
            <a:pPr algn="l"/>
            <a:r>
              <a:rPr lang="en-US" sz="2800" dirty="0"/>
              <a:t>Halle Burns</a:t>
            </a:r>
          </a:p>
        </p:txBody>
      </p:sp>
      <p:sp>
        <p:nvSpPr>
          <p:cNvPr id="26" name="Freeform: Shape 23">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5B76F0B-1B04-4807-9916-CD50D2B61E11}"/>
              </a:ext>
            </a:extLst>
          </p:cNvPr>
          <p:cNvPicPr>
            <a:picLocks noChangeAspect="1"/>
          </p:cNvPicPr>
          <p:nvPr/>
        </p:nvPicPr>
        <p:blipFill rotWithShape="1">
          <a:blip r:embed="rId2">
            <a:extLst>
              <a:ext uri="{28A0092B-C50C-407E-A947-70E740481C1C}">
                <a14:useLocalDpi xmlns:a14="http://schemas.microsoft.com/office/drawing/2010/main" val="0"/>
              </a:ext>
            </a:extLst>
          </a:blip>
          <a:srcRect t="28853" b="2857"/>
          <a:stretch/>
        </p:blipFill>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Tree>
    <p:extLst>
      <p:ext uri="{BB962C8B-B14F-4D97-AF65-F5344CB8AC3E}">
        <p14:creationId xmlns:p14="http://schemas.microsoft.com/office/powerpoint/2010/main" val="40013796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D11D-4CDF-4BCB-903F-700D549DC3F8}"/>
              </a:ext>
            </a:extLst>
          </p:cNvPr>
          <p:cNvSpPr>
            <a:spLocks noGrp="1"/>
          </p:cNvSpPr>
          <p:nvPr>
            <p:ph type="title"/>
          </p:nvPr>
        </p:nvSpPr>
        <p:spPr/>
        <p:txBody>
          <a:bodyPr/>
          <a:lstStyle/>
          <a:p>
            <a:pPr algn="ctr"/>
            <a:r>
              <a:rPr lang="en-US" dirty="0"/>
              <a:t>Classification: Logistic Regression, English</a:t>
            </a:r>
          </a:p>
        </p:txBody>
      </p:sp>
      <p:pic>
        <p:nvPicPr>
          <p:cNvPr id="5" name="Picture 4">
            <a:extLst>
              <a:ext uri="{FF2B5EF4-FFF2-40B4-BE49-F238E27FC236}">
                <a16:creationId xmlns:a16="http://schemas.microsoft.com/office/drawing/2014/main" id="{3524A222-689C-4BDE-BB37-35F589850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717" y="1785871"/>
            <a:ext cx="4450563" cy="2232875"/>
          </a:xfrm>
          <a:prstGeom prst="rect">
            <a:avLst/>
          </a:prstGeom>
        </p:spPr>
      </p:pic>
      <p:pic>
        <p:nvPicPr>
          <p:cNvPr id="7" name="Picture 6">
            <a:extLst>
              <a:ext uri="{FF2B5EF4-FFF2-40B4-BE49-F238E27FC236}">
                <a16:creationId xmlns:a16="http://schemas.microsoft.com/office/drawing/2014/main" id="{EAEFD5F5-0096-4AD3-A20C-42B3D1CB986B}"/>
              </a:ext>
            </a:extLst>
          </p:cNvPr>
          <p:cNvPicPr>
            <a:picLocks noChangeAspect="1"/>
          </p:cNvPicPr>
          <p:nvPr/>
        </p:nvPicPr>
        <p:blipFill rotWithShape="1">
          <a:blip r:embed="rId3">
            <a:extLst>
              <a:ext uri="{28A0092B-C50C-407E-A947-70E740481C1C}">
                <a14:useLocalDpi xmlns:a14="http://schemas.microsoft.com/office/drawing/2010/main" val="0"/>
              </a:ext>
            </a:extLst>
          </a:blip>
          <a:srcRect r="71990"/>
          <a:stretch/>
        </p:blipFill>
        <p:spPr>
          <a:xfrm>
            <a:off x="4276303" y="4447889"/>
            <a:ext cx="2177507" cy="2044986"/>
          </a:xfrm>
          <a:prstGeom prst="rect">
            <a:avLst/>
          </a:prstGeom>
        </p:spPr>
      </p:pic>
      <p:pic>
        <p:nvPicPr>
          <p:cNvPr id="9" name="Picture 8">
            <a:extLst>
              <a:ext uri="{FF2B5EF4-FFF2-40B4-BE49-F238E27FC236}">
                <a16:creationId xmlns:a16="http://schemas.microsoft.com/office/drawing/2014/main" id="{0B207D98-7868-487D-8CD8-8F09EEFE2F41}"/>
              </a:ext>
            </a:extLst>
          </p:cNvPr>
          <p:cNvPicPr>
            <a:picLocks noChangeAspect="1"/>
          </p:cNvPicPr>
          <p:nvPr/>
        </p:nvPicPr>
        <p:blipFill rotWithShape="1">
          <a:blip r:embed="rId3">
            <a:extLst>
              <a:ext uri="{28A0092B-C50C-407E-A947-70E740481C1C}">
                <a14:useLocalDpi xmlns:a14="http://schemas.microsoft.com/office/drawing/2010/main" val="0"/>
              </a:ext>
            </a:extLst>
          </a:blip>
          <a:srcRect l="84818"/>
          <a:stretch/>
        </p:blipFill>
        <p:spPr>
          <a:xfrm>
            <a:off x="6453810" y="4447889"/>
            <a:ext cx="1180296" cy="2044986"/>
          </a:xfrm>
          <a:prstGeom prst="rect">
            <a:avLst/>
          </a:prstGeom>
        </p:spPr>
      </p:pic>
    </p:spTree>
    <p:extLst>
      <p:ext uri="{BB962C8B-B14F-4D97-AF65-F5344CB8AC3E}">
        <p14:creationId xmlns:p14="http://schemas.microsoft.com/office/powerpoint/2010/main" val="352145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D11D-4CDF-4BCB-903F-700D549DC3F8}"/>
              </a:ext>
            </a:extLst>
          </p:cNvPr>
          <p:cNvSpPr>
            <a:spLocks noGrp="1"/>
          </p:cNvSpPr>
          <p:nvPr>
            <p:ph type="title"/>
          </p:nvPr>
        </p:nvSpPr>
        <p:spPr/>
        <p:txBody>
          <a:bodyPr/>
          <a:lstStyle/>
          <a:p>
            <a:pPr algn="ctr"/>
            <a:r>
              <a:rPr lang="en-US" dirty="0"/>
              <a:t>Classification: Logistic Regression, Norwegian</a:t>
            </a:r>
          </a:p>
        </p:txBody>
      </p:sp>
      <p:pic>
        <p:nvPicPr>
          <p:cNvPr id="5" name="Picture 4">
            <a:extLst>
              <a:ext uri="{FF2B5EF4-FFF2-40B4-BE49-F238E27FC236}">
                <a16:creationId xmlns:a16="http://schemas.microsoft.com/office/drawing/2014/main" id="{B5D94FCE-5242-4DD6-AD39-7C83ECA87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347" y="2126616"/>
            <a:ext cx="3279305" cy="1756215"/>
          </a:xfrm>
          <a:prstGeom prst="rect">
            <a:avLst/>
          </a:prstGeom>
        </p:spPr>
      </p:pic>
      <p:pic>
        <p:nvPicPr>
          <p:cNvPr id="7" name="Picture 6">
            <a:extLst>
              <a:ext uri="{FF2B5EF4-FFF2-40B4-BE49-F238E27FC236}">
                <a16:creationId xmlns:a16="http://schemas.microsoft.com/office/drawing/2014/main" id="{6926762E-AB11-4F6F-A62E-04C88682488E}"/>
              </a:ext>
            </a:extLst>
          </p:cNvPr>
          <p:cNvPicPr>
            <a:picLocks noChangeAspect="1"/>
          </p:cNvPicPr>
          <p:nvPr/>
        </p:nvPicPr>
        <p:blipFill rotWithShape="1">
          <a:blip r:embed="rId3">
            <a:extLst>
              <a:ext uri="{28A0092B-C50C-407E-A947-70E740481C1C}">
                <a14:useLocalDpi xmlns:a14="http://schemas.microsoft.com/office/drawing/2010/main" val="0"/>
              </a:ext>
            </a:extLst>
          </a:blip>
          <a:srcRect r="72356"/>
          <a:stretch/>
        </p:blipFill>
        <p:spPr>
          <a:xfrm>
            <a:off x="4316527" y="4212741"/>
            <a:ext cx="2367364" cy="1325563"/>
          </a:xfrm>
          <a:prstGeom prst="rect">
            <a:avLst/>
          </a:prstGeom>
        </p:spPr>
      </p:pic>
      <p:pic>
        <p:nvPicPr>
          <p:cNvPr id="9" name="Picture 8">
            <a:extLst>
              <a:ext uri="{FF2B5EF4-FFF2-40B4-BE49-F238E27FC236}">
                <a16:creationId xmlns:a16="http://schemas.microsoft.com/office/drawing/2014/main" id="{BD54476A-91CA-4908-9C52-F47F5D8F5CD5}"/>
              </a:ext>
            </a:extLst>
          </p:cNvPr>
          <p:cNvPicPr>
            <a:picLocks noChangeAspect="1"/>
          </p:cNvPicPr>
          <p:nvPr/>
        </p:nvPicPr>
        <p:blipFill rotWithShape="1">
          <a:blip r:embed="rId3">
            <a:extLst>
              <a:ext uri="{28A0092B-C50C-407E-A947-70E740481C1C}">
                <a14:useLocalDpi xmlns:a14="http://schemas.microsoft.com/office/drawing/2010/main" val="0"/>
              </a:ext>
            </a:extLst>
          </a:blip>
          <a:srcRect l="85054" t="-33"/>
          <a:stretch/>
        </p:blipFill>
        <p:spPr>
          <a:xfrm>
            <a:off x="6591126" y="4212740"/>
            <a:ext cx="1279475" cy="1325563"/>
          </a:xfrm>
          <a:prstGeom prst="rect">
            <a:avLst/>
          </a:prstGeom>
        </p:spPr>
      </p:pic>
    </p:spTree>
    <p:extLst>
      <p:ext uri="{BB962C8B-B14F-4D97-AF65-F5344CB8AC3E}">
        <p14:creationId xmlns:p14="http://schemas.microsoft.com/office/powerpoint/2010/main" val="410413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ADF15-CC60-416A-AA89-DF1BF931E522}"/>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600" dirty="0">
                <a:solidFill>
                  <a:schemeClr val="bg1"/>
                </a:solidFill>
              </a:rPr>
              <a:t>Next Steps</a:t>
            </a:r>
          </a:p>
        </p:txBody>
      </p:sp>
      <p:sp>
        <p:nvSpPr>
          <p:cNvPr id="3" name="Content Placeholder 2">
            <a:extLst>
              <a:ext uri="{FF2B5EF4-FFF2-40B4-BE49-F238E27FC236}">
                <a16:creationId xmlns:a16="http://schemas.microsoft.com/office/drawing/2014/main" id="{E63BF08A-D661-4CD7-AB7A-1BF0675D74DC}"/>
              </a:ext>
            </a:extLst>
          </p:cNvPr>
          <p:cNvSpPr>
            <a:spLocks noGrp="1"/>
          </p:cNvSpPr>
          <p:nvPr>
            <p:ph idx="1"/>
          </p:nvPr>
        </p:nvSpPr>
        <p:spPr>
          <a:xfrm>
            <a:off x="643467" y="2638044"/>
            <a:ext cx="3663489" cy="3415622"/>
          </a:xfrm>
        </p:spPr>
        <p:txBody>
          <a:bodyPr>
            <a:normAutofit/>
          </a:bodyPr>
          <a:lstStyle/>
          <a:p>
            <a:r>
              <a:rPr lang="en-US" sz="2400" dirty="0">
                <a:solidFill>
                  <a:schemeClr val="bg1"/>
                </a:solidFill>
              </a:rPr>
              <a:t>Visualization</a:t>
            </a:r>
          </a:p>
          <a:p>
            <a:pPr lvl="1"/>
            <a:r>
              <a:rPr lang="en-US" dirty="0">
                <a:solidFill>
                  <a:schemeClr val="bg1"/>
                </a:solidFill>
              </a:rPr>
              <a:t>Plotting line number vs distribution</a:t>
            </a:r>
          </a:p>
          <a:p>
            <a:pPr lvl="1"/>
            <a:r>
              <a:rPr lang="en-US" dirty="0">
                <a:solidFill>
                  <a:schemeClr val="bg1"/>
                </a:solidFill>
              </a:rPr>
              <a:t>Each character</a:t>
            </a:r>
          </a:p>
          <a:p>
            <a:r>
              <a:rPr lang="en-US" sz="2400" dirty="0">
                <a:solidFill>
                  <a:schemeClr val="bg1"/>
                </a:solidFill>
              </a:rPr>
              <a:t>Regression line</a:t>
            </a:r>
          </a:p>
        </p:txBody>
      </p:sp>
      <p:pic>
        <p:nvPicPr>
          <p:cNvPr id="5" name="Picture 4">
            <a:extLst>
              <a:ext uri="{FF2B5EF4-FFF2-40B4-BE49-F238E27FC236}">
                <a16:creationId xmlns:a16="http://schemas.microsoft.com/office/drawing/2014/main" id="{6BF0773D-AE72-435D-BB2F-78EC77EB4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479" y="1753349"/>
            <a:ext cx="7164564" cy="3351301"/>
          </a:xfrm>
          <a:prstGeom prst="rect">
            <a:avLst/>
          </a:prstGeom>
        </p:spPr>
      </p:pic>
    </p:spTree>
    <p:extLst>
      <p:ext uri="{BB962C8B-B14F-4D97-AF65-F5344CB8AC3E}">
        <p14:creationId xmlns:p14="http://schemas.microsoft.com/office/powerpoint/2010/main" val="393923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C6FBE1-91EB-44E7-ACB9-8112A6D93712}"/>
              </a:ext>
            </a:extLst>
          </p:cNvPr>
          <p:cNvSpPr>
            <a:spLocks noGrp="1"/>
          </p:cNvSpPr>
          <p:nvPr>
            <p:ph idx="1"/>
          </p:nvPr>
        </p:nvSpPr>
        <p:spPr>
          <a:xfrm>
            <a:off x="4976031" y="963877"/>
            <a:ext cx="6377769" cy="4930246"/>
          </a:xfrm>
        </p:spPr>
        <p:txBody>
          <a:bodyPr anchor="ctr">
            <a:normAutofit/>
          </a:bodyPr>
          <a:lstStyle/>
          <a:p>
            <a:pPr marL="0" indent="0">
              <a:buNone/>
            </a:pPr>
            <a:r>
              <a:rPr lang="en-US" dirty="0"/>
              <a:t>Looking at play scripts, how does the style of character vs playwright vs translator differ? Is it possible to predict who said which line in the varying languages? Is it easier to predict in one language versus another?</a:t>
            </a:r>
          </a:p>
        </p:txBody>
      </p:sp>
      <p:sp>
        <p:nvSpPr>
          <p:cNvPr id="6" name="Title 1">
            <a:extLst>
              <a:ext uri="{FF2B5EF4-FFF2-40B4-BE49-F238E27FC236}">
                <a16:creationId xmlns:a16="http://schemas.microsoft.com/office/drawing/2014/main" id="{B19BB716-3BC5-443E-A6B8-AC462E68D5AB}"/>
              </a:ext>
            </a:extLst>
          </p:cNvPr>
          <p:cNvSpPr>
            <a:spLocks noGrp="1"/>
          </p:cNvSpPr>
          <p:nvPr>
            <p:ph type="title"/>
          </p:nvPr>
        </p:nvSpPr>
        <p:spPr>
          <a:xfrm>
            <a:off x="838200" y="963877"/>
            <a:ext cx="3494362" cy="4930246"/>
          </a:xfrm>
        </p:spPr>
        <p:txBody>
          <a:bodyPr>
            <a:normAutofit/>
          </a:bodyPr>
          <a:lstStyle/>
          <a:p>
            <a:pPr algn="r"/>
            <a:r>
              <a:rPr lang="en-US" sz="5400" dirty="0">
                <a:solidFill>
                  <a:schemeClr val="accent1"/>
                </a:solidFill>
              </a:rPr>
              <a:t>3 Research questions</a:t>
            </a:r>
          </a:p>
        </p:txBody>
      </p:sp>
    </p:spTree>
    <p:extLst>
      <p:ext uri="{BB962C8B-B14F-4D97-AF65-F5344CB8AC3E}">
        <p14:creationId xmlns:p14="http://schemas.microsoft.com/office/powerpoint/2010/main" val="305644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0439F-9853-4FE0-A2C5-B83472C70A2F}"/>
              </a:ext>
            </a:extLst>
          </p:cNvPr>
          <p:cNvSpPr>
            <a:spLocks noGrp="1"/>
          </p:cNvSpPr>
          <p:nvPr>
            <p:ph type="title"/>
          </p:nvPr>
        </p:nvSpPr>
        <p:spPr>
          <a:xfrm>
            <a:off x="838200" y="963877"/>
            <a:ext cx="3494362" cy="4930246"/>
          </a:xfrm>
        </p:spPr>
        <p:txBody>
          <a:bodyPr>
            <a:normAutofit/>
          </a:bodyPr>
          <a:lstStyle/>
          <a:p>
            <a:pPr algn="r"/>
            <a:r>
              <a:rPr lang="en-US" sz="5400" dirty="0">
                <a:solidFill>
                  <a:schemeClr val="accent1"/>
                </a:solidFill>
              </a:rPr>
              <a:t>What is Stylometry?</a:t>
            </a:r>
          </a:p>
        </p:txBody>
      </p:sp>
      <p:cxnSp>
        <p:nvCxnSpPr>
          <p:cNvPr id="2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CBBD342-22F1-4E62-95FD-FED3FBEE3AFF}"/>
              </a:ext>
            </a:extLst>
          </p:cNvPr>
          <p:cNvSpPr>
            <a:spLocks noGrp="1"/>
          </p:cNvSpPr>
          <p:nvPr>
            <p:ph idx="1"/>
          </p:nvPr>
        </p:nvSpPr>
        <p:spPr>
          <a:xfrm>
            <a:off x="4976031" y="963877"/>
            <a:ext cx="6377769" cy="4930246"/>
          </a:xfrm>
        </p:spPr>
        <p:txBody>
          <a:bodyPr anchor="ctr">
            <a:normAutofit/>
          </a:bodyPr>
          <a:lstStyle/>
          <a:p>
            <a:r>
              <a:rPr lang="en-US" dirty="0"/>
              <a:t>Statistical analysis of linguistic style</a:t>
            </a:r>
          </a:p>
          <a:p>
            <a:r>
              <a:rPr lang="en-US" dirty="0"/>
              <a:t>Everyone has a unique style of writing</a:t>
            </a:r>
          </a:p>
          <a:p>
            <a:r>
              <a:rPr lang="en-US" dirty="0"/>
              <a:t>Able to attribute different styles to different authors</a:t>
            </a:r>
          </a:p>
          <a:p>
            <a:r>
              <a:rPr lang="en-US" dirty="0"/>
              <a:t>How does this impact analyzing play scripts?</a:t>
            </a:r>
          </a:p>
        </p:txBody>
      </p:sp>
    </p:spTree>
    <p:extLst>
      <p:ext uri="{BB962C8B-B14F-4D97-AF65-F5344CB8AC3E}">
        <p14:creationId xmlns:p14="http://schemas.microsoft.com/office/powerpoint/2010/main" val="20385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45F0-47D9-4E13-A5B9-7F8F47175993}"/>
              </a:ext>
            </a:extLst>
          </p:cNvPr>
          <p:cNvSpPr>
            <a:spLocks noGrp="1"/>
          </p:cNvSpPr>
          <p:nvPr>
            <p:ph type="title"/>
          </p:nvPr>
        </p:nvSpPr>
        <p:spPr>
          <a:xfrm>
            <a:off x="648929" y="629266"/>
            <a:ext cx="6586491" cy="1676603"/>
          </a:xfrm>
        </p:spPr>
        <p:txBody>
          <a:bodyPr>
            <a:normAutofit/>
          </a:bodyPr>
          <a:lstStyle/>
          <a:p>
            <a:r>
              <a:rPr lang="en-US" dirty="0"/>
              <a:t>A Doll’s House: Background</a:t>
            </a:r>
          </a:p>
        </p:txBody>
      </p:sp>
      <p:sp>
        <p:nvSpPr>
          <p:cNvPr id="3" name="Content Placeholder 2">
            <a:extLst>
              <a:ext uri="{FF2B5EF4-FFF2-40B4-BE49-F238E27FC236}">
                <a16:creationId xmlns:a16="http://schemas.microsoft.com/office/drawing/2014/main" id="{9E7BE0D7-8650-4B1A-8712-A7C113595A74}"/>
              </a:ext>
            </a:extLst>
          </p:cNvPr>
          <p:cNvSpPr>
            <a:spLocks noGrp="1"/>
          </p:cNvSpPr>
          <p:nvPr>
            <p:ph idx="1"/>
          </p:nvPr>
        </p:nvSpPr>
        <p:spPr>
          <a:xfrm>
            <a:off x="648930" y="2438400"/>
            <a:ext cx="6586489" cy="3785419"/>
          </a:xfrm>
        </p:spPr>
        <p:txBody>
          <a:bodyPr>
            <a:normAutofit/>
          </a:bodyPr>
          <a:lstStyle/>
          <a:p>
            <a:r>
              <a:rPr lang="en-US" sz="2400" dirty="0"/>
              <a:t>Henrik Ibsen</a:t>
            </a:r>
          </a:p>
          <a:p>
            <a:r>
              <a:rPr lang="en-US" sz="2400" dirty="0"/>
              <a:t>Norway, 1870s</a:t>
            </a:r>
          </a:p>
          <a:p>
            <a:r>
              <a:rPr lang="en-US" sz="2400" dirty="0"/>
              <a:t>Traditional gender roles</a:t>
            </a:r>
          </a:p>
          <a:p>
            <a:r>
              <a:rPr lang="en-US" sz="2400" dirty="0"/>
              <a:t>Controversy </a:t>
            </a:r>
            <a:r>
              <a:rPr lang="en-US" sz="2400" dirty="0">
                <a:sym typeface="Wingdings" panose="05000000000000000000" pitchFamily="2" charset="2"/>
              </a:rPr>
              <a:t> Differing endings</a:t>
            </a:r>
          </a:p>
          <a:p>
            <a:pPr lvl="1"/>
            <a:r>
              <a:rPr lang="en-US" dirty="0"/>
              <a:t>Original</a:t>
            </a:r>
          </a:p>
          <a:p>
            <a:pPr lvl="1"/>
            <a:r>
              <a:rPr lang="en-US" dirty="0"/>
              <a:t>German</a:t>
            </a:r>
            <a:endParaRPr lang="en-US" sz="2400" dirty="0">
              <a:sym typeface="Wingdings" panose="05000000000000000000" pitchFamily="2" charset="2"/>
            </a:endParaRPr>
          </a:p>
          <a:p>
            <a:r>
              <a:rPr lang="en-US" sz="2400" dirty="0">
                <a:sym typeface="Wingdings" panose="05000000000000000000" pitchFamily="2" charset="2"/>
              </a:rPr>
              <a:t>Remade, adapted, translated</a:t>
            </a:r>
            <a:endParaRPr lang="en-US" sz="2400" dirty="0"/>
          </a:p>
        </p:txBody>
      </p:sp>
      <p:pic>
        <p:nvPicPr>
          <p:cNvPr id="5" name="Picture 4">
            <a:extLst>
              <a:ext uri="{FF2B5EF4-FFF2-40B4-BE49-F238E27FC236}">
                <a16:creationId xmlns:a16="http://schemas.microsoft.com/office/drawing/2014/main" id="{69E2E7FB-BFB5-4CED-B5B4-8F5A1E8A2D05}"/>
              </a:ext>
            </a:extLst>
          </p:cNvPr>
          <p:cNvPicPr>
            <a:picLocks noChangeAspect="1"/>
          </p:cNvPicPr>
          <p:nvPr/>
        </p:nvPicPr>
        <p:blipFill rotWithShape="1">
          <a:blip r:embed="rId2">
            <a:extLst>
              <a:ext uri="{28A0092B-C50C-407E-A947-70E740481C1C}">
                <a14:useLocalDpi xmlns:a14="http://schemas.microsoft.com/office/drawing/2010/main" val="0"/>
              </a:ext>
            </a:extLst>
          </a:blip>
          <a:srcRect r="1" b="1658"/>
          <a:stretch/>
        </p:blipFill>
        <p:spPr>
          <a:xfrm>
            <a:off x="7684994" y="789040"/>
            <a:ext cx="3675196" cy="5437162"/>
          </a:xfrm>
          <a:prstGeom prst="rect">
            <a:avLst/>
          </a:prstGeom>
          <a:effectLst/>
        </p:spPr>
      </p:pic>
    </p:spTree>
    <p:extLst>
      <p:ext uri="{BB962C8B-B14F-4D97-AF65-F5344CB8AC3E}">
        <p14:creationId xmlns:p14="http://schemas.microsoft.com/office/powerpoint/2010/main" val="292806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26C9D-5C55-4058-B1F0-B4B5CD754FF6}"/>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600" dirty="0">
                <a:solidFill>
                  <a:schemeClr val="bg1"/>
                </a:solidFill>
              </a:rPr>
              <a:t>The Play Scripts</a:t>
            </a:r>
          </a:p>
        </p:txBody>
      </p:sp>
      <p:sp>
        <p:nvSpPr>
          <p:cNvPr id="3" name="Content Placeholder 2">
            <a:extLst>
              <a:ext uri="{FF2B5EF4-FFF2-40B4-BE49-F238E27FC236}">
                <a16:creationId xmlns:a16="http://schemas.microsoft.com/office/drawing/2014/main" id="{1EDA0E66-DAC4-4B14-8A98-6F628DDF6221}"/>
              </a:ext>
            </a:extLst>
          </p:cNvPr>
          <p:cNvSpPr>
            <a:spLocks noGrp="1"/>
          </p:cNvSpPr>
          <p:nvPr>
            <p:ph idx="1"/>
          </p:nvPr>
        </p:nvSpPr>
        <p:spPr>
          <a:xfrm>
            <a:off x="643468" y="2638044"/>
            <a:ext cx="3363974" cy="3415622"/>
          </a:xfrm>
        </p:spPr>
        <p:txBody>
          <a:bodyPr>
            <a:normAutofit/>
          </a:bodyPr>
          <a:lstStyle/>
          <a:p>
            <a:r>
              <a:rPr lang="en-US" sz="2400" dirty="0">
                <a:solidFill>
                  <a:schemeClr val="bg1"/>
                </a:solidFill>
              </a:rPr>
              <a:t>A Doll’s House, downloaded from Project </a:t>
            </a:r>
            <a:r>
              <a:rPr lang="en-US" sz="2400" dirty="0" err="1">
                <a:solidFill>
                  <a:schemeClr val="bg1"/>
                </a:solidFill>
              </a:rPr>
              <a:t>Gutenburg</a:t>
            </a:r>
            <a:r>
              <a:rPr lang="en-US" sz="2400" dirty="0">
                <a:solidFill>
                  <a:schemeClr val="bg1"/>
                </a:solidFill>
              </a:rPr>
              <a:t>, Nov. 2017</a:t>
            </a:r>
          </a:p>
          <a:p>
            <a:r>
              <a:rPr lang="en-US" sz="2400" dirty="0">
                <a:solidFill>
                  <a:schemeClr val="bg1"/>
                </a:solidFill>
              </a:rPr>
              <a:t>Et </a:t>
            </a:r>
            <a:r>
              <a:rPr lang="en-US" sz="2400" dirty="0" err="1">
                <a:solidFill>
                  <a:schemeClr val="bg1"/>
                </a:solidFill>
              </a:rPr>
              <a:t>dukkehjem</a:t>
            </a:r>
            <a:r>
              <a:rPr lang="en-US" sz="2400" dirty="0">
                <a:solidFill>
                  <a:schemeClr val="bg1"/>
                </a:solidFill>
              </a:rPr>
              <a:t>, first edition, downloaded from </a:t>
            </a:r>
            <a:r>
              <a:rPr lang="en-US" sz="2400" dirty="0" err="1">
                <a:solidFill>
                  <a:schemeClr val="bg1"/>
                </a:solidFill>
              </a:rPr>
              <a:t>Universitetet</a:t>
            </a:r>
            <a:r>
              <a:rPr lang="en-US" sz="2400" dirty="0">
                <a:solidFill>
                  <a:schemeClr val="bg1"/>
                </a:solidFill>
              </a:rPr>
              <a:t> </a:t>
            </a:r>
            <a:r>
              <a:rPr lang="en-US" sz="2400" dirty="0" err="1">
                <a:solidFill>
                  <a:schemeClr val="bg1"/>
                </a:solidFill>
              </a:rPr>
              <a:t>i</a:t>
            </a:r>
            <a:r>
              <a:rPr lang="en-US" sz="2400" dirty="0">
                <a:solidFill>
                  <a:schemeClr val="bg1"/>
                </a:solidFill>
              </a:rPr>
              <a:t> Oslo, Feb. 2019</a:t>
            </a:r>
          </a:p>
        </p:txBody>
      </p:sp>
      <p:pic>
        <p:nvPicPr>
          <p:cNvPr id="5" name="Picture 4">
            <a:extLst>
              <a:ext uri="{FF2B5EF4-FFF2-40B4-BE49-F238E27FC236}">
                <a16:creationId xmlns:a16="http://schemas.microsoft.com/office/drawing/2014/main" id="{6CC3F08C-14E7-45D5-869B-D1D85C7EB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801379"/>
            <a:ext cx="6250769" cy="5094375"/>
          </a:xfrm>
          <a:prstGeom prst="rect">
            <a:avLst/>
          </a:prstGeom>
        </p:spPr>
      </p:pic>
    </p:spTree>
    <p:extLst>
      <p:ext uri="{BB962C8B-B14F-4D97-AF65-F5344CB8AC3E}">
        <p14:creationId xmlns:p14="http://schemas.microsoft.com/office/powerpoint/2010/main" val="391462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D4BBD-DADE-4C47-9A0F-D2B470E024E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Initial Cleaning and Preparation</a:t>
            </a:r>
          </a:p>
        </p:txBody>
      </p:sp>
      <p:cxnSp>
        <p:nvCxnSpPr>
          <p:cNvPr id="19"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6160CB6-47F0-4F5B-BB0F-1347186D3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140" y="2425173"/>
            <a:ext cx="4196454" cy="3997637"/>
          </a:xfrm>
          <a:prstGeom prst="rect">
            <a:avLst/>
          </a:prstGeom>
        </p:spPr>
      </p:pic>
      <p:cxnSp>
        <p:nvCxnSpPr>
          <p:cNvPr id="20"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4BDAD88-5DCD-4275-B5F3-13AC67010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40" y="2425173"/>
            <a:ext cx="4268421" cy="3997637"/>
          </a:xfrm>
          <a:prstGeom prst="rect">
            <a:avLst/>
          </a:prstGeom>
        </p:spPr>
      </p:pic>
    </p:spTree>
    <p:extLst>
      <p:ext uri="{BB962C8B-B14F-4D97-AF65-F5344CB8AC3E}">
        <p14:creationId xmlns:p14="http://schemas.microsoft.com/office/powerpoint/2010/main" val="370138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121CD-8E31-44E9-872C-981558FDA3E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600" dirty="0">
                <a:solidFill>
                  <a:schemeClr val="bg1"/>
                </a:solidFill>
              </a:rPr>
              <a:t>Extracting Data</a:t>
            </a:r>
          </a:p>
        </p:txBody>
      </p:sp>
      <p:sp>
        <p:nvSpPr>
          <p:cNvPr id="3" name="Content Placeholder 2">
            <a:extLst>
              <a:ext uri="{FF2B5EF4-FFF2-40B4-BE49-F238E27FC236}">
                <a16:creationId xmlns:a16="http://schemas.microsoft.com/office/drawing/2014/main" id="{5A89E987-C24C-4710-9887-3BB6AA2EF93B}"/>
              </a:ext>
            </a:extLst>
          </p:cNvPr>
          <p:cNvSpPr>
            <a:spLocks noGrp="1"/>
          </p:cNvSpPr>
          <p:nvPr>
            <p:ph idx="1"/>
          </p:nvPr>
        </p:nvSpPr>
        <p:spPr>
          <a:xfrm>
            <a:off x="643468" y="2638044"/>
            <a:ext cx="3363974" cy="3415622"/>
          </a:xfrm>
        </p:spPr>
        <p:txBody>
          <a:bodyPr>
            <a:normAutofit/>
          </a:bodyPr>
          <a:lstStyle/>
          <a:p>
            <a:r>
              <a:rPr lang="en-US" sz="2400" dirty="0">
                <a:solidFill>
                  <a:schemeClr val="bg1"/>
                </a:solidFill>
              </a:rPr>
              <a:t>Python</a:t>
            </a:r>
          </a:p>
          <a:p>
            <a:r>
              <a:rPr lang="en-US" sz="2400" dirty="0">
                <a:solidFill>
                  <a:schemeClr val="bg1"/>
                </a:solidFill>
              </a:rPr>
              <a:t>Regular expressions</a:t>
            </a:r>
          </a:p>
          <a:p>
            <a:pPr lvl="1"/>
            <a:r>
              <a:rPr lang="en-US" dirty="0">
                <a:solidFill>
                  <a:schemeClr val="bg1"/>
                </a:solidFill>
              </a:rPr>
              <a:t>Stage Directions</a:t>
            </a:r>
          </a:p>
          <a:p>
            <a:pPr lvl="1"/>
            <a:r>
              <a:rPr lang="en-US" dirty="0">
                <a:solidFill>
                  <a:schemeClr val="bg1"/>
                </a:solidFill>
              </a:rPr>
              <a:t>Names</a:t>
            </a:r>
          </a:p>
          <a:p>
            <a:r>
              <a:rPr lang="en-US" sz="2400" dirty="0">
                <a:solidFill>
                  <a:schemeClr val="bg1"/>
                </a:solidFill>
              </a:rPr>
              <a:t>Cleaning punctuation</a:t>
            </a:r>
          </a:p>
          <a:p>
            <a:r>
              <a:rPr lang="en-US" sz="2400" dirty="0">
                <a:solidFill>
                  <a:schemeClr val="bg1"/>
                </a:solidFill>
              </a:rPr>
              <a:t>Creating lists</a:t>
            </a:r>
          </a:p>
          <a:p>
            <a:r>
              <a:rPr lang="en-US" sz="2400" dirty="0">
                <a:solidFill>
                  <a:schemeClr val="bg1"/>
                </a:solidFill>
              </a:rPr>
              <a:t>Output</a:t>
            </a:r>
          </a:p>
          <a:p>
            <a:endParaRPr lang="en-US" sz="2000" dirty="0">
              <a:solidFill>
                <a:schemeClr val="bg1"/>
              </a:solidFill>
            </a:endParaRPr>
          </a:p>
        </p:txBody>
      </p:sp>
      <p:pic>
        <p:nvPicPr>
          <p:cNvPr id="5" name="Picture 4">
            <a:extLst>
              <a:ext uri="{FF2B5EF4-FFF2-40B4-BE49-F238E27FC236}">
                <a16:creationId xmlns:a16="http://schemas.microsoft.com/office/drawing/2014/main" id="{B5EB3270-DB32-408F-B466-5E4C06352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3257" y="593035"/>
            <a:ext cx="7137088" cy="5671930"/>
          </a:xfrm>
          <a:prstGeom prst="rect">
            <a:avLst/>
          </a:prstGeom>
        </p:spPr>
      </p:pic>
    </p:spTree>
    <p:extLst>
      <p:ext uri="{BB962C8B-B14F-4D97-AF65-F5344CB8AC3E}">
        <p14:creationId xmlns:p14="http://schemas.microsoft.com/office/powerpoint/2010/main" val="404828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33613-5AA2-40B6-91EF-AA5EE5E1AF96}"/>
              </a:ext>
            </a:extLst>
          </p:cNvPr>
          <p:cNvPicPr>
            <a:picLocks noChangeAspect="1"/>
          </p:cNvPicPr>
          <p:nvPr/>
        </p:nvPicPr>
        <p:blipFill rotWithShape="1">
          <a:blip r:embed="rId2">
            <a:extLst>
              <a:ext uri="{28A0092B-C50C-407E-A947-70E740481C1C}">
                <a14:useLocalDpi xmlns:a14="http://schemas.microsoft.com/office/drawing/2010/main" val="0"/>
              </a:ext>
            </a:extLst>
          </a:blip>
          <a:srcRect l="1213"/>
          <a:stretch/>
        </p:blipFill>
        <p:spPr>
          <a:xfrm>
            <a:off x="4943060" y="3183275"/>
            <a:ext cx="6543262" cy="2470616"/>
          </a:xfrm>
          <a:prstGeom prst="rect">
            <a:avLst/>
          </a:prstGeom>
        </p:spPr>
      </p:pic>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ED04F-24F1-4223-B18F-893C9A82BC91}"/>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Pre-Processing in Weka</a:t>
            </a:r>
          </a:p>
        </p:txBody>
      </p:sp>
      <p:sp>
        <p:nvSpPr>
          <p:cNvPr id="3" name="Content Placeholder 2">
            <a:extLst>
              <a:ext uri="{FF2B5EF4-FFF2-40B4-BE49-F238E27FC236}">
                <a16:creationId xmlns:a16="http://schemas.microsoft.com/office/drawing/2014/main" id="{FD94092E-1848-4E02-968E-692410618D35}"/>
              </a:ext>
            </a:extLst>
          </p:cNvPr>
          <p:cNvSpPr>
            <a:spLocks noGrp="1"/>
          </p:cNvSpPr>
          <p:nvPr>
            <p:ph idx="1"/>
          </p:nvPr>
        </p:nvSpPr>
        <p:spPr>
          <a:xfrm>
            <a:off x="1286930" y="2962450"/>
            <a:ext cx="4809069" cy="3557619"/>
          </a:xfrm>
        </p:spPr>
        <p:txBody>
          <a:bodyPr>
            <a:noAutofit/>
          </a:bodyPr>
          <a:lstStyle/>
          <a:p>
            <a:r>
              <a:rPr lang="en-US" sz="2400" dirty="0"/>
              <a:t>Removing characters with less than 100 speaking lines</a:t>
            </a:r>
          </a:p>
          <a:p>
            <a:r>
              <a:rPr lang="en-US" sz="2400" dirty="0" err="1"/>
              <a:t>NominalToString</a:t>
            </a:r>
            <a:endParaRPr lang="en-US" sz="2400" dirty="0"/>
          </a:p>
          <a:p>
            <a:r>
              <a:rPr lang="en-US" sz="2400" dirty="0" err="1"/>
              <a:t>StringToWordVector</a:t>
            </a:r>
            <a:endParaRPr lang="en-US" sz="2400" dirty="0"/>
          </a:p>
          <a:p>
            <a:pPr lvl="1"/>
            <a:r>
              <a:rPr lang="en-US" dirty="0"/>
              <a:t>Word frequency &gt; 5</a:t>
            </a:r>
          </a:p>
          <a:p>
            <a:pPr lvl="1"/>
            <a:r>
              <a:rPr lang="en-US" dirty="0"/>
              <a:t>50 words</a:t>
            </a:r>
          </a:p>
          <a:p>
            <a:pPr lvl="1"/>
            <a:r>
              <a:rPr lang="en-US" dirty="0"/>
              <a:t>Output word count</a:t>
            </a:r>
          </a:p>
          <a:p>
            <a:r>
              <a:rPr lang="en-US" sz="2400" dirty="0" err="1"/>
              <a:t>AddClassification</a:t>
            </a:r>
            <a:endParaRPr lang="en-US" sz="2400" dirty="0"/>
          </a:p>
        </p:txBody>
      </p:sp>
    </p:spTree>
    <p:extLst>
      <p:ext uri="{BB962C8B-B14F-4D97-AF65-F5344CB8AC3E}">
        <p14:creationId xmlns:p14="http://schemas.microsoft.com/office/powerpoint/2010/main" val="390154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5297-2210-45AA-92B8-7C9E1D23789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39EE81D-9DDB-4CF3-A984-09D45CCBEF2E}"/>
              </a:ext>
            </a:extLst>
          </p:cNvPr>
          <p:cNvSpPr>
            <a:spLocks noGrp="1"/>
          </p:cNvSpPr>
          <p:nvPr>
            <p:ph idx="1"/>
          </p:nvPr>
        </p:nvSpPr>
        <p:spPr>
          <a:xfrm>
            <a:off x="838200" y="1825625"/>
            <a:ext cx="10515600" cy="2375314"/>
          </a:xfrm>
        </p:spPr>
        <p:txBody>
          <a:bodyPr/>
          <a:lstStyle/>
          <a:p>
            <a:pPr marL="514350" indent="-514350">
              <a:buFont typeface="+mj-lt"/>
              <a:buAutoNum type="arabicPeriod"/>
            </a:pPr>
            <a:r>
              <a:rPr lang="en-US" dirty="0"/>
              <a:t>Can we tell characters apart within each language? Between languages?</a:t>
            </a:r>
          </a:p>
          <a:p>
            <a:pPr marL="514350" indent="-514350">
              <a:buFont typeface="+mj-lt"/>
              <a:buAutoNum type="arabicPeriod"/>
            </a:pPr>
            <a:r>
              <a:rPr lang="en-US" dirty="0"/>
              <a:t>Which characters are hard to tell apart? Which ones are easy? Does this change between languages?</a:t>
            </a:r>
          </a:p>
        </p:txBody>
      </p:sp>
    </p:spTree>
    <p:extLst>
      <p:ext uri="{BB962C8B-B14F-4D97-AF65-F5344CB8AC3E}">
        <p14:creationId xmlns:p14="http://schemas.microsoft.com/office/powerpoint/2010/main" val="1457892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231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Stylometry in  “A Doll’s House”</vt:lpstr>
      <vt:lpstr>3 Research questions</vt:lpstr>
      <vt:lpstr>What is Stylometry?</vt:lpstr>
      <vt:lpstr>A Doll’s House: Background</vt:lpstr>
      <vt:lpstr>The Play Scripts</vt:lpstr>
      <vt:lpstr>Initial Cleaning and Preparation</vt:lpstr>
      <vt:lpstr>Extracting Data</vt:lpstr>
      <vt:lpstr>Pre-Processing in Weka</vt:lpstr>
      <vt:lpstr>Questions</vt:lpstr>
      <vt:lpstr>Classification: Logistic Regression, English</vt:lpstr>
      <vt:lpstr>Classification: Logistic Regression, Norwegian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Stylometry in  “A Doll’s House”</dc:title>
  <dc:creator>Burns, Halle</dc:creator>
  <cp:lastModifiedBy>Burns, Halle</cp:lastModifiedBy>
  <cp:revision>5</cp:revision>
  <dcterms:created xsi:type="dcterms:W3CDTF">2019-04-22T04:13:50Z</dcterms:created>
  <dcterms:modified xsi:type="dcterms:W3CDTF">2019-04-24T14:28:20Z</dcterms:modified>
</cp:coreProperties>
</file>