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PT Sans Narrow"/>
      <p:regular r:id="rId27"/>
      <p:bold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447FDCF-0DBB-4299-A935-2BD6FE484C40}">
  <a:tblStyle styleId="{3447FDCF-0DBB-4299-A935-2BD6FE484C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PTSansNarrow-bold.fntdata"/><Relationship Id="rId27" Type="http://schemas.openxmlformats.org/officeDocument/2006/relationships/font" Target="fonts/PTSansNarrow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bf6a7805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bf6a7805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bf6a7805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bf6a7805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bf6a7805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bf6a7805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bf6a7805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bf6a7805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bf6a7805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bf6a7805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bf6a7805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bf6a7805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bf6a7805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bf6a7805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bf6a7805f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bf6a7805f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bf6a7805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bf6a7805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bf6a7805f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bf6a7805f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bf6a7805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bf6a7805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bf6a7805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bf6a7805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bdd251f3e_0_10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bdd251f3e_0_10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bdd251f3e_0_2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bdd251f3e_0_2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bdd251f3e_0_2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bdd251f3e_0_2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bf6a7805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bf6a7805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bdd251f3e_0_2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bdd251f3e_0_2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bdd251f3e_0_2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bdd251f3e_0_2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bf6a7805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bf6a7805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0" y="0"/>
            <a:ext cx="9144000" cy="34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 rot="10800000">
            <a:off x="7697100" y="-25"/>
            <a:ext cx="962400" cy="34602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 rot="10800000">
            <a:off x="5750475" y="-25"/>
            <a:ext cx="1946700" cy="3460200"/>
          </a:xfrm>
          <a:prstGeom prst="rect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 flipH="1" rot="10800000">
            <a:off x="8659500" y="-25"/>
            <a:ext cx="484500" cy="3460200"/>
          </a:xfrm>
          <a:prstGeom prst="rect">
            <a:avLst/>
          </a:prstGeom>
          <a:solidFill>
            <a:srgbClr val="FFFFFF">
              <a:alpha val="376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324475" y="465975"/>
            <a:ext cx="5124300" cy="2841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324475" y="3612602"/>
            <a:ext cx="5124300" cy="130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324475" y="465975"/>
            <a:ext cx="5124300" cy="28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Hotel reviews: Using NLP to predict star rating from reviews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>
            <p:ph idx="1" type="subTitle"/>
          </p:nvPr>
        </p:nvSpPr>
        <p:spPr>
          <a:xfrm>
            <a:off x="324475" y="3612602"/>
            <a:ext cx="5124300" cy="13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Hussam Busfar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Assembly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reviewer score by nationality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9" name="Google Shape;139;p23"/>
          <p:cNvGraphicFramePr/>
          <p:nvPr/>
        </p:nvGraphicFramePr>
        <p:xfrm>
          <a:off x="800100" y="123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{3447FDCF-0DBB-4299-A935-2BD6FE484C40}</a:tableStyleId>
              </a:tblPr>
              <a:tblGrid>
                <a:gridCol w="3992725"/>
                <a:gridCol w="3246275"/>
              </a:tblGrid>
              <a:tr h="339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Country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Average Score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39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Equatorial Guinea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10.00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Tajikistan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9.35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Central African Republic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Saint Martin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9.27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Nepal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6.84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6.44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Northern Mariana Islands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5.80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Montserrat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5.40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0" name="Google Shape;140;p23"/>
          <p:cNvSpPr/>
          <p:nvPr/>
        </p:nvSpPr>
        <p:spPr>
          <a:xfrm>
            <a:off x="813675" y="1643025"/>
            <a:ext cx="7239000" cy="15555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/>
          <p:nvPr/>
        </p:nvSpPr>
        <p:spPr>
          <a:xfrm>
            <a:off x="813675" y="3243225"/>
            <a:ext cx="7239000" cy="1555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 txBox="1"/>
          <p:nvPr/>
        </p:nvSpPr>
        <p:spPr>
          <a:xfrm>
            <a:off x="8073775" y="2234050"/>
            <a:ext cx="9189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Top 4</a:t>
            </a:r>
            <a:endParaRPr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8052675" y="3689125"/>
            <a:ext cx="10914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Bottom 4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the data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NaN in latitude and </a:t>
            </a:r>
            <a:r>
              <a:rPr lang="en"/>
              <a:t>longitude</a:t>
            </a:r>
            <a:r>
              <a:rPr lang="en"/>
              <a:t> of hotel columns (3268 rows)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 rows with no positive AND no negative reviews (127 rows)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using linear regression</a:t>
            </a:r>
            <a:endParaRPr/>
          </a:p>
        </p:txBody>
      </p:sp>
      <p:graphicFrame>
        <p:nvGraphicFramePr>
          <p:cNvPr id="155" name="Google Shape;155;p25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{3447FDCF-0DBB-4299-A935-2BD6FE484C40}</a:tableStyleId>
              </a:tblPr>
              <a:tblGrid>
                <a:gridCol w="3310500"/>
                <a:gridCol w="2021775"/>
                <a:gridCol w="1906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TfidVectorizer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CountVectorizer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 Reg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0.61 | &lt;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0.57 | &lt; 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 Reg + Regularization (Ridge)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0.61 | 0.58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0.57 | 0.53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 Reg + Regularization (Lasso)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0.59 | 0.57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0.55 | 0.53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 Reg + Regularization (ElasticNet)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0.59 | 0.57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0.55 | 0.53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6" name="Google Shape;156;p25"/>
          <p:cNvSpPr txBox="1"/>
          <p:nvPr/>
        </p:nvSpPr>
        <p:spPr>
          <a:xfrm>
            <a:off x="867475" y="1174425"/>
            <a:ext cx="27042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baseline="30000" lang="en">
                <a:latin typeface="Open Sans"/>
                <a:ea typeface="Open Sans"/>
                <a:cs typeface="Open Sans"/>
                <a:sym typeface="Open Sans"/>
              </a:rPr>
              <a:t>2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scores for Train | Test data </a:t>
            </a:r>
            <a:endParaRPr baseline="30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using linear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430" y="1262080"/>
            <a:ext cx="5168550" cy="35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using linear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228625"/>
            <a:ext cx="5093400" cy="352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using classification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4" name="Google Shape;174;p28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{3447FDCF-0DBB-4299-A935-2BD6FE484C40}</a:tableStyleId>
              </a:tblPr>
              <a:tblGrid>
                <a:gridCol w="3310500"/>
                <a:gridCol w="2021775"/>
                <a:gridCol w="1906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TfidVectorizer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CountVectorizer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 Regression (5 class)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0.73 | 0.72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0.76 | 0.74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Multinomial Naive Bayes</a:t>
                      </a:r>
                      <a:r>
                        <a:rPr lang="en"/>
                        <a:t> (5 class)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0.62 | 0.62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0.63 | 0.62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Gaussian Naive Bayes</a:t>
                      </a:r>
                      <a:r>
                        <a:rPr lang="en"/>
                        <a:t> (5 class)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0.53 | 0.53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0.66 | 0.65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5" name="Google Shape;175;p28"/>
          <p:cNvSpPr txBox="1"/>
          <p:nvPr/>
        </p:nvSpPr>
        <p:spPr>
          <a:xfrm>
            <a:off x="867475" y="1174425"/>
            <a:ext cx="44505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Accuracy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scores for Train | Test data </a:t>
            </a:r>
            <a:endParaRPr baseline="30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076225"/>
            <a:ext cx="4400072" cy="386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we use enough data?</a:t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3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625" y="1219200"/>
            <a:ext cx="5859525" cy="362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important words</a:t>
            </a:r>
            <a:endParaRPr/>
          </a:p>
        </p:txBody>
      </p:sp>
      <p:graphicFrame>
        <p:nvGraphicFramePr>
          <p:cNvPr id="194" name="Google Shape;194;p31"/>
          <p:cNvGraphicFramePr/>
          <p:nvPr/>
        </p:nvGraphicFramePr>
        <p:xfrm>
          <a:off x="892250" y="190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{3447FDCF-0DBB-4299-A935-2BD6FE484C40}</a:tableStyleId>
              </a:tblPr>
              <a:tblGrid>
                <a:gridCol w="1029675"/>
                <a:gridCol w="1029675"/>
                <a:gridCol w="1180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Word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Review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Coefficient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2.65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except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-1.43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everything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1.19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awful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1.14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dirty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1.16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5" name="Google Shape;195;p31"/>
          <p:cNvSpPr txBox="1"/>
          <p:nvPr/>
        </p:nvSpPr>
        <p:spPr>
          <a:xfrm>
            <a:off x="1470225" y="1304825"/>
            <a:ext cx="21453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2-4 stars category 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p31"/>
          <p:cNvSpPr txBox="1"/>
          <p:nvPr/>
        </p:nvSpPr>
        <p:spPr>
          <a:xfrm>
            <a:off x="5530555" y="1304825"/>
            <a:ext cx="24948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-6 stars category 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97" name="Google Shape;197;p31"/>
          <p:cNvGraphicFramePr/>
          <p:nvPr/>
        </p:nvGraphicFramePr>
        <p:xfrm>
          <a:off x="4785663" y="190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{3447FDCF-0DBB-4299-A935-2BD6FE484C40}</a:tableStyleId>
              </a:tblPr>
              <a:tblGrid>
                <a:gridCol w="1029675"/>
                <a:gridCol w="1029675"/>
                <a:gridCol w="1180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Word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Review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Coefficient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everything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-1.68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negative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-1.41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aircon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-1.35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find</a:t>
                      </a:r>
                      <a:r>
                        <a:rPr lang="en"/>
                        <a:t>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-1.25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poorly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-1.09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properly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important words</a:t>
            </a:r>
            <a:endParaRPr/>
          </a:p>
        </p:txBody>
      </p:sp>
      <p:graphicFrame>
        <p:nvGraphicFramePr>
          <p:cNvPr id="203" name="Google Shape;203;p32"/>
          <p:cNvGraphicFramePr/>
          <p:nvPr/>
        </p:nvGraphicFramePr>
        <p:xfrm>
          <a:off x="892250" y="190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{3447FDCF-0DBB-4299-A935-2BD6FE484C40}</a:tableStyleId>
              </a:tblPr>
              <a:tblGrid>
                <a:gridCol w="1029675"/>
                <a:gridCol w="1029675"/>
                <a:gridCol w="1180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Word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Review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Coefficient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-1.32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nothing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-1.16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negative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-1.08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everything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r>
                        <a:rPr lang="en"/>
                        <a:t>1.03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taken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-0.62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instead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4" name="Google Shape;204;p32"/>
          <p:cNvSpPr txBox="1"/>
          <p:nvPr/>
        </p:nvSpPr>
        <p:spPr>
          <a:xfrm>
            <a:off x="1470225" y="1304825"/>
            <a:ext cx="21453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6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-8 stars category 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32"/>
          <p:cNvSpPr txBox="1"/>
          <p:nvPr/>
        </p:nvSpPr>
        <p:spPr>
          <a:xfrm>
            <a:off x="5530555" y="1304825"/>
            <a:ext cx="24948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8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-10 stars category 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06" name="Google Shape;206;p32"/>
          <p:cNvGraphicFramePr/>
          <p:nvPr/>
        </p:nvGraphicFramePr>
        <p:xfrm>
          <a:off x="4785663" y="190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{3447FDCF-0DBB-4299-A935-2BD6FE484C40}</a:tableStyleId>
              </a:tblPr>
              <a:tblGrid>
                <a:gridCol w="1117450"/>
                <a:gridCol w="941900"/>
                <a:gridCol w="1180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Word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Review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Coefficient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</a:t>
                      </a:r>
                      <a:r>
                        <a:rPr lang="en"/>
                        <a:t>nderstand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1.85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properly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-1.70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everything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1.52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-1.34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-1.21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dirty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-1.14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review process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7075" y="1107200"/>
            <a:ext cx="2482581" cy="380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5" y="1145875"/>
            <a:ext cx="2246900" cy="376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6525" y="103475"/>
            <a:ext cx="3257550" cy="49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future work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Some reviews are inconsistent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Char char="●"/>
            </a:pPr>
            <a:r>
              <a:rPr lang="en">
                <a:solidFill>
                  <a:srgbClr val="00FF00"/>
                </a:solidFill>
              </a:rPr>
              <a:t>This algorithm can improve the accuracy and usefulness of future reviews</a:t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Solve with NN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on all the data 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Star ratings that are inconsistent with reviews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Develop an algorithm that predicts star rating based on the review of each customer</a:t>
            </a:r>
            <a:br>
              <a:rPr lang="en" sz="2400"/>
            </a:b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515k reviews of 1493 hotels in Europe from Booking.com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17 columns: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Hotel address			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Hotel name		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Review date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Average score of each hotel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Reviewer nationality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Negative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Positive review 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# of words in negative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# of words in Positive review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4342675" y="1901125"/>
            <a:ext cx="4565700" cy="3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Total # of reviews for a hotel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Tags 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Reviewer score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# of reviews for each reviewer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Days since review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# of scores without a review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Latitude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longitude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076225"/>
            <a:ext cx="5778950" cy="38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 Reviews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800" y="1276350"/>
            <a:ext cx="33528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 Reviews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1276350"/>
            <a:ext cx="33528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Reviewer Nationality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9" name="Google Shape;129;p22"/>
          <p:cNvGraphicFramePr/>
          <p:nvPr/>
        </p:nvGraphicFramePr>
        <p:xfrm>
          <a:off x="800100" y="123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{3447FDCF-0DBB-4299-A935-2BD6FE484C40}</a:tableStyleId>
              </a:tblPr>
              <a:tblGrid>
                <a:gridCol w="3992725"/>
                <a:gridCol w="3246275"/>
              </a:tblGrid>
              <a:tr h="339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Country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Percentage of Total Reviews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39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United Kingdom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47.5%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United States of America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6.8%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Australia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4.2%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Ireland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2.8%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Mozambique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0.0068%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Cambodia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0.0066%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Syria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0.0064%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Bahamas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0.0062%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0" name="Google Shape;130;p22"/>
          <p:cNvSpPr txBox="1"/>
          <p:nvPr/>
        </p:nvSpPr>
        <p:spPr>
          <a:xfrm>
            <a:off x="8073775" y="2234050"/>
            <a:ext cx="9189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Top 4</a:t>
            </a:r>
            <a:endParaRPr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Google Shape;131;p22"/>
          <p:cNvSpPr/>
          <p:nvPr/>
        </p:nvSpPr>
        <p:spPr>
          <a:xfrm>
            <a:off x="813675" y="1643025"/>
            <a:ext cx="7239000" cy="15555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813675" y="3243225"/>
            <a:ext cx="7239000" cy="1555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 txBox="1"/>
          <p:nvPr/>
        </p:nvSpPr>
        <p:spPr>
          <a:xfrm>
            <a:off x="8052675" y="3689125"/>
            <a:ext cx="10914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Bottom</a:t>
            </a: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4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