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6" r:id="rId3"/>
    <p:sldId id="311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9" r:id="rId12"/>
    <p:sldId id="328" r:id="rId13"/>
    <p:sldId id="429" r:id="rId14"/>
    <p:sldId id="337" r:id="rId15"/>
    <p:sldId id="330" r:id="rId16"/>
    <p:sldId id="331" r:id="rId17"/>
    <p:sldId id="332" r:id="rId18"/>
    <p:sldId id="367" r:id="rId19"/>
    <p:sldId id="368" r:id="rId20"/>
    <p:sldId id="333" r:id="rId21"/>
    <p:sldId id="335" r:id="rId22"/>
    <p:sldId id="336" r:id="rId23"/>
    <p:sldId id="346" r:id="rId24"/>
    <p:sldId id="350" r:id="rId25"/>
    <p:sldId id="351" r:id="rId26"/>
    <p:sldId id="352" r:id="rId27"/>
    <p:sldId id="334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56" r:id="rId37"/>
    <p:sldId id="357" r:id="rId38"/>
    <p:sldId id="358" r:id="rId39"/>
    <p:sldId id="360" r:id="rId40"/>
    <p:sldId id="430" r:id="rId41"/>
    <p:sldId id="362" r:id="rId42"/>
    <p:sldId id="359" r:id="rId43"/>
    <p:sldId id="363" r:id="rId44"/>
    <p:sldId id="364" r:id="rId45"/>
    <p:sldId id="365" r:id="rId46"/>
    <p:sldId id="366" r:id="rId47"/>
    <p:sldId id="369" r:id="rId48"/>
    <p:sldId id="370" r:id="rId49"/>
    <p:sldId id="371" r:id="rId50"/>
    <p:sldId id="372" r:id="rId51"/>
    <p:sldId id="376" r:id="rId52"/>
    <p:sldId id="374" r:id="rId53"/>
    <p:sldId id="375" r:id="rId54"/>
    <p:sldId id="377" r:id="rId55"/>
    <p:sldId id="378" r:id="rId56"/>
    <p:sldId id="379" r:id="rId57"/>
    <p:sldId id="383" r:id="rId58"/>
    <p:sldId id="380" r:id="rId59"/>
    <p:sldId id="384" r:id="rId60"/>
    <p:sldId id="382" r:id="rId61"/>
    <p:sldId id="385" r:id="rId62"/>
    <p:sldId id="381" r:id="rId63"/>
    <p:sldId id="386" r:id="rId64"/>
    <p:sldId id="387" r:id="rId65"/>
    <p:sldId id="389" r:id="rId66"/>
    <p:sldId id="390" r:id="rId67"/>
    <p:sldId id="391" r:id="rId68"/>
    <p:sldId id="392" r:id="rId69"/>
    <p:sldId id="393" r:id="rId70"/>
    <p:sldId id="394" r:id="rId71"/>
    <p:sldId id="396" r:id="rId72"/>
    <p:sldId id="397" r:id="rId73"/>
    <p:sldId id="398" r:id="rId74"/>
    <p:sldId id="400" r:id="rId75"/>
    <p:sldId id="401" r:id="rId76"/>
    <p:sldId id="402" r:id="rId77"/>
    <p:sldId id="403" r:id="rId78"/>
    <p:sldId id="405" r:id="rId79"/>
    <p:sldId id="432" r:id="rId80"/>
    <p:sldId id="406" r:id="rId81"/>
    <p:sldId id="407" r:id="rId82"/>
    <p:sldId id="431" r:id="rId83"/>
    <p:sldId id="408" r:id="rId84"/>
    <p:sldId id="409" r:id="rId85"/>
    <p:sldId id="410" r:id="rId86"/>
    <p:sldId id="411" r:id="rId87"/>
    <p:sldId id="412" r:id="rId88"/>
    <p:sldId id="404" r:id="rId89"/>
    <p:sldId id="413" r:id="rId90"/>
    <p:sldId id="414" r:id="rId91"/>
    <p:sldId id="415" r:id="rId92"/>
    <p:sldId id="416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5" r:id="rId102"/>
    <p:sldId id="426" r:id="rId103"/>
    <p:sldId id="427" r:id="rId104"/>
    <p:sldId id="428" r:id="rId10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66399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2504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buSzPct val="100000"/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7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0" y="3"/>
            <a:ext cx="12192000" cy="6857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3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>
                <a:solidFill>
                  <a:srgbClr val="2B4576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09546"/>
            <a:ext cx="105156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84F88"/>
            </a:gs>
            <a:gs pos="100000">
              <a:srgbClr val="1E2C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FC00A0-87D4-4A61-9BF9-412D314D1DAF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9" r:id="rId3"/>
    <p:sldLayoutId id="2147483675" r:id="rId4"/>
    <p:sldLayoutId id="2147483678" r:id="rId5"/>
    <p:sldLayoutId id="2147483677" r:id="rId6"/>
    <p:sldLayoutId id="2147483679" r:id="rId7"/>
    <p:sldLayoutId id="214748368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rgbClr val="FFDE8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10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9FCFF"/>
            </a:gs>
            <a:gs pos="100000">
              <a:srgbClr val="EBF7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1130"/>
            <a:ext cx="10515600" cy="53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4C8E59-2062-4974-9D8C-C0D011B313F2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9533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90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36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7883465/answer/150247681" TargetMode="External"/><Relationship Id="rId2" Type="http://schemas.openxmlformats.org/officeDocument/2006/relationships/hyperlink" Target="https://www.quora.com/Who-invented-the-computer-1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732348/regex-match-open-tags-except-xhtml-self-contained-tags/1732454#1732454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uring-machine-addition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yinwang.org/blog-cn/2015/10/18/tu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23DF6-AFDE-4164-A8D5-339261298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状态机与图灵机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3D3556-32BC-4298-AADA-0137FCA0A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State Machine &amp; Turing Machine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2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C01494B-AA6B-4832-86A0-9EA10C827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上页中的图相当重要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C3C0B22-EA5B-488F-A4B2-30E068B55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因为讲了它，我就可以引入状态机的概念了</a:t>
            </a:r>
          </a:p>
        </p:txBody>
      </p:sp>
    </p:spTree>
    <p:extLst>
      <p:ext uri="{BB962C8B-B14F-4D97-AF65-F5344CB8AC3E}">
        <p14:creationId xmlns:p14="http://schemas.microsoft.com/office/powerpoint/2010/main" val="21204664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CAAE7-2272-4334-ACBB-52FE76E5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E848D-F08A-4C8D-9F84-4A4584A0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7246065" cy="5382000"/>
          </a:xfrm>
        </p:spPr>
        <p:txBody>
          <a:bodyPr/>
          <a:lstStyle/>
          <a:p>
            <a:r>
              <a:rPr lang="zh-CN" altLang="en-US"/>
              <a:t>人物：邱奇 </a:t>
            </a:r>
            <a:r>
              <a:rPr lang="en-US" altLang="zh-CN"/>
              <a:t>Church (1903-1995)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图灵的老师，数学与哲学教授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发明了 </a:t>
            </a:r>
            <a:r>
              <a:rPr lang="en-US" altLang="zh-CN"/>
              <a:t>lambda </a:t>
            </a:r>
            <a:r>
              <a:rPr lang="zh-CN" altLang="en-US"/>
              <a:t>演算，比图灵机早一年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相比于图灵，程序员中很少有人知道他</a:t>
            </a:r>
            <a:endParaRPr lang="en-US" altLang="zh-CN"/>
          </a:p>
          <a:p>
            <a:pPr lvl="1">
              <a:lnSpc>
                <a:spcPct val="100000"/>
              </a:lnSpc>
            </a:pPr>
            <a:endParaRPr lang="en-US" altLang="zh-CN"/>
          </a:p>
          <a:p>
            <a:pPr lvl="1">
              <a:lnSpc>
                <a:spcPct val="100000"/>
              </a:lnSpc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603D2A-DB63-4A8C-ACB2-3F33BEFA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175" y="1117130"/>
            <a:ext cx="2786083" cy="37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067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CAAE7-2272-4334-ACBB-52FE76E5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E848D-F08A-4C8D-9F84-4A4584A0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7246065" cy="5382000"/>
          </a:xfrm>
        </p:spPr>
        <p:txBody>
          <a:bodyPr/>
          <a:lstStyle/>
          <a:p>
            <a:r>
              <a:rPr lang="zh-CN" altLang="en-US"/>
              <a:t>人物：冯</a:t>
            </a:r>
            <a:r>
              <a:rPr lang="en-US" altLang="zh-CN"/>
              <a:t>·</a:t>
            </a:r>
            <a:r>
              <a:rPr lang="zh-CN" altLang="en-US"/>
              <a:t>诺伊曼</a:t>
            </a:r>
            <a:r>
              <a:rPr lang="en-US" altLang="zh-CN"/>
              <a:t> (1903-1957)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计算机之父、博弈论之父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曾参与曼哈顿计划，为第一颗原子弹的研制作出了贡献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1945</a:t>
            </a:r>
            <a:r>
              <a:rPr lang="zh-CN" altLang="en-US"/>
              <a:t> 年发布了一篇长达 </a:t>
            </a:r>
            <a:r>
              <a:rPr lang="en-US" altLang="zh-CN"/>
              <a:t>101 </a:t>
            </a:r>
            <a:r>
              <a:rPr lang="zh-CN" altLang="en-US"/>
              <a:t>页的报告，明确将计算机分成五大组件（处理器、控制器、内外存、输入设备、输出设备），成为</a:t>
            </a:r>
            <a:r>
              <a:rPr lang="zh-CN" altLang="en-US">
                <a:solidFill>
                  <a:srgbClr val="FFFF00"/>
                </a:solidFill>
              </a:rPr>
              <a:t>计算机设计的基本原则</a:t>
            </a:r>
            <a:endParaRPr lang="en-US" altLang="zh-CN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>
                <a:solidFill>
                  <a:srgbClr val="FFFF00"/>
                </a:solidFill>
              </a:rPr>
              <a:t>认识图灵</a:t>
            </a:r>
            <a:r>
              <a:rPr lang="zh-CN" altLang="en-US"/>
              <a:t>，还为图灵写过奖学金的推荐信，但并没有任何证据显示他是受到了图灵机的启发才想出了 </a:t>
            </a:r>
            <a:r>
              <a:rPr lang="en-US" altLang="zh-CN"/>
              <a:t>101 </a:t>
            </a:r>
            <a:r>
              <a:rPr lang="zh-CN" altLang="en-US"/>
              <a:t>页报告，报告中也没有提到图灵机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en-US"/>
              <a:t>晚年转向研究自动机理论</a:t>
            </a:r>
            <a:endParaRPr lang="en-US" altLang="zh-CN"/>
          </a:p>
          <a:p>
            <a:pPr lvl="1">
              <a:lnSpc>
                <a:spcPct val="100000"/>
              </a:lnSpc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E94D80-59AD-4A37-A4E0-7C7CEB62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39" y="1260000"/>
            <a:ext cx="2547956" cy="33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088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D8243-6A68-4F18-8FDE-CD679F37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到底谁是计算机之父？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BB14C-8909-4ED8-BC8D-A62B0A17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/>
              <a:t>原型计算机之父：</a:t>
            </a:r>
            <a:r>
              <a:rPr lang="zh-CN" altLang="en-US">
                <a:solidFill>
                  <a:srgbClr val="92D050"/>
                </a:solidFill>
              </a:rPr>
              <a:t>巴贝奇</a:t>
            </a:r>
            <a:r>
              <a:rPr lang="zh-CN" altLang="en-US"/>
              <a:t> </a:t>
            </a:r>
            <a:r>
              <a:rPr lang="en-US" altLang="zh-CN"/>
              <a:t>Charles Babbage (1791-1871)</a:t>
            </a:r>
          </a:p>
          <a:p>
            <a:pPr lvl="1"/>
            <a:r>
              <a:rPr lang="zh-CN" altLang="en-US"/>
              <a:t>现代原型机之父：阿塔那索夫 </a:t>
            </a:r>
            <a:r>
              <a:rPr lang="en-US" altLang="zh-CN"/>
              <a:t>John Vincent Atanasoff (1903-1995)</a:t>
            </a:r>
          </a:p>
          <a:p>
            <a:pPr lvl="1"/>
            <a:r>
              <a:rPr lang="zh-CN" altLang="en-US"/>
              <a:t>计算机科学之父：</a:t>
            </a:r>
            <a:r>
              <a:rPr lang="zh-CN" altLang="en-US">
                <a:solidFill>
                  <a:srgbClr val="00B0F0"/>
                </a:solidFill>
              </a:rPr>
              <a:t>图灵</a:t>
            </a:r>
            <a:r>
              <a:rPr lang="zh-CN" altLang="en-US"/>
              <a:t> </a:t>
            </a:r>
            <a:r>
              <a:rPr lang="en-US" altLang="zh-CN"/>
              <a:t>Alan Turing (1912-1954)</a:t>
            </a:r>
            <a:endParaRPr lang="zh-CN" altLang="en-US"/>
          </a:p>
          <a:p>
            <a:pPr lvl="1"/>
            <a:r>
              <a:rPr lang="zh-CN" altLang="en-US"/>
              <a:t>现代计算机之父：</a:t>
            </a:r>
            <a:r>
              <a:rPr lang="zh-CN" altLang="en-US">
                <a:solidFill>
                  <a:srgbClr val="FFC000"/>
                </a:solidFill>
              </a:rPr>
              <a:t>冯</a:t>
            </a:r>
            <a:r>
              <a:rPr lang="en-US" altLang="zh-CN">
                <a:solidFill>
                  <a:srgbClr val="FFC000"/>
                </a:solidFill>
              </a:rPr>
              <a:t>·</a:t>
            </a:r>
            <a:r>
              <a:rPr lang="zh-CN" altLang="en-US">
                <a:solidFill>
                  <a:srgbClr val="FFC000"/>
                </a:solidFill>
              </a:rPr>
              <a:t>诺依曼</a:t>
            </a:r>
            <a:r>
              <a:rPr lang="zh-CN" altLang="en-US"/>
              <a:t> </a:t>
            </a:r>
            <a:r>
              <a:rPr lang="en-US" altLang="zh-CN"/>
              <a:t>John von Neumann (1903-1957)</a:t>
            </a:r>
            <a:endParaRPr lang="zh-CN" altLang="en-US"/>
          </a:p>
          <a:p>
            <a:pPr lvl="1" indent="0">
              <a:buNone/>
            </a:pPr>
            <a:endParaRPr lang="en-US" altLang="zh-CN"/>
          </a:p>
          <a:p>
            <a:pPr lvl="1" indent="0">
              <a:buNone/>
            </a:pPr>
            <a:r>
              <a:rPr lang="en-US" altLang="zh-CN">
                <a:hlinkClick r:id="rId2"/>
              </a:rPr>
              <a:t>Quora </a:t>
            </a:r>
            <a:r>
              <a:rPr lang="zh-CN" altLang="en-US">
                <a:hlinkClick r:id="rId2"/>
              </a:rPr>
              <a:t>上有一个答案</a:t>
            </a:r>
            <a:r>
              <a:rPr lang="zh-CN" altLang="en-US"/>
              <a:t>认为</a:t>
            </a:r>
            <a:r>
              <a:rPr lang="zh-CN" altLang="en-US">
                <a:solidFill>
                  <a:srgbClr val="92D050"/>
                </a:solidFill>
              </a:rPr>
              <a:t>巴贝奇</a:t>
            </a:r>
            <a:r>
              <a:rPr lang="zh-CN" altLang="en-US"/>
              <a:t>才是真正的计算机之父</a:t>
            </a:r>
            <a:endParaRPr lang="en-US" altLang="zh-CN"/>
          </a:p>
          <a:p>
            <a:pPr lvl="1" indent="0">
              <a:buNone/>
            </a:pPr>
            <a:r>
              <a:rPr lang="zh-CN" altLang="en-US">
                <a:hlinkClick r:id="rId3"/>
              </a:rPr>
              <a:t>知乎上有一个答案</a:t>
            </a:r>
            <a:r>
              <a:rPr lang="zh-CN" altLang="en-US"/>
              <a:t>认为</a:t>
            </a:r>
            <a:r>
              <a:rPr lang="zh-CN" altLang="en-US">
                <a:solidFill>
                  <a:srgbClr val="00B0F0"/>
                </a:solidFill>
              </a:rPr>
              <a:t>图灵</a:t>
            </a:r>
            <a:r>
              <a:rPr lang="zh-CN" altLang="en-US"/>
              <a:t>给计算机以灵魂，</a:t>
            </a:r>
            <a:r>
              <a:rPr lang="zh-CN" altLang="en-US">
                <a:solidFill>
                  <a:srgbClr val="FFC000"/>
                </a:solidFill>
              </a:rPr>
              <a:t>冯</a:t>
            </a:r>
            <a:r>
              <a:rPr lang="en-US" altLang="zh-CN">
                <a:solidFill>
                  <a:srgbClr val="FFC000"/>
                </a:solidFill>
              </a:rPr>
              <a:t>·</a:t>
            </a:r>
            <a:r>
              <a:rPr lang="zh-CN" altLang="en-US">
                <a:solidFill>
                  <a:srgbClr val="FFC000"/>
                </a:solidFill>
              </a:rPr>
              <a:t>诺伊曼</a:t>
            </a:r>
            <a:r>
              <a:rPr lang="zh-CN" altLang="en-US"/>
              <a:t>给计算机以肉体</a:t>
            </a:r>
            <a:endParaRPr lang="en-US" altLang="zh-CN"/>
          </a:p>
          <a:p>
            <a:pPr lvl="1" indent="0">
              <a:buNone/>
            </a:pPr>
            <a:endParaRPr lang="en-US" altLang="zh-CN"/>
          </a:p>
          <a:p>
            <a:pPr lvl="1" indent="0">
              <a:buNone/>
            </a:pPr>
            <a:r>
              <a:rPr lang="en-US" altLang="zh-CN"/>
              <a:t>1903 </a:t>
            </a:r>
            <a:r>
              <a:rPr lang="zh-CN" altLang="en-US"/>
              <a:t>年是一个神奇的年份，很多研究计算机的大神都是在那几年出生的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这其实就是风口的力量，比如马云、马化腾、雷军、周鸿祎、李开复都是在六七十年代出生的</a:t>
            </a:r>
          </a:p>
        </p:txBody>
      </p:sp>
    </p:spTree>
    <p:extLst>
      <p:ext uri="{BB962C8B-B14F-4D97-AF65-F5344CB8AC3E}">
        <p14:creationId xmlns:p14="http://schemas.microsoft.com/office/powerpoint/2010/main" val="7479254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73A60A-A5C0-4776-8165-040146B0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我们从状态机学到了图灵机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EA058C-848C-4F53-8E42-08B20573E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下节课再见</a:t>
            </a:r>
          </a:p>
        </p:txBody>
      </p:sp>
    </p:spTree>
    <p:extLst>
      <p:ext uri="{BB962C8B-B14F-4D97-AF65-F5344CB8AC3E}">
        <p14:creationId xmlns:p14="http://schemas.microsoft.com/office/powerpoint/2010/main" val="16936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193BD1-A733-4CC5-9C9A-BDFF45AC6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05708"/>
            <a:ext cx="10515600" cy="757130"/>
          </a:xfrm>
        </p:spPr>
        <p:txBody>
          <a:bodyPr/>
          <a:lstStyle/>
          <a:p>
            <a:r>
              <a:rPr lang="zh-CN" altLang="en-US"/>
              <a:t>状态机 </a:t>
            </a:r>
            <a:r>
              <a:rPr lang="en-US" altLang="zh-CN"/>
              <a:t>State Machine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26D647-459C-4B1B-9985-11DD3F050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779167"/>
            <a:ext cx="10515600" cy="2185214"/>
          </a:xfrm>
        </p:spPr>
        <p:txBody>
          <a:bodyPr/>
          <a:lstStyle/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也叫</a:t>
            </a:r>
            <a:r>
              <a:rPr lang="zh-CN" altLang="en-US">
                <a:solidFill>
                  <a:srgbClr val="FFFF00"/>
                </a:solidFill>
              </a:rPr>
              <a:t>有限状态机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finite-state machine</a:t>
            </a: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也叫</a:t>
            </a:r>
            <a:r>
              <a:rPr lang="zh-CN" altLang="en-US">
                <a:solidFill>
                  <a:srgbClr val="FFFF00"/>
                </a:solidFill>
              </a:rPr>
              <a:t>有限自动机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finite automaton</a:t>
            </a: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也叫</a:t>
            </a:r>
            <a:r>
              <a:rPr lang="zh-CN" altLang="en-US">
                <a:solidFill>
                  <a:srgbClr val="FFFF00"/>
                </a:solidFill>
              </a:rPr>
              <a:t>有限状态自动机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finite-state automaton</a:t>
            </a: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都是一个意思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3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797F34F-4ED3-4E74-B8ED-7769EE988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finite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A676530-24CC-47BE-9556-579A0948D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读作 </a:t>
            </a:r>
            <a:r>
              <a:rPr lang="en-US" altLang="zh-CN"/>
              <a:t>faɪnaɪt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BD40-B657-41F8-8294-A735EEF9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缩写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B0331-6977-4AAD-B9C9-064DA3526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一般指同一个东西</a:t>
            </a:r>
            <a:endParaRPr lang="en-US" altLang="zh-CN"/>
          </a:p>
          <a:p>
            <a:pPr lvl="1"/>
            <a:r>
              <a:rPr lang="en-US" altLang="zh-CN"/>
              <a:t>SM </a:t>
            </a:r>
            <a:r>
              <a:rPr lang="zh-CN" altLang="en-US"/>
              <a:t>状态机</a:t>
            </a:r>
            <a:endParaRPr lang="en-US" altLang="zh-CN"/>
          </a:p>
          <a:p>
            <a:pPr lvl="1"/>
            <a:r>
              <a:rPr lang="en-US" altLang="zh-CN"/>
              <a:t>FSM </a:t>
            </a:r>
            <a:r>
              <a:rPr lang="zh-CN" altLang="en-US"/>
              <a:t>有限状态机</a:t>
            </a:r>
            <a:endParaRPr lang="en-US" altLang="zh-CN"/>
          </a:p>
          <a:p>
            <a:pPr lvl="1"/>
            <a:r>
              <a:rPr lang="en-US" altLang="zh-CN"/>
              <a:t>FA </a:t>
            </a:r>
            <a:r>
              <a:rPr lang="zh-CN" altLang="en-US"/>
              <a:t>有限自动机</a:t>
            </a:r>
            <a:endParaRPr lang="en-US" altLang="zh-CN"/>
          </a:p>
          <a:p>
            <a:pPr lvl="1"/>
            <a:r>
              <a:rPr lang="en-US" altLang="zh-CN"/>
              <a:t>FSA </a:t>
            </a:r>
            <a:r>
              <a:rPr lang="zh-CN" altLang="en-US"/>
              <a:t>有限状态自动机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其中，</a:t>
            </a:r>
            <a:r>
              <a:rPr lang="en-US" altLang="zh-CN"/>
              <a:t>F </a:t>
            </a:r>
            <a:r>
              <a:rPr lang="zh-CN" altLang="en-US"/>
              <a:t>是有限，</a:t>
            </a:r>
            <a:r>
              <a:rPr lang="en-US" altLang="zh-CN"/>
              <a:t>S </a:t>
            </a:r>
            <a:r>
              <a:rPr lang="zh-CN" altLang="en-US"/>
              <a:t>是状态，</a:t>
            </a:r>
            <a:r>
              <a:rPr lang="en-US" altLang="zh-CN"/>
              <a:t>M </a:t>
            </a:r>
            <a:r>
              <a:rPr lang="zh-CN" altLang="en-US"/>
              <a:t>是机器，</a:t>
            </a:r>
            <a:r>
              <a:rPr lang="en-US" altLang="zh-CN"/>
              <a:t>A </a:t>
            </a:r>
            <a:r>
              <a:rPr lang="zh-CN" altLang="en-US"/>
              <a:t>是自动机</a:t>
            </a:r>
            <a:endParaRPr lang="en-US" altLang="zh-CN"/>
          </a:p>
          <a:p>
            <a:r>
              <a:rPr lang="zh-CN" altLang="en-US"/>
              <a:t>优先使用哪个</a:t>
            </a:r>
            <a:endParaRPr lang="en-US" altLang="zh-CN"/>
          </a:p>
          <a:p>
            <a:pPr lvl="1"/>
            <a:r>
              <a:rPr lang="zh-CN" altLang="en-US"/>
              <a:t>优先用 </a:t>
            </a:r>
            <a:r>
              <a:rPr lang="en-US" altLang="zh-CN"/>
              <a:t>FA</a:t>
            </a:r>
            <a:r>
              <a:rPr lang="zh-CN" altLang="en-US"/>
              <a:t>，因为最简短（只有两个字母）同时表达了有限（</a:t>
            </a:r>
            <a:r>
              <a:rPr lang="en-US" altLang="zh-CN"/>
              <a:t>F</a:t>
            </a:r>
            <a:r>
              <a:rPr lang="zh-CN" altLang="en-US"/>
              <a:t>）的意思</a:t>
            </a:r>
          </a:p>
        </p:txBody>
      </p:sp>
    </p:spTree>
    <p:extLst>
      <p:ext uri="{BB962C8B-B14F-4D97-AF65-F5344CB8AC3E}">
        <p14:creationId xmlns:p14="http://schemas.microsoft.com/office/powerpoint/2010/main" val="293943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C32BF-11DD-433F-A922-F7014009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 </a:t>
            </a:r>
            <a:r>
              <a:rPr lang="zh-CN" altLang="en-US"/>
              <a:t>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309E8-D3F6-44AE-A663-BEB20E2C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结构如下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08585AD-C332-4035-96A7-7FD000C717E0}"/>
              </a:ext>
            </a:extLst>
          </p:cNvPr>
          <p:cNvGrpSpPr/>
          <p:nvPr/>
        </p:nvGrpSpPr>
        <p:grpSpPr>
          <a:xfrm>
            <a:off x="100565" y="2138385"/>
            <a:ext cx="3870443" cy="2741752"/>
            <a:chOff x="100565" y="2138385"/>
            <a:chExt cx="3870443" cy="27417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48B872A-EF5D-4871-BB0E-37FDB497DA08}"/>
                </a:ext>
              </a:extLst>
            </p:cNvPr>
            <p:cNvSpPr/>
            <p:nvPr/>
          </p:nvSpPr>
          <p:spPr>
            <a:xfrm>
              <a:off x="775121" y="3064149"/>
              <a:ext cx="969423" cy="969423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F0732C-D82A-41A1-B147-E9A9C550146F}"/>
                </a:ext>
              </a:extLst>
            </p:cNvPr>
            <p:cNvSpPr/>
            <p:nvPr/>
          </p:nvSpPr>
          <p:spPr>
            <a:xfrm>
              <a:off x="3001585" y="3064148"/>
              <a:ext cx="969423" cy="969423"/>
            </a:xfrm>
            <a:prstGeom prst="ellipse">
              <a:avLst/>
            </a:prstGeom>
            <a:ln w="152400" cmpd="dbl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8" name="连接符: 曲线 7">
              <a:extLst>
                <a:ext uri="{FF2B5EF4-FFF2-40B4-BE49-F238E27FC236}">
                  <a16:creationId xmlns:a16="http://schemas.microsoft.com/office/drawing/2014/main" id="{4258D300-79DF-4FDA-A23F-DA016FC666E3}"/>
                </a:ext>
              </a:extLst>
            </p:cNvPr>
            <p:cNvCxnSpPr>
              <a:cxnSpLocks/>
              <a:stCxn id="4" idx="7"/>
              <a:endCxn id="6" idx="1"/>
            </p:cNvCxnSpPr>
            <p:nvPr/>
          </p:nvCxnSpPr>
          <p:spPr>
            <a:xfrm rot="5400000" flipH="1" flipV="1">
              <a:off x="2373064" y="2435629"/>
              <a:ext cx="1" cy="1540979"/>
            </a:xfrm>
            <a:prstGeom prst="curvedConnector3">
              <a:avLst>
                <a:gd name="adj1" fmla="val 370570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A3F5E5AF-2D54-4E9F-ABF6-B372FD1F61B8}"/>
                </a:ext>
              </a:extLst>
            </p:cNvPr>
            <p:cNvCxnSpPr>
              <a:cxnSpLocks/>
              <a:stCxn id="6" idx="3"/>
              <a:endCxn id="4" idx="5"/>
            </p:cNvCxnSpPr>
            <p:nvPr/>
          </p:nvCxnSpPr>
          <p:spPr>
            <a:xfrm rot="5400000">
              <a:off x="2373065" y="3121113"/>
              <a:ext cx="1" cy="1540979"/>
            </a:xfrm>
            <a:prstGeom prst="curvedConnector3">
              <a:avLst>
                <a:gd name="adj1" fmla="val 370570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58ECE04-D074-4BFF-94F8-5E2A0572755E}"/>
                </a:ext>
              </a:extLst>
            </p:cNvPr>
            <p:cNvSpPr txBox="1"/>
            <p:nvPr/>
          </p:nvSpPr>
          <p:spPr>
            <a:xfrm>
              <a:off x="2136461" y="2138385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559D5DF-5F3F-4C7A-A00B-2DCCCF0F32CC}"/>
                </a:ext>
              </a:extLst>
            </p:cNvPr>
            <p:cNvSpPr txBox="1"/>
            <p:nvPr/>
          </p:nvSpPr>
          <p:spPr>
            <a:xfrm>
              <a:off x="2136461" y="4172251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E4E280E-B33F-496A-9B27-3630FA984B5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00565" y="3548859"/>
              <a:ext cx="674556" cy="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AA778-6489-44E8-9B80-FE7A8B3D55C0}"/>
              </a:ext>
            </a:extLst>
          </p:cNvPr>
          <p:cNvSpPr txBox="1"/>
          <p:nvPr/>
        </p:nvSpPr>
        <p:spPr>
          <a:xfrm>
            <a:off x="4559189" y="1260000"/>
            <a:ext cx="408637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状态</a:t>
            </a:r>
            <a:endParaRPr lang="en-US" altLang="zh-CN" sz="2400">
              <a:solidFill>
                <a:srgbClr val="FFFF0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和状态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</a:p>
          <a:p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起始状态 </a:t>
            </a:r>
            <a:endParaRPr lang="en-US" altLang="zh-CN" sz="2400">
              <a:solidFill>
                <a:srgbClr val="FFFF0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最左边的箭头指向的状态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规则</a:t>
            </a:r>
            <a:endParaRPr lang="en-US" altLang="zh-CN" sz="2400">
              <a:solidFill>
                <a:srgbClr val="FFFF0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处于状态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读入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，变成状态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处于状态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读入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，变成状态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读入其他字符，状态不变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接受状态</a:t>
            </a:r>
            <a:endParaRPr lang="en-US" altLang="zh-CN" sz="2400">
              <a:solidFill>
                <a:srgbClr val="FFFF0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双层边框表示接受状态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接受不代表终止</a:t>
            </a:r>
          </a:p>
        </p:txBody>
      </p:sp>
    </p:spTree>
    <p:extLst>
      <p:ext uri="{BB962C8B-B14F-4D97-AF65-F5344CB8AC3E}">
        <p14:creationId xmlns:p14="http://schemas.microsoft.com/office/powerpoint/2010/main" val="323969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C32BF-11DD-433F-A922-F7014009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</a:t>
            </a:r>
            <a:r>
              <a:rPr lang="zh-CN" altLang="en-US"/>
              <a:t> 释义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309E8-D3F6-44AE-A663-BEB20E2C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结构如下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AA778-6489-44E8-9B80-FE7A8B3D55C0}"/>
              </a:ext>
            </a:extLst>
          </p:cNvPr>
          <p:cNvSpPr txBox="1"/>
          <p:nvPr/>
        </p:nvSpPr>
        <p:spPr>
          <a:xfrm>
            <a:off x="4400595" y="1213651"/>
            <a:ext cx="40511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这台机器一开始就处于状态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</a:p>
          <a:p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当这台机器读入字符</a:t>
            </a:r>
            <a:r>
              <a:rPr lang="en-US" altLang="zh-CN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r>
              <a:rPr lang="zh-CN" altLang="en-US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时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，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会从状态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切换到状态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；但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如果读入的不是字符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，就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保持在状态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</a:p>
          <a:p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当这台机器又读入字符</a:t>
            </a:r>
            <a:r>
              <a:rPr lang="en-US" altLang="zh-CN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r>
              <a:rPr lang="zh-CN" altLang="en-US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时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，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会切换到状态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</a:p>
          <a:p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当这台机器回到状态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时，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又会重复上面的过程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AFBF79-E5A1-4523-AE33-209884363E5F}"/>
              </a:ext>
            </a:extLst>
          </p:cNvPr>
          <p:cNvGrpSpPr/>
          <p:nvPr/>
        </p:nvGrpSpPr>
        <p:grpSpPr>
          <a:xfrm>
            <a:off x="100565" y="2138385"/>
            <a:ext cx="3870443" cy="2741752"/>
            <a:chOff x="100565" y="2138385"/>
            <a:chExt cx="3870443" cy="274175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9C6D48-4153-4B2B-834F-D8F836526ACE}"/>
                </a:ext>
              </a:extLst>
            </p:cNvPr>
            <p:cNvSpPr/>
            <p:nvPr/>
          </p:nvSpPr>
          <p:spPr>
            <a:xfrm>
              <a:off x="775121" y="3064149"/>
              <a:ext cx="969423" cy="969423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388EA1F-EFD7-41BB-9802-C8C692E60CF5}"/>
                </a:ext>
              </a:extLst>
            </p:cNvPr>
            <p:cNvSpPr/>
            <p:nvPr/>
          </p:nvSpPr>
          <p:spPr>
            <a:xfrm>
              <a:off x="3001585" y="3064148"/>
              <a:ext cx="969423" cy="969423"/>
            </a:xfrm>
            <a:prstGeom prst="ellipse">
              <a:avLst/>
            </a:prstGeom>
            <a:ln w="152400" cmpd="dbl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909140C2-5191-4CE3-A76D-2B66FEBD975B}"/>
                </a:ext>
              </a:extLst>
            </p:cNvPr>
            <p:cNvCxnSpPr>
              <a:cxnSpLocks/>
              <a:stCxn id="16" idx="7"/>
              <a:endCxn id="17" idx="1"/>
            </p:cNvCxnSpPr>
            <p:nvPr/>
          </p:nvCxnSpPr>
          <p:spPr>
            <a:xfrm rot="5400000" flipH="1" flipV="1">
              <a:off x="2373064" y="2435629"/>
              <a:ext cx="1" cy="1540979"/>
            </a:xfrm>
            <a:prstGeom prst="curvedConnector3">
              <a:avLst>
                <a:gd name="adj1" fmla="val 370570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FB4506AF-4DA9-4FB9-ACCC-AE1E9285B21C}"/>
                </a:ext>
              </a:extLst>
            </p:cNvPr>
            <p:cNvCxnSpPr>
              <a:cxnSpLocks/>
              <a:stCxn id="17" idx="3"/>
              <a:endCxn id="16" idx="5"/>
            </p:cNvCxnSpPr>
            <p:nvPr/>
          </p:nvCxnSpPr>
          <p:spPr>
            <a:xfrm rot="5400000">
              <a:off x="2373065" y="3121113"/>
              <a:ext cx="1" cy="1540979"/>
            </a:xfrm>
            <a:prstGeom prst="curvedConnector3">
              <a:avLst>
                <a:gd name="adj1" fmla="val 370570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CC34D7F-0316-4DE6-866F-ACC618948073}"/>
                </a:ext>
              </a:extLst>
            </p:cNvPr>
            <p:cNvSpPr txBox="1"/>
            <p:nvPr/>
          </p:nvSpPr>
          <p:spPr>
            <a:xfrm>
              <a:off x="2136461" y="2138385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C07E6F6-9560-423F-AA63-C81E0930566A}"/>
                </a:ext>
              </a:extLst>
            </p:cNvPr>
            <p:cNvSpPr txBox="1"/>
            <p:nvPr/>
          </p:nvSpPr>
          <p:spPr>
            <a:xfrm>
              <a:off x="2136461" y="4172251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6A4D0BB-1242-4C10-9CAB-3DDF0DAE36D2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00565" y="3548859"/>
              <a:ext cx="674556" cy="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07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C32BF-11DD-433F-A922-F7014009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接受 </a:t>
            </a:r>
            <a:r>
              <a:rPr lang="en-US" altLang="zh-CN"/>
              <a:t>v.s. </a:t>
            </a:r>
            <a:r>
              <a:rPr lang="zh-CN" altLang="en-US"/>
              <a:t>不接受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309E8-D3F6-44AE-A663-BEB20E2C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结构如下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BAA778-6489-44E8-9B80-FE7A8B3D55C0}"/>
              </a:ext>
            </a:extLst>
          </p:cNvPr>
          <p:cNvSpPr txBox="1"/>
          <p:nvPr/>
        </p:nvSpPr>
        <p:spPr>
          <a:xfrm>
            <a:off x="4497524" y="1235021"/>
            <a:ext cx="387798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当我们输入 </a:t>
            </a:r>
            <a:r>
              <a:rPr lang="en-US" altLang="zh-CN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'a'</a:t>
            </a: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机器最终会切换到</a:t>
            </a:r>
            <a:r>
              <a:rPr lang="zh-CN" altLang="en-US" sz="2400">
                <a:solidFill>
                  <a:srgbClr val="92D05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状态</a:t>
            </a:r>
            <a:r>
              <a:rPr lang="en-US" altLang="zh-CN" sz="2400">
                <a:solidFill>
                  <a:srgbClr val="92D05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</a:p>
          <a:p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当我们输入</a:t>
            </a:r>
            <a:r>
              <a:rPr lang="zh-CN" altLang="en-US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en-US" altLang="zh-CN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'aa'</a:t>
            </a: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机器最终会切换到</a:t>
            </a:r>
            <a:r>
              <a:rPr lang="zh-CN" altLang="en-US" sz="240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状态</a:t>
            </a:r>
            <a:r>
              <a:rPr lang="en-US" altLang="zh-CN" sz="240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</a:p>
          <a:p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当我们输入 </a:t>
            </a:r>
            <a:r>
              <a:rPr lang="en-US" altLang="zh-CN" sz="2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'aaa'</a:t>
            </a: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机器最终会切换到</a:t>
            </a:r>
            <a:r>
              <a:rPr lang="zh-CN" altLang="en-US" sz="2400">
                <a:solidFill>
                  <a:srgbClr val="92D05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状态</a:t>
            </a:r>
            <a:r>
              <a:rPr lang="en-US" altLang="zh-CN" sz="2400">
                <a:solidFill>
                  <a:srgbClr val="92D05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</a:p>
          <a:p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所以我们称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这台机器</a:t>
            </a:r>
            <a:r>
              <a:rPr lang="zh-CN" altLang="en-US" sz="2400">
                <a:solidFill>
                  <a:srgbClr val="92D05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接受</a:t>
            </a:r>
            <a:endParaRPr lang="en-US" altLang="zh-CN" sz="2400">
              <a:solidFill>
                <a:srgbClr val="92D05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奇数个</a:t>
            </a:r>
            <a:r>
              <a:rPr lang="en-US" altLang="zh-CN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组成的字符串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这台机器</a:t>
            </a:r>
            <a:r>
              <a:rPr lang="zh-CN" altLang="en-US" sz="240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不接受</a:t>
            </a:r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其他字符串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包括空字符串</a:t>
            </a:r>
            <a:endParaRPr lang="en-US" altLang="zh-CN" sz="24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D3A3E2E-C546-483B-A76E-90AD7B8F2293}"/>
              </a:ext>
            </a:extLst>
          </p:cNvPr>
          <p:cNvGrpSpPr/>
          <p:nvPr/>
        </p:nvGrpSpPr>
        <p:grpSpPr>
          <a:xfrm>
            <a:off x="100565" y="2138385"/>
            <a:ext cx="3870443" cy="2741752"/>
            <a:chOff x="100565" y="2138385"/>
            <a:chExt cx="3870443" cy="274175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9652856-C83F-4491-99E1-6DE80C4415BC}"/>
                </a:ext>
              </a:extLst>
            </p:cNvPr>
            <p:cNvSpPr/>
            <p:nvPr/>
          </p:nvSpPr>
          <p:spPr>
            <a:xfrm>
              <a:off x="775121" y="3064149"/>
              <a:ext cx="969423" cy="969423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389A59C-043B-4728-B315-2A3008916D86}"/>
                </a:ext>
              </a:extLst>
            </p:cNvPr>
            <p:cNvSpPr/>
            <p:nvPr/>
          </p:nvSpPr>
          <p:spPr>
            <a:xfrm>
              <a:off x="3001585" y="3064148"/>
              <a:ext cx="969423" cy="969423"/>
            </a:xfrm>
            <a:prstGeom prst="ellipse">
              <a:avLst/>
            </a:prstGeom>
            <a:ln w="152400" cmpd="dbl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8A878603-38FC-410F-B43A-55E5C7FA9C2F}"/>
                </a:ext>
              </a:extLst>
            </p:cNvPr>
            <p:cNvCxnSpPr>
              <a:cxnSpLocks/>
              <a:stCxn id="16" idx="7"/>
              <a:endCxn id="17" idx="1"/>
            </p:cNvCxnSpPr>
            <p:nvPr/>
          </p:nvCxnSpPr>
          <p:spPr>
            <a:xfrm rot="5400000" flipH="1" flipV="1">
              <a:off x="2373064" y="2435629"/>
              <a:ext cx="1" cy="1540979"/>
            </a:xfrm>
            <a:prstGeom prst="curvedConnector3">
              <a:avLst>
                <a:gd name="adj1" fmla="val 370570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AC327A1D-D401-495A-BAED-DF8D24A11171}"/>
                </a:ext>
              </a:extLst>
            </p:cNvPr>
            <p:cNvCxnSpPr>
              <a:cxnSpLocks/>
              <a:stCxn id="17" idx="3"/>
              <a:endCxn id="16" idx="5"/>
            </p:cNvCxnSpPr>
            <p:nvPr/>
          </p:nvCxnSpPr>
          <p:spPr>
            <a:xfrm rot="5400000">
              <a:off x="2373065" y="3121113"/>
              <a:ext cx="1" cy="1540979"/>
            </a:xfrm>
            <a:prstGeom prst="curvedConnector3">
              <a:avLst>
                <a:gd name="adj1" fmla="val 370570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45CD7C9-D490-4452-B568-2CB88E844715}"/>
                </a:ext>
              </a:extLst>
            </p:cNvPr>
            <p:cNvSpPr txBox="1"/>
            <p:nvPr/>
          </p:nvSpPr>
          <p:spPr>
            <a:xfrm>
              <a:off x="2136461" y="2138385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38F82DC-F2C6-45A2-827B-21E61755597E}"/>
                </a:ext>
              </a:extLst>
            </p:cNvPr>
            <p:cNvSpPr txBox="1"/>
            <p:nvPr/>
          </p:nvSpPr>
          <p:spPr>
            <a:xfrm>
              <a:off x="2136461" y="4172251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440723-1009-4BD6-B5CD-C66736365CF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00565" y="3548859"/>
              <a:ext cx="674556" cy="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23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5C233BD-6E85-4331-9280-E25332A82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所以，到底什么是状态机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2139E0A-80EE-444A-9D9D-7771BE2BE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你好像还没有给出状态机定义</a:t>
            </a:r>
          </a:p>
        </p:txBody>
      </p:sp>
    </p:spTree>
    <p:extLst>
      <p:ext uri="{BB962C8B-B14F-4D97-AF65-F5344CB8AC3E}">
        <p14:creationId xmlns:p14="http://schemas.microsoft.com/office/powerpoint/2010/main" val="8858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8933-7A9C-460D-AEB9-3377BB32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状态机的定义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0EE57-678E-49DA-B8E7-2F5D3659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有限自动机 </a:t>
            </a:r>
            <a:r>
              <a:rPr lang="en-US" altLang="zh-CN"/>
              <a:t>FA</a:t>
            </a:r>
            <a:r>
              <a:rPr lang="zh-CN" altLang="en-US"/>
              <a:t>（也就是状态机 </a:t>
            </a:r>
            <a:r>
              <a:rPr lang="en-US" altLang="zh-CN"/>
              <a:t>SM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是</a:t>
            </a:r>
            <a:r>
              <a:rPr lang="zh-CN" altLang="en-US">
                <a:solidFill>
                  <a:srgbClr val="92D050"/>
                </a:solidFill>
              </a:rPr>
              <a:t>有限状态集</a:t>
            </a:r>
            <a:r>
              <a:rPr lang="en-US" altLang="zh-CN"/>
              <a:t>+</a:t>
            </a:r>
            <a:r>
              <a:rPr lang="zh-CN" altLang="en-US">
                <a:solidFill>
                  <a:srgbClr val="FFC000"/>
                </a:solidFill>
              </a:rPr>
              <a:t>有限字母表</a:t>
            </a:r>
            <a:r>
              <a:rPr lang="en-US" altLang="zh-CN"/>
              <a:t>+</a:t>
            </a:r>
            <a:r>
              <a:rPr lang="zh-CN" altLang="en-US">
                <a:solidFill>
                  <a:srgbClr val="00B0F0"/>
                </a:solidFill>
              </a:rPr>
              <a:t>转移规则</a:t>
            </a:r>
            <a:r>
              <a:rPr lang="en-US" altLang="zh-CN"/>
              <a:t>+</a:t>
            </a:r>
            <a:r>
              <a:rPr lang="zh-CN" altLang="en-US">
                <a:solidFill>
                  <a:srgbClr val="FFC000"/>
                </a:solidFill>
              </a:rPr>
              <a:t>起始状态</a:t>
            </a:r>
            <a:r>
              <a:rPr lang="en-US" altLang="zh-CN"/>
              <a:t>+</a:t>
            </a:r>
            <a:r>
              <a:rPr lang="zh-CN" altLang="en-US">
                <a:solidFill>
                  <a:srgbClr val="92D050"/>
                </a:solidFill>
              </a:rPr>
              <a:t>接受状态集</a:t>
            </a:r>
            <a:r>
              <a:rPr lang="zh-CN" altLang="en-US"/>
              <a:t>组成的东西</a:t>
            </a:r>
            <a:endParaRPr lang="en-US" altLang="zh-CN"/>
          </a:p>
          <a:p>
            <a:r>
              <a:rPr lang="zh-CN" altLang="en-US"/>
              <a:t>举例</a:t>
            </a:r>
            <a:endParaRPr lang="en-US" altLang="zh-CN"/>
          </a:p>
          <a:p>
            <a:pPr lvl="1"/>
            <a:r>
              <a:rPr lang="zh-CN" altLang="en-US"/>
              <a:t>有限状态集：</a:t>
            </a:r>
            <a:r>
              <a:rPr lang="en-US" altLang="zh-CN"/>
              <a:t>1 </a:t>
            </a:r>
            <a:r>
              <a:rPr lang="zh-CN" altLang="en-US"/>
              <a:t>和 </a:t>
            </a:r>
            <a:r>
              <a:rPr lang="en-US" altLang="zh-CN"/>
              <a:t>2</a:t>
            </a:r>
          </a:p>
          <a:p>
            <a:pPr lvl="1"/>
            <a:r>
              <a:rPr lang="zh-CN" altLang="en-US"/>
              <a:t>有限字母表：</a:t>
            </a:r>
            <a:r>
              <a:rPr lang="en-US" altLang="zh-CN"/>
              <a:t>a</a:t>
            </a:r>
          </a:p>
          <a:p>
            <a:pPr lvl="1"/>
            <a:r>
              <a:rPr lang="zh-CN" altLang="en-US"/>
              <a:t>转移规则：</a:t>
            </a:r>
            <a:r>
              <a:rPr lang="en-US" altLang="zh-CN"/>
              <a:t>1--a-&gt;2 </a:t>
            </a:r>
            <a:r>
              <a:rPr lang="zh-CN" altLang="en-US"/>
              <a:t>和 </a:t>
            </a:r>
            <a:r>
              <a:rPr lang="en-US" altLang="zh-CN"/>
              <a:t>2 --a-&gt;1</a:t>
            </a:r>
          </a:p>
          <a:p>
            <a:pPr lvl="1"/>
            <a:r>
              <a:rPr lang="zh-CN" altLang="en-US"/>
              <a:t>起始状态：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接受状态集：</a:t>
            </a:r>
            <a:r>
              <a:rPr lang="en-US" altLang="zh-CN"/>
              <a:t>2</a:t>
            </a:r>
          </a:p>
          <a:p>
            <a:pPr lvl="1" indent="0">
              <a:buNone/>
            </a:pPr>
            <a:r>
              <a:rPr lang="zh-CN" altLang="en-US"/>
              <a:t>以上文字完全等价于右图</a:t>
            </a:r>
            <a:endParaRPr lang="en-US" altLang="zh-CN"/>
          </a:p>
          <a:p>
            <a:pPr lvl="1" indent="0">
              <a:buNone/>
            </a:pPr>
            <a:endParaRPr lang="en-US" altLang="zh-CN"/>
          </a:p>
          <a:p>
            <a:pPr lvl="1" indent="0">
              <a:buNone/>
            </a:pPr>
            <a:r>
              <a:rPr lang="zh-CN" altLang="en-US"/>
              <a:t>这是一种形式化定义，满足这个形式的就是 </a:t>
            </a:r>
            <a:r>
              <a:rPr lang="en-US" altLang="zh-CN"/>
              <a:t>FA</a:t>
            </a:r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16684E-CAA2-4A65-B283-568E7875CC20}"/>
              </a:ext>
            </a:extLst>
          </p:cNvPr>
          <p:cNvGrpSpPr/>
          <p:nvPr/>
        </p:nvGrpSpPr>
        <p:grpSpPr>
          <a:xfrm>
            <a:off x="5675156" y="2058124"/>
            <a:ext cx="3870443" cy="2741752"/>
            <a:chOff x="100565" y="2138385"/>
            <a:chExt cx="3870443" cy="274175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695576F-29C1-4FFA-B417-6521F098DAFB}"/>
                </a:ext>
              </a:extLst>
            </p:cNvPr>
            <p:cNvSpPr/>
            <p:nvPr/>
          </p:nvSpPr>
          <p:spPr>
            <a:xfrm>
              <a:off x="775121" y="3064149"/>
              <a:ext cx="969423" cy="969423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085FADF-4347-4673-AC03-61FC24899403}"/>
                </a:ext>
              </a:extLst>
            </p:cNvPr>
            <p:cNvSpPr/>
            <p:nvPr/>
          </p:nvSpPr>
          <p:spPr>
            <a:xfrm>
              <a:off x="3001585" y="3064148"/>
              <a:ext cx="969423" cy="969423"/>
            </a:xfrm>
            <a:prstGeom prst="ellipse">
              <a:avLst/>
            </a:prstGeom>
            <a:ln w="152400" cmpd="dbl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21CBC2E1-CE66-46E7-A3C4-150C3DB681C2}"/>
                </a:ext>
              </a:extLst>
            </p:cNvPr>
            <p:cNvCxnSpPr>
              <a:cxnSpLocks/>
              <a:stCxn id="13" idx="7"/>
              <a:endCxn id="14" idx="1"/>
            </p:cNvCxnSpPr>
            <p:nvPr/>
          </p:nvCxnSpPr>
          <p:spPr>
            <a:xfrm rot="5400000" flipH="1" flipV="1">
              <a:off x="2373064" y="2435629"/>
              <a:ext cx="1" cy="1540979"/>
            </a:xfrm>
            <a:prstGeom prst="curvedConnector3">
              <a:avLst>
                <a:gd name="adj1" fmla="val 370570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1B289F74-30B8-46B8-92A3-97DBF78C5716}"/>
                </a:ext>
              </a:extLst>
            </p:cNvPr>
            <p:cNvCxnSpPr>
              <a:cxnSpLocks/>
              <a:stCxn id="14" idx="3"/>
              <a:endCxn id="13" idx="5"/>
            </p:cNvCxnSpPr>
            <p:nvPr/>
          </p:nvCxnSpPr>
          <p:spPr>
            <a:xfrm rot="5400000">
              <a:off x="2373065" y="3121113"/>
              <a:ext cx="1" cy="1540979"/>
            </a:xfrm>
            <a:prstGeom prst="curvedConnector3">
              <a:avLst>
                <a:gd name="adj1" fmla="val 370570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8A7739-B56C-4C17-BF0D-7F5494FADCCC}"/>
                </a:ext>
              </a:extLst>
            </p:cNvPr>
            <p:cNvSpPr txBox="1"/>
            <p:nvPr/>
          </p:nvSpPr>
          <p:spPr>
            <a:xfrm>
              <a:off x="2136461" y="2138385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4128AA-E451-4585-9870-05FB34CD023F}"/>
                </a:ext>
              </a:extLst>
            </p:cNvPr>
            <p:cNvSpPr txBox="1"/>
            <p:nvPr/>
          </p:nvSpPr>
          <p:spPr>
            <a:xfrm>
              <a:off x="2136461" y="4172251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6FD265A-AAA0-4401-B91C-1919191D2AB0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100565" y="3548859"/>
              <a:ext cx="674556" cy="2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78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74A1C2-EFD8-4DA7-8B73-0EC8280DE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60044"/>
            <a:ext cx="10515600" cy="757130"/>
          </a:xfrm>
        </p:spPr>
        <p:txBody>
          <a:bodyPr/>
          <a:lstStyle/>
          <a:p>
            <a:r>
              <a:rPr lang="zh-CN" altLang="en-US"/>
              <a:t>这玩意到底有什么用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9A5CD1C-8067-47C3-9C23-B2450D585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033503"/>
            <a:ext cx="10515600" cy="1610697"/>
          </a:xfrm>
        </p:spPr>
        <p:txBody>
          <a:bodyPr/>
          <a:lstStyle/>
          <a:p>
            <a:r>
              <a:rPr lang="zh-CN" altLang="en-US"/>
              <a:t>输入：字符串；输出：是</a:t>
            </a:r>
            <a:r>
              <a:rPr lang="en-US" altLang="zh-CN"/>
              <a:t>/</a:t>
            </a:r>
            <a:r>
              <a:rPr lang="zh-CN" altLang="en-US"/>
              <a:t>否</a:t>
            </a:r>
            <a:endParaRPr lang="en-US" altLang="zh-CN"/>
          </a:p>
          <a:p>
            <a:r>
              <a:rPr lang="zh-CN" altLang="en-US">
                <a:solidFill>
                  <a:srgbClr val="92D050"/>
                </a:solidFill>
              </a:rPr>
              <a:t>是不是很像判断代码是否合法</a:t>
            </a:r>
            <a:endParaRPr lang="en-US" altLang="zh-CN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我们会慢慢往这个方向研究</a:t>
            </a:r>
          </a:p>
        </p:txBody>
      </p:sp>
    </p:spTree>
    <p:extLst>
      <p:ext uri="{BB962C8B-B14F-4D97-AF65-F5344CB8AC3E}">
        <p14:creationId xmlns:p14="http://schemas.microsoft.com/office/powerpoint/2010/main" val="28884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B61E7-2671-4498-BB66-63A0DFC9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编译器是什么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CDF925-EC5E-400A-BEE8-8ECF09870F6A}"/>
              </a:ext>
            </a:extLst>
          </p:cNvPr>
          <p:cNvSpPr/>
          <p:nvPr/>
        </p:nvSpPr>
        <p:spPr>
          <a:xfrm>
            <a:off x="2734355" y="1812472"/>
            <a:ext cx="6723289" cy="3714749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DE4CECD-7FCD-40BD-A7B7-623E0EB1B05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77155" y="3669847"/>
            <a:ext cx="4572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C8D5901-46F8-4C1A-804B-AB9D30C323DF}"/>
              </a:ext>
            </a:extLst>
          </p:cNvPr>
          <p:cNvSpPr txBox="1"/>
          <p:nvPr/>
        </p:nvSpPr>
        <p:spPr>
          <a:xfrm>
            <a:off x="509339" y="3400070"/>
            <a:ext cx="1762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程序</a:t>
            </a:r>
            <a:r>
              <a:rPr lang="en-US" altLang="zh-CN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/</a:t>
            </a:r>
            <a:r>
              <a:rPr lang="zh-CN" altLang="en-US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代码</a:t>
            </a:r>
            <a:endParaRPr lang="en-US" altLang="zh-CN" sz="28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9CA65C9-D71C-4DB6-B9DC-9730C2F983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457644" y="3669847"/>
            <a:ext cx="4572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D6FBDC7-B1E5-4990-8EEC-6D802A64689E}"/>
              </a:ext>
            </a:extLst>
          </p:cNvPr>
          <p:cNvSpPr txBox="1"/>
          <p:nvPr/>
        </p:nvSpPr>
        <p:spPr>
          <a:xfrm>
            <a:off x="10030505" y="34289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目标程序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D6D3CB-7257-48CD-A868-2C68998173E0}"/>
              </a:ext>
            </a:extLst>
          </p:cNvPr>
          <p:cNvSpPr txBox="1"/>
          <p:nvPr/>
        </p:nvSpPr>
        <p:spPr>
          <a:xfrm>
            <a:off x="5465057" y="12031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编译器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AF19D1-2FD7-4BCF-B52B-42AD09D8E768}"/>
              </a:ext>
            </a:extLst>
          </p:cNvPr>
          <p:cNvSpPr/>
          <p:nvPr/>
        </p:nvSpPr>
        <p:spPr>
          <a:xfrm>
            <a:off x="3423378" y="2322743"/>
            <a:ext cx="2211589" cy="2694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D56BC5-1BD0-44C9-AC3B-A10109DB5D1D}"/>
              </a:ext>
            </a:extLst>
          </p:cNvPr>
          <p:cNvSpPr/>
          <p:nvPr/>
        </p:nvSpPr>
        <p:spPr>
          <a:xfrm>
            <a:off x="6602186" y="2314575"/>
            <a:ext cx="2211589" cy="2694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3D3661-7F33-4AC6-9173-BF715756545C}"/>
              </a:ext>
            </a:extLst>
          </p:cNvPr>
          <p:cNvCxnSpPr>
            <a:cxnSpLocks/>
          </p:cNvCxnSpPr>
          <p:nvPr/>
        </p:nvCxnSpPr>
        <p:spPr>
          <a:xfrm>
            <a:off x="2796268" y="3669848"/>
            <a:ext cx="4572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76C16F3-6BE2-4430-863C-6419B762E2BD}"/>
              </a:ext>
            </a:extLst>
          </p:cNvPr>
          <p:cNvCxnSpPr>
            <a:cxnSpLocks/>
          </p:cNvCxnSpPr>
          <p:nvPr/>
        </p:nvCxnSpPr>
        <p:spPr>
          <a:xfrm>
            <a:off x="5887810" y="3665764"/>
            <a:ext cx="4572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B704668-0DA9-42E2-95B6-71DE36A351B1}"/>
              </a:ext>
            </a:extLst>
          </p:cNvPr>
          <p:cNvCxnSpPr>
            <a:cxnSpLocks/>
          </p:cNvCxnSpPr>
          <p:nvPr/>
        </p:nvCxnSpPr>
        <p:spPr>
          <a:xfrm>
            <a:off x="9000444" y="3665766"/>
            <a:ext cx="4572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611A701-8EBE-45C3-851E-36DB5DB07A64}"/>
              </a:ext>
            </a:extLst>
          </p:cNvPr>
          <p:cNvSpPr txBox="1"/>
          <p:nvPr/>
        </p:nvSpPr>
        <p:spPr>
          <a:xfrm>
            <a:off x="4077766" y="2400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前端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AE7B7C-7EE7-4129-8319-F99E84A4DA11}"/>
              </a:ext>
            </a:extLst>
          </p:cNvPr>
          <p:cNvSpPr txBox="1"/>
          <p:nvPr/>
        </p:nvSpPr>
        <p:spPr>
          <a:xfrm>
            <a:off x="7256573" y="2400619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后端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0B5036-907C-47E0-9AFC-A836681932E2}"/>
              </a:ext>
            </a:extLst>
          </p:cNvPr>
          <p:cNvSpPr txBox="1"/>
          <p:nvPr/>
        </p:nvSpPr>
        <p:spPr>
          <a:xfrm>
            <a:off x="5804877" y="3010909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IR</a:t>
            </a:r>
            <a:endParaRPr lang="zh-CN" altLang="en-US" sz="2800">
              <a:solidFill>
                <a:srgbClr val="FFFF0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FDCF70-5041-473B-912E-307A8164FCB9}"/>
              </a:ext>
            </a:extLst>
          </p:cNvPr>
          <p:cNvSpPr txBox="1"/>
          <p:nvPr/>
        </p:nvSpPr>
        <p:spPr>
          <a:xfrm>
            <a:off x="5640761" y="3798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中间表示</a:t>
            </a:r>
            <a:endParaRPr lang="en-US" altLang="zh-CN" sz="1400">
              <a:solidFill>
                <a:srgbClr val="FFFF0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716A5A-501B-4CD4-8346-4FAB9721E496}"/>
              </a:ext>
            </a:extLst>
          </p:cNvPr>
          <p:cNvSpPr txBox="1"/>
          <p:nvPr/>
        </p:nvSpPr>
        <p:spPr>
          <a:xfrm>
            <a:off x="3923846" y="340007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solidFill>
                  <a:srgbClr val="00B0F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词法分析</a:t>
            </a:r>
            <a:endParaRPr lang="en-US" altLang="zh-CN" sz="2000">
              <a:solidFill>
                <a:srgbClr val="00B0F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/>
            <a:r>
              <a:rPr lang="zh-CN" altLang="en-US" sz="2000">
                <a:solidFill>
                  <a:srgbClr val="00B0F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语法分析</a:t>
            </a:r>
            <a:endParaRPr lang="en-US" altLang="zh-CN" sz="2000">
              <a:solidFill>
                <a:srgbClr val="00B0F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/>
            <a:r>
              <a:rPr lang="zh-CN" altLang="en-US" sz="2000">
                <a:solidFill>
                  <a:srgbClr val="00B0F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语义分析</a:t>
            </a:r>
            <a:endParaRPr lang="en-US" altLang="zh-CN" sz="2000">
              <a:solidFill>
                <a:srgbClr val="00B0F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320164-8304-4E2B-B554-DCD931CE0CD6}"/>
              </a:ext>
            </a:extLst>
          </p:cNvPr>
          <p:cNvSpPr txBox="1"/>
          <p:nvPr/>
        </p:nvSpPr>
        <p:spPr>
          <a:xfrm>
            <a:off x="6992045" y="3278762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solidFill>
                  <a:srgbClr val="00B0F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指令选择</a:t>
            </a:r>
            <a:endParaRPr lang="en-US" altLang="zh-CN" sz="2000">
              <a:solidFill>
                <a:srgbClr val="00B0F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/>
            <a:r>
              <a:rPr lang="zh-CN" altLang="en-US" sz="2000">
                <a:solidFill>
                  <a:srgbClr val="00B0F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寄存器分配</a:t>
            </a:r>
            <a:endParaRPr lang="en-US" altLang="zh-CN" sz="2000">
              <a:solidFill>
                <a:srgbClr val="00B0F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/>
            <a:r>
              <a:rPr lang="zh-CN" altLang="en-US" sz="2000">
                <a:solidFill>
                  <a:srgbClr val="00B0F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指令调度</a:t>
            </a:r>
            <a:endParaRPr lang="en-US" altLang="zh-CN" sz="2000">
              <a:solidFill>
                <a:srgbClr val="00B0F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/>
            <a:r>
              <a:rPr lang="zh-CN" altLang="en-US" sz="2000">
                <a:solidFill>
                  <a:srgbClr val="00B0F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代码生成</a:t>
            </a:r>
            <a:endParaRPr lang="en-US" altLang="zh-CN" sz="2000">
              <a:solidFill>
                <a:srgbClr val="00B0F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DFEF13-7FA6-47F1-B120-32766DC2245C}"/>
              </a:ext>
            </a:extLst>
          </p:cNvPr>
          <p:cNvSpPr txBox="1"/>
          <p:nvPr/>
        </p:nvSpPr>
        <p:spPr>
          <a:xfrm>
            <a:off x="540538" y="3906052"/>
            <a:ext cx="162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C / Java / JS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19135ED-666F-4147-9117-34C28080BF5C}"/>
              </a:ext>
            </a:extLst>
          </p:cNvPr>
          <p:cNvSpPr txBox="1"/>
          <p:nvPr/>
        </p:nvSpPr>
        <p:spPr>
          <a:xfrm>
            <a:off x="10030505" y="3906052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x84_64 / ARM</a:t>
            </a:r>
          </a:p>
        </p:txBody>
      </p:sp>
    </p:spTree>
    <p:extLst>
      <p:ext uri="{BB962C8B-B14F-4D97-AF65-F5344CB8AC3E}">
        <p14:creationId xmlns:p14="http://schemas.microsoft.com/office/powerpoint/2010/main" val="242440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4C2EF-FC7C-4239-B578-0D618445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90F7F-CFD4-426F-A7BA-9D1C57F6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这台机器会接受这些字符串吗？</a:t>
            </a:r>
            <a:endParaRPr lang="en-US" altLang="zh-CN"/>
          </a:p>
          <a:p>
            <a:pPr lvl="1"/>
            <a:r>
              <a:rPr lang="en-US" altLang="zh-CN"/>
              <a:t>a</a:t>
            </a:r>
          </a:p>
          <a:p>
            <a:pPr lvl="1"/>
            <a:r>
              <a:rPr lang="en-US" altLang="zh-CN"/>
              <a:t>ab</a:t>
            </a:r>
          </a:p>
          <a:p>
            <a:pPr lvl="1"/>
            <a:r>
              <a:rPr lang="en-US" altLang="zh-CN"/>
              <a:t>baa</a:t>
            </a:r>
          </a:p>
          <a:p>
            <a:pPr lvl="1"/>
            <a:r>
              <a:rPr lang="en-US" altLang="zh-CN"/>
              <a:t>baba</a:t>
            </a:r>
          </a:p>
          <a:p>
            <a:pPr lvl="1"/>
            <a:r>
              <a:rPr lang="en-US" altLang="zh-CN"/>
              <a:t>bbbba</a:t>
            </a:r>
          </a:p>
          <a:p>
            <a:pPr lvl="1"/>
            <a:r>
              <a:rPr lang="en-US" altLang="zh-CN"/>
              <a:t>aaaab</a:t>
            </a:r>
          </a:p>
          <a:p>
            <a:pPr lvl="1"/>
            <a:endParaRPr lang="en-US" altLang="zh-CN"/>
          </a:p>
          <a:p>
            <a:pPr lvl="1" indent="0">
              <a:buNone/>
            </a:pPr>
            <a:r>
              <a:rPr lang="zh-CN" altLang="en-US"/>
              <a:t>答案在下一页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注意每个状态都有读入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 </a:t>
            </a:r>
            <a:r>
              <a:rPr lang="zh-CN" altLang="en-US"/>
              <a:t>的情况（</a:t>
            </a:r>
            <a:r>
              <a:rPr lang="zh-CN" altLang="en-US">
                <a:solidFill>
                  <a:srgbClr val="FFFF00"/>
                </a:solidFill>
              </a:rPr>
              <a:t>不能遗漏</a:t>
            </a:r>
            <a:r>
              <a:rPr lang="zh-CN" altLang="en-US"/>
              <a:t>）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795363A-086F-4ED0-AAB7-BB6E87CD4657}"/>
              </a:ext>
            </a:extLst>
          </p:cNvPr>
          <p:cNvGrpSpPr/>
          <p:nvPr/>
        </p:nvGrpSpPr>
        <p:grpSpPr>
          <a:xfrm>
            <a:off x="6031406" y="2096113"/>
            <a:ext cx="5665602" cy="2665774"/>
            <a:chOff x="726675" y="1918339"/>
            <a:chExt cx="5665602" cy="266577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5B342D2-4E5B-4852-AA58-CEB0595F37F6}"/>
                </a:ext>
              </a:extLst>
            </p:cNvPr>
            <p:cNvSpPr/>
            <p:nvPr/>
          </p:nvSpPr>
          <p:spPr>
            <a:xfrm>
              <a:off x="1217183" y="3572823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DB3A7FC-4DF8-4DEB-ACA4-09000A39A823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726675" y="4078468"/>
              <a:ext cx="4905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D199372-D0EC-4897-B004-434AE2CD7132}"/>
                </a:ext>
              </a:extLst>
            </p:cNvPr>
            <p:cNvSpPr/>
            <p:nvPr/>
          </p:nvSpPr>
          <p:spPr>
            <a:xfrm>
              <a:off x="3204438" y="3572823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5EAEBD5-9961-4399-B769-D6BC1F9F28C3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2228473" y="4078468"/>
              <a:ext cx="975965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58DE3B4-4FB2-4D60-ACD6-109DC71AAA6C}"/>
                </a:ext>
              </a:extLst>
            </p:cNvPr>
            <p:cNvSpPr/>
            <p:nvPr/>
          </p:nvSpPr>
          <p:spPr>
            <a:xfrm>
              <a:off x="5191693" y="3572823"/>
              <a:ext cx="1011290" cy="1011290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CC8174E-70B1-4211-96EB-4CD615043E9F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215728" y="4078468"/>
              <a:ext cx="975965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E73C86D1-4A32-45B1-BA14-A6A1BCA1C667}"/>
                </a:ext>
              </a:extLst>
            </p:cNvPr>
            <p:cNvCxnSpPr>
              <a:stCxn id="7" idx="1"/>
              <a:endCxn id="7" idx="7"/>
            </p:cNvCxnSpPr>
            <p:nvPr/>
          </p:nvCxnSpPr>
          <p:spPr>
            <a:xfrm rot="5400000" flipH="1" flipV="1">
              <a:off x="1722828" y="3363378"/>
              <a:ext cx="12700" cy="715090"/>
            </a:xfrm>
            <a:prstGeom prst="curvedConnector3">
              <a:avLst>
                <a:gd name="adj1" fmla="val 8544953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ECA4DBD0-8066-48ED-BA73-55FAB2D8DAC7}"/>
                </a:ext>
              </a:extLst>
            </p:cNvPr>
            <p:cNvCxnSpPr>
              <a:cxnSpLocks/>
              <a:stCxn id="11" idx="1"/>
              <a:endCxn id="11" idx="7"/>
            </p:cNvCxnSpPr>
            <p:nvPr/>
          </p:nvCxnSpPr>
          <p:spPr>
            <a:xfrm rot="5400000" flipH="1" flipV="1">
              <a:off x="3710083" y="3363378"/>
              <a:ext cx="12700" cy="715090"/>
            </a:xfrm>
            <a:prstGeom prst="curvedConnector3">
              <a:avLst>
                <a:gd name="adj1" fmla="val 9212496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E5396691-6779-48CC-9CA7-73E6B0A5BB65}"/>
                </a:ext>
              </a:extLst>
            </p:cNvPr>
            <p:cNvCxnSpPr>
              <a:cxnSpLocks/>
              <a:stCxn id="15" idx="1"/>
              <a:endCxn id="15" idx="7"/>
            </p:cNvCxnSpPr>
            <p:nvPr/>
          </p:nvCxnSpPr>
          <p:spPr>
            <a:xfrm rot="5400000" flipH="1" flipV="1">
              <a:off x="5697338" y="3363378"/>
              <a:ext cx="12700" cy="715090"/>
            </a:xfrm>
            <a:prstGeom prst="curvedConnector3">
              <a:avLst>
                <a:gd name="adj1" fmla="val 9450906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6B14728-8776-4238-B232-100FEEB93784}"/>
                </a:ext>
              </a:extLst>
            </p:cNvPr>
            <p:cNvSpPr txBox="1"/>
            <p:nvPr/>
          </p:nvSpPr>
          <p:spPr>
            <a:xfrm>
              <a:off x="2479852" y="3429000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98A561F-24FA-45C4-ABCB-29FDB7977915}"/>
                </a:ext>
              </a:extLst>
            </p:cNvPr>
            <p:cNvSpPr txBox="1"/>
            <p:nvPr/>
          </p:nvSpPr>
          <p:spPr>
            <a:xfrm>
              <a:off x="4439008" y="342900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4C3901D-5024-4A80-B9C1-0D4678BB59C9}"/>
                </a:ext>
              </a:extLst>
            </p:cNvPr>
            <p:cNvSpPr txBox="1"/>
            <p:nvPr/>
          </p:nvSpPr>
          <p:spPr>
            <a:xfrm>
              <a:off x="1471797" y="2008097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3718006-30B3-4CE1-8AB4-608648B7EA60}"/>
                </a:ext>
              </a:extLst>
            </p:cNvPr>
            <p:cNvSpPr txBox="1"/>
            <p:nvPr/>
          </p:nvSpPr>
          <p:spPr>
            <a:xfrm>
              <a:off x="3479830" y="1943521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81C0674-0542-453D-881D-E981CE37BCC2}"/>
                </a:ext>
              </a:extLst>
            </p:cNvPr>
            <p:cNvSpPr txBox="1"/>
            <p:nvPr/>
          </p:nvSpPr>
          <p:spPr>
            <a:xfrm>
              <a:off x="5459008" y="1918339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5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4C2EF-FC7C-4239-B578-0D618445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90F7F-CFD4-426F-A7BA-9D1C57F6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这台机器接受这些字符串会接受吗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只到状态</a:t>
            </a:r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ab </a:t>
            </a:r>
            <a:r>
              <a:rPr lang="zh-CN" altLang="en-US">
                <a:solidFill>
                  <a:srgbClr val="92D050"/>
                </a:solidFill>
              </a:rPr>
              <a:t>接受</a:t>
            </a:r>
            <a:endParaRPr lang="en-US" altLang="zh-CN">
              <a:solidFill>
                <a:srgbClr val="92D05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baa </a:t>
            </a:r>
            <a:r>
              <a:rPr lang="zh-CN" altLang="en-US">
                <a:solidFill>
                  <a:srgbClr val="FF0000"/>
                </a:solidFill>
              </a:rPr>
              <a:t>只到状态</a:t>
            </a:r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baba </a:t>
            </a:r>
            <a:r>
              <a:rPr lang="zh-CN" altLang="en-US">
                <a:solidFill>
                  <a:srgbClr val="92D050"/>
                </a:solidFill>
              </a:rPr>
              <a:t>接受</a:t>
            </a:r>
            <a:endParaRPr lang="en-US" altLang="zh-CN">
              <a:solidFill>
                <a:srgbClr val="92D05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bbbba </a:t>
            </a:r>
            <a:r>
              <a:rPr lang="zh-CN" altLang="en-US">
                <a:solidFill>
                  <a:srgbClr val="FF0000"/>
                </a:solidFill>
              </a:rPr>
              <a:t>只到状态</a:t>
            </a:r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aaaab </a:t>
            </a:r>
            <a:r>
              <a:rPr lang="zh-CN" altLang="en-US">
                <a:solidFill>
                  <a:srgbClr val="92D050"/>
                </a:solidFill>
              </a:rPr>
              <a:t>接受</a:t>
            </a:r>
            <a:endParaRPr lang="en-US" altLang="zh-CN">
              <a:solidFill>
                <a:srgbClr val="92D050"/>
              </a:solidFill>
            </a:endParaRPr>
          </a:p>
          <a:p>
            <a:pPr lvl="1"/>
            <a:endParaRPr lang="en-US" altLang="zh-CN"/>
          </a:p>
          <a:p>
            <a:pPr lvl="1" indent="0">
              <a:buNone/>
            </a:pPr>
            <a:r>
              <a:rPr lang="zh-CN" altLang="en-US"/>
              <a:t> 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795363A-086F-4ED0-AAB7-BB6E87CD4657}"/>
              </a:ext>
            </a:extLst>
          </p:cNvPr>
          <p:cNvGrpSpPr/>
          <p:nvPr/>
        </p:nvGrpSpPr>
        <p:grpSpPr>
          <a:xfrm>
            <a:off x="6031406" y="2096113"/>
            <a:ext cx="5665602" cy="2665774"/>
            <a:chOff x="726675" y="1918339"/>
            <a:chExt cx="5665602" cy="266577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5B342D2-4E5B-4852-AA58-CEB0595F37F6}"/>
                </a:ext>
              </a:extLst>
            </p:cNvPr>
            <p:cNvSpPr/>
            <p:nvPr/>
          </p:nvSpPr>
          <p:spPr>
            <a:xfrm>
              <a:off x="1217183" y="3572823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DB3A7FC-4DF8-4DEB-ACA4-09000A39A823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726675" y="4078468"/>
              <a:ext cx="4905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D199372-D0EC-4897-B004-434AE2CD7132}"/>
                </a:ext>
              </a:extLst>
            </p:cNvPr>
            <p:cNvSpPr/>
            <p:nvPr/>
          </p:nvSpPr>
          <p:spPr>
            <a:xfrm>
              <a:off x="3204438" y="3572823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5EAEBD5-9961-4399-B769-D6BC1F9F28C3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2228473" y="4078468"/>
              <a:ext cx="975965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58DE3B4-4FB2-4D60-ACD6-109DC71AAA6C}"/>
                </a:ext>
              </a:extLst>
            </p:cNvPr>
            <p:cNvSpPr/>
            <p:nvPr/>
          </p:nvSpPr>
          <p:spPr>
            <a:xfrm>
              <a:off x="5191693" y="3572823"/>
              <a:ext cx="1011290" cy="1011290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CC8174E-70B1-4211-96EB-4CD615043E9F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4215728" y="4078468"/>
              <a:ext cx="975965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E73C86D1-4A32-45B1-BA14-A6A1BCA1C667}"/>
                </a:ext>
              </a:extLst>
            </p:cNvPr>
            <p:cNvCxnSpPr>
              <a:stCxn id="7" idx="1"/>
              <a:endCxn id="7" idx="7"/>
            </p:cNvCxnSpPr>
            <p:nvPr/>
          </p:nvCxnSpPr>
          <p:spPr>
            <a:xfrm rot="5400000" flipH="1" flipV="1">
              <a:off x="1722828" y="3363378"/>
              <a:ext cx="12700" cy="715090"/>
            </a:xfrm>
            <a:prstGeom prst="curvedConnector3">
              <a:avLst>
                <a:gd name="adj1" fmla="val 8544953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ECA4DBD0-8066-48ED-BA73-55FAB2D8DAC7}"/>
                </a:ext>
              </a:extLst>
            </p:cNvPr>
            <p:cNvCxnSpPr>
              <a:cxnSpLocks/>
              <a:stCxn id="11" idx="1"/>
              <a:endCxn id="11" idx="7"/>
            </p:cNvCxnSpPr>
            <p:nvPr/>
          </p:nvCxnSpPr>
          <p:spPr>
            <a:xfrm rot="5400000" flipH="1" flipV="1">
              <a:off x="3710083" y="3363378"/>
              <a:ext cx="12700" cy="715090"/>
            </a:xfrm>
            <a:prstGeom prst="curvedConnector3">
              <a:avLst>
                <a:gd name="adj1" fmla="val 9212496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E5396691-6779-48CC-9CA7-73E6B0A5BB65}"/>
                </a:ext>
              </a:extLst>
            </p:cNvPr>
            <p:cNvCxnSpPr>
              <a:cxnSpLocks/>
              <a:stCxn id="15" idx="1"/>
              <a:endCxn id="15" idx="7"/>
            </p:cNvCxnSpPr>
            <p:nvPr/>
          </p:nvCxnSpPr>
          <p:spPr>
            <a:xfrm rot="5400000" flipH="1" flipV="1">
              <a:off x="5697338" y="3363378"/>
              <a:ext cx="12700" cy="715090"/>
            </a:xfrm>
            <a:prstGeom prst="curvedConnector3">
              <a:avLst>
                <a:gd name="adj1" fmla="val 9450906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6B14728-8776-4238-B232-100FEEB93784}"/>
                </a:ext>
              </a:extLst>
            </p:cNvPr>
            <p:cNvSpPr txBox="1"/>
            <p:nvPr/>
          </p:nvSpPr>
          <p:spPr>
            <a:xfrm>
              <a:off x="2479852" y="3429000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98A561F-24FA-45C4-ABCB-29FDB7977915}"/>
                </a:ext>
              </a:extLst>
            </p:cNvPr>
            <p:cNvSpPr txBox="1"/>
            <p:nvPr/>
          </p:nvSpPr>
          <p:spPr>
            <a:xfrm>
              <a:off x="4439008" y="342900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4C3901D-5024-4A80-B9C1-0D4678BB59C9}"/>
                </a:ext>
              </a:extLst>
            </p:cNvPr>
            <p:cNvSpPr txBox="1"/>
            <p:nvPr/>
          </p:nvSpPr>
          <p:spPr>
            <a:xfrm>
              <a:off x="1471797" y="2008097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3718006-30B3-4CE1-8AB4-608648B7EA60}"/>
                </a:ext>
              </a:extLst>
            </p:cNvPr>
            <p:cNvSpPr txBox="1"/>
            <p:nvPr/>
          </p:nvSpPr>
          <p:spPr>
            <a:xfrm>
              <a:off x="3479830" y="1943521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81C0674-0542-453D-881D-E981CE37BCC2}"/>
                </a:ext>
              </a:extLst>
            </p:cNvPr>
            <p:cNvSpPr txBox="1"/>
            <p:nvPr/>
          </p:nvSpPr>
          <p:spPr>
            <a:xfrm>
              <a:off x="5459008" y="1918339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16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C613A2-E430-4E95-9E77-E53628426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如何用代码实现 </a:t>
            </a:r>
            <a:r>
              <a:rPr lang="en-US" altLang="zh-CN"/>
              <a:t>FA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B476447-C9F9-4C19-9679-2BA5D0FA2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461665"/>
          </a:xfrm>
        </p:spPr>
        <p:txBody>
          <a:bodyPr/>
          <a:lstStyle/>
          <a:p>
            <a:r>
              <a:rPr lang="zh-CN" altLang="en-US"/>
              <a:t>详见 </a:t>
            </a:r>
            <a:r>
              <a:rPr lang="en-US" altLang="zh-CN"/>
              <a:t>fa.rb</a:t>
            </a:r>
          </a:p>
        </p:txBody>
      </p:sp>
    </p:spTree>
    <p:extLst>
      <p:ext uri="{BB962C8B-B14F-4D97-AF65-F5344CB8AC3E}">
        <p14:creationId xmlns:p14="http://schemas.microsoft.com/office/powerpoint/2010/main" val="181188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893CAB-C7AD-49B9-98FB-4438D6E1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Rule </a:t>
            </a:r>
            <a:r>
              <a:rPr lang="zh-CN" altLang="en-US"/>
              <a:t>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C978867-82EF-483F-9A7F-CA756F5D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97154"/>
            <a:ext cx="11166232" cy="3644845"/>
          </a:xfrm>
        </p:spPr>
        <p:txBody>
          <a:bodyPr/>
          <a:lstStyle/>
          <a:p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:source_state - </a:t>
            </a:r>
            <a:r>
              <a:rPr lang="zh-CN" altLang="en-US">
                <a:latin typeface="Consolas" panose="020B0609020204030204" pitchFamily="49" charset="0"/>
              </a:rPr>
              <a:t>源状态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:char         - </a:t>
            </a:r>
            <a:r>
              <a:rPr lang="zh-CN" altLang="en-US">
                <a:latin typeface="Consolas" panose="020B0609020204030204" pitchFamily="49" charset="0"/>
              </a:rPr>
              <a:t>字符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:target_state - </a:t>
            </a:r>
            <a:r>
              <a:rPr lang="zh-CN" altLang="en-US">
                <a:latin typeface="Consolas" panose="020B0609020204030204" pitchFamily="49" charset="0"/>
              </a:rPr>
              <a:t>目标状态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applies_to?</a:t>
            </a: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rule1.applies_to?(2, 'a') - </a:t>
            </a:r>
            <a:r>
              <a:rPr lang="zh-CN" altLang="en-US">
                <a:latin typeface="Consolas" panose="020B0609020204030204" pitchFamily="49" charset="0"/>
              </a:rPr>
              <a:t>判断</a:t>
            </a:r>
            <a:r>
              <a:rPr lang="en-US" altLang="zh-CN">
                <a:latin typeface="Consolas" panose="020B0609020204030204" pitchFamily="49" charset="0"/>
              </a:rPr>
              <a:t> rule1 </a:t>
            </a:r>
            <a:r>
              <a:rPr lang="zh-CN" altLang="en-US">
                <a:latin typeface="Consolas" panose="020B0609020204030204" pitchFamily="49" charset="0"/>
              </a:rPr>
              <a:t>是否适用于状态 </a:t>
            </a:r>
            <a:r>
              <a:rPr lang="en-US" altLang="zh-CN">
                <a:latin typeface="Consolas" panose="020B0609020204030204" pitchFamily="49" charset="0"/>
              </a:rPr>
              <a:t>2 </a:t>
            </a:r>
            <a:r>
              <a:rPr lang="zh-CN" altLang="en-US">
                <a:latin typeface="Consolas" panose="020B0609020204030204" pitchFamily="49" charset="0"/>
              </a:rPr>
              <a:t>读取 </a:t>
            </a:r>
            <a:r>
              <a:rPr lang="en-US" altLang="zh-CN">
                <a:latin typeface="Consolas" panose="020B0609020204030204" pitchFamily="49" charset="0"/>
              </a:rPr>
              <a:t>'a'</a:t>
            </a: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apply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是适用、应用的意思，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applies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是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apply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的第三人称单数形式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4C61F2-EA71-466D-8A61-C24423B82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41534"/>
            <a:ext cx="9417963" cy="1631216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class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Rule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&lt;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Struct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:source_state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:char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:target_state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applies_to?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state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self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source_state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==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state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and self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char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==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29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893CAB-C7AD-49B9-98FB-4438D6E1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</a:t>
            </a:r>
            <a:r>
              <a:rPr lang="en-US" altLang="zh-CN"/>
              <a:t>FARuleList </a:t>
            </a:r>
            <a:r>
              <a:rPr lang="zh-CN" altLang="en-US"/>
              <a:t>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C978867-82EF-483F-9A7F-CA756F5D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63815"/>
            <a:ext cx="11166232" cy="3078184"/>
          </a:xfrm>
        </p:spPr>
        <p:txBody>
          <a:bodyPr>
            <a:normAutofit/>
          </a:bodyPr>
          <a:lstStyle/>
          <a:p>
            <a:pPr lvl="1"/>
            <a:r>
              <a:rPr lang="en-US" altLang="zh-CN">
                <a:latin typeface="Consolas" panose="020B0609020204030204" pitchFamily="49" charset="0"/>
              </a:rPr>
              <a:t>:rules - </a:t>
            </a:r>
            <a:r>
              <a:rPr lang="zh-CN" altLang="en-US">
                <a:latin typeface="Consolas" panose="020B0609020204030204" pitchFamily="49" charset="0"/>
              </a:rPr>
              <a:t>所有规则组成的数组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find_rule_for(state, char)</a:t>
            </a: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根据 </a:t>
            </a:r>
            <a:r>
              <a:rPr lang="en-US" altLang="zh-CN">
                <a:latin typeface="Consolas" panose="020B0609020204030204" pitchFamily="49" charset="0"/>
              </a:rPr>
              <a:t>state </a:t>
            </a:r>
            <a:r>
              <a:rPr lang="zh-CN" altLang="en-US">
                <a:latin typeface="Consolas" panose="020B0609020204030204" pitchFamily="49" charset="0"/>
              </a:rPr>
              <a:t>和 </a:t>
            </a:r>
            <a:r>
              <a:rPr lang="en-US" altLang="zh-CN">
                <a:latin typeface="Consolas" panose="020B0609020204030204" pitchFamily="49" charset="0"/>
              </a:rPr>
              <a:t>char</a:t>
            </a:r>
            <a:r>
              <a:rPr lang="zh-CN" altLang="en-US">
                <a:latin typeface="Consolas" panose="020B0609020204030204" pitchFamily="49" charset="0"/>
              </a:rPr>
              <a:t>，找到对应的 </a:t>
            </a:r>
            <a:r>
              <a:rPr lang="en-US" altLang="zh-CN">
                <a:latin typeface="Consolas" panose="020B0609020204030204" pitchFamily="49" charset="0"/>
              </a:rPr>
              <a:t>Rule </a:t>
            </a:r>
            <a:r>
              <a:rPr lang="zh-CN" altLang="en-US">
                <a:latin typeface="Consolas" panose="020B0609020204030204" pitchFamily="49" charset="0"/>
              </a:rPr>
              <a:t>对象</a:t>
            </a:r>
          </a:p>
          <a:p>
            <a:r>
              <a:rPr lang="en-US" altLang="zh-CN">
                <a:latin typeface="Consolas" panose="020B0609020204030204" pitchFamily="49" charset="0"/>
              </a:rPr>
              <a:t>find_target(state, char)</a:t>
            </a: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根据源状态 </a:t>
            </a:r>
            <a:r>
              <a:rPr lang="en-US" altLang="zh-CN">
                <a:latin typeface="Consolas" panose="020B0609020204030204" pitchFamily="49" charset="0"/>
              </a:rPr>
              <a:t>state </a:t>
            </a:r>
            <a:r>
              <a:rPr lang="zh-CN" altLang="en-US">
                <a:latin typeface="Consolas" panose="020B0609020204030204" pitchFamily="49" charset="0"/>
              </a:rPr>
              <a:t>和字符 </a:t>
            </a:r>
            <a:r>
              <a:rPr lang="en-US" altLang="zh-CN">
                <a:latin typeface="Consolas" panose="020B0609020204030204" pitchFamily="49" charset="0"/>
              </a:rPr>
              <a:t>char</a:t>
            </a:r>
            <a:r>
              <a:rPr lang="zh-CN" altLang="en-US">
                <a:latin typeface="Consolas" panose="020B0609020204030204" pitchFamily="49" charset="0"/>
              </a:rPr>
              <a:t>，找到对应的 </a:t>
            </a:r>
            <a:r>
              <a:rPr lang="en-US" altLang="zh-CN">
                <a:latin typeface="Consolas" panose="020B0609020204030204" pitchFamily="49" charset="0"/>
              </a:rPr>
              <a:t>Rule </a:t>
            </a:r>
            <a:r>
              <a:rPr lang="zh-CN" altLang="en-US">
                <a:latin typeface="Consolas" panose="020B0609020204030204" pitchFamily="49" charset="0"/>
              </a:rPr>
              <a:t>对象的目标状态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1C574-13EA-456B-B0E0-6904D673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120676"/>
            <a:ext cx="7766870" cy="2308324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FARuleList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&lt;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Struct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find_rule_for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find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{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applies_to?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 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6188"/>
              </a:solidFill>
              <a:effectLst/>
              <a:latin typeface="JetBrains Mono" panose="020B050902010205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find_target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find_rule_for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target_state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893CAB-C7AD-49B9-98FB-4438D6E1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</a:t>
            </a:r>
            <a:r>
              <a:rPr lang="en-US" altLang="zh-CN"/>
              <a:t>FiniteAutomaton </a:t>
            </a:r>
            <a:r>
              <a:rPr lang="zh-CN" altLang="en-US"/>
              <a:t>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C978867-82EF-483F-9A7F-CA756F5D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25843"/>
            <a:ext cx="11166232" cy="1216155"/>
          </a:xfrm>
        </p:spPr>
        <p:txBody>
          <a:bodyPr>
            <a:normAutofit/>
          </a:bodyPr>
          <a:lstStyle/>
          <a:p>
            <a:pPr lvl="1"/>
            <a:r>
              <a:rPr lang="en-US" altLang="zh-CN">
                <a:latin typeface="Consolas" panose="020B0609020204030204" pitchFamily="49" charset="0"/>
              </a:rPr>
              <a:t>is_accepted? - </a:t>
            </a:r>
            <a:r>
              <a:rPr lang="zh-CN" altLang="en-US">
                <a:latin typeface="Consolas" panose="020B0609020204030204" pitchFamily="49" charset="0"/>
              </a:rPr>
              <a:t>是否处于接受态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read_char - </a:t>
            </a:r>
            <a:r>
              <a:rPr lang="zh-CN" altLang="en-US">
                <a:latin typeface="Consolas" panose="020B0609020204030204" pitchFamily="49" charset="0"/>
              </a:rPr>
              <a:t>读入一个字符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</a:rPr>
              <a:t>read_string - </a:t>
            </a:r>
            <a:r>
              <a:rPr lang="zh-CN" altLang="en-US">
                <a:latin typeface="Consolas" panose="020B0609020204030204" pitchFamily="49" charset="0"/>
              </a:rPr>
              <a:t>读入多个字符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7D2776-BF6D-48FF-8BE7-E0AE3E99D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059158"/>
            <a:ext cx="11075468" cy="4247317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FiniteAutomaton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&lt;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Struct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:current_state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:accepted_states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is_accepted?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accepted_states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include? current_state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  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read_char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current_state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find_target_for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current_state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  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read_string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string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string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chars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each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{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read_char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  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string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read_string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string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is_accepted?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1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E3B02-0DDA-406D-B081-197B27A8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真实计算机 </a:t>
            </a:r>
            <a:r>
              <a:rPr lang="en-US" altLang="zh-CN"/>
              <a:t>v.s. </a:t>
            </a:r>
            <a:r>
              <a:rPr lang="zh-CN" altLang="en-US"/>
              <a:t>有限状态机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38D8AA4-B41D-46F6-B390-F447D3998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727928"/>
              </p:ext>
            </p:extLst>
          </p:nvPr>
        </p:nvGraphicFramePr>
        <p:xfrm>
          <a:off x="838200" y="1532973"/>
          <a:ext cx="1080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436">
                  <a:extLst>
                    <a:ext uri="{9D8B030D-6E8A-4147-A177-3AD203B41FA5}">
                      <a16:colId xmlns:a16="http://schemas.microsoft.com/office/drawing/2014/main" val="696905727"/>
                    </a:ext>
                  </a:extLst>
                </a:gridCol>
                <a:gridCol w="3642914">
                  <a:extLst>
                    <a:ext uri="{9D8B030D-6E8A-4147-A177-3AD203B41FA5}">
                      <a16:colId xmlns:a16="http://schemas.microsoft.com/office/drawing/2014/main" val="1980356221"/>
                    </a:ext>
                  </a:extLst>
                </a:gridCol>
                <a:gridCol w="4556650">
                  <a:extLst>
                    <a:ext uri="{9D8B030D-6E8A-4147-A177-3AD203B41FA5}">
                      <a16:colId xmlns:a16="http://schemas.microsoft.com/office/drawing/2014/main" val="297871741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CN" altLang="en-US" sz="32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真实计算机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状态机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0730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持久存储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硬盘</a:t>
                      </a:r>
                      <a:r>
                        <a:rPr lang="en-US" altLang="zh-CN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/SSD</a:t>
                      </a:r>
                      <a:endParaRPr lang="zh-CN" altLang="en-US" sz="32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87327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临时存储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当前状态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93509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鼠标</a:t>
                      </a:r>
                      <a:r>
                        <a:rPr lang="en-US" altLang="zh-CN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/</a:t>
                      </a:r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键盘</a:t>
                      </a:r>
                      <a:r>
                        <a:rPr lang="en-US" altLang="zh-CN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/</a:t>
                      </a:r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067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输出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显示器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是否接受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712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计算能力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CPU</a:t>
                      </a:r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支持的计算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32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根据输入切状态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93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542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AAB7E3-3937-456C-AC61-4B3992675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41714"/>
            <a:ext cx="10515600" cy="757130"/>
          </a:xfrm>
        </p:spPr>
        <p:txBody>
          <a:bodyPr/>
          <a:lstStyle/>
          <a:p>
            <a:r>
              <a:rPr lang="zh-CN" altLang="en-US"/>
              <a:t>确定性有限自动机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690F727-86C9-481D-8343-A9FCCE5D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15173"/>
            <a:ext cx="10515600" cy="1036181"/>
          </a:xfrm>
        </p:spPr>
        <p:txBody>
          <a:bodyPr/>
          <a:lstStyle/>
          <a:p>
            <a:r>
              <a:rPr lang="en-US" altLang="zh-CN"/>
              <a:t>Deterministic Finite Automaton - DFA</a:t>
            </a:r>
          </a:p>
          <a:p>
            <a:r>
              <a:rPr lang="zh-CN" altLang="en-US"/>
              <a:t>目前讲的所有自动机都属于 </a:t>
            </a:r>
            <a:r>
              <a:rPr lang="en-US" altLang="zh-CN"/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2108747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39DB38-EFED-4C38-9B03-063D62D8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26492"/>
            <a:ext cx="10515600" cy="757130"/>
          </a:xfrm>
        </p:spPr>
        <p:txBody>
          <a:bodyPr/>
          <a:lstStyle/>
          <a:p>
            <a:r>
              <a:rPr lang="zh-CN" altLang="en-US"/>
              <a:t>非确定性有限自动机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BF7C985-75AE-4F33-BBF0-45BAAE47C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99951"/>
            <a:ext cx="10515600" cy="1036181"/>
          </a:xfrm>
        </p:spPr>
        <p:txBody>
          <a:bodyPr/>
          <a:lstStyle/>
          <a:p>
            <a:r>
              <a:rPr lang="en-US" altLang="zh-CN"/>
              <a:t>Nondeterministic Finite Automaton - NFA</a:t>
            </a:r>
          </a:p>
          <a:p>
            <a:r>
              <a:rPr lang="zh-CN" altLang="en-US"/>
              <a:t>什么情况下会出现呢？</a:t>
            </a:r>
          </a:p>
        </p:txBody>
      </p:sp>
    </p:spTree>
    <p:extLst>
      <p:ext uri="{BB962C8B-B14F-4D97-AF65-F5344CB8AC3E}">
        <p14:creationId xmlns:p14="http://schemas.microsoft.com/office/powerpoint/2010/main" val="457288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028F5-3B9A-4DF6-8647-75352FD5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情景再现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5B87B-4754-422E-A441-406ACA89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需求一</a:t>
            </a:r>
            <a:endParaRPr lang="en-US" altLang="zh-CN"/>
          </a:p>
          <a:p>
            <a:pPr lvl="1"/>
            <a:r>
              <a:rPr lang="zh-CN" altLang="en-US"/>
              <a:t>仅由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 </a:t>
            </a:r>
            <a:r>
              <a:rPr lang="zh-CN" altLang="en-US"/>
              <a:t>组成的，第三个字符是 </a:t>
            </a:r>
            <a:r>
              <a:rPr lang="en-US" altLang="zh-CN"/>
              <a:t>b </a:t>
            </a:r>
            <a:r>
              <a:rPr lang="zh-CN" altLang="en-US"/>
              <a:t>的字符串</a:t>
            </a:r>
            <a:endParaRPr lang="en-US" altLang="zh-CN"/>
          </a:p>
          <a:p>
            <a:pPr lvl="1"/>
            <a:r>
              <a:rPr lang="en-US" altLang="zh-CN"/>
              <a:t>DFA </a:t>
            </a:r>
            <a:r>
              <a:rPr lang="zh-CN" altLang="en-US"/>
              <a:t>可以搞定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DA44F04-CBCD-4FA8-AD19-C216B8668E75}"/>
              </a:ext>
            </a:extLst>
          </p:cNvPr>
          <p:cNvGrpSpPr/>
          <p:nvPr/>
        </p:nvGrpSpPr>
        <p:grpSpPr>
          <a:xfrm>
            <a:off x="968900" y="2147990"/>
            <a:ext cx="8649496" cy="3887598"/>
            <a:chOff x="968900" y="2147990"/>
            <a:chExt cx="8649496" cy="388759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5976515-E701-4DF4-B0E7-1B61339F760A}"/>
                </a:ext>
              </a:extLst>
            </p:cNvPr>
            <p:cNvSpPr txBox="1"/>
            <p:nvPr/>
          </p:nvSpPr>
          <p:spPr>
            <a:xfrm>
              <a:off x="4465630" y="3867166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EC527E7-5155-41D9-A4F0-2D8A317661AB}"/>
                </a:ext>
              </a:extLst>
            </p:cNvPr>
            <p:cNvSpPr/>
            <p:nvPr/>
          </p:nvSpPr>
          <p:spPr>
            <a:xfrm>
              <a:off x="1459408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23CA852-AFC5-4B74-86E6-49341547075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968900" y="4516634"/>
              <a:ext cx="4905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5CC5896-39C2-418A-8115-BD85DF4FC941}"/>
                </a:ext>
              </a:extLst>
            </p:cNvPr>
            <p:cNvSpPr/>
            <p:nvPr/>
          </p:nvSpPr>
          <p:spPr>
            <a:xfrm>
              <a:off x="3446663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625DC9B-74DD-46EE-97D9-0E7403788261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470698" y="4516634"/>
              <a:ext cx="975965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9D6FF13-2505-4355-AD4D-0B4FA1B3DEB3}"/>
                </a:ext>
              </a:extLst>
            </p:cNvPr>
            <p:cNvSpPr/>
            <p:nvPr/>
          </p:nvSpPr>
          <p:spPr>
            <a:xfrm>
              <a:off x="7634828" y="5024298"/>
              <a:ext cx="1011290" cy="1011290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5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A448CC2-5F69-45C0-9C62-D00B77784A03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>
              <a:off x="4457953" y="4516634"/>
              <a:ext cx="101129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CF1A0899-C3EC-4BFC-B294-447E91C1B82B}"/>
                </a:ext>
              </a:extLst>
            </p:cNvPr>
            <p:cNvCxnSpPr>
              <a:cxnSpLocks/>
              <a:stCxn id="9" idx="0"/>
              <a:endCxn id="9" idx="6"/>
            </p:cNvCxnSpPr>
            <p:nvPr/>
          </p:nvCxnSpPr>
          <p:spPr>
            <a:xfrm rot="16200000" flipH="1">
              <a:off x="8140472" y="5024298"/>
              <a:ext cx="505645" cy="505645"/>
            </a:xfrm>
            <a:prstGeom prst="curvedConnector4">
              <a:avLst>
                <a:gd name="adj1" fmla="val -45210"/>
                <a:gd name="adj2" fmla="val 14521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9CCB00-B685-4AF8-BE1C-286A05AC225D}"/>
                </a:ext>
              </a:extLst>
            </p:cNvPr>
            <p:cNvSpPr txBox="1"/>
            <p:nvPr/>
          </p:nvSpPr>
          <p:spPr>
            <a:xfrm>
              <a:off x="2492046" y="3867166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A256412-3656-48A5-AC58-C9A1F8FE6D24}"/>
                </a:ext>
              </a:extLst>
            </p:cNvPr>
            <p:cNvSpPr txBox="1"/>
            <p:nvPr/>
          </p:nvSpPr>
          <p:spPr>
            <a:xfrm>
              <a:off x="8685127" y="2147990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91F2A94-BF1C-4290-B28F-5C1C1A9C6D67}"/>
                </a:ext>
              </a:extLst>
            </p:cNvPr>
            <p:cNvSpPr/>
            <p:nvPr/>
          </p:nvSpPr>
          <p:spPr>
            <a:xfrm>
              <a:off x="7634829" y="2855876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4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7B880AB-8D98-4E67-8B1D-238E841E73EC}"/>
                </a:ext>
              </a:extLst>
            </p:cNvPr>
            <p:cNvCxnSpPr>
              <a:cxnSpLocks/>
              <a:stCxn id="21" idx="7"/>
              <a:endCxn id="24" idx="3"/>
            </p:cNvCxnSpPr>
            <p:nvPr/>
          </p:nvCxnSpPr>
          <p:spPr>
            <a:xfrm flipV="1">
              <a:off x="6332433" y="3719066"/>
              <a:ext cx="1450496" cy="4400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7D465474-C299-49B1-BEC0-65F94E47194B}"/>
                </a:ext>
              </a:extLst>
            </p:cNvPr>
            <p:cNvCxnSpPr>
              <a:cxnSpLocks/>
              <a:stCxn id="24" idx="0"/>
              <a:endCxn id="24" idx="6"/>
            </p:cNvCxnSpPr>
            <p:nvPr/>
          </p:nvCxnSpPr>
          <p:spPr>
            <a:xfrm rot="16200000" flipH="1">
              <a:off x="8140473" y="2855876"/>
              <a:ext cx="505645" cy="505645"/>
            </a:xfrm>
            <a:prstGeom prst="curvedConnector4">
              <a:avLst>
                <a:gd name="adj1" fmla="val -45210"/>
                <a:gd name="adj2" fmla="val 14521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3447D5C-EC29-41F3-B384-E2C1880376A2}"/>
                </a:ext>
              </a:extLst>
            </p:cNvPr>
            <p:cNvCxnSpPr>
              <a:cxnSpLocks/>
              <a:stCxn id="21" idx="5"/>
              <a:endCxn id="9" idx="1"/>
            </p:cNvCxnSpPr>
            <p:nvPr/>
          </p:nvCxnSpPr>
          <p:spPr>
            <a:xfrm>
              <a:off x="6332433" y="4874179"/>
              <a:ext cx="1450495" cy="2982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851DEE4-1EA6-4B1B-A23F-3E91BA5300C0}"/>
                </a:ext>
              </a:extLst>
            </p:cNvPr>
            <p:cNvSpPr txBox="1"/>
            <p:nvPr/>
          </p:nvSpPr>
          <p:spPr>
            <a:xfrm>
              <a:off x="6747028" y="3288842"/>
              <a:ext cx="4732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3547317-7EAD-48DB-8C8E-74A973E5F165}"/>
                </a:ext>
              </a:extLst>
            </p:cNvPr>
            <p:cNvSpPr txBox="1"/>
            <p:nvPr/>
          </p:nvSpPr>
          <p:spPr>
            <a:xfrm>
              <a:off x="6732601" y="4923178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FC2CEF9-05F1-4035-BE61-CECBE5E84470}"/>
                </a:ext>
              </a:extLst>
            </p:cNvPr>
            <p:cNvSpPr txBox="1"/>
            <p:nvPr/>
          </p:nvSpPr>
          <p:spPr>
            <a:xfrm>
              <a:off x="8685127" y="4299901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DCEEE26-B9EC-4C4A-B1A2-3D14701C5DC5}"/>
                </a:ext>
              </a:extLst>
            </p:cNvPr>
            <p:cNvSpPr/>
            <p:nvPr/>
          </p:nvSpPr>
          <p:spPr>
            <a:xfrm>
              <a:off x="5469243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61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33B29-958A-463F-A0E1-425C96F2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词法分析 </a:t>
            </a:r>
            <a:r>
              <a:rPr lang="en-US" altLang="zh-CN"/>
              <a:t>Lexical analysis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4D4EE-1DB5-4ED6-BDDA-10C99290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也叫 </a:t>
            </a:r>
            <a:r>
              <a:rPr lang="en-US" altLang="zh-CN"/>
              <a:t>lexing </a:t>
            </a:r>
            <a:r>
              <a:rPr lang="zh-CN" altLang="en-US"/>
              <a:t>或者</a:t>
            </a:r>
            <a:r>
              <a:rPr lang="en-US" altLang="zh-CN"/>
              <a:t> tokenization</a:t>
            </a:r>
          </a:p>
          <a:p>
            <a:pPr lvl="1"/>
            <a:r>
              <a:rPr lang="zh-CN" altLang="en-US"/>
              <a:t>确定哪些是关键字、哪些是变量名、哪些是操作符、哪些是字面量</a:t>
            </a:r>
            <a:endParaRPr lang="en-US" altLang="zh-CN"/>
          </a:p>
          <a:p>
            <a:pPr lvl="1"/>
            <a:r>
              <a:rPr lang="zh-CN" altLang="en-US"/>
              <a:t>词法分析器的英文是</a:t>
            </a:r>
            <a:r>
              <a:rPr lang="en-US" altLang="zh-CN"/>
              <a:t> lexer</a:t>
            </a:r>
          </a:p>
          <a:p>
            <a:r>
              <a:rPr lang="zh-CN" altLang="en-US"/>
              <a:t>输入：字符串流</a:t>
            </a:r>
            <a:endParaRPr lang="en-US" altLang="zh-CN"/>
          </a:p>
          <a:p>
            <a:pPr lvl="1"/>
            <a:r>
              <a:rPr lang="en-US" altLang="zh-CN"/>
              <a:t>"myName = 'frank' "</a:t>
            </a:r>
          </a:p>
          <a:p>
            <a:r>
              <a:rPr lang="zh-CN" altLang="en-US"/>
              <a:t>输出：单词（ </a:t>
            </a:r>
            <a:r>
              <a:rPr lang="en-US" altLang="zh-CN"/>
              <a:t>token</a:t>
            </a:r>
            <a:r>
              <a:rPr lang="zh-CN" altLang="en-US"/>
              <a:t>）流</a:t>
            </a:r>
            <a:endParaRPr lang="en-US" altLang="zh-CN"/>
          </a:p>
          <a:p>
            <a:pPr lvl="1"/>
            <a:r>
              <a:rPr lang="en-US" altLang="zh-CN"/>
              <a:t>['</a:t>
            </a:r>
            <a:r>
              <a:rPr lang="zh-CN" altLang="en-US"/>
              <a:t>标识符</a:t>
            </a:r>
            <a:r>
              <a:rPr lang="en-US" altLang="zh-CN"/>
              <a:t>','myName'], ['</a:t>
            </a:r>
            <a:r>
              <a:rPr lang="zh-CN" altLang="en-US"/>
              <a:t>赋值</a:t>
            </a:r>
            <a:r>
              <a:rPr lang="en-US" altLang="zh-CN"/>
              <a:t>', '='], ['</a:t>
            </a:r>
            <a:r>
              <a:rPr lang="zh-CN" altLang="en-US"/>
              <a:t>字符串</a:t>
            </a:r>
            <a:r>
              <a:rPr lang="en-US" altLang="zh-CN"/>
              <a:t>', 'frank']</a:t>
            </a:r>
          </a:p>
          <a:p>
            <a:pPr lvl="1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644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028F5-3B9A-4DF6-8647-75352FD5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情景再现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5B87B-4754-422E-A441-406ACA89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需求二</a:t>
            </a:r>
            <a:endParaRPr lang="en-US" altLang="zh-CN"/>
          </a:p>
          <a:p>
            <a:pPr lvl="1"/>
            <a:r>
              <a:rPr lang="zh-CN" altLang="en-US"/>
              <a:t>仅由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 </a:t>
            </a:r>
            <a:r>
              <a:rPr lang="zh-CN" altLang="en-US"/>
              <a:t>组成的，</a:t>
            </a:r>
            <a:r>
              <a:rPr lang="zh-CN" altLang="en-US">
                <a:solidFill>
                  <a:srgbClr val="FFFF00"/>
                </a:solidFill>
              </a:rPr>
              <a:t>倒数</a:t>
            </a:r>
            <a:r>
              <a:rPr lang="zh-CN" altLang="en-US"/>
              <a:t>第三个字符是 </a:t>
            </a:r>
            <a:r>
              <a:rPr lang="en-US" altLang="zh-CN"/>
              <a:t>b </a:t>
            </a:r>
            <a:r>
              <a:rPr lang="zh-CN" altLang="en-US"/>
              <a:t>的字符串</a:t>
            </a:r>
            <a:endParaRPr lang="en-US" altLang="zh-CN"/>
          </a:p>
          <a:p>
            <a:pPr lvl="1"/>
            <a:r>
              <a:rPr lang="en-US" altLang="zh-CN"/>
              <a:t>DFA </a:t>
            </a:r>
            <a:r>
              <a:rPr lang="zh-CN" altLang="en-US"/>
              <a:t>搞不定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问题来了，状态 </a:t>
            </a:r>
            <a:r>
              <a:rPr lang="en-US" altLang="zh-CN"/>
              <a:t>1 </a:t>
            </a:r>
            <a:r>
              <a:rPr lang="zh-CN" altLang="en-US"/>
              <a:t>读到 </a:t>
            </a:r>
            <a:r>
              <a:rPr lang="en-US" altLang="zh-CN"/>
              <a:t>b </a:t>
            </a:r>
            <a:r>
              <a:rPr lang="zh-CN" altLang="en-US"/>
              <a:t>的时候，到底会切回状态</a:t>
            </a:r>
            <a:r>
              <a:rPr lang="en-US" altLang="zh-CN"/>
              <a:t> 1 </a:t>
            </a:r>
            <a:r>
              <a:rPr lang="zh-CN" altLang="en-US"/>
              <a:t>还是切到状态 </a:t>
            </a:r>
            <a:r>
              <a:rPr lang="en-US" altLang="zh-CN"/>
              <a:t>2</a:t>
            </a:r>
            <a:r>
              <a:rPr lang="zh-CN" altLang="en-US"/>
              <a:t> 呢？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BBB2321-7F78-44E0-92D2-C4980DB2E269}"/>
              </a:ext>
            </a:extLst>
          </p:cNvPr>
          <p:cNvGrpSpPr/>
          <p:nvPr/>
        </p:nvGrpSpPr>
        <p:grpSpPr>
          <a:xfrm>
            <a:off x="968900" y="2588013"/>
            <a:ext cx="7497242" cy="2434266"/>
            <a:chOff x="968900" y="2588013"/>
            <a:chExt cx="7497242" cy="2434266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625DC9B-74DD-46EE-97D9-0E7403788261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470698" y="4516634"/>
              <a:ext cx="975965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3D2A73C3-12D9-44D5-9F89-ACD63BFF8783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1965053" y="3801544"/>
              <a:ext cx="12700" cy="715090"/>
            </a:xfrm>
            <a:prstGeom prst="curvedConnector3">
              <a:avLst>
                <a:gd name="adj1" fmla="val 668534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5976515-E701-4DF4-B0E7-1B61339F760A}"/>
                </a:ext>
              </a:extLst>
            </p:cNvPr>
            <p:cNvSpPr txBox="1"/>
            <p:nvPr/>
          </p:nvSpPr>
          <p:spPr>
            <a:xfrm>
              <a:off x="4465630" y="3867166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EC527E7-5155-41D9-A4F0-2D8A317661AB}"/>
                </a:ext>
              </a:extLst>
            </p:cNvPr>
            <p:cNvSpPr/>
            <p:nvPr/>
          </p:nvSpPr>
          <p:spPr>
            <a:xfrm>
              <a:off x="1459408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23CA852-AFC5-4B74-86E6-49341547075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968900" y="4516634"/>
              <a:ext cx="4905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5CC5896-39C2-418A-8115-BD85DF4FC941}"/>
                </a:ext>
              </a:extLst>
            </p:cNvPr>
            <p:cNvSpPr/>
            <p:nvPr/>
          </p:nvSpPr>
          <p:spPr>
            <a:xfrm>
              <a:off x="3446663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9D6FF13-2505-4355-AD4D-0B4FA1B3DEB3}"/>
                </a:ext>
              </a:extLst>
            </p:cNvPr>
            <p:cNvSpPr/>
            <p:nvPr/>
          </p:nvSpPr>
          <p:spPr>
            <a:xfrm>
              <a:off x="7454852" y="4010989"/>
              <a:ext cx="1011290" cy="1011290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4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A448CC2-5F69-45C0-9C62-D00B77784A03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>
              <a:off x="4457953" y="4516634"/>
              <a:ext cx="101129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9CCB00-B685-4AF8-BE1C-286A05AC225D}"/>
                </a:ext>
              </a:extLst>
            </p:cNvPr>
            <p:cNvSpPr txBox="1"/>
            <p:nvPr/>
          </p:nvSpPr>
          <p:spPr>
            <a:xfrm>
              <a:off x="2707650" y="3867166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3447D5C-EC29-41F3-B384-E2C1880376A2}"/>
                </a:ext>
              </a:extLst>
            </p:cNvPr>
            <p:cNvCxnSpPr>
              <a:cxnSpLocks/>
              <a:stCxn id="21" idx="6"/>
              <a:endCxn id="9" idx="2"/>
            </p:cNvCxnSpPr>
            <p:nvPr/>
          </p:nvCxnSpPr>
          <p:spPr>
            <a:xfrm>
              <a:off x="6480533" y="4516634"/>
              <a:ext cx="97431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DCEEE26-B9EC-4C4A-B1A2-3D14701C5DC5}"/>
                </a:ext>
              </a:extLst>
            </p:cNvPr>
            <p:cNvSpPr/>
            <p:nvPr/>
          </p:nvSpPr>
          <p:spPr>
            <a:xfrm>
              <a:off x="5469243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51820-757D-4A57-A104-E3D7814607CF}"/>
                </a:ext>
              </a:extLst>
            </p:cNvPr>
            <p:cNvSpPr txBox="1"/>
            <p:nvPr/>
          </p:nvSpPr>
          <p:spPr>
            <a:xfrm>
              <a:off x="1558777" y="2588013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0C3D110-19A6-4373-8E04-3F34473C5030}"/>
                </a:ext>
              </a:extLst>
            </p:cNvPr>
            <p:cNvSpPr txBox="1"/>
            <p:nvPr/>
          </p:nvSpPr>
          <p:spPr>
            <a:xfrm>
              <a:off x="6501057" y="3867166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81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4064-892A-442D-8A8C-BFF0EAA2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NFA </a:t>
            </a:r>
            <a:r>
              <a:rPr lang="zh-CN" altLang="en-US"/>
              <a:t>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DC2E7-2C8E-451B-AE48-31DCB0FB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DFA </a:t>
            </a:r>
            <a:r>
              <a:rPr lang="zh-CN" altLang="en-US"/>
              <a:t>的要求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每次状态切换都由原状态和输入的字符唯一确定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每次状态切换都必须读入一个字符（不支持空字符）</a:t>
            </a:r>
            <a:endParaRPr lang="en-US" altLang="zh-CN"/>
          </a:p>
          <a:p>
            <a:r>
              <a:rPr lang="en-US" altLang="zh-CN"/>
              <a:t>NFA </a:t>
            </a:r>
            <a:r>
              <a:rPr lang="zh-CN" altLang="en-US"/>
              <a:t>的定义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不遵循 </a:t>
            </a:r>
            <a:r>
              <a:rPr lang="en-US" altLang="zh-CN">
                <a:solidFill>
                  <a:srgbClr val="FFFF00"/>
                </a:solidFill>
              </a:rPr>
              <a:t>DFA </a:t>
            </a:r>
            <a:r>
              <a:rPr lang="zh-CN" altLang="en-US">
                <a:solidFill>
                  <a:srgbClr val="FFFF00"/>
                </a:solidFill>
              </a:rPr>
              <a:t>的要求</a:t>
            </a:r>
            <a:r>
              <a:rPr lang="zh-CN" altLang="en-US"/>
              <a:t>的 </a:t>
            </a:r>
            <a:r>
              <a:rPr lang="en-US" altLang="zh-CN"/>
              <a:t>FA </a:t>
            </a:r>
            <a:r>
              <a:rPr lang="zh-CN" altLang="en-US"/>
              <a:t>就是 </a:t>
            </a:r>
            <a:r>
              <a:rPr lang="en-US" altLang="zh-CN"/>
              <a:t>NFA</a:t>
            </a: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非确定性：有些切换不能唯一确定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自由移动：有些切换不用读入字符</a:t>
            </a:r>
            <a:endParaRPr lang="en-US" altLang="zh-CN"/>
          </a:p>
          <a:p>
            <a:r>
              <a:rPr lang="zh-CN" altLang="en-US"/>
              <a:t>说人话</a:t>
            </a:r>
            <a:endParaRPr lang="en-US" altLang="zh-CN"/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已知当前状态和输入字符，却</a:t>
            </a:r>
            <a:r>
              <a:rPr lang="zh-CN" altLang="en-US">
                <a:solidFill>
                  <a:srgbClr val="FFFF00"/>
                </a:solidFill>
              </a:rPr>
              <a:t>无法确定切换到什么状态</a:t>
            </a:r>
            <a:endParaRPr lang="en-US" altLang="zh-CN">
              <a:solidFill>
                <a:srgbClr val="FFFF00"/>
              </a:solidFill>
            </a:endParaRPr>
          </a:p>
          <a:p>
            <a:pPr marL="97200" lvl="1" indent="-457200">
              <a:buFont typeface="+mj-lt"/>
              <a:buAutoNum type="arabicPeriod"/>
            </a:pPr>
            <a:r>
              <a:rPr lang="zh-CN" altLang="en-US"/>
              <a:t>状态切换时可</a:t>
            </a:r>
            <a:r>
              <a:rPr lang="zh-CN" altLang="en-US">
                <a:solidFill>
                  <a:srgbClr val="FFFF00"/>
                </a:solidFill>
              </a:rPr>
              <a:t>读入空字符</a:t>
            </a:r>
            <a:r>
              <a:rPr lang="zh-CN" altLang="en-US"/>
              <a:t>，或者说，切换时可以</a:t>
            </a:r>
            <a:r>
              <a:rPr lang="zh-CN" altLang="en-US">
                <a:solidFill>
                  <a:srgbClr val="FFFF00"/>
                </a:solidFill>
              </a:rPr>
              <a:t>不读入字符串</a:t>
            </a:r>
            <a:endParaRPr lang="en-US" altLang="zh-C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98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AA132-22CE-4E09-8298-881E4698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非确定性：</a:t>
            </a:r>
            <a:r>
              <a:rPr lang="zh-CN" altLang="en-US">
                <a:solidFill>
                  <a:srgbClr val="FFFF00"/>
                </a:solidFill>
              </a:rPr>
              <a:t>无法确定切换到什么状态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3987C-A5ED-400F-9649-C3870602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还是这个 </a:t>
            </a:r>
            <a:r>
              <a:rPr lang="en-US" altLang="zh-CN"/>
              <a:t>FA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如果当前状态是 </a:t>
            </a:r>
            <a:r>
              <a:rPr lang="en-US" altLang="zh-CN"/>
              <a:t>1</a:t>
            </a:r>
            <a:r>
              <a:rPr lang="zh-CN" altLang="en-US"/>
              <a:t>，读入 </a:t>
            </a:r>
            <a:r>
              <a:rPr lang="en-US" altLang="zh-CN"/>
              <a:t>b</a:t>
            </a:r>
            <a:r>
              <a:rPr lang="zh-CN" altLang="en-US"/>
              <a:t>，请问新的状态是几？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答：可能是 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zh-CN" altLang="en-US">
                <a:solidFill>
                  <a:srgbClr val="FFFF00"/>
                </a:solidFill>
              </a:rPr>
              <a:t>，也可以能 </a:t>
            </a:r>
            <a:r>
              <a:rPr lang="en-US" altLang="zh-CN">
                <a:solidFill>
                  <a:srgbClr val="FFFF00"/>
                </a:solidFill>
              </a:rPr>
              <a:t>2</a:t>
            </a:r>
          </a:p>
          <a:p>
            <a:pPr lvl="1"/>
            <a:r>
              <a:rPr lang="zh-CN" altLang="en-US"/>
              <a:t>所以这是一个 </a:t>
            </a:r>
            <a:r>
              <a:rPr lang="en-US" altLang="zh-CN"/>
              <a:t>NFA</a:t>
            </a:r>
          </a:p>
          <a:p>
            <a:pPr lvl="1"/>
            <a:r>
              <a:rPr lang="zh-CN" altLang="en-US"/>
              <a:t>疑问：如果步骤是不确定的，那么机器要怎么运行？</a:t>
            </a:r>
            <a:endParaRPr lang="en-US" altLang="zh-CN"/>
          </a:p>
          <a:p>
            <a:pPr lvl="1"/>
            <a:r>
              <a:rPr lang="zh-CN" altLang="en-US"/>
              <a:t>答：饱和式运行（这里借用了</a:t>
            </a:r>
            <a:r>
              <a:rPr lang="en-US" altLang="zh-CN"/>
              <a:t>《</a:t>
            </a:r>
            <a:r>
              <a:rPr lang="zh-CN" altLang="en-US"/>
              <a:t>流浪地球</a:t>
            </a:r>
            <a:r>
              <a:rPr lang="en-US" altLang="zh-CN"/>
              <a:t>》</a:t>
            </a:r>
            <a:r>
              <a:rPr lang="zh-CN" altLang="en-US"/>
              <a:t>的台词）</a:t>
            </a:r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6F6B6D0-2E52-40C6-A1AE-58512D16ACE0}"/>
              </a:ext>
            </a:extLst>
          </p:cNvPr>
          <p:cNvGrpSpPr/>
          <p:nvPr/>
        </p:nvGrpSpPr>
        <p:grpSpPr>
          <a:xfrm>
            <a:off x="838200" y="1847396"/>
            <a:ext cx="7497242" cy="2434266"/>
            <a:chOff x="968900" y="2588013"/>
            <a:chExt cx="7497242" cy="243426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0EF7B11-58E3-412A-9C7A-48BD0EC366F9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2470698" y="4516634"/>
              <a:ext cx="975965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9B5B9575-7038-4C0F-AE11-A78253757E30}"/>
                </a:ext>
              </a:extLst>
            </p:cNvPr>
            <p:cNvCxnSpPr>
              <a:cxnSpLocks/>
              <a:stCxn id="8" idx="1"/>
              <a:endCxn id="8" idx="7"/>
            </p:cNvCxnSpPr>
            <p:nvPr/>
          </p:nvCxnSpPr>
          <p:spPr>
            <a:xfrm rot="5400000" flipH="1" flipV="1">
              <a:off x="1965053" y="3801544"/>
              <a:ext cx="12700" cy="715090"/>
            </a:xfrm>
            <a:prstGeom prst="curvedConnector3">
              <a:avLst>
                <a:gd name="adj1" fmla="val 668534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008A1D5-F2FC-4716-9088-9729ADBB368D}"/>
                </a:ext>
              </a:extLst>
            </p:cNvPr>
            <p:cNvSpPr txBox="1"/>
            <p:nvPr/>
          </p:nvSpPr>
          <p:spPr>
            <a:xfrm>
              <a:off x="4465630" y="3867166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201D94-A786-450B-A863-0F6F167313ED}"/>
                </a:ext>
              </a:extLst>
            </p:cNvPr>
            <p:cNvSpPr/>
            <p:nvPr/>
          </p:nvSpPr>
          <p:spPr>
            <a:xfrm>
              <a:off x="1459408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B9CC72C-7A6C-44FB-B76B-956518CFF8B6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968900" y="4516634"/>
              <a:ext cx="4905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E2AD56A-13D2-45FB-81DF-83E04C4C6566}"/>
                </a:ext>
              </a:extLst>
            </p:cNvPr>
            <p:cNvSpPr/>
            <p:nvPr/>
          </p:nvSpPr>
          <p:spPr>
            <a:xfrm>
              <a:off x="3446663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2665012-087A-41DB-A68D-24DF9E943D84}"/>
                </a:ext>
              </a:extLst>
            </p:cNvPr>
            <p:cNvSpPr/>
            <p:nvPr/>
          </p:nvSpPr>
          <p:spPr>
            <a:xfrm>
              <a:off x="7454852" y="4010989"/>
              <a:ext cx="1011290" cy="1011290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4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69C6CF0-2087-4147-8550-C403D0355BFA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457953" y="4516634"/>
              <a:ext cx="101129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ED6C20D-9B85-4EA1-B3FB-FDCD9388EB22}"/>
                </a:ext>
              </a:extLst>
            </p:cNvPr>
            <p:cNvSpPr txBox="1"/>
            <p:nvPr/>
          </p:nvSpPr>
          <p:spPr>
            <a:xfrm>
              <a:off x="2707650" y="3867166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2D1719C-3598-4203-A237-303A5E0DC5E9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6480533" y="4516634"/>
              <a:ext cx="97431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AFDE549-7255-4736-8DA2-0AEE235DBEA1}"/>
                </a:ext>
              </a:extLst>
            </p:cNvPr>
            <p:cNvSpPr/>
            <p:nvPr/>
          </p:nvSpPr>
          <p:spPr>
            <a:xfrm>
              <a:off x="5469243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08EA6E2-65EC-477B-AF32-1B56141B4E64}"/>
                </a:ext>
              </a:extLst>
            </p:cNvPr>
            <p:cNvSpPr txBox="1"/>
            <p:nvPr/>
          </p:nvSpPr>
          <p:spPr>
            <a:xfrm>
              <a:off x="1558777" y="2588013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CD0D1EC-F427-4BC3-9F58-2C42E5F2CBFF}"/>
                </a:ext>
              </a:extLst>
            </p:cNvPr>
            <p:cNvSpPr txBox="1"/>
            <p:nvPr/>
          </p:nvSpPr>
          <p:spPr>
            <a:xfrm>
              <a:off x="6501057" y="3867166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047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1A6CA-A48D-4FC2-9AFD-DB3A352C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饱和式运行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5C8F6-9B5A-4C35-816F-F76265A3E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此 </a:t>
            </a:r>
            <a:r>
              <a:rPr lang="en-US" altLang="zh-CN"/>
              <a:t>NFA </a:t>
            </a:r>
            <a:r>
              <a:rPr lang="zh-CN" altLang="en-US"/>
              <a:t>是否接受 </a:t>
            </a:r>
            <a:r>
              <a:rPr lang="en-US" altLang="zh-CN"/>
              <a:t>'baa'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第一步，读入 </a:t>
            </a:r>
            <a:r>
              <a:rPr lang="en-US" altLang="zh-CN"/>
              <a:t>b</a:t>
            </a:r>
            <a:r>
              <a:rPr lang="zh-CN" altLang="en-US"/>
              <a:t>，转移到状态 </a:t>
            </a:r>
            <a:r>
              <a:rPr lang="en-US" altLang="zh-CN"/>
              <a:t>[1, 2]</a:t>
            </a:r>
          </a:p>
          <a:p>
            <a:pPr lvl="1"/>
            <a:r>
              <a:rPr lang="zh-CN" altLang="en-US"/>
              <a:t>第二步，读入 </a:t>
            </a:r>
            <a:r>
              <a:rPr lang="en-US" altLang="zh-CN"/>
              <a:t>a</a:t>
            </a:r>
            <a:r>
              <a:rPr lang="zh-CN" altLang="en-US"/>
              <a:t>，转移到状态 </a:t>
            </a:r>
            <a:r>
              <a:rPr lang="en-US" altLang="zh-CN"/>
              <a:t>[1, 3]</a:t>
            </a:r>
          </a:p>
          <a:p>
            <a:pPr lvl="1"/>
            <a:r>
              <a:rPr lang="zh-CN" altLang="en-US"/>
              <a:t>第三步，读入 </a:t>
            </a:r>
            <a:r>
              <a:rPr lang="en-US" altLang="zh-CN"/>
              <a:t>a</a:t>
            </a:r>
            <a:r>
              <a:rPr lang="zh-CN" altLang="en-US"/>
              <a:t>，转移到状态 </a:t>
            </a:r>
            <a:r>
              <a:rPr lang="en-US" altLang="zh-CN"/>
              <a:t>[1, 4]</a:t>
            </a:r>
            <a:r>
              <a:rPr lang="zh-CN" altLang="en-US"/>
              <a:t>，其中 </a:t>
            </a:r>
            <a:r>
              <a:rPr lang="en-US" altLang="zh-CN"/>
              <a:t>4 </a:t>
            </a:r>
            <a:r>
              <a:rPr lang="zh-CN" altLang="en-US"/>
              <a:t>是接受态</a:t>
            </a:r>
            <a:endParaRPr lang="en-US" altLang="zh-CN"/>
          </a:p>
          <a:p>
            <a:pPr lvl="1"/>
            <a:r>
              <a:rPr lang="zh-CN" altLang="en-US"/>
              <a:t>所以，此 </a:t>
            </a:r>
            <a:r>
              <a:rPr lang="en-US" altLang="zh-CN"/>
              <a:t>NFA</a:t>
            </a:r>
            <a:r>
              <a:rPr lang="zh-CN" altLang="en-US"/>
              <a:t> 接受 </a:t>
            </a:r>
            <a:r>
              <a:rPr lang="en-US" altLang="zh-CN"/>
              <a:t>'baa'</a:t>
            </a:r>
          </a:p>
          <a:p>
            <a:pPr lvl="1"/>
            <a:r>
              <a:rPr lang="zh-CN" altLang="en-US"/>
              <a:t>即，每一步都尝试了所有可能性，只要最后一步中有一个接受即可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620BD1-342E-49CD-8C18-D5B606D7E06F}"/>
              </a:ext>
            </a:extLst>
          </p:cNvPr>
          <p:cNvGrpSpPr/>
          <p:nvPr/>
        </p:nvGrpSpPr>
        <p:grpSpPr>
          <a:xfrm>
            <a:off x="838200" y="1847396"/>
            <a:ext cx="7497242" cy="2434266"/>
            <a:chOff x="968900" y="2588013"/>
            <a:chExt cx="7497242" cy="243426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26EA9ED-55A5-4747-99FC-B740D249E133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2470698" y="4516634"/>
              <a:ext cx="975965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B74C1D3C-1FB0-4BBC-9DC1-82EA0FDFB989}"/>
                </a:ext>
              </a:extLst>
            </p:cNvPr>
            <p:cNvCxnSpPr>
              <a:cxnSpLocks/>
              <a:stCxn id="8" idx="1"/>
              <a:endCxn id="8" idx="7"/>
            </p:cNvCxnSpPr>
            <p:nvPr/>
          </p:nvCxnSpPr>
          <p:spPr>
            <a:xfrm rot="5400000" flipH="1" flipV="1">
              <a:off x="1965053" y="3801544"/>
              <a:ext cx="12700" cy="715090"/>
            </a:xfrm>
            <a:prstGeom prst="curvedConnector3">
              <a:avLst>
                <a:gd name="adj1" fmla="val 6685346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602782-1B78-4640-A7A2-E4A1F84CD6D1}"/>
                </a:ext>
              </a:extLst>
            </p:cNvPr>
            <p:cNvSpPr txBox="1"/>
            <p:nvPr/>
          </p:nvSpPr>
          <p:spPr>
            <a:xfrm>
              <a:off x="4465630" y="3867166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7E49762-88F3-4ADA-B59D-713F4017DB28}"/>
                </a:ext>
              </a:extLst>
            </p:cNvPr>
            <p:cNvSpPr/>
            <p:nvPr/>
          </p:nvSpPr>
          <p:spPr>
            <a:xfrm>
              <a:off x="1459408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B19AC28-1F6D-46F9-A630-8E1B996B58B6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968900" y="4516634"/>
              <a:ext cx="4905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38FC1C-52B8-44A9-B116-FD2A661CEACA}"/>
                </a:ext>
              </a:extLst>
            </p:cNvPr>
            <p:cNvSpPr/>
            <p:nvPr/>
          </p:nvSpPr>
          <p:spPr>
            <a:xfrm>
              <a:off x="3446663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9DCE559-F2C7-4E8D-AD2D-8CAFAA46B075}"/>
                </a:ext>
              </a:extLst>
            </p:cNvPr>
            <p:cNvSpPr/>
            <p:nvPr/>
          </p:nvSpPr>
          <p:spPr>
            <a:xfrm>
              <a:off x="7454852" y="4010989"/>
              <a:ext cx="1011290" cy="1011290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4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FE50692-49BC-434F-A4B9-B41416FDA568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457953" y="4516634"/>
              <a:ext cx="101129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4B2C906-BF6F-4076-A988-434239DA06B1}"/>
                </a:ext>
              </a:extLst>
            </p:cNvPr>
            <p:cNvSpPr txBox="1"/>
            <p:nvPr/>
          </p:nvSpPr>
          <p:spPr>
            <a:xfrm>
              <a:off x="2707650" y="3867166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3E545DC-EAF0-465C-A606-4BD295135B2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6480533" y="4516634"/>
              <a:ext cx="97431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DB1E76B-3A89-4FC7-80DE-362DD02AF473}"/>
                </a:ext>
              </a:extLst>
            </p:cNvPr>
            <p:cNvSpPr/>
            <p:nvPr/>
          </p:nvSpPr>
          <p:spPr>
            <a:xfrm>
              <a:off x="5469243" y="4010989"/>
              <a:ext cx="1011290" cy="101129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4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78B7F1-26C5-49F3-AD6E-B955CB9063BA}"/>
                </a:ext>
              </a:extLst>
            </p:cNvPr>
            <p:cNvSpPr txBox="1"/>
            <p:nvPr/>
          </p:nvSpPr>
          <p:spPr>
            <a:xfrm>
              <a:off x="1558777" y="2588013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BF8C0D-5096-4ABA-989A-C21B5041CD36}"/>
                </a:ext>
              </a:extLst>
            </p:cNvPr>
            <p:cNvSpPr txBox="1"/>
            <p:nvPr/>
          </p:nvSpPr>
          <p:spPr>
            <a:xfrm>
              <a:off x="6501057" y="3867166"/>
              <a:ext cx="933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a,b</a:t>
              </a:r>
              <a:endParaRPr lang="zh-CN" altLang="en-US" sz="4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270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D78FD-6006-462E-A965-9C81573D8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如何用 </a:t>
            </a:r>
            <a:r>
              <a:rPr lang="en-US" altLang="zh-CN"/>
              <a:t>ruby </a:t>
            </a:r>
            <a:r>
              <a:rPr lang="zh-CN" altLang="en-US"/>
              <a:t>实现这样的 </a:t>
            </a:r>
            <a:r>
              <a:rPr lang="en-US" altLang="zh-CN"/>
              <a:t>NFA</a:t>
            </a:r>
            <a:endParaRPr lang="zh-CN" altLang="en-US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F90E5C17-7A98-4E60-95CD-DA3C607A3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详见 </a:t>
            </a:r>
            <a:r>
              <a:rPr lang="en-US" altLang="zh-CN"/>
              <a:t>nfa.rb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84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CA407-3877-476A-8B1B-E718F46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 </a:t>
            </a:r>
            <a:r>
              <a:rPr lang="en-US" altLang="zh-CN"/>
              <a:t>nfa.rb</a:t>
            </a:r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2EC866-2A2F-4D98-A50C-84C51A16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938" y="1237727"/>
            <a:ext cx="4320413" cy="646331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nfa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], 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'baa'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 # true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D0C986-22FC-4618-9081-19BC8F4E7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0000"/>
            <a:ext cx="5285421" cy="4801314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NFARuleList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[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find_targets_for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[1,2]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find_targets_for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[1,3]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find_targets_for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[1,4]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51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F11EBE-DD3C-477C-9F4D-2A4B1CDCC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en-US" altLang="zh-CN"/>
              <a:t>NFA = DFA + </a:t>
            </a:r>
            <a:r>
              <a:rPr lang="zh-CN" altLang="en-US"/>
              <a:t>非确定性</a:t>
            </a:r>
            <a:r>
              <a:rPr lang="en-US" altLang="zh-CN"/>
              <a:t>/</a:t>
            </a:r>
            <a:r>
              <a:rPr lang="zh-CN" altLang="en-US">
                <a:solidFill>
                  <a:srgbClr val="FFFF00"/>
                </a:solidFill>
              </a:rPr>
              <a:t>自由移动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B4EBBD5-79AA-4716-9533-E667B0E0F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461665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什么是自由移动</a:t>
            </a:r>
          </a:p>
        </p:txBody>
      </p:sp>
    </p:spTree>
    <p:extLst>
      <p:ext uri="{BB962C8B-B14F-4D97-AF65-F5344CB8AC3E}">
        <p14:creationId xmlns:p14="http://schemas.microsoft.com/office/powerpoint/2010/main" val="2032188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B599-735F-4EA1-A63F-7CFF15F6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自由移动：切换时可以</a:t>
            </a:r>
            <a:r>
              <a:rPr lang="zh-CN" altLang="en-US">
                <a:solidFill>
                  <a:srgbClr val="FFFF00"/>
                </a:solidFill>
              </a:rPr>
              <a:t>不读入字符串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122A3-5A59-4EDA-97D5-85168EB3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场景重现</a:t>
            </a:r>
            <a:endParaRPr lang="en-US" altLang="zh-CN"/>
          </a:p>
          <a:p>
            <a:pPr lvl="1"/>
            <a:r>
              <a:rPr lang="zh-CN" altLang="en-US"/>
              <a:t>如何设计一台机器，让它接受由 </a:t>
            </a:r>
            <a:r>
              <a:rPr lang="en-US" altLang="zh-CN"/>
              <a:t>a </a:t>
            </a:r>
            <a:r>
              <a:rPr lang="zh-CN" altLang="en-US"/>
              <a:t>组成、</a:t>
            </a:r>
            <a:r>
              <a:rPr lang="zh-CN" altLang="en-US">
                <a:solidFill>
                  <a:srgbClr val="FFFF00"/>
                </a:solidFill>
              </a:rPr>
              <a:t>长度是 </a:t>
            </a:r>
            <a:r>
              <a:rPr lang="en-US" altLang="zh-CN">
                <a:solidFill>
                  <a:srgbClr val="FFFF00"/>
                </a:solidFill>
              </a:rPr>
              <a:t>2 </a:t>
            </a:r>
            <a:r>
              <a:rPr lang="zh-CN" altLang="en-US">
                <a:solidFill>
                  <a:srgbClr val="FFFF00"/>
                </a:solidFill>
              </a:rPr>
              <a:t>或 </a:t>
            </a:r>
            <a:r>
              <a:rPr lang="en-US" altLang="zh-CN">
                <a:solidFill>
                  <a:srgbClr val="FFFF00"/>
                </a:solidFill>
              </a:rPr>
              <a:t>3 </a:t>
            </a:r>
            <a:r>
              <a:rPr lang="zh-CN" altLang="en-US">
                <a:solidFill>
                  <a:srgbClr val="FFFF00"/>
                </a:solidFill>
              </a:rPr>
              <a:t>的倍数</a:t>
            </a:r>
            <a:r>
              <a:rPr lang="zh-CN" altLang="en-US"/>
              <a:t>的字符串。</a:t>
            </a:r>
            <a:endParaRPr lang="en-US" altLang="zh-CN"/>
          </a:p>
          <a:p>
            <a:pPr lvl="1"/>
            <a:r>
              <a:rPr lang="zh-CN" altLang="en-US"/>
              <a:t>举例 </a:t>
            </a:r>
            <a:r>
              <a:rPr lang="en-US" altLang="zh-CN"/>
              <a:t>'aa'</a:t>
            </a:r>
            <a:r>
              <a:rPr lang="zh-CN" altLang="en-US"/>
              <a:t>、</a:t>
            </a:r>
            <a:r>
              <a:rPr lang="en-US" altLang="zh-CN"/>
              <a:t>'aaa'</a:t>
            </a:r>
            <a:r>
              <a:rPr lang="zh-CN" altLang="en-US"/>
              <a:t>、</a:t>
            </a:r>
            <a:r>
              <a:rPr lang="en-US" altLang="zh-CN"/>
              <a:t>'aaaa'</a:t>
            </a:r>
            <a:r>
              <a:rPr lang="zh-CN" altLang="en-US"/>
              <a:t>、</a:t>
            </a:r>
            <a:r>
              <a:rPr lang="en-US" altLang="zh-CN"/>
              <a:t>'aaaaaa' </a:t>
            </a:r>
            <a:r>
              <a:rPr lang="zh-CN" altLang="en-US"/>
              <a:t>都可以接受</a:t>
            </a:r>
            <a:endParaRPr lang="en-US" altLang="zh-CN"/>
          </a:p>
          <a:p>
            <a:pPr lvl="1"/>
            <a:r>
              <a:rPr lang="zh-CN" altLang="en-US"/>
              <a:t>你可能会设计出</a:t>
            </a:r>
            <a:r>
              <a:rPr lang="zh-CN" altLang="en-US">
                <a:solidFill>
                  <a:srgbClr val="FFFF00"/>
                </a:solidFill>
              </a:rPr>
              <a:t>右边这样的机器</a:t>
            </a:r>
            <a:endParaRPr lang="en-US" altLang="zh-CN">
              <a:solidFill>
                <a:srgbClr val="FFFF00"/>
              </a:solidFill>
            </a:endParaRPr>
          </a:p>
          <a:p>
            <a:pPr lvl="1"/>
            <a:r>
              <a:rPr lang="zh-CN" altLang="en-US"/>
              <a:t>请问这个机器有什么问题？</a:t>
            </a:r>
            <a:endParaRPr lang="en-US" altLang="zh-CN"/>
          </a:p>
          <a:p>
            <a:pPr lvl="1"/>
            <a:r>
              <a:rPr lang="zh-CN" altLang="en-US"/>
              <a:t>是不是会</a:t>
            </a:r>
            <a:r>
              <a:rPr lang="zh-CN" altLang="en-US">
                <a:solidFill>
                  <a:srgbClr val="FFFF00"/>
                </a:solidFill>
              </a:rPr>
              <a:t>接受错误的字符串</a:t>
            </a:r>
            <a:r>
              <a:rPr lang="zh-CN" altLang="en-US"/>
              <a:t>？</a:t>
            </a:r>
            <a:endParaRPr lang="en-US" altLang="zh-CN"/>
          </a:p>
          <a:p>
            <a:pPr lvl="1"/>
            <a:r>
              <a:rPr lang="zh-CN" altLang="en-US"/>
              <a:t>比如 </a:t>
            </a:r>
            <a:r>
              <a:rPr lang="en-US" altLang="zh-CN"/>
              <a:t>'aaaaa'</a:t>
            </a:r>
          </a:p>
          <a:p>
            <a:pPr lvl="1"/>
            <a:r>
              <a:rPr lang="zh-CN" altLang="en-US"/>
              <a:t>你会发现很难设计正确的机器</a:t>
            </a:r>
            <a:endParaRPr lang="en-US" altLang="zh-CN"/>
          </a:p>
          <a:p>
            <a:pPr lvl="1"/>
            <a:r>
              <a:rPr lang="zh-CN" altLang="en-US"/>
              <a:t>接下来引入「自由移动」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D2D6F7C-46DC-4C56-AE14-E9BACDE58E93}"/>
              </a:ext>
            </a:extLst>
          </p:cNvPr>
          <p:cNvGrpSpPr/>
          <p:nvPr/>
        </p:nvGrpSpPr>
        <p:grpSpPr>
          <a:xfrm>
            <a:off x="6382060" y="3092565"/>
            <a:ext cx="2131334" cy="2409643"/>
            <a:chOff x="6382060" y="3092565"/>
            <a:chExt cx="2131334" cy="2409643"/>
          </a:xfrm>
        </p:grpSpPr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35F5335D-7743-40F8-98C3-01357E3A02B6}"/>
                </a:ext>
              </a:extLst>
            </p:cNvPr>
            <p:cNvCxnSpPr>
              <a:cxnSpLocks/>
              <a:stCxn id="31" idx="2"/>
              <a:endCxn id="32" idx="6"/>
            </p:cNvCxnSpPr>
            <p:nvPr/>
          </p:nvCxnSpPr>
          <p:spPr>
            <a:xfrm rot="10800000" flipV="1">
              <a:off x="7397532" y="5178092"/>
              <a:ext cx="585364" cy="238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曲线 44">
              <a:extLst>
                <a:ext uri="{FF2B5EF4-FFF2-40B4-BE49-F238E27FC236}">
                  <a16:creationId xmlns:a16="http://schemas.microsoft.com/office/drawing/2014/main" id="{4FC6AD10-5234-4FA7-98A7-E99E9D2B23E3}"/>
                </a:ext>
              </a:extLst>
            </p:cNvPr>
            <p:cNvCxnSpPr>
              <a:cxnSpLocks/>
              <a:stCxn id="32" idx="0"/>
              <a:endCxn id="8" idx="4"/>
            </p:cNvCxnSpPr>
            <p:nvPr/>
          </p:nvCxnSpPr>
          <p:spPr>
            <a:xfrm rot="5400000" flipH="1" flipV="1">
              <a:off x="6842206" y="4617232"/>
              <a:ext cx="585689" cy="553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8C56036-8452-4725-8641-B859DAA2550A}"/>
                </a:ext>
              </a:extLst>
            </p:cNvPr>
            <p:cNvCxnSpPr>
              <a:stCxn id="8" idx="5"/>
              <a:endCxn id="31" idx="1"/>
            </p:cNvCxnSpPr>
            <p:nvPr/>
          </p:nvCxnSpPr>
          <p:spPr>
            <a:xfrm>
              <a:off x="7325376" y="4249464"/>
              <a:ext cx="735210" cy="74106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DBCBD4E3-3331-4361-94C5-AF9658045C8E}"/>
                </a:ext>
              </a:extLst>
            </p:cNvPr>
            <p:cNvCxnSpPr>
              <a:cxnSpLocks/>
              <a:stCxn id="8" idx="7"/>
              <a:endCxn id="20" idx="2"/>
            </p:cNvCxnSpPr>
            <p:nvPr/>
          </p:nvCxnSpPr>
          <p:spPr>
            <a:xfrm rot="5400000" flipH="1" flipV="1">
              <a:off x="7357025" y="3326165"/>
              <a:ext cx="516532" cy="579830"/>
            </a:xfrm>
            <a:prstGeom prst="curved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0745F9D7-E68A-4AE5-AD51-D082E7F32DE2}"/>
                </a:ext>
              </a:extLst>
            </p:cNvPr>
            <p:cNvCxnSpPr>
              <a:cxnSpLocks/>
              <a:stCxn id="20" idx="3"/>
              <a:endCxn id="8" idx="6"/>
            </p:cNvCxnSpPr>
            <p:nvPr/>
          </p:nvCxnSpPr>
          <p:spPr>
            <a:xfrm rot="5400000">
              <a:off x="7434715" y="3513724"/>
              <a:ext cx="516532" cy="579830"/>
            </a:xfrm>
            <a:prstGeom prst="curved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8EBA2E-E907-48BF-967E-0BD05EC22E1D}"/>
                </a:ext>
              </a:extLst>
            </p:cNvPr>
            <p:cNvSpPr/>
            <p:nvPr/>
          </p:nvSpPr>
          <p:spPr>
            <a:xfrm>
              <a:off x="6872568" y="3796656"/>
              <a:ext cx="530498" cy="530498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5270A90-4B17-4B4E-930B-5A295CC0754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6382060" y="4061905"/>
              <a:ext cx="4905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AB4337-5596-4C57-A283-B071C0E12449}"/>
                </a:ext>
              </a:extLst>
            </p:cNvPr>
            <p:cNvSpPr txBox="1"/>
            <p:nvPr/>
          </p:nvSpPr>
          <p:spPr>
            <a:xfrm>
              <a:off x="7325376" y="3133680"/>
              <a:ext cx="274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897EAEE-A27D-4018-87F2-5E2E452BA698}"/>
                </a:ext>
              </a:extLst>
            </p:cNvPr>
            <p:cNvSpPr/>
            <p:nvPr/>
          </p:nvSpPr>
          <p:spPr>
            <a:xfrm>
              <a:off x="7905206" y="3092565"/>
              <a:ext cx="530498" cy="530498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85BB0FF-BA56-4400-A98C-E6EE2596EA42}"/>
                </a:ext>
              </a:extLst>
            </p:cNvPr>
            <p:cNvSpPr txBox="1"/>
            <p:nvPr/>
          </p:nvSpPr>
          <p:spPr>
            <a:xfrm>
              <a:off x="7837520" y="3777076"/>
              <a:ext cx="1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E314BF1-0B3E-486E-A259-E6F8D2679A13}"/>
                </a:ext>
              </a:extLst>
            </p:cNvPr>
            <p:cNvSpPr/>
            <p:nvPr/>
          </p:nvSpPr>
          <p:spPr>
            <a:xfrm>
              <a:off x="7982896" y="4912843"/>
              <a:ext cx="530498" cy="530498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813421C-6A93-4F94-AF74-0ABAA93FB869}"/>
                </a:ext>
              </a:extLst>
            </p:cNvPr>
            <p:cNvSpPr/>
            <p:nvPr/>
          </p:nvSpPr>
          <p:spPr>
            <a:xfrm>
              <a:off x="6867034" y="4912843"/>
              <a:ext cx="530498" cy="535261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4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1CA6C9D-BD7E-4E81-AFAB-1D8C55BF9316}"/>
                </a:ext>
              </a:extLst>
            </p:cNvPr>
            <p:cNvSpPr txBox="1"/>
            <p:nvPr/>
          </p:nvSpPr>
          <p:spPr>
            <a:xfrm>
              <a:off x="7285329" y="5102098"/>
              <a:ext cx="933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221966-CB8A-4C9E-957F-9D5A3E7C499B}"/>
                </a:ext>
              </a:extLst>
            </p:cNvPr>
            <p:cNvSpPr txBox="1"/>
            <p:nvPr/>
          </p:nvSpPr>
          <p:spPr>
            <a:xfrm>
              <a:off x="7597461" y="4251160"/>
              <a:ext cx="304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42A6EC3-F503-4DC1-8775-5DDADF9D5256}"/>
                </a:ext>
              </a:extLst>
            </p:cNvPr>
            <p:cNvSpPr txBox="1"/>
            <p:nvPr/>
          </p:nvSpPr>
          <p:spPr>
            <a:xfrm>
              <a:off x="6875803" y="4389965"/>
              <a:ext cx="240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 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62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B599-735F-4EA1-A63F-7CFF15F6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自由移动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122A3-5A59-4EDA-97D5-85168EB3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解决问题</a:t>
            </a:r>
            <a:endParaRPr lang="en-US" altLang="zh-CN"/>
          </a:p>
          <a:p>
            <a:pPr lvl="1"/>
            <a:r>
              <a:rPr lang="zh-CN" altLang="en-US"/>
              <a:t>接下来引入「</a:t>
            </a:r>
            <a:r>
              <a:rPr lang="zh-CN" altLang="en-US">
                <a:solidFill>
                  <a:srgbClr val="FFFF00"/>
                </a:solidFill>
              </a:rPr>
              <a:t>自由移动</a:t>
            </a:r>
            <a:r>
              <a:rPr lang="zh-CN" altLang="en-US"/>
              <a:t>」</a:t>
            </a:r>
            <a:endParaRPr lang="en-US" altLang="zh-CN"/>
          </a:p>
          <a:p>
            <a:pPr lvl="1"/>
            <a:r>
              <a:rPr lang="en-US" altLang="zh-CN"/>
              <a:t>1 </a:t>
            </a:r>
            <a:r>
              <a:rPr lang="zh-CN" altLang="en-US"/>
              <a:t>到 </a:t>
            </a:r>
            <a:r>
              <a:rPr lang="en-US" altLang="zh-CN"/>
              <a:t>2 </a:t>
            </a:r>
            <a:r>
              <a:rPr lang="zh-CN" altLang="en-US"/>
              <a:t>是自由移动，即不读入字符串的状态转移</a:t>
            </a:r>
            <a:endParaRPr lang="en-US" altLang="zh-CN"/>
          </a:p>
          <a:p>
            <a:pPr lvl="1"/>
            <a:r>
              <a:rPr lang="en-US" altLang="zh-CN"/>
              <a:t>1 </a:t>
            </a:r>
            <a:r>
              <a:rPr lang="zh-CN" altLang="en-US"/>
              <a:t>到 </a:t>
            </a:r>
            <a:r>
              <a:rPr lang="en-US" altLang="zh-CN"/>
              <a:t>4 </a:t>
            </a:r>
            <a:r>
              <a:rPr lang="zh-CN" altLang="en-US"/>
              <a:t>是自由移动，即不读入字符串的状态转移</a:t>
            </a:r>
            <a:endParaRPr lang="en-US" altLang="zh-CN"/>
          </a:p>
          <a:p>
            <a:pPr lvl="1"/>
            <a:r>
              <a:rPr lang="zh-CN" altLang="en-US"/>
              <a:t>因为 </a:t>
            </a:r>
            <a:r>
              <a:rPr lang="en-US" altLang="zh-CN"/>
              <a:t>1 </a:t>
            </a:r>
            <a:r>
              <a:rPr lang="zh-CN" altLang="en-US"/>
              <a:t>到 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1 </a:t>
            </a:r>
            <a:r>
              <a:rPr lang="zh-CN" altLang="en-US"/>
              <a:t>到 </a:t>
            </a:r>
            <a:r>
              <a:rPr lang="en-US" altLang="zh-CN"/>
              <a:t>4 </a:t>
            </a:r>
            <a:r>
              <a:rPr lang="zh-CN" altLang="en-US"/>
              <a:t>是</a:t>
            </a:r>
            <a:r>
              <a:rPr lang="zh-CN" altLang="en-US">
                <a:solidFill>
                  <a:srgbClr val="FFFF00"/>
                </a:solidFill>
              </a:rPr>
              <a:t>单向</a:t>
            </a:r>
            <a:r>
              <a:rPr lang="zh-CN" altLang="en-US"/>
              <a:t>的</a:t>
            </a:r>
            <a:endParaRPr lang="en-US" altLang="zh-CN"/>
          </a:p>
          <a:p>
            <a:pPr lvl="1"/>
            <a:r>
              <a:rPr lang="zh-CN" altLang="en-US"/>
              <a:t>所以问题</a:t>
            </a:r>
            <a:r>
              <a:rPr lang="zh-CN" altLang="en-US">
                <a:solidFill>
                  <a:srgbClr val="FFFF00"/>
                </a:solidFill>
              </a:rPr>
              <a:t>迎刃而解</a:t>
            </a:r>
            <a:r>
              <a:rPr lang="zh-CN" altLang="en-US"/>
              <a:t>了</a:t>
            </a:r>
            <a:endParaRPr lang="en-US" altLang="zh-CN"/>
          </a:p>
          <a:p>
            <a:r>
              <a:rPr lang="zh-CN" altLang="en-US"/>
              <a:t>术语</a:t>
            </a:r>
            <a:endParaRPr lang="en-US" altLang="zh-CN"/>
          </a:p>
          <a:p>
            <a:pPr lvl="1"/>
            <a:r>
              <a:rPr lang="zh-CN" altLang="en-US"/>
              <a:t>自由移动也叫做 </a:t>
            </a:r>
            <a:r>
              <a:rPr lang="el-GR" altLang="zh-CN"/>
              <a:t>ε</a:t>
            </a:r>
            <a:r>
              <a:rPr lang="en-US" altLang="zh-CN"/>
              <a:t> </a:t>
            </a:r>
            <a:r>
              <a:rPr lang="zh-CN" altLang="en-US"/>
              <a:t>转移</a:t>
            </a:r>
            <a:endParaRPr lang="en-US" altLang="zh-CN"/>
          </a:p>
          <a:p>
            <a:pPr lvl="1"/>
            <a:r>
              <a:rPr lang="zh-CN" altLang="en-US"/>
              <a:t>英文为 </a:t>
            </a:r>
            <a:r>
              <a:rPr lang="el-GR" altLang="zh-CN"/>
              <a:t>ε-</a:t>
            </a:r>
            <a:r>
              <a:rPr lang="en-US" altLang="zh-CN"/>
              <a:t>transition</a:t>
            </a:r>
          </a:p>
          <a:p>
            <a:pPr lvl="1"/>
            <a:r>
              <a:rPr lang="zh-CN" altLang="en-US"/>
              <a:t>该字母读作「艾普西隆」</a:t>
            </a: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180437-C05D-4C08-9D0B-A93A6AC6A3EC}"/>
              </a:ext>
            </a:extLst>
          </p:cNvPr>
          <p:cNvGrpSpPr/>
          <p:nvPr/>
        </p:nvGrpSpPr>
        <p:grpSpPr>
          <a:xfrm>
            <a:off x="5930062" y="2969618"/>
            <a:ext cx="3328636" cy="2989078"/>
            <a:chOff x="5930062" y="2969618"/>
            <a:chExt cx="3328636" cy="2989078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8C56036-8452-4725-8641-B859DAA2550A}"/>
                </a:ext>
              </a:extLst>
            </p:cNvPr>
            <p:cNvCxnSpPr>
              <a:stCxn id="8" idx="5"/>
              <a:endCxn id="31" idx="1"/>
            </p:cNvCxnSpPr>
            <p:nvPr/>
          </p:nvCxnSpPr>
          <p:spPr>
            <a:xfrm>
              <a:off x="6873378" y="4851714"/>
              <a:ext cx="739852" cy="59364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DBCBD4E3-3331-4361-94C5-AF9658045C8E}"/>
                </a:ext>
              </a:extLst>
            </p:cNvPr>
            <p:cNvCxnSpPr>
              <a:cxnSpLocks/>
              <a:stCxn id="20" idx="7"/>
              <a:endCxn id="21" idx="2"/>
            </p:cNvCxnSpPr>
            <p:nvPr/>
          </p:nvCxnSpPr>
          <p:spPr>
            <a:xfrm rot="5400000" flipH="1" flipV="1">
              <a:off x="8013643" y="3132213"/>
              <a:ext cx="296623" cy="502593"/>
            </a:xfrm>
            <a:prstGeom prst="curved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8EBA2E-E907-48BF-967E-0BD05EC22E1D}"/>
                </a:ext>
              </a:extLst>
            </p:cNvPr>
            <p:cNvSpPr/>
            <p:nvPr/>
          </p:nvSpPr>
          <p:spPr>
            <a:xfrm>
              <a:off x="6420570" y="4398906"/>
              <a:ext cx="530498" cy="530498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5270A90-4B17-4B4E-930B-5A295CC0754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930062" y="4664155"/>
              <a:ext cx="4905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897EAEE-A27D-4018-87F2-5E2E452BA698}"/>
                </a:ext>
              </a:extLst>
            </p:cNvPr>
            <p:cNvSpPr/>
            <p:nvPr/>
          </p:nvSpPr>
          <p:spPr>
            <a:xfrm>
              <a:off x="7457850" y="3454130"/>
              <a:ext cx="530498" cy="530498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0745F9D7-E68A-4AE5-AD51-D082E7F32DE2}"/>
                </a:ext>
              </a:extLst>
            </p:cNvPr>
            <p:cNvCxnSpPr>
              <a:cxnSpLocks/>
              <a:stCxn id="21" idx="3"/>
              <a:endCxn id="20" idx="6"/>
            </p:cNvCxnSpPr>
            <p:nvPr/>
          </p:nvCxnSpPr>
          <p:spPr>
            <a:xfrm rot="5400000">
              <a:off x="8091334" y="3319771"/>
              <a:ext cx="296623" cy="502593"/>
            </a:xfrm>
            <a:prstGeom prst="curved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85BB0FF-BA56-4400-A98C-E6EE2596EA42}"/>
                </a:ext>
              </a:extLst>
            </p:cNvPr>
            <p:cNvSpPr txBox="1"/>
            <p:nvPr/>
          </p:nvSpPr>
          <p:spPr>
            <a:xfrm>
              <a:off x="7931818" y="2969618"/>
              <a:ext cx="27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E314BF1-0B3E-486E-A259-E6F8D2679A13}"/>
                </a:ext>
              </a:extLst>
            </p:cNvPr>
            <p:cNvSpPr/>
            <p:nvPr/>
          </p:nvSpPr>
          <p:spPr>
            <a:xfrm>
              <a:off x="7535540" y="5367664"/>
              <a:ext cx="530498" cy="530498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4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813421C-6A93-4F94-AF74-0ABAA93FB869}"/>
                </a:ext>
              </a:extLst>
            </p:cNvPr>
            <p:cNvSpPr/>
            <p:nvPr/>
          </p:nvSpPr>
          <p:spPr>
            <a:xfrm>
              <a:off x="8728200" y="5367664"/>
              <a:ext cx="530498" cy="535261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6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4907A3D-BAA4-432F-99ED-78773972C5CE}"/>
                </a:ext>
              </a:extLst>
            </p:cNvPr>
            <p:cNvSpPr/>
            <p:nvPr/>
          </p:nvSpPr>
          <p:spPr>
            <a:xfrm>
              <a:off x="8413251" y="2969948"/>
              <a:ext cx="530498" cy="530498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2E3CAEB-11A6-4B1E-8807-46A4B46D7912}"/>
                </a:ext>
              </a:extLst>
            </p:cNvPr>
            <p:cNvSpPr/>
            <p:nvPr/>
          </p:nvSpPr>
          <p:spPr>
            <a:xfrm>
              <a:off x="8091438" y="4408515"/>
              <a:ext cx="530498" cy="535261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5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8C32731-FE83-45DF-829E-9EBDE6CE396F}"/>
                </a:ext>
              </a:extLst>
            </p:cNvPr>
            <p:cNvCxnSpPr>
              <a:cxnSpLocks/>
              <a:stCxn id="31" idx="0"/>
              <a:endCxn id="22" idx="3"/>
            </p:cNvCxnSpPr>
            <p:nvPr/>
          </p:nvCxnSpPr>
          <p:spPr>
            <a:xfrm flipV="1">
              <a:off x="7800789" y="4865389"/>
              <a:ext cx="368339" cy="50227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9A4693E-1162-4286-879B-45AEC118C4C9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8544246" y="4865389"/>
              <a:ext cx="449203" cy="50227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7935CCC-D58D-4224-A2D4-D89E1166A2BE}"/>
                </a:ext>
              </a:extLst>
            </p:cNvPr>
            <p:cNvCxnSpPr>
              <a:cxnSpLocks/>
              <a:stCxn id="32" idx="2"/>
              <a:endCxn id="31" idx="6"/>
            </p:cNvCxnSpPr>
            <p:nvPr/>
          </p:nvCxnSpPr>
          <p:spPr>
            <a:xfrm flipH="1" flipV="1">
              <a:off x="8066038" y="5632913"/>
              <a:ext cx="662162" cy="238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E96EC6E-641D-448F-A7B0-0DB2DCD8981A}"/>
                </a:ext>
              </a:extLst>
            </p:cNvPr>
            <p:cNvCxnSpPr>
              <a:cxnSpLocks/>
              <a:stCxn id="8" idx="7"/>
              <a:endCxn id="20" idx="3"/>
            </p:cNvCxnSpPr>
            <p:nvPr/>
          </p:nvCxnSpPr>
          <p:spPr>
            <a:xfrm flipV="1">
              <a:off x="6873378" y="3906938"/>
              <a:ext cx="662162" cy="56965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66547FF-3D65-4A69-81CE-FB0E7EDBEE82}"/>
                </a:ext>
              </a:extLst>
            </p:cNvPr>
            <p:cNvSpPr txBox="1"/>
            <p:nvPr/>
          </p:nvSpPr>
          <p:spPr>
            <a:xfrm>
              <a:off x="8206264" y="3542709"/>
              <a:ext cx="27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59BD83-0968-4947-B29B-70EF7315151E}"/>
                </a:ext>
              </a:extLst>
            </p:cNvPr>
            <p:cNvSpPr txBox="1"/>
            <p:nvPr/>
          </p:nvSpPr>
          <p:spPr>
            <a:xfrm>
              <a:off x="7723213" y="4851714"/>
              <a:ext cx="27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2F5D2A6-0429-448A-8901-0A2CE99A0832}"/>
                </a:ext>
              </a:extLst>
            </p:cNvPr>
            <p:cNvSpPr txBox="1"/>
            <p:nvPr/>
          </p:nvSpPr>
          <p:spPr>
            <a:xfrm>
              <a:off x="8276028" y="5558586"/>
              <a:ext cx="27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FFB55D6-A9C4-4AEB-A91E-26B41FB5B4A9}"/>
                </a:ext>
              </a:extLst>
            </p:cNvPr>
            <p:cNvSpPr txBox="1"/>
            <p:nvPr/>
          </p:nvSpPr>
          <p:spPr>
            <a:xfrm>
              <a:off x="8725026" y="4804794"/>
              <a:ext cx="27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46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F11EBE-DD3C-477C-9F4D-2A4B1CDCC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en-US" altLang="zh-CN"/>
              <a:t>NFA = DFA + </a:t>
            </a:r>
            <a:r>
              <a:rPr lang="zh-CN" altLang="en-US"/>
              <a:t>非确定性</a:t>
            </a:r>
            <a:r>
              <a:rPr lang="en-US" altLang="zh-CN"/>
              <a:t>/</a:t>
            </a:r>
            <a:r>
              <a:rPr lang="zh-CN" altLang="en-US">
                <a:solidFill>
                  <a:srgbClr val="FFFF00"/>
                </a:solidFill>
              </a:rPr>
              <a:t>自由移动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B4EBBD5-79AA-4716-9533-E667B0E0F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461665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什么是自由移动</a:t>
            </a:r>
          </a:p>
        </p:txBody>
      </p:sp>
    </p:spTree>
    <p:extLst>
      <p:ext uri="{BB962C8B-B14F-4D97-AF65-F5344CB8AC3E}">
        <p14:creationId xmlns:p14="http://schemas.microsoft.com/office/powerpoint/2010/main" val="32200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FDA422-E4B5-4433-8F14-2A9E6F5D2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这节课研究词法分析用到的理论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4E4DEB-4929-4AEB-AEF4-6B67B6837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上节课研究的 </a:t>
            </a:r>
            <a:r>
              <a:rPr lang="en-US" altLang="zh-CN"/>
              <a:t>AST</a:t>
            </a:r>
            <a:r>
              <a:rPr lang="zh-CN" altLang="en-US"/>
              <a:t> 用于语法分析</a:t>
            </a:r>
          </a:p>
        </p:txBody>
      </p:sp>
    </p:spTree>
    <p:extLst>
      <p:ext uri="{BB962C8B-B14F-4D97-AF65-F5344CB8AC3E}">
        <p14:creationId xmlns:p14="http://schemas.microsoft.com/office/powerpoint/2010/main" val="2700648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D78FD-6006-462E-A965-9C81573D8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如何用 </a:t>
            </a:r>
            <a:r>
              <a:rPr lang="en-US" altLang="zh-CN"/>
              <a:t>ruby </a:t>
            </a:r>
            <a:r>
              <a:rPr lang="zh-CN" altLang="en-US"/>
              <a:t>实现自由移动的 </a:t>
            </a:r>
            <a:r>
              <a:rPr lang="en-US" altLang="zh-CN"/>
              <a:t>NFA</a:t>
            </a:r>
            <a:endParaRPr lang="zh-CN" altLang="en-US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F90E5C17-7A98-4E60-95CD-DA3C607A3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复制 </a:t>
            </a:r>
            <a:r>
              <a:rPr lang="en-US" altLang="zh-CN"/>
              <a:t>nfa.rb </a:t>
            </a:r>
            <a:r>
              <a:rPr lang="zh-CN" altLang="en-US"/>
              <a:t>到 </a:t>
            </a:r>
            <a:r>
              <a:rPr lang="en-US" altLang="zh-CN">
                <a:solidFill>
                  <a:srgbClr val="92D050"/>
                </a:solidFill>
              </a:rPr>
              <a:t>nfa_2.rb</a:t>
            </a:r>
            <a:r>
              <a:rPr lang="zh-CN" altLang="en-US"/>
              <a:t>，我们一步一步来改</a:t>
            </a:r>
          </a:p>
        </p:txBody>
      </p:sp>
    </p:spTree>
    <p:extLst>
      <p:ext uri="{BB962C8B-B14F-4D97-AF65-F5344CB8AC3E}">
        <p14:creationId xmlns:p14="http://schemas.microsoft.com/office/powerpoint/2010/main" val="674053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82BB2-C7DC-45F4-BC45-9058A5E7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一、用 </a:t>
            </a:r>
            <a:r>
              <a:rPr lang="en-US" altLang="zh-CN"/>
              <a:t>nil </a:t>
            </a:r>
            <a:r>
              <a:rPr lang="zh-CN" altLang="en-US"/>
              <a:t>表示不读入字符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7839B-E374-495D-8610-590C0155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8688"/>
            <a:ext cx="11160399" cy="1703311"/>
          </a:xfrm>
        </p:spPr>
        <p:txBody>
          <a:bodyPr>
            <a:normAutofit/>
          </a:bodyPr>
          <a:lstStyle/>
          <a:p>
            <a:pPr lvl="1"/>
            <a:r>
              <a:rPr lang="zh-CN" altLang="en-US" sz="2000"/>
              <a:t>打印状态</a:t>
            </a:r>
            <a:r>
              <a:rPr lang="en-US" altLang="zh-CN" sz="2000"/>
              <a:t>1</a:t>
            </a:r>
            <a:r>
              <a:rPr lang="zh-CN" altLang="en-US" sz="2000"/>
              <a:t>不读入字符的结果，发现是 </a:t>
            </a:r>
            <a:r>
              <a:rPr lang="en-US" altLang="zh-CN" sz="2000"/>
              <a:t>[2,4]</a:t>
            </a:r>
            <a:r>
              <a:rPr lang="zh-CN" altLang="en-US" sz="2000"/>
              <a:t>，这个结果在逻辑上是有问题的，因为</a:t>
            </a:r>
            <a:r>
              <a:rPr lang="zh-CN" altLang="en-US" sz="2000">
                <a:solidFill>
                  <a:srgbClr val="FFFF00"/>
                </a:solidFill>
              </a:rPr>
              <a:t>不读入字符的话，状态</a:t>
            </a:r>
            <a:r>
              <a:rPr lang="en-US" altLang="zh-CN" sz="2000">
                <a:solidFill>
                  <a:srgbClr val="FFFF00"/>
                </a:solidFill>
              </a:rPr>
              <a:t>1</a:t>
            </a:r>
            <a:r>
              <a:rPr lang="zh-CN" altLang="en-US" sz="2000">
                <a:solidFill>
                  <a:srgbClr val="FFFF00"/>
                </a:solidFill>
              </a:rPr>
              <a:t>也可以不变</a:t>
            </a:r>
            <a:r>
              <a:rPr lang="zh-CN" altLang="en-US" sz="2000"/>
              <a:t>，所以正确结果是 </a:t>
            </a:r>
            <a:r>
              <a:rPr lang="en-US" altLang="zh-CN" sz="2000"/>
              <a:t>[1,2,4]</a:t>
            </a:r>
            <a:r>
              <a:rPr lang="zh-CN" altLang="en-US" sz="2000"/>
              <a:t>，这才有了第</a:t>
            </a:r>
            <a:r>
              <a:rPr lang="en-US" altLang="zh-CN" sz="2000"/>
              <a:t>26</a:t>
            </a:r>
            <a:r>
              <a:rPr lang="zh-CN" altLang="en-US" sz="2000"/>
              <a:t>行的 </a:t>
            </a:r>
            <a:r>
              <a:rPr lang="en-US" altLang="zh-CN" sz="2000"/>
              <a:t>states + target_states </a:t>
            </a:r>
          </a:p>
          <a:p>
            <a:pPr lvl="1"/>
            <a:r>
              <a:rPr lang="zh-CN" altLang="en-US" sz="2000"/>
              <a:t>另外，假设存在 </a:t>
            </a:r>
            <a:r>
              <a:rPr lang="en-US" altLang="zh-CN" sz="2000"/>
              <a:t>2-&gt;7 </a:t>
            </a:r>
            <a:r>
              <a:rPr lang="zh-CN" altLang="en-US" sz="2000"/>
              <a:t>和 </a:t>
            </a:r>
            <a:r>
              <a:rPr lang="en-US" altLang="zh-CN" sz="2000"/>
              <a:t>4-&gt;8 </a:t>
            </a:r>
            <a:r>
              <a:rPr lang="zh-CN" altLang="en-US" sz="2000"/>
              <a:t>的自由移动，那么结果应该是 </a:t>
            </a:r>
            <a:r>
              <a:rPr lang="en-US" altLang="zh-CN" sz="2000"/>
              <a:t>[1,2,7,4,8]</a:t>
            </a:r>
            <a:r>
              <a:rPr lang="zh-CN" altLang="en-US" sz="2000"/>
              <a:t>，这说明要</a:t>
            </a:r>
            <a:r>
              <a:rPr lang="zh-CN" altLang="en-US" sz="2000">
                <a:solidFill>
                  <a:srgbClr val="FFFF00"/>
                </a:solidFill>
              </a:rPr>
              <a:t>递归地查找所有自由移动</a:t>
            </a:r>
            <a:r>
              <a:rPr lang="zh-CN" altLang="en-US" sz="2000"/>
              <a:t>：从 </a:t>
            </a:r>
            <a:r>
              <a:rPr lang="en-US" altLang="zh-CN" sz="2000"/>
              <a:t>1 </a:t>
            </a:r>
            <a:r>
              <a:rPr lang="zh-CN" altLang="en-US" sz="2000"/>
              <a:t>找到 </a:t>
            </a:r>
            <a:r>
              <a:rPr lang="en-US" altLang="zh-CN" sz="2000"/>
              <a:t>[2, 4]</a:t>
            </a:r>
            <a:r>
              <a:rPr lang="zh-CN" altLang="en-US" sz="2000"/>
              <a:t>，再从 </a:t>
            </a:r>
            <a:r>
              <a:rPr lang="en-US" altLang="zh-CN" sz="2000"/>
              <a:t>[2, 4] </a:t>
            </a:r>
            <a:r>
              <a:rPr lang="zh-CN" altLang="en-US" sz="2000"/>
              <a:t>找到 </a:t>
            </a:r>
            <a:r>
              <a:rPr lang="en-US" altLang="zh-CN" sz="2000"/>
              <a:t>[7, 8]</a:t>
            </a:r>
            <a:r>
              <a:rPr lang="zh-CN" altLang="en-US" sz="2000"/>
              <a:t>，直到再也找不到新状态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54A55D-4FC6-4EEC-9D7B-D91307E8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39" y="1181249"/>
            <a:ext cx="5009705" cy="3693319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NFARuleList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[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nil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nil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5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5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6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6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find_targets_for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nil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</a:t>
            </a:r>
            <a:r>
              <a:rPr lang="en-US" altLang="zh-CN">
                <a:solidFill>
                  <a:srgbClr val="727072"/>
                </a:solidFill>
                <a:latin typeface="JetBrains Mono" panose="020B05090201020500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2, 4</a:t>
            </a:r>
            <a:r>
              <a:rPr lang="en-US" altLang="zh-CN">
                <a:solidFill>
                  <a:srgbClr val="727072"/>
                </a:solidFill>
                <a:latin typeface="JetBrains Mono" panose="020B0509020102050004" pitchFamily="49" charset="0"/>
              </a:rPr>
              <a:t>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C7DA61A-147B-4BE6-8300-641A46CE6475}"/>
              </a:ext>
            </a:extLst>
          </p:cNvPr>
          <p:cNvGrpSpPr/>
          <p:nvPr/>
        </p:nvGrpSpPr>
        <p:grpSpPr>
          <a:xfrm>
            <a:off x="5451667" y="1181249"/>
            <a:ext cx="3328636" cy="2989078"/>
            <a:chOff x="5930062" y="2969618"/>
            <a:chExt cx="3328636" cy="2989078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6AA95FD-C131-4B47-866F-A7193D200FB3}"/>
                </a:ext>
              </a:extLst>
            </p:cNvPr>
            <p:cNvCxnSpPr>
              <a:stCxn id="29" idx="5"/>
              <a:endCxn id="34" idx="1"/>
            </p:cNvCxnSpPr>
            <p:nvPr/>
          </p:nvCxnSpPr>
          <p:spPr>
            <a:xfrm>
              <a:off x="6873378" y="4851714"/>
              <a:ext cx="739852" cy="59364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D58162B3-A4E5-488F-8B2C-C57CF82590E2}"/>
                </a:ext>
              </a:extLst>
            </p:cNvPr>
            <p:cNvCxnSpPr>
              <a:cxnSpLocks/>
              <a:stCxn id="31" idx="7"/>
              <a:endCxn id="36" idx="2"/>
            </p:cNvCxnSpPr>
            <p:nvPr/>
          </p:nvCxnSpPr>
          <p:spPr>
            <a:xfrm rot="5400000" flipH="1" flipV="1">
              <a:off x="8013643" y="3132213"/>
              <a:ext cx="296623" cy="502593"/>
            </a:xfrm>
            <a:prstGeom prst="curved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72103E6-08D4-43B7-B9A4-261DDF5DD3B6}"/>
                </a:ext>
              </a:extLst>
            </p:cNvPr>
            <p:cNvSpPr/>
            <p:nvPr/>
          </p:nvSpPr>
          <p:spPr>
            <a:xfrm>
              <a:off x="6420570" y="4398906"/>
              <a:ext cx="530498" cy="530498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DD0C2F8-EE10-4E5C-82CD-AC00D7F24823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930062" y="4664155"/>
              <a:ext cx="4905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F5F4A10-B18D-46B6-8C86-BFBE2BCDDA42}"/>
                </a:ext>
              </a:extLst>
            </p:cNvPr>
            <p:cNvSpPr/>
            <p:nvPr/>
          </p:nvSpPr>
          <p:spPr>
            <a:xfrm>
              <a:off x="7457850" y="3454130"/>
              <a:ext cx="530498" cy="530498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32" name="连接符: 曲线 31">
              <a:extLst>
                <a:ext uri="{FF2B5EF4-FFF2-40B4-BE49-F238E27FC236}">
                  <a16:creationId xmlns:a16="http://schemas.microsoft.com/office/drawing/2014/main" id="{2DFA8915-30E1-4664-9D6C-3F88103381B2}"/>
                </a:ext>
              </a:extLst>
            </p:cNvPr>
            <p:cNvCxnSpPr>
              <a:cxnSpLocks/>
              <a:stCxn id="36" idx="3"/>
              <a:endCxn id="31" idx="6"/>
            </p:cNvCxnSpPr>
            <p:nvPr/>
          </p:nvCxnSpPr>
          <p:spPr>
            <a:xfrm rot="5400000">
              <a:off x="8091334" y="3319771"/>
              <a:ext cx="296623" cy="502593"/>
            </a:xfrm>
            <a:prstGeom prst="curvedConnector2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D5C4F90-1688-40E1-A5EB-06EA946919AD}"/>
                </a:ext>
              </a:extLst>
            </p:cNvPr>
            <p:cNvSpPr txBox="1"/>
            <p:nvPr/>
          </p:nvSpPr>
          <p:spPr>
            <a:xfrm>
              <a:off x="7931818" y="2969618"/>
              <a:ext cx="27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5417072-2DC3-4F5F-87C2-2E9BA437D5B3}"/>
                </a:ext>
              </a:extLst>
            </p:cNvPr>
            <p:cNvSpPr/>
            <p:nvPr/>
          </p:nvSpPr>
          <p:spPr>
            <a:xfrm>
              <a:off x="7535540" y="5367664"/>
              <a:ext cx="530498" cy="530498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4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B94F645-CD44-4840-93A9-F5922AA61476}"/>
                </a:ext>
              </a:extLst>
            </p:cNvPr>
            <p:cNvSpPr/>
            <p:nvPr/>
          </p:nvSpPr>
          <p:spPr>
            <a:xfrm>
              <a:off x="8728200" y="5367664"/>
              <a:ext cx="530498" cy="535261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6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0C5BC0C-86BE-4063-BFD8-4F798E97E996}"/>
                </a:ext>
              </a:extLst>
            </p:cNvPr>
            <p:cNvSpPr/>
            <p:nvPr/>
          </p:nvSpPr>
          <p:spPr>
            <a:xfrm>
              <a:off x="8413251" y="2969948"/>
              <a:ext cx="530498" cy="530498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DA01D70-9CB4-40CE-8A46-5E67FC4C5FF1}"/>
                </a:ext>
              </a:extLst>
            </p:cNvPr>
            <p:cNvSpPr/>
            <p:nvPr/>
          </p:nvSpPr>
          <p:spPr>
            <a:xfrm>
              <a:off x="8091438" y="4408515"/>
              <a:ext cx="530498" cy="535261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5</a:t>
              </a:r>
              <a:endParaRPr lang="zh-CN" altLang="en-US" sz="2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D2C2881-F7F4-40B0-BE6F-5330C54C2050}"/>
                </a:ext>
              </a:extLst>
            </p:cNvPr>
            <p:cNvCxnSpPr>
              <a:cxnSpLocks/>
              <a:stCxn id="34" idx="0"/>
              <a:endCxn id="37" idx="3"/>
            </p:cNvCxnSpPr>
            <p:nvPr/>
          </p:nvCxnSpPr>
          <p:spPr>
            <a:xfrm flipV="1">
              <a:off x="7800789" y="4865389"/>
              <a:ext cx="368339" cy="50227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0DFF68B-AC95-4916-BD08-8699254CE36C}"/>
                </a:ext>
              </a:extLst>
            </p:cNvPr>
            <p:cNvCxnSpPr>
              <a:cxnSpLocks/>
              <a:stCxn id="37" idx="5"/>
              <a:endCxn id="35" idx="0"/>
            </p:cNvCxnSpPr>
            <p:nvPr/>
          </p:nvCxnSpPr>
          <p:spPr>
            <a:xfrm>
              <a:off x="8544246" y="4865389"/>
              <a:ext cx="449203" cy="50227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27011FC-5F1D-4C94-8667-75E8FB4B7756}"/>
                </a:ext>
              </a:extLst>
            </p:cNvPr>
            <p:cNvCxnSpPr>
              <a:cxnSpLocks/>
              <a:stCxn id="35" idx="2"/>
              <a:endCxn id="34" idx="6"/>
            </p:cNvCxnSpPr>
            <p:nvPr/>
          </p:nvCxnSpPr>
          <p:spPr>
            <a:xfrm flipH="1" flipV="1">
              <a:off x="8066038" y="5632913"/>
              <a:ext cx="662162" cy="238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5740B2D-E2F6-4CE8-A0C1-EC5BB493B186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>
            <a:xfrm flipV="1">
              <a:off x="6873378" y="3906938"/>
              <a:ext cx="662162" cy="56965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3F7915-BF8B-4D7B-9729-2B25F2BD6177}"/>
                </a:ext>
              </a:extLst>
            </p:cNvPr>
            <p:cNvSpPr txBox="1"/>
            <p:nvPr/>
          </p:nvSpPr>
          <p:spPr>
            <a:xfrm>
              <a:off x="8206264" y="3542709"/>
              <a:ext cx="27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17F6B6A-5FE2-4C78-98BB-D24BC1B66BAD}"/>
                </a:ext>
              </a:extLst>
            </p:cNvPr>
            <p:cNvSpPr txBox="1"/>
            <p:nvPr/>
          </p:nvSpPr>
          <p:spPr>
            <a:xfrm>
              <a:off x="7723213" y="4851714"/>
              <a:ext cx="27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2DF31A4-1627-48D8-916F-BC5590B9F69E}"/>
                </a:ext>
              </a:extLst>
            </p:cNvPr>
            <p:cNvSpPr txBox="1"/>
            <p:nvPr/>
          </p:nvSpPr>
          <p:spPr>
            <a:xfrm>
              <a:off x="8276028" y="5558586"/>
              <a:ext cx="27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C985F2-82C4-4558-8E3C-5E351610C40B}"/>
                </a:ext>
              </a:extLst>
            </p:cNvPr>
            <p:cNvSpPr txBox="1"/>
            <p:nvPr/>
          </p:nvSpPr>
          <p:spPr>
            <a:xfrm>
              <a:off x="8725026" y="4804794"/>
              <a:ext cx="27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004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3196D-333C-4733-831C-B7D9F7FC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二、递归地查找自动移动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C54FF-48E6-4DAB-B478-8482F6E1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7007"/>
            <a:ext cx="10515600" cy="1524992"/>
          </a:xfrm>
        </p:spPr>
        <p:txBody>
          <a:bodyPr/>
          <a:lstStyle/>
          <a:p>
            <a:pPr lvl="1" indent="0">
              <a:buNone/>
            </a:pPr>
            <a:r>
              <a:rPr lang="zh-CN" altLang="en-US"/>
              <a:t>第 </a:t>
            </a:r>
            <a:r>
              <a:rPr lang="en-US" altLang="zh-CN"/>
              <a:t>19 </a:t>
            </a:r>
            <a:r>
              <a:rPr lang="zh-CN" altLang="en-US"/>
              <a:t>到 </a:t>
            </a:r>
            <a:r>
              <a:rPr lang="en-US" altLang="zh-CN"/>
              <a:t>31 </a:t>
            </a:r>
            <a:r>
              <a:rPr lang="zh-CN" altLang="en-US"/>
              <a:t>行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F7C2B04-4AC2-49BE-BD9D-4170AFEA4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81" y="1270409"/>
            <a:ext cx="6997428" cy="3693319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find_free_targets_for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target_states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find_targets_for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如果得到的状态是源状态的子集或等价集合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说明已经找不到更多状态了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target_states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target_states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&amp;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用来求交集，比如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[2,4] &amp; [1]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结果为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  # &amp;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用来求交集，比如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[1] &amp; [1,2,4]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结果为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[1]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  # &amp;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用来求交集，比如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[1,2,4] &amp; [1,2,4]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结果为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[1,2,4]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states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find_free_targets_for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target_states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9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81990-E13F-4149-829C-61A0EFB6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三、先自由移动，再读入字符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4AED7-DC16-46E6-91F9-5A1FAD9D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7196"/>
            <a:ext cx="10515600" cy="3484804"/>
          </a:xfrm>
        </p:spPr>
        <p:txBody>
          <a:bodyPr/>
          <a:lstStyle/>
          <a:p>
            <a:pPr lvl="1"/>
            <a:r>
              <a:rPr lang="zh-CN" altLang="en-US"/>
              <a:t>每次读字符前，先把当前状态的自由移动后的状态都找到</a:t>
            </a:r>
            <a:endParaRPr lang="en-US" altLang="zh-CN"/>
          </a:p>
          <a:p>
            <a:pPr lvl="1"/>
            <a:r>
              <a:rPr lang="zh-CN" altLang="en-US"/>
              <a:t>然后再读入字符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800F93-9485-44DF-AFAE-C613832C8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0000"/>
            <a:ext cx="10248318" cy="1754326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NFA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read_char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current_states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find_free_targets_for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current_states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current_states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find_targets_for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current_states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78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B5D34-6AA0-44D6-BC13-E09FD3EF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 </a:t>
            </a:r>
            <a:r>
              <a:rPr lang="en-US" altLang="zh-CN"/>
              <a:t>nfa_2.rb</a:t>
            </a:r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D960406-4673-4706-88F0-1B4E978E3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95389"/>
            <a:ext cx="5836854" cy="1200329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factory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NFAFactory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'aa'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'aaa'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'aaaaa'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false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06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9B362-BE0A-47D0-A7CD-A240A0AF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DBA11-C411-48D6-B35E-2522EE09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有限自动机 </a:t>
            </a:r>
            <a:r>
              <a:rPr lang="en-US" altLang="zh-CN"/>
              <a:t>FA / </a:t>
            </a:r>
            <a:r>
              <a:rPr lang="zh-CN" altLang="en-US"/>
              <a:t>状态机</a:t>
            </a:r>
            <a:endParaRPr lang="en-US" altLang="zh-CN"/>
          </a:p>
          <a:p>
            <a:pPr lvl="1"/>
            <a:r>
              <a:rPr lang="zh-CN" altLang="en-US">
                <a:solidFill>
                  <a:srgbClr val="92D050"/>
                </a:solidFill>
              </a:rPr>
              <a:t>有限状态集</a:t>
            </a:r>
            <a:r>
              <a:rPr lang="en-US" altLang="zh-CN"/>
              <a:t>+</a:t>
            </a:r>
            <a:r>
              <a:rPr lang="zh-CN" altLang="en-US">
                <a:solidFill>
                  <a:srgbClr val="FFC000"/>
                </a:solidFill>
              </a:rPr>
              <a:t>有限字母表</a:t>
            </a:r>
            <a:r>
              <a:rPr lang="en-US" altLang="zh-CN"/>
              <a:t>+</a:t>
            </a:r>
            <a:r>
              <a:rPr lang="zh-CN" altLang="en-US">
                <a:solidFill>
                  <a:srgbClr val="00B0F0"/>
                </a:solidFill>
              </a:rPr>
              <a:t>转移规则</a:t>
            </a:r>
            <a:r>
              <a:rPr lang="en-US" altLang="zh-CN"/>
              <a:t>+</a:t>
            </a:r>
            <a:r>
              <a:rPr lang="zh-CN" altLang="en-US">
                <a:solidFill>
                  <a:srgbClr val="FFC000"/>
                </a:solidFill>
              </a:rPr>
              <a:t>起始状态</a:t>
            </a:r>
            <a:r>
              <a:rPr lang="en-US" altLang="zh-CN"/>
              <a:t>+</a:t>
            </a:r>
            <a:r>
              <a:rPr lang="zh-CN" altLang="en-US">
                <a:solidFill>
                  <a:srgbClr val="92D050"/>
                </a:solidFill>
              </a:rPr>
              <a:t>接受状态集</a:t>
            </a:r>
            <a:endParaRPr lang="en-US" altLang="zh-CN">
              <a:solidFill>
                <a:srgbClr val="92D050"/>
              </a:solidFill>
            </a:endParaRPr>
          </a:p>
          <a:p>
            <a:r>
              <a:rPr lang="zh-CN" altLang="en-US"/>
              <a:t>确定性 </a:t>
            </a:r>
            <a:r>
              <a:rPr lang="en-US" altLang="zh-CN"/>
              <a:t>Deterministic</a:t>
            </a:r>
          </a:p>
          <a:p>
            <a:pPr lvl="1"/>
            <a:r>
              <a:rPr lang="en-US" altLang="zh-CN"/>
              <a:t>FA </a:t>
            </a:r>
            <a:r>
              <a:rPr lang="zh-CN" altLang="en-US"/>
              <a:t>分为 </a:t>
            </a:r>
            <a:r>
              <a:rPr lang="en-US" altLang="zh-CN"/>
              <a:t>DFA </a:t>
            </a:r>
            <a:r>
              <a:rPr lang="zh-CN" altLang="en-US"/>
              <a:t>和 </a:t>
            </a:r>
            <a:r>
              <a:rPr lang="en-US" altLang="zh-CN"/>
              <a:t>NFA</a:t>
            </a:r>
          </a:p>
          <a:p>
            <a:pPr lvl="1"/>
            <a:r>
              <a:rPr lang="en-US" altLang="zh-CN"/>
              <a:t>DFA </a:t>
            </a:r>
            <a:r>
              <a:rPr lang="zh-CN" altLang="en-US"/>
              <a:t>和 </a:t>
            </a:r>
            <a:r>
              <a:rPr lang="en-US" altLang="zh-CN"/>
              <a:t>NFA </a:t>
            </a:r>
            <a:r>
              <a:rPr lang="zh-CN" altLang="en-US"/>
              <a:t>的区别有二</a:t>
            </a:r>
            <a:endParaRPr lang="en-US" altLang="zh-CN"/>
          </a:p>
          <a:p>
            <a:pPr lvl="1"/>
            <a:r>
              <a:rPr lang="zh-CN" altLang="en-US"/>
              <a:t>一、非确定性（不确定读入 </a:t>
            </a:r>
            <a:r>
              <a:rPr lang="en-US" altLang="zh-CN"/>
              <a:t>a </a:t>
            </a:r>
            <a:r>
              <a:rPr lang="zh-CN" altLang="en-US"/>
              <a:t>后的目标状态）</a:t>
            </a:r>
            <a:endParaRPr lang="en-US" altLang="zh-CN"/>
          </a:p>
          <a:p>
            <a:pPr lvl="1"/>
            <a:r>
              <a:rPr lang="zh-CN" altLang="en-US"/>
              <a:t>二、自由移动（不读入字符也能切换状态）</a:t>
            </a:r>
            <a:endParaRPr lang="en-US" altLang="zh-CN"/>
          </a:p>
          <a:p>
            <a:r>
              <a:rPr lang="zh-CN" altLang="en-US"/>
              <a:t>用 </a:t>
            </a:r>
            <a:r>
              <a:rPr lang="en-US" altLang="zh-CN"/>
              <a:t>Ruby </a:t>
            </a:r>
            <a:r>
              <a:rPr lang="zh-CN" altLang="en-US"/>
              <a:t>实现 </a:t>
            </a:r>
            <a:r>
              <a:rPr lang="en-US" altLang="zh-CN"/>
              <a:t>NFA</a:t>
            </a:r>
          </a:p>
          <a:p>
            <a:pPr lvl="1"/>
            <a:r>
              <a:rPr lang="zh-CN" altLang="en-US"/>
              <a:t>用饱和式运行解决不确定性</a:t>
            </a:r>
            <a:endParaRPr lang="en-US" altLang="zh-CN"/>
          </a:p>
          <a:p>
            <a:pPr lvl="1"/>
            <a:r>
              <a:rPr lang="zh-CN" altLang="en-US"/>
              <a:t>用 </a:t>
            </a:r>
            <a:r>
              <a:rPr lang="en-US" altLang="zh-CN"/>
              <a:t>nil </a:t>
            </a:r>
            <a:r>
              <a:rPr lang="zh-CN" altLang="en-US"/>
              <a:t>表示自由移动</a:t>
            </a:r>
          </a:p>
        </p:txBody>
      </p:sp>
    </p:spTree>
    <p:extLst>
      <p:ext uri="{BB962C8B-B14F-4D97-AF65-F5344CB8AC3E}">
        <p14:creationId xmlns:p14="http://schemas.microsoft.com/office/powerpoint/2010/main" val="2832785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2F50B9-C26B-4774-9984-77AFA7E16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0C93913-E91E-482A-862B-6C7B56543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Regular Expression /</a:t>
            </a:r>
            <a:r>
              <a:rPr lang="zh-CN" altLang="en-US"/>
              <a:t> </a:t>
            </a:r>
            <a:r>
              <a:rPr lang="en-US" altLang="zh-CN"/>
              <a:t>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57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7543F62-EB80-49AC-95FA-C61DCBEE2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任何一个</a:t>
            </a:r>
            <a:r>
              <a:rPr lang="en-US" altLang="zh-CN"/>
              <a:t>FA</a:t>
            </a:r>
            <a:r>
              <a:rPr lang="zh-CN" altLang="en-US"/>
              <a:t>都可以表示为正则表达式*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CED1F65-453D-4873-A836-63C416C5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这句话反过来说也成立，但我并不打算证明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3F18D3-83A4-4E99-BC15-F049604752B3}"/>
              </a:ext>
            </a:extLst>
          </p:cNvPr>
          <p:cNvSpPr txBox="1"/>
          <p:nvPr/>
        </p:nvSpPr>
        <p:spPr>
          <a:xfrm>
            <a:off x="2693466" y="6134352"/>
            <a:ext cx="680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* 这里的正则表达式仅代指本节课讲的含有三个操作的正则表达式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768263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410B4-FD01-44A5-A1E8-B7BC25B6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</p:spPr>
        <p:txBody>
          <a:bodyPr/>
          <a:lstStyle/>
          <a:p>
            <a:r>
              <a:rPr lang="zh-CN" altLang="en-US"/>
              <a:t>把 </a:t>
            </a:r>
            <a:r>
              <a:rPr lang="en-US" altLang="zh-CN"/>
              <a:t>FA </a:t>
            </a:r>
            <a:r>
              <a:rPr lang="zh-CN" altLang="en-US"/>
              <a:t>转为正则表达式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F13A8-08BD-41EC-9413-EE86E338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6193" y="2003556"/>
            <a:ext cx="2330095" cy="686893"/>
          </a:xfrm>
        </p:spPr>
        <p:txBody>
          <a:bodyPr/>
          <a:lstStyle/>
          <a:p>
            <a:pPr indent="0">
              <a:buNone/>
            </a:pPr>
            <a:r>
              <a:rPr lang="en-US" altLang="zh-CN">
                <a:latin typeface="Consolas" panose="020B0609020204030204" pitchFamily="49" charset="0"/>
              </a:rPr>
              <a:t>n(ew|ot)</a:t>
            </a:r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8549D73-472D-45C4-8C6A-0D0746D0FB9F}"/>
              </a:ext>
            </a:extLst>
          </p:cNvPr>
          <p:cNvGrpSpPr/>
          <p:nvPr/>
        </p:nvGrpSpPr>
        <p:grpSpPr>
          <a:xfrm>
            <a:off x="838200" y="1373119"/>
            <a:ext cx="4696613" cy="1876665"/>
            <a:chOff x="2436853" y="2199328"/>
            <a:chExt cx="4696613" cy="1876665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FEBD123-3673-473B-9DE9-EB023A361EB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2436853" y="3173271"/>
              <a:ext cx="44977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E74786E-D957-430C-93CB-34870CD21D6F}"/>
                </a:ext>
              </a:extLst>
            </p:cNvPr>
            <p:cNvSpPr txBox="1"/>
            <p:nvPr/>
          </p:nvSpPr>
          <p:spPr>
            <a:xfrm>
              <a:off x="3701591" y="2773102"/>
              <a:ext cx="240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n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E1ACD8-EFF4-4B96-A437-B41B1FF871C3}"/>
                </a:ext>
              </a:extLst>
            </p:cNvPr>
            <p:cNvSpPr/>
            <p:nvPr/>
          </p:nvSpPr>
          <p:spPr>
            <a:xfrm>
              <a:off x="2886630" y="2828816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156F162-C9F4-40D9-ABA0-27E42B5FF501}"/>
                </a:ext>
              </a:extLst>
            </p:cNvPr>
            <p:cNvSpPr/>
            <p:nvPr/>
          </p:nvSpPr>
          <p:spPr>
            <a:xfrm>
              <a:off x="4074649" y="2828816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EBB1F21-FD7A-422A-B0AF-B272ABEA936C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>
              <a:off x="3569409" y="3173271"/>
              <a:ext cx="50524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391642B-F232-4DDA-813C-70795FB5CE5F}"/>
                </a:ext>
              </a:extLst>
            </p:cNvPr>
            <p:cNvSpPr/>
            <p:nvPr/>
          </p:nvSpPr>
          <p:spPr>
            <a:xfrm>
              <a:off x="5262668" y="3378091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4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F00B1A1-B7D6-4F4E-989F-778939A8E6DD}"/>
                </a:ext>
              </a:extLst>
            </p:cNvPr>
            <p:cNvSpPr/>
            <p:nvPr/>
          </p:nvSpPr>
          <p:spPr>
            <a:xfrm>
              <a:off x="5262668" y="2249229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D5DFBB6-6A71-48F2-9A6D-F629E22BD72C}"/>
                </a:ext>
              </a:extLst>
            </p:cNvPr>
            <p:cNvSpPr/>
            <p:nvPr/>
          </p:nvSpPr>
          <p:spPr>
            <a:xfrm>
              <a:off x="6450687" y="2249229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7D1FC40-C101-4CC0-AF04-6100019B886C}"/>
                </a:ext>
              </a:extLst>
            </p:cNvPr>
            <p:cNvSpPr/>
            <p:nvPr/>
          </p:nvSpPr>
          <p:spPr>
            <a:xfrm>
              <a:off x="6450687" y="3378091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5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C5B15C8-CC92-4A71-8771-6D6C2C271E7E}"/>
                </a:ext>
              </a:extLst>
            </p:cNvPr>
            <p:cNvCxnSpPr>
              <a:cxnSpLocks/>
              <a:stCxn id="28" idx="7"/>
              <a:endCxn id="34" idx="2"/>
            </p:cNvCxnSpPr>
            <p:nvPr/>
          </p:nvCxnSpPr>
          <p:spPr>
            <a:xfrm flipV="1">
              <a:off x="4657437" y="2593684"/>
              <a:ext cx="605231" cy="33602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C18D821-2711-4139-A7F6-C06D2BE6985F}"/>
                </a:ext>
              </a:extLst>
            </p:cNvPr>
            <p:cNvCxnSpPr>
              <a:cxnSpLocks/>
              <a:stCxn id="28" idx="5"/>
              <a:endCxn id="33" idx="2"/>
            </p:cNvCxnSpPr>
            <p:nvPr/>
          </p:nvCxnSpPr>
          <p:spPr>
            <a:xfrm>
              <a:off x="4657437" y="3416837"/>
              <a:ext cx="605231" cy="305709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7C707BA-E3B3-487B-8872-83A4B9843B13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5945447" y="2593684"/>
              <a:ext cx="50524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0B1462-4B1C-44F0-9D97-9429BA9FC882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>
              <a:off x="5945447" y="3722546"/>
              <a:ext cx="50524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5AF42B-4D55-4ACE-B96C-9A9F9846A880}"/>
                </a:ext>
              </a:extLst>
            </p:cNvPr>
            <p:cNvSpPr txBox="1"/>
            <p:nvPr/>
          </p:nvSpPr>
          <p:spPr>
            <a:xfrm>
              <a:off x="4784745" y="2372992"/>
              <a:ext cx="240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e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A35A296-1D79-4416-85E3-7FD77D55CBE0}"/>
                </a:ext>
              </a:extLst>
            </p:cNvPr>
            <p:cNvSpPr txBox="1"/>
            <p:nvPr/>
          </p:nvSpPr>
          <p:spPr>
            <a:xfrm>
              <a:off x="6045960" y="2199328"/>
              <a:ext cx="240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w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34827F8-F0A8-4156-BEDB-645F819E9621}"/>
                </a:ext>
              </a:extLst>
            </p:cNvPr>
            <p:cNvSpPr txBox="1"/>
            <p:nvPr/>
          </p:nvSpPr>
          <p:spPr>
            <a:xfrm>
              <a:off x="4784745" y="3513944"/>
              <a:ext cx="240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o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82638CD-64CC-46A0-9740-605D623E361E}"/>
                </a:ext>
              </a:extLst>
            </p:cNvPr>
            <p:cNvSpPr txBox="1"/>
            <p:nvPr/>
          </p:nvSpPr>
          <p:spPr>
            <a:xfrm>
              <a:off x="6045960" y="3675883"/>
              <a:ext cx="240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t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A23171-88EC-4D63-9114-6C74396D6075}"/>
              </a:ext>
            </a:extLst>
          </p:cNvPr>
          <p:cNvGrpSpPr/>
          <p:nvPr/>
        </p:nvGrpSpPr>
        <p:grpSpPr>
          <a:xfrm>
            <a:off x="710477" y="3773688"/>
            <a:ext cx="2817004" cy="2401937"/>
            <a:chOff x="710477" y="3773688"/>
            <a:chExt cx="2817004" cy="2401937"/>
          </a:xfrm>
        </p:grpSpPr>
        <p:cxnSp>
          <p:nvCxnSpPr>
            <p:cNvPr id="75" name="连接符: 曲线 74">
              <a:extLst>
                <a:ext uri="{FF2B5EF4-FFF2-40B4-BE49-F238E27FC236}">
                  <a16:creationId xmlns:a16="http://schemas.microsoft.com/office/drawing/2014/main" id="{6446FBE0-C670-4083-9B68-4927C986DAC2}"/>
                </a:ext>
              </a:extLst>
            </p:cNvPr>
            <p:cNvCxnSpPr>
              <a:stCxn id="62" idx="7"/>
              <a:endCxn id="62" idx="1"/>
            </p:cNvCxnSpPr>
            <p:nvPr/>
          </p:nvCxnSpPr>
          <p:spPr>
            <a:xfrm rot="16200000" flipV="1">
              <a:off x="2716873" y="4217343"/>
              <a:ext cx="12700" cy="482797"/>
            </a:xfrm>
            <a:prstGeom prst="curvedConnector3">
              <a:avLst>
                <a:gd name="adj1" fmla="val 5152780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99DC22C-927E-45D2-BAAE-93143C427814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710477" y="5291179"/>
              <a:ext cx="44977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89D5214-6C63-4902-BB44-C82516A234FB}"/>
                </a:ext>
              </a:extLst>
            </p:cNvPr>
            <p:cNvSpPr/>
            <p:nvPr/>
          </p:nvSpPr>
          <p:spPr>
            <a:xfrm>
              <a:off x="1160254" y="4946724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BC244B4-4CA8-4BA1-A60C-8D5A3B84974C}"/>
                </a:ext>
              </a:extLst>
            </p:cNvPr>
            <p:cNvSpPr/>
            <p:nvPr/>
          </p:nvSpPr>
          <p:spPr>
            <a:xfrm>
              <a:off x="2375483" y="4357854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E38C9CD-34BD-4561-8063-B5B10C71600A}"/>
                </a:ext>
              </a:extLst>
            </p:cNvPr>
            <p:cNvSpPr/>
            <p:nvPr/>
          </p:nvSpPr>
          <p:spPr>
            <a:xfrm>
              <a:off x="2375483" y="5486716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63C9F9B-F450-418B-B7EB-BA373B214730}"/>
                </a:ext>
              </a:extLst>
            </p:cNvPr>
            <p:cNvCxnSpPr>
              <a:cxnSpLocks/>
              <a:stCxn id="57" idx="7"/>
              <a:endCxn id="62" idx="2"/>
            </p:cNvCxnSpPr>
            <p:nvPr/>
          </p:nvCxnSpPr>
          <p:spPr>
            <a:xfrm flipV="1">
              <a:off x="1743042" y="4702309"/>
              <a:ext cx="632441" cy="34530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C18098B-81D9-4EBF-AB88-B8D89789564C}"/>
                </a:ext>
              </a:extLst>
            </p:cNvPr>
            <p:cNvCxnSpPr>
              <a:cxnSpLocks/>
              <a:stCxn id="57" idx="5"/>
              <a:endCxn id="63" idx="2"/>
            </p:cNvCxnSpPr>
            <p:nvPr/>
          </p:nvCxnSpPr>
          <p:spPr>
            <a:xfrm>
              <a:off x="1743042" y="5534745"/>
              <a:ext cx="632441" cy="29642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4CD3516-32F2-4520-9D4D-7E38D42E8C83}"/>
                </a:ext>
              </a:extLst>
            </p:cNvPr>
            <p:cNvSpPr txBox="1"/>
            <p:nvPr/>
          </p:nvSpPr>
          <p:spPr>
            <a:xfrm>
              <a:off x="1543304" y="4510938"/>
              <a:ext cx="682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1...9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127EEF8-A356-41A1-A15C-6B8CE5E3A445}"/>
                </a:ext>
              </a:extLst>
            </p:cNvPr>
            <p:cNvSpPr txBox="1"/>
            <p:nvPr/>
          </p:nvSpPr>
          <p:spPr>
            <a:xfrm>
              <a:off x="1843213" y="5631115"/>
              <a:ext cx="240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F98BD9E-0D0B-4F95-8DDF-F36DB6BA6B6F}"/>
                </a:ext>
              </a:extLst>
            </p:cNvPr>
            <p:cNvSpPr txBox="1"/>
            <p:nvPr/>
          </p:nvSpPr>
          <p:spPr>
            <a:xfrm>
              <a:off x="2844702" y="3773688"/>
              <a:ext cx="682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0...9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78" name="内容占位符 2">
            <a:extLst>
              <a:ext uri="{FF2B5EF4-FFF2-40B4-BE49-F238E27FC236}">
                <a16:creationId xmlns:a16="http://schemas.microsoft.com/office/drawing/2014/main" id="{3F09721B-C854-4063-A900-246EFF4B53EC}"/>
              </a:ext>
            </a:extLst>
          </p:cNvPr>
          <p:cNvSpPr txBox="1">
            <a:spLocks/>
          </p:cNvSpPr>
          <p:nvPr/>
        </p:nvSpPr>
        <p:spPr>
          <a:xfrm>
            <a:off x="3932905" y="4829513"/>
            <a:ext cx="7536549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0|(1|2|3|4|5|6|7|8|9)(0|1|2|3|4|5|6|7|8|9)*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79" name="内容占位符 2">
            <a:extLst>
              <a:ext uri="{FF2B5EF4-FFF2-40B4-BE49-F238E27FC236}">
                <a16:creationId xmlns:a16="http://schemas.microsoft.com/office/drawing/2014/main" id="{F2F9B1E5-F3FF-40A9-9A6F-5E1E0D472A63}"/>
              </a:ext>
            </a:extLst>
          </p:cNvPr>
          <p:cNvSpPr txBox="1">
            <a:spLocks/>
          </p:cNvSpPr>
          <p:nvPr/>
        </p:nvSpPr>
        <p:spPr>
          <a:xfrm>
            <a:off x="3944974" y="5221609"/>
            <a:ext cx="7536549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latin typeface="Consolas" panose="020B0609020204030204" pitchFamily="49" charset="0"/>
              </a:rPr>
              <a:t>可以简写为 </a:t>
            </a:r>
            <a:r>
              <a:rPr lang="en-US" altLang="zh-CN" sz="2400">
                <a:latin typeface="Consolas" panose="020B0609020204030204" pitchFamily="49" charset="0"/>
              </a:rPr>
              <a:t>0|[1-9][0-9]*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99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387C-EC31-48A0-9A1D-D94FE8D8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 </a:t>
            </a:r>
            <a:r>
              <a:rPr lang="en-US" altLang="zh-CN"/>
              <a:t>RE </a:t>
            </a:r>
            <a:r>
              <a:rPr lang="zh-CN" altLang="en-US"/>
              <a:t>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BAAC3-FBF8-4873-9720-8AF78423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三个基本操作</a:t>
            </a:r>
            <a:endParaRPr lang="en-US" altLang="zh-CN"/>
          </a:p>
          <a:p>
            <a:pPr lvl="1"/>
            <a:r>
              <a:rPr lang="zh-CN" altLang="en-US"/>
              <a:t>连接：</a:t>
            </a:r>
            <a:r>
              <a:rPr lang="en-US" altLang="zh-CN"/>
              <a:t>AB </a:t>
            </a:r>
            <a:r>
              <a:rPr lang="zh-CN" altLang="en-US"/>
              <a:t>表示 </a:t>
            </a:r>
            <a:r>
              <a:rPr lang="en-US" altLang="zh-CN"/>
              <a:t>A </a:t>
            </a:r>
            <a:r>
              <a:rPr lang="zh-CN" altLang="en-US"/>
              <a:t>后面接一个 </a:t>
            </a:r>
            <a:r>
              <a:rPr lang="en-US" altLang="zh-CN"/>
              <a:t>B</a:t>
            </a:r>
            <a:r>
              <a:rPr lang="zh-CN" altLang="en-US"/>
              <a:t>，如 </a:t>
            </a:r>
            <a:r>
              <a:rPr lang="en-US" altLang="zh-CN"/>
              <a:t>hello </a:t>
            </a:r>
            <a:r>
              <a:rPr lang="zh-CN" altLang="en-US"/>
              <a:t>接受这五个字符相连</a:t>
            </a:r>
            <a:endParaRPr lang="en-US" altLang="zh-CN"/>
          </a:p>
          <a:p>
            <a:pPr lvl="1"/>
            <a:r>
              <a:rPr lang="zh-CN" altLang="en-US"/>
              <a:t>选择：</a:t>
            </a:r>
            <a:r>
              <a:rPr lang="en-US" altLang="zh-CN"/>
              <a:t>A | B </a:t>
            </a:r>
            <a:r>
              <a:rPr lang="zh-CN" altLang="en-US"/>
              <a:t>表示 </a:t>
            </a:r>
            <a:r>
              <a:rPr lang="en-US" altLang="zh-CN"/>
              <a:t>A </a:t>
            </a:r>
            <a:r>
              <a:rPr lang="zh-CN" altLang="en-US"/>
              <a:t>或 </a:t>
            </a:r>
            <a:r>
              <a:rPr lang="en-US" altLang="zh-CN"/>
              <a:t>B</a:t>
            </a:r>
            <a:r>
              <a:rPr lang="zh-CN" altLang="en-US"/>
              <a:t>，如 </a:t>
            </a:r>
            <a:r>
              <a:rPr lang="en-US" altLang="zh-CN"/>
              <a:t>hello|hi </a:t>
            </a:r>
            <a:r>
              <a:rPr lang="zh-CN" altLang="en-US"/>
              <a:t>接受 </a:t>
            </a:r>
            <a:r>
              <a:rPr lang="en-US" altLang="zh-CN"/>
              <a:t>hello </a:t>
            </a:r>
            <a:r>
              <a:rPr lang="zh-CN" altLang="en-US"/>
              <a:t>或者 </a:t>
            </a:r>
            <a:r>
              <a:rPr lang="en-US" altLang="zh-CN"/>
              <a:t>hi</a:t>
            </a:r>
          </a:p>
          <a:p>
            <a:pPr lvl="1"/>
            <a:r>
              <a:rPr lang="zh-CN" altLang="en-US"/>
              <a:t>重复：</a:t>
            </a:r>
            <a:r>
              <a:rPr lang="en-US" altLang="zh-CN"/>
              <a:t>A</a:t>
            </a:r>
            <a:r>
              <a:rPr lang="zh-CN" altLang="en-US"/>
              <a:t>* 表示 </a:t>
            </a:r>
            <a:r>
              <a:rPr lang="en-US" altLang="zh-CN"/>
              <a:t>A </a:t>
            </a:r>
            <a:r>
              <a:rPr lang="zh-CN" altLang="en-US"/>
              <a:t>重复 </a:t>
            </a:r>
            <a:r>
              <a:rPr lang="en-US" altLang="zh-CN"/>
              <a:t>0 </a:t>
            </a:r>
            <a:r>
              <a:rPr lang="zh-CN" altLang="en-US"/>
              <a:t>或多次，如 </a:t>
            </a:r>
            <a:r>
              <a:rPr lang="en-US" altLang="zh-CN"/>
              <a:t>hello* </a:t>
            </a:r>
            <a:r>
              <a:rPr lang="zh-CN" altLang="en-US"/>
              <a:t>接受 </a:t>
            </a:r>
            <a:r>
              <a:rPr lang="en-US" altLang="zh-CN"/>
              <a:t>hell</a:t>
            </a:r>
            <a:r>
              <a:rPr lang="zh-CN" altLang="en-US"/>
              <a:t>、</a:t>
            </a:r>
            <a:r>
              <a:rPr lang="en-US" altLang="zh-CN"/>
              <a:t>hello</a:t>
            </a:r>
            <a:r>
              <a:rPr lang="zh-CN" altLang="en-US"/>
              <a:t>、</a:t>
            </a:r>
            <a:r>
              <a:rPr lang="en-US" altLang="zh-CN"/>
              <a:t>helloo</a:t>
            </a:r>
            <a:r>
              <a:rPr lang="zh-CN" altLang="en-US"/>
              <a:t>，</a:t>
            </a:r>
            <a:r>
              <a:rPr lang="en-US" altLang="zh-CN"/>
              <a:t>(hello)* </a:t>
            </a:r>
            <a:r>
              <a:rPr lang="zh-CN" altLang="en-US"/>
              <a:t>接受空、</a:t>
            </a:r>
            <a:r>
              <a:rPr lang="en-US" altLang="zh-CN"/>
              <a:t>hello</a:t>
            </a:r>
            <a:r>
              <a:rPr lang="zh-CN" altLang="en-US"/>
              <a:t>、</a:t>
            </a:r>
            <a:r>
              <a:rPr lang="en-US" altLang="zh-CN"/>
              <a:t>hellohello</a:t>
            </a:r>
            <a:r>
              <a:rPr lang="zh-CN" altLang="en-US"/>
              <a:t>、</a:t>
            </a:r>
            <a:r>
              <a:rPr lang="en-US" altLang="zh-CN"/>
              <a:t>hellohellohello 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其他操作</a:t>
            </a:r>
            <a:endParaRPr lang="en-US" altLang="zh-CN"/>
          </a:p>
          <a:p>
            <a:pPr lvl="1"/>
            <a:r>
              <a:rPr lang="en-US" altLang="zh-CN"/>
              <a:t>[a-z] </a:t>
            </a:r>
            <a:r>
              <a:rPr lang="zh-CN" altLang="en-US"/>
              <a:t>是 </a:t>
            </a:r>
            <a:r>
              <a:rPr lang="en-US" altLang="zh-CN"/>
              <a:t>(a|b|c|d|e|f|...|x|y|z) </a:t>
            </a:r>
            <a:r>
              <a:rPr lang="zh-CN" altLang="en-US"/>
              <a:t>的简化</a:t>
            </a:r>
            <a:endParaRPr lang="en-US" altLang="zh-CN"/>
          </a:p>
          <a:p>
            <a:pPr lvl="1"/>
            <a:r>
              <a:rPr lang="en-US" altLang="zh-CN"/>
              <a:t>a+ </a:t>
            </a:r>
            <a:r>
              <a:rPr lang="zh-CN" altLang="en-US"/>
              <a:t>是 </a:t>
            </a:r>
            <a:r>
              <a:rPr lang="en-US" altLang="zh-CN"/>
              <a:t>(aa*) </a:t>
            </a:r>
            <a:r>
              <a:rPr lang="zh-CN" altLang="en-US"/>
              <a:t>的简化</a:t>
            </a:r>
            <a:endParaRPr lang="en-US" altLang="zh-CN"/>
          </a:p>
          <a:p>
            <a:pPr lvl="1"/>
            <a:r>
              <a:rPr lang="en-US" altLang="zh-CN"/>
              <a:t>a{1,3} </a:t>
            </a:r>
            <a:r>
              <a:rPr lang="zh-CN" altLang="en-US"/>
              <a:t>是 </a:t>
            </a:r>
            <a:r>
              <a:rPr lang="en-US" altLang="zh-CN"/>
              <a:t>(a|aa|aaa) </a:t>
            </a:r>
            <a:r>
              <a:rPr lang="zh-CN" altLang="en-US"/>
              <a:t>的简化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注意，可能在具体实现中性能不太一样，但是在逻辑上是一样的</a:t>
            </a:r>
            <a:endParaRPr lang="en-US" altLang="zh-CN"/>
          </a:p>
          <a:p>
            <a:pPr lvl="1" indent="0">
              <a:buNone/>
            </a:pPr>
            <a:r>
              <a:rPr lang="zh-CN" altLang="en-US"/>
              <a:t>这些额外的操作我们不会花时间研究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16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D92D-E278-490F-8C4E-A3E08291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A454B-C29B-48AA-9E6D-C206134A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我想知道一段字符串里有没有 </a:t>
            </a:r>
            <a:r>
              <a:rPr lang="en-US" altLang="zh-CN"/>
              <a:t>new</a:t>
            </a:r>
          </a:p>
          <a:p>
            <a:pPr lvl="1"/>
            <a:r>
              <a:rPr lang="zh-CN" altLang="en-US"/>
              <a:t>逐字遍历 </a:t>
            </a:r>
            <a:r>
              <a:rPr lang="en-US" altLang="zh-CN"/>
              <a:t>I have a new phone</a:t>
            </a:r>
          </a:p>
          <a:p>
            <a:pPr lvl="1"/>
            <a:r>
              <a:rPr lang="zh-CN" altLang="en-US"/>
              <a:t>正则表达式（先不讨论）</a:t>
            </a:r>
          </a:p>
        </p:txBody>
      </p:sp>
    </p:spTree>
    <p:extLst>
      <p:ext uri="{BB962C8B-B14F-4D97-AF65-F5344CB8AC3E}">
        <p14:creationId xmlns:p14="http://schemas.microsoft.com/office/powerpoint/2010/main" val="3275134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5EC09-DA08-44BE-AF98-4C23AF92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优先级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861A6-F29C-4431-8D3B-8827A6B0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举例</a:t>
            </a:r>
            <a:endParaRPr lang="en-US" altLang="zh-CN"/>
          </a:p>
          <a:p>
            <a:pPr lvl="1"/>
            <a:r>
              <a:rPr lang="en-US" altLang="zh-CN"/>
              <a:t>aa|bb </a:t>
            </a:r>
            <a:r>
              <a:rPr lang="zh-CN" altLang="en-US"/>
              <a:t>表示 </a:t>
            </a:r>
            <a:r>
              <a:rPr lang="en-US" altLang="zh-CN"/>
              <a:t>(aa)|(bb)</a:t>
            </a:r>
            <a:r>
              <a:rPr lang="zh-CN" altLang="en-US"/>
              <a:t>，这说明 </a:t>
            </a:r>
            <a:r>
              <a:rPr lang="en-US" altLang="zh-CN"/>
              <a:t>aa </a:t>
            </a:r>
            <a:r>
              <a:rPr lang="zh-CN" altLang="en-US"/>
              <a:t>的优先级高于 </a:t>
            </a:r>
            <a:r>
              <a:rPr lang="en-US" altLang="zh-CN"/>
              <a:t>a|b</a:t>
            </a:r>
          </a:p>
          <a:p>
            <a:pPr lvl="1"/>
            <a:r>
              <a:rPr lang="zh-CN" altLang="en-US"/>
              <a:t>即</a:t>
            </a:r>
            <a:r>
              <a:rPr lang="zh-CN" altLang="en-US">
                <a:solidFill>
                  <a:srgbClr val="92D050"/>
                </a:solidFill>
              </a:rPr>
              <a:t>连接</a:t>
            </a:r>
            <a:r>
              <a:rPr lang="zh-CN" altLang="en-US"/>
              <a:t>的优先级高于</a:t>
            </a:r>
            <a:r>
              <a:rPr lang="zh-CN" altLang="en-US">
                <a:solidFill>
                  <a:srgbClr val="FFC000"/>
                </a:solidFill>
              </a:rPr>
              <a:t>选择</a:t>
            </a:r>
            <a:endParaRPr lang="en-US" altLang="zh-CN">
              <a:solidFill>
                <a:srgbClr val="FFC000"/>
              </a:solidFill>
            </a:endParaRPr>
          </a:p>
          <a:p>
            <a:pPr lvl="1"/>
            <a:r>
              <a:rPr lang="en-US" altLang="zh-CN"/>
              <a:t>aa* </a:t>
            </a:r>
            <a:r>
              <a:rPr lang="zh-CN" altLang="en-US"/>
              <a:t>表示 </a:t>
            </a:r>
            <a:r>
              <a:rPr lang="en-US" altLang="zh-CN"/>
              <a:t>a(a*)</a:t>
            </a:r>
            <a:r>
              <a:rPr lang="zh-CN" altLang="en-US"/>
              <a:t>，这说明 </a:t>
            </a:r>
            <a:r>
              <a:rPr lang="en-US" altLang="zh-CN"/>
              <a:t>aa </a:t>
            </a:r>
            <a:r>
              <a:rPr lang="zh-CN" altLang="en-US"/>
              <a:t>的优先级低于 </a:t>
            </a:r>
            <a:r>
              <a:rPr lang="en-US" altLang="zh-CN"/>
              <a:t>a*</a:t>
            </a:r>
          </a:p>
          <a:p>
            <a:pPr lvl="1"/>
            <a:r>
              <a:rPr lang="zh-CN" altLang="en-US"/>
              <a:t>即</a:t>
            </a:r>
            <a:r>
              <a:rPr lang="zh-CN" altLang="en-US">
                <a:solidFill>
                  <a:srgbClr val="92D050"/>
                </a:solidFill>
              </a:rPr>
              <a:t>连接</a:t>
            </a:r>
            <a:r>
              <a:rPr lang="zh-CN" altLang="en-US"/>
              <a:t>的优先级低于</a:t>
            </a:r>
            <a:r>
              <a:rPr lang="zh-CN" altLang="en-US">
                <a:solidFill>
                  <a:srgbClr val="00B0F0"/>
                </a:solidFill>
              </a:rPr>
              <a:t>重复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/>
              <a:t>数值</a:t>
            </a:r>
            <a:endParaRPr lang="en-US" altLang="zh-CN"/>
          </a:p>
          <a:p>
            <a:pPr lvl="1"/>
            <a:r>
              <a:rPr lang="zh-CN" altLang="en-US"/>
              <a:t>我们可以把每一个操作的优先级固定为一个数字</a:t>
            </a:r>
            <a:endParaRPr lang="en-US" altLang="zh-CN"/>
          </a:p>
          <a:p>
            <a:pPr lvl="1"/>
            <a:r>
              <a:rPr lang="zh-CN" altLang="en-US"/>
              <a:t>选择：</a:t>
            </a:r>
            <a:r>
              <a:rPr lang="en-US" altLang="zh-CN"/>
              <a:t>0</a:t>
            </a:r>
          </a:p>
          <a:p>
            <a:pPr lvl="1"/>
            <a:r>
              <a:rPr lang="zh-CN" altLang="en-US"/>
              <a:t>连接：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重复：</a:t>
            </a:r>
            <a:r>
              <a:rPr lang="en-US" altLang="zh-CN"/>
              <a:t>2</a:t>
            </a:r>
          </a:p>
          <a:p>
            <a:pPr lvl="1"/>
            <a:r>
              <a:rPr lang="zh-CN" altLang="en-US"/>
              <a:t>另外我们可以规定 </a:t>
            </a:r>
            <a:r>
              <a:rPr lang="en-US" altLang="zh-CN"/>
              <a:t>a </a:t>
            </a:r>
            <a:r>
              <a:rPr lang="zh-CN" altLang="en-US"/>
              <a:t>字母本身的优先级定为 </a:t>
            </a:r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38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316DFC-36EF-4790-B786-710378EF3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如何用 </a:t>
            </a:r>
            <a:r>
              <a:rPr lang="en-US" altLang="zh-CN"/>
              <a:t>ruby </a:t>
            </a:r>
            <a:r>
              <a:rPr lang="zh-CN" altLang="en-US"/>
              <a:t>实现 </a:t>
            </a:r>
            <a:r>
              <a:rPr lang="en-US" altLang="zh-CN"/>
              <a:t>RE </a:t>
            </a:r>
            <a:r>
              <a:rPr lang="zh-CN" altLang="en-US"/>
              <a:t>的语法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6A1636E-85F5-44D1-AAEE-323B3100E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比如用代码表示正则表达式 </a:t>
            </a:r>
            <a:r>
              <a:rPr lang="en-US" altLang="zh-CN"/>
              <a:t>(ab|a)*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34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A91C-91AF-449E-BA97-514F356B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第一次尝试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F6D52-5DE1-46EB-BB34-F45113A6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598000"/>
          </a:xfrm>
        </p:spPr>
        <p:txBody>
          <a:bodyPr>
            <a:normAutofit/>
          </a:bodyPr>
          <a:lstStyle/>
          <a:p>
            <a:r>
              <a:rPr lang="zh-CN" altLang="en-US"/>
              <a:t>代码</a:t>
            </a:r>
            <a:endParaRPr lang="en-US" altLang="zh-CN"/>
          </a:p>
          <a:p>
            <a:pPr lvl="1"/>
            <a:r>
              <a:rPr lang="zh-CN" altLang="en-US"/>
              <a:t>见 </a:t>
            </a:r>
            <a:r>
              <a:rPr lang="en-US" altLang="zh-CN"/>
              <a:t>re.rb</a:t>
            </a:r>
          </a:p>
          <a:p>
            <a:r>
              <a:rPr lang="zh-CN" altLang="en-US"/>
              <a:t>运行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结果：</a:t>
            </a:r>
            <a:r>
              <a:rPr lang="en-US" altLang="zh-CN">
                <a:solidFill>
                  <a:srgbClr val="FF0000"/>
                </a:solidFill>
              </a:rPr>
              <a:t>/ab|a*/</a:t>
            </a:r>
            <a:r>
              <a:rPr lang="en-US" altLang="zh-CN"/>
              <a:t> </a:t>
            </a:r>
            <a:r>
              <a:rPr lang="zh-CN" altLang="en-US"/>
              <a:t>但我们想要的结果是 </a:t>
            </a:r>
            <a:r>
              <a:rPr lang="en-US" altLang="zh-CN">
                <a:solidFill>
                  <a:srgbClr val="92D050"/>
                </a:solidFill>
              </a:rPr>
              <a:t>/(ab|a)*/</a:t>
            </a:r>
          </a:p>
          <a:p>
            <a:pPr lvl="1" indent="0">
              <a:buNone/>
            </a:pPr>
            <a:r>
              <a:rPr lang="zh-CN" altLang="en-US"/>
              <a:t>怎么解决这个 </a:t>
            </a:r>
            <a:r>
              <a:rPr lang="en-US" altLang="zh-CN"/>
              <a:t>bug</a:t>
            </a:r>
            <a:r>
              <a:rPr lang="zh-CN" altLang="en-US"/>
              <a:t>？加括号！</a:t>
            </a:r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21AEE5-25AE-460A-8373-5A94B861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75518"/>
            <a:ext cx="7077579" cy="2308324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Repeat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Choose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Concat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8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D6BC39-0615-43D9-BCAC-8CEF3DC0B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要解决括号问题，请创建 </a:t>
            </a:r>
            <a:r>
              <a:rPr lang="en-US" altLang="zh-CN"/>
              <a:t>re_2.rb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21A2034-B211-4EB3-90BB-A090F23EF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复制 </a:t>
            </a:r>
            <a:r>
              <a:rPr lang="en-US" altLang="zh-CN"/>
              <a:t>re.rb </a:t>
            </a:r>
            <a:r>
              <a:rPr lang="zh-CN" altLang="en-US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487289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B5373-15C2-43F0-8D41-B1268224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加括号的规则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A6977-6146-45C9-99F8-CBA15CD9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2564805"/>
          </a:xfrm>
        </p:spPr>
        <p:txBody>
          <a:bodyPr>
            <a:spAutoFit/>
          </a:bodyPr>
          <a:lstStyle/>
          <a:p>
            <a:r>
              <a:rPr lang="zh-CN" altLang="en-US"/>
              <a:t>以 </a:t>
            </a:r>
            <a:r>
              <a:rPr lang="en-US" altLang="zh-CN">
                <a:solidFill>
                  <a:srgbClr val="FF0000"/>
                </a:solidFill>
              </a:rPr>
              <a:t>/ab|a*/</a:t>
            </a:r>
            <a:r>
              <a:rPr lang="en-US" altLang="zh-CN"/>
              <a:t> v.s.</a:t>
            </a:r>
            <a:r>
              <a:rPr lang="zh-CN" altLang="en-US"/>
              <a:t> </a:t>
            </a:r>
            <a:r>
              <a:rPr lang="en-US" altLang="zh-CN">
                <a:solidFill>
                  <a:srgbClr val="92D050"/>
                </a:solidFill>
              </a:rPr>
              <a:t>/(ab|a)*/</a:t>
            </a:r>
            <a:r>
              <a:rPr lang="zh-CN" altLang="en-US"/>
              <a:t> 为例</a:t>
            </a:r>
            <a:endParaRPr lang="en-US" altLang="zh-CN"/>
          </a:p>
          <a:p>
            <a:pPr lvl="1"/>
            <a:r>
              <a:rPr lang="en-US" altLang="zh-CN"/>
              <a:t>* </a:t>
            </a:r>
            <a:r>
              <a:rPr lang="zh-CN" altLang="en-US"/>
              <a:t>的优先级为 </a:t>
            </a:r>
            <a:r>
              <a:rPr lang="en-US" altLang="zh-CN"/>
              <a:t>2</a:t>
            </a:r>
          </a:p>
          <a:p>
            <a:pPr lvl="1"/>
            <a:r>
              <a:rPr lang="en-US" altLang="zh-CN"/>
              <a:t>| </a:t>
            </a:r>
            <a:r>
              <a:rPr lang="zh-CN" altLang="en-US"/>
              <a:t>的优先级为 </a:t>
            </a:r>
            <a:r>
              <a:rPr lang="en-US" altLang="zh-CN"/>
              <a:t>0</a:t>
            </a:r>
          </a:p>
          <a:p>
            <a:pPr lvl="1"/>
            <a:r>
              <a:rPr lang="en-US" altLang="zh-CN"/>
              <a:t>* </a:t>
            </a:r>
            <a:r>
              <a:rPr lang="zh-CN" altLang="en-US"/>
              <a:t>的操作对象 </a:t>
            </a:r>
            <a:r>
              <a:rPr lang="en-US" altLang="zh-CN"/>
              <a:t>ab|a </a:t>
            </a:r>
            <a:r>
              <a:rPr lang="zh-CN" altLang="en-US"/>
              <a:t>是 </a:t>
            </a:r>
            <a:r>
              <a:rPr lang="en-US" altLang="zh-CN"/>
              <a:t>A|B </a:t>
            </a:r>
            <a:r>
              <a:rPr lang="zh-CN" altLang="en-US"/>
              <a:t>形式，应该把 </a:t>
            </a:r>
            <a:r>
              <a:rPr lang="en-US" altLang="zh-CN"/>
              <a:t>ab|a </a:t>
            </a:r>
            <a:r>
              <a:rPr lang="zh-CN" altLang="en-US"/>
              <a:t>括起来</a:t>
            </a:r>
            <a:endParaRPr lang="en-US" altLang="zh-CN"/>
          </a:p>
          <a:p>
            <a:pPr lvl="1"/>
            <a:r>
              <a:rPr lang="zh-CN" altLang="en-US"/>
              <a:t>也就是：如果 </a:t>
            </a:r>
            <a:r>
              <a:rPr lang="en-US" altLang="zh-CN"/>
              <a:t>X </a:t>
            </a:r>
            <a:r>
              <a:rPr lang="zh-CN" altLang="en-US"/>
              <a:t>操作对象是 </a:t>
            </a:r>
            <a:r>
              <a:rPr lang="en-US" altLang="zh-CN"/>
              <a:t>Y</a:t>
            </a:r>
            <a:r>
              <a:rPr lang="zh-CN" altLang="en-US"/>
              <a:t>，且 </a:t>
            </a:r>
            <a:r>
              <a:rPr lang="en-US" altLang="zh-CN"/>
              <a:t>Y </a:t>
            </a:r>
            <a:r>
              <a:rPr lang="zh-CN" altLang="en-US"/>
              <a:t>优先级较低，那么应该把 </a:t>
            </a:r>
            <a:r>
              <a:rPr lang="en-US" altLang="zh-CN"/>
              <a:t>Y </a:t>
            </a:r>
            <a:r>
              <a:rPr lang="zh-CN" altLang="en-US"/>
              <a:t>括起来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E62E58-1EB6-436B-A306-4506877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891" y="3472450"/>
            <a:ext cx="5974713" cy="1477328"/>
          </a:xfrm>
          <a:prstGeom prst="rect">
            <a:avLst/>
          </a:prstGeom>
          <a:solidFill>
            <a:srgbClr val="2D2A2E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Choose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&lt;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Struct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:first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:second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to_s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second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join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'|'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 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E34D2F8-F6D9-49A9-8AB0-D35A4FBF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943" y="4661560"/>
            <a:ext cx="8594019" cy="2031325"/>
          </a:xfrm>
          <a:prstGeom prst="rect">
            <a:avLst/>
          </a:prstGeom>
          <a:solidFill>
            <a:srgbClr val="2D2A2E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Choose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&lt;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Struct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:first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:second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to_s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second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  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map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{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precedence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&lt; 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precedence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?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"(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#{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}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)"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: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  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join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'|'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77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DBCE94-C3C9-4135-8459-0EE8EF21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给三个操作加上优先级判断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517D941-E391-4A5B-BD3F-04EB08B47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最终代码见 </a:t>
            </a:r>
            <a:r>
              <a:rPr lang="en-US" altLang="zh-CN"/>
              <a:t>re_2.rb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61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1BE7D-5296-4611-A218-637878A0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 </a:t>
            </a:r>
            <a:r>
              <a:rPr lang="en-US" altLang="zh-CN"/>
              <a:t>re_2.rb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817D1-9B88-434C-8776-B05E1E21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213000"/>
          </a:xfrm>
        </p:spPr>
        <p:txBody>
          <a:bodyPr/>
          <a:lstStyle/>
          <a:p>
            <a:r>
              <a:rPr lang="zh-CN" altLang="en-US"/>
              <a:t>结果</a:t>
            </a:r>
            <a:endParaRPr lang="en-US" altLang="zh-CN"/>
          </a:p>
          <a:p>
            <a:pPr lvl="1"/>
            <a:r>
              <a:rPr lang="en-US" altLang="zh-CN"/>
              <a:t>/(ab|a)*/</a:t>
            </a:r>
          </a:p>
          <a:p>
            <a:pPr lvl="1"/>
            <a:r>
              <a:rPr lang="zh-CN" altLang="en-US"/>
              <a:t>左右两边的 </a:t>
            </a:r>
            <a:r>
              <a:rPr lang="en-US" altLang="zh-CN"/>
              <a:t>/ </a:t>
            </a:r>
            <a:r>
              <a:rPr lang="zh-CN" altLang="en-US"/>
              <a:t>表示这是个正则表达式，而不是字符串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C7CB44-981E-409D-8F5F-E9518F8AA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0000"/>
            <a:ext cx="7215437" cy="2031325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Repeat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Choose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Concat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66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05847F-3896-4BC7-B486-5D8EDED3B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如何运行正则表达式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1E9C10-0D6D-498D-B4C3-476D08B7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461665"/>
          </a:xfrm>
        </p:spPr>
        <p:txBody>
          <a:bodyPr/>
          <a:lstStyle/>
          <a:p>
            <a:r>
              <a:rPr lang="zh-CN" altLang="en-US"/>
              <a:t>把 </a:t>
            </a:r>
            <a:r>
              <a:rPr lang="en-US" altLang="zh-CN"/>
              <a:t>re </a:t>
            </a:r>
            <a:r>
              <a:rPr lang="zh-CN" altLang="en-US"/>
              <a:t>转为 </a:t>
            </a:r>
            <a:r>
              <a:rPr lang="en-US" altLang="zh-CN"/>
              <a:t>nfa</a:t>
            </a:r>
            <a:r>
              <a:rPr lang="zh-CN" altLang="en-US"/>
              <a:t>，然后调用 </a:t>
            </a:r>
            <a:r>
              <a:rPr lang="en-US" altLang="zh-CN"/>
              <a:t>nfa.accepts(string)</a:t>
            </a:r>
          </a:p>
        </p:txBody>
      </p:sp>
    </p:spTree>
    <p:extLst>
      <p:ext uri="{BB962C8B-B14F-4D97-AF65-F5344CB8AC3E}">
        <p14:creationId xmlns:p14="http://schemas.microsoft.com/office/powerpoint/2010/main" val="23219927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04EA5F-03C6-4692-9C6E-5BDE4A8A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新建 </a:t>
            </a:r>
            <a:r>
              <a:rPr lang="en-US" altLang="zh-CN"/>
              <a:t>re_to_nfa.rb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3C9C007-4ECD-40A4-BD7A-7C7F69ECE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复制自 </a:t>
            </a:r>
            <a:r>
              <a:rPr lang="en-US" altLang="zh-CN"/>
              <a:t>re_2.rb</a:t>
            </a:r>
            <a:r>
              <a:rPr lang="zh-CN" altLang="en-US"/>
              <a:t>，删除最后几行</a:t>
            </a:r>
          </a:p>
        </p:txBody>
      </p:sp>
    </p:spTree>
    <p:extLst>
      <p:ext uri="{BB962C8B-B14F-4D97-AF65-F5344CB8AC3E}">
        <p14:creationId xmlns:p14="http://schemas.microsoft.com/office/powerpoint/2010/main" val="288362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2A7CF-BA75-4ED5-BA7F-73AFA296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Literal </a:t>
            </a:r>
            <a:r>
              <a:rPr lang="zh-CN" altLang="en-US"/>
              <a:t>怎么变成 </a:t>
            </a:r>
            <a:r>
              <a:rPr lang="en-US" altLang="zh-CN"/>
              <a:t>NFA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045DC-BB8D-4118-8C07-DA5F2486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假设正则为 </a:t>
            </a:r>
            <a:r>
              <a:rPr lang="en-US" altLang="zh-CN"/>
              <a:t>/a/</a:t>
            </a:r>
            <a:r>
              <a:rPr lang="zh-CN" altLang="en-US"/>
              <a:t>，则对应的 </a:t>
            </a:r>
            <a:r>
              <a:rPr lang="en-US" altLang="zh-CN"/>
              <a:t>NFA </a:t>
            </a:r>
            <a:r>
              <a:rPr lang="zh-CN" altLang="en-US"/>
              <a:t>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但如果 </a:t>
            </a:r>
            <a:r>
              <a:rPr lang="en-US" altLang="zh-CN"/>
              <a:t>a </a:t>
            </a:r>
            <a:r>
              <a:rPr lang="zh-CN" altLang="en-US"/>
              <a:t>是空字符，就出现了意外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所以，我们需要新建一个 </a:t>
            </a:r>
            <a:r>
              <a:rPr lang="en-US" altLang="zh-CN"/>
              <a:t>Empty </a:t>
            </a:r>
            <a:r>
              <a:rPr lang="zh-CN" altLang="en-US"/>
              <a:t>类单独处理空字符</a:t>
            </a:r>
            <a:endParaRPr lang="en-US" altLang="zh-CN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AB8771-6A50-4FEC-8C8D-C7A6572F8382}"/>
              </a:ext>
            </a:extLst>
          </p:cNvPr>
          <p:cNvGrpSpPr/>
          <p:nvPr/>
        </p:nvGrpSpPr>
        <p:grpSpPr>
          <a:xfrm>
            <a:off x="838200" y="2011952"/>
            <a:ext cx="2431334" cy="741233"/>
            <a:chOff x="838200" y="2011952"/>
            <a:chExt cx="2431334" cy="741233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E36305C-153D-4762-82B6-C52B5BE42CA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838200" y="2408731"/>
              <a:ext cx="44977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5F7C021-8F1B-487C-BAC6-1C1BA65F859F}"/>
                </a:ext>
              </a:extLst>
            </p:cNvPr>
            <p:cNvSpPr/>
            <p:nvPr/>
          </p:nvSpPr>
          <p:spPr>
            <a:xfrm>
              <a:off x="1287977" y="2064276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8B8F144-FB64-480F-A84F-F04799D4EAF9}"/>
                </a:ext>
              </a:extLst>
            </p:cNvPr>
            <p:cNvSpPr/>
            <p:nvPr/>
          </p:nvSpPr>
          <p:spPr>
            <a:xfrm>
              <a:off x="2586755" y="2064276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6363B62-2487-4112-A982-0A2CE162A24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970756" y="2408731"/>
              <a:ext cx="6159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9CB87AB-B387-41B6-8520-54FC9E0E3B1A}"/>
                </a:ext>
              </a:extLst>
            </p:cNvPr>
            <p:cNvSpPr txBox="1"/>
            <p:nvPr/>
          </p:nvSpPr>
          <p:spPr>
            <a:xfrm>
              <a:off x="2095501" y="2011952"/>
              <a:ext cx="299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E70392-D0F9-4306-9DD5-6C48870BE9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838200" y="3870069"/>
            <a:ext cx="4497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B97A7F2C-CEBD-4333-A846-EBA7F764516B}"/>
              </a:ext>
            </a:extLst>
          </p:cNvPr>
          <p:cNvSpPr/>
          <p:nvPr/>
        </p:nvSpPr>
        <p:spPr>
          <a:xfrm>
            <a:off x="1287977" y="3525614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0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5CDBF29-2600-4A6D-8FBE-EF8FD1E1E810}"/>
              </a:ext>
            </a:extLst>
          </p:cNvPr>
          <p:cNvSpPr/>
          <p:nvPr/>
        </p:nvSpPr>
        <p:spPr>
          <a:xfrm>
            <a:off x="2586755" y="3525614"/>
            <a:ext cx="682779" cy="688909"/>
          </a:xfrm>
          <a:prstGeom prst="ellipse">
            <a:avLst/>
          </a:prstGeom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09D77A-900C-4F65-B97E-69F654703448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970756" y="3870069"/>
            <a:ext cx="61599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064D574-2558-499B-A3A7-D5E1FBA9E1F2}"/>
              </a:ext>
            </a:extLst>
          </p:cNvPr>
          <p:cNvSpPr txBox="1"/>
          <p:nvPr/>
        </p:nvSpPr>
        <p:spPr>
          <a:xfrm>
            <a:off x="2120804" y="3466629"/>
            <a:ext cx="29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空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DEB507-DCD4-420B-B5B8-073CED9B66CC}"/>
              </a:ext>
            </a:extLst>
          </p:cNvPr>
          <p:cNvGrpSpPr/>
          <p:nvPr/>
        </p:nvGrpSpPr>
        <p:grpSpPr>
          <a:xfrm>
            <a:off x="6961560" y="3511376"/>
            <a:ext cx="1228096" cy="688909"/>
            <a:chOff x="8699525" y="2031539"/>
            <a:chExt cx="1228096" cy="688909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E48003E-94C6-44DF-A42C-C7398A497BD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8699525" y="2375994"/>
              <a:ext cx="54531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2F9A382-2C07-4356-A9CE-0EBAAB52EC67}"/>
                </a:ext>
              </a:extLst>
            </p:cNvPr>
            <p:cNvSpPr/>
            <p:nvPr/>
          </p:nvSpPr>
          <p:spPr>
            <a:xfrm>
              <a:off x="9244842" y="2031539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460ED77-1EA0-47C0-B5C9-51F01A84E5E4}"/>
              </a:ext>
            </a:extLst>
          </p:cNvPr>
          <p:cNvSpPr txBox="1"/>
          <p:nvPr/>
        </p:nvSpPr>
        <p:spPr>
          <a:xfrm>
            <a:off x="3473584" y="3194110"/>
            <a:ext cx="86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rgbClr val="FF0000"/>
                </a:solidFill>
              </a:rPr>
              <a:t>×</a:t>
            </a:r>
            <a:endParaRPr lang="zh-CN" altLang="en-US" sz="800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6F62BA-ECE2-4551-BAA9-CF42E0D74FF0}"/>
              </a:ext>
            </a:extLst>
          </p:cNvPr>
          <p:cNvSpPr txBox="1"/>
          <p:nvPr/>
        </p:nvSpPr>
        <p:spPr>
          <a:xfrm>
            <a:off x="8409931" y="320501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>
                <a:solidFill>
                  <a:srgbClr val="92D050"/>
                </a:solidFill>
              </a:rPr>
              <a:t>✓</a:t>
            </a:r>
            <a:endParaRPr lang="zh-CN" altLang="en-US" sz="80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D62B-57BA-4948-BDB1-51E6A2C3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逐字遍历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7CC943-C1AC-4703-99E9-A13346B1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  ...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def run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while (current = readChar) </a:t>
            </a:r>
            <a:r>
              <a:rPr lang="en-US" altLang="zh-CN">
                <a:solidFill>
                  <a:srgbClr val="FFC000"/>
                </a:solidFill>
              </a:rPr>
              <a:t># </a:t>
            </a:r>
            <a:r>
              <a:rPr lang="zh-CN" altLang="en-US">
                <a:solidFill>
                  <a:srgbClr val="FFC000"/>
                </a:solidFill>
              </a:rPr>
              <a:t>注意这里是赋值</a:t>
            </a:r>
            <a:endParaRPr lang="en-US" altLang="zh-CN">
              <a:solidFill>
                <a:srgbClr val="FFC000"/>
              </a:solidFill>
            </a:endParaRP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if current == 'n'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current = readChar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if current == 'e'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current = readChar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if current == 'w'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  p '</a:t>
            </a:r>
            <a:r>
              <a:rPr lang="zh-CN" altLang="en-US">
                <a:solidFill>
                  <a:srgbClr val="92D050"/>
                </a:solidFill>
              </a:rPr>
              <a:t>有</a:t>
            </a:r>
            <a:r>
              <a:rPr lang="en-US" altLang="zh-CN">
                <a:solidFill>
                  <a:srgbClr val="92D050"/>
                </a:solidFill>
              </a:rPr>
              <a:t>new'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end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end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end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end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end</a:t>
            </a:r>
          </a:p>
          <a:p>
            <a:pPr lvl="1"/>
            <a:r>
              <a:rPr lang="en-US" altLang="zh-CN"/>
              <a:t>  ... </a:t>
            </a:r>
            <a:r>
              <a:rPr lang="zh-CN" altLang="en-US"/>
              <a:t>全文见 </a:t>
            </a:r>
            <a:r>
              <a:rPr lang="en-US" altLang="zh-CN"/>
              <a:t>new.rb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32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4F5FD-DDDA-4BAB-99FE-DFC467A4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Empty </a:t>
            </a:r>
            <a:r>
              <a:rPr lang="zh-CN" altLang="en-US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FAD8D-06EF-465E-B7B0-0B62F3FC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2442" y="1260000"/>
            <a:ext cx="3295816" cy="5382000"/>
          </a:xfrm>
        </p:spPr>
        <p:txBody>
          <a:bodyPr/>
          <a:lstStyle/>
          <a:p>
            <a:r>
              <a:rPr lang="zh-CN" altLang="en-US"/>
              <a:t>对应的 </a:t>
            </a:r>
            <a:r>
              <a:rPr lang="en-US" altLang="zh-CN"/>
              <a:t>NFA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AC9BE1-267A-4AD2-B711-7F2561B52335}"/>
              </a:ext>
            </a:extLst>
          </p:cNvPr>
          <p:cNvGrpSpPr/>
          <p:nvPr/>
        </p:nvGrpSpPr>
        <p:grpSpPr>
          <a:xfrm>
            <a:off x="8699525" y="2031539"/>
            <a:ext cx="1228096" cy="688909"/>
            <a:chOff x="8699525" y="2031539"/>
            <a:chExt cx="1228096" cy="688909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7BCA20B-E388-4224-9B9B-4586BDCFA15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8699525" y="2375994"/>
              <a:ext cx="54531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C778383-EC17-4412-8426-4F049AC3EB8F}"/>
                </a:ext>
              </a:extLst>
            </p:cNvPr>
            <p:cNvSpPr/>
            <p:nvPr/>
          </p:nvSpPr>
          <p:spPr>
            <a:xfrm>
              <a:off x="9244842" y="2031539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9FF0AF41-14D2-4204-B365-5BE9BBF15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0" y="1142688"/>
            <a:ext cx="7276351" cy="5355312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require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'./nfa_2.rb'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Empty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to_s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''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  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inspect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/"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  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precedence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  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start_state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随便创建一个开始状态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accepted_state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start_state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初始状态和结束状态相同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NFARuleList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([])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不读入什么字符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NFAFactory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accepted_state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72BFC76-D9A1-48A7-9B13-3426533F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702" y="2967335"/>
            <a:ext cx="4237057" cy="923330"/>
          </a:xfrm>
          <a:prstGeom prst="rect">
            <a:avLst/>
          </a:prstGeom>
          <a:solidFill>
            <a:srgbClr val="2D2A2E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nfa_1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 nfa_1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 nfa_1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false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805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3FCD3-1BA8-46A0-8C8D-35F7ECB8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Literal#to_nfa_factory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990B3-8348-47E0-BB22-9237E341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8192"/>
            <a:ext cx="10515600" cy="2653807"/>
          </a:xfrm>
        </p:spPr>
        <p:txBody>
          <a:bodyPr/>
          <a:lstStyle/>
          <a:p>
            <a:r>
              <a:rPr lang="zh-CN" altLang="en-US"/>
              <a:t>运行结果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7793B-E6E8-4FF1-8747-026B8B935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59999"/>
            <a:ext cx="7276351" cy="2585323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Literal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start_state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随便创建一个开始状态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accepted_state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随便创建一个结束状态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Consolas" panose="020B0609020204030204" pitchFamily="49" charset="0"/>
                <a:ea typeface="Microsoft YaHei UI" panose="020B0503020204020204" pitchFamily="34" charset="-122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rule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accepted_state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NFARuleList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Consolas" panose="020B0609020204030204" pitchFamily="49" charset="0"/>
              </a:rPr>
              <a:t>NFAFactory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accepted_state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DD8269-0ED9-4DF1-AA98-D71594E5E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74671"/>
            <a:ext cx="5561138" cy="923330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nfa_2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false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035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5561C33-08BB-42E5-A393-6BBE63E54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28142"/>
            <a:ext cx="10515600" cy="1421928"/>
          </a:xfrm>
        </p:spPr>
        <p:txBody>
          <a:bodyPr/>
          <a:lstStyle/>
          <a:p>
            <a:r>
              <a:rPr lang="zh-CN" altLang="en-US"/>
              <a:t>现在我们已经可以</a:t>
            </a:r>
            <a:br>
              <a:rPr lang="en-US" altLang="zh-CN"/>
            </a:br>
            <a:r>
              <a:rPr lang="zh-CN" altLang="en-US"/>
              <a:t>把 </a:t>
            </a:r>
            <a:r>
              <a:rPr lang="en-US" altLang="zh-CN"/>
              <a:t>// </a:t>
            </a:r>
            <a:r>
              <a:rPr lang="zh-CN" altLang="en-US"/>
              <a:t>和 </a:t>
            </a:r>
            <a:r>
              <a:rPr lang="en-US" altLang="zh-CN"/>
              <a:t>/x/ </a:t>
            </a:r>
            <a:r>
              <a:rPr lang="zh-CN" altLang="en-US"/>
              <a:t>变成 </a:t>
            </a:r>
            <a:r>
              <a:rPr lang="en-US" altLang="zh-CN"/>
              <a:t>NFA </a:t>
            </a:r>
            <a:r>
              <a:rPr lang="zh-CN" altLang="en-US"/>
              <a:t>了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53C2F0C-20D9-43A1-B1EE-6C282B36E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接下来只要支持三个基本操作即可</a:t>
            </a:r>
          </a:p>
        </p:txBody>
      </p:sp>
    </p:spTree>
    <p:extLst>
      <p:ext uri="{BB962C8B-B14F-4D97-AF65-F5344CB8AC3E}">
        <p14:creationId xmlns:p14="http://schemas.microsoft.com/office/powerpoint/2010/main" val="3546405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A30A6-75BE-4D11-A82C-C57C62D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C3FFC-9C22-4B22-A503-20279082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推理</a:t>
            </a:r>
            <a:endParaRPr lang="en-US" altLang="zh-CN"/>
          </a:p>
          <a:p>
            <a:pPr lvl="1"/>
            <a:r>
              <a:rPr lang="zh-CN" altLang="en-US"/>
              <a:t>已知 </a:t>
            </a:r>
            <a:r>
              <a:rPr lang="en-US" altLang="zh-CN"/>
              <a:t>/a/ </a:t>
            </a:r>
            <a:r>
              <a:rPr lang="zh-CN" altLang="en-US"/>
              <a:t>的 </a:t>
            </a:r>
            <a:r>
              <a:rPr lang="en-US" altLang="zh-CN"/>
              <a:t>nfa </a:t>
            </a:r>
            <a:r>
              <a:rPr lang="zh-CN" altLang="en-US"/>
              <a:t>为 </a:t>
            </a:r>
            <a:r>
              <a:rPr lang="en-US" altLang="zh-CN"/>
              <a:t>nfa_1</a:t>
            </a:r>
          </a:p>
          <a:p>
            <a:pPr lvl="1"/>
            <a:r>
              <a:rPr lang="zh-CN" altLang="en-US"/>
              <a:t>已知 </a:t>
            </a:r>
            <a:r>
              <a:rPr lang="en-US" altLang="zh-CN"/>
              <a:t>/b/ </a:t>
            </a:r>
            <a:r>
              <a:rPr lang="zh-CN" altLang="en-US"/>
              <a:t>的 </a:t>
            </a:r>
            <a:r>
              <a:rPr lang="en-US" altLang="zh-CN"/>
              <a:t>nfa </a:t>
            </a:r>
            <a:r>
              <a:rPr lang="zh-CN" altLang="en-US"/>
              <a:t>为 </a:t>
            </a:r>
            <a:r>
              <a:rPr lang="en-US" altLang="zh-CN"/>
              <a:t>nfa_2</a:t>
            </a:r>
          </a:p>
          <a:p>
            <a:pPr lvl="1"/>
            <a:r>
              <a:rPr lang="zh-CN" altLang="en-US"/>
              <a:t>那么 </a:t>
            </a:r>
            <a:r>
              <a:rPr lang="en-US" altLang="zh-CN"/>
              <a:t>/ab/ </a:t>
            </a:r>
            <a:r>
              <a:rPr lang="zh-CN" altLang="en-US"/>
              <a:t>的 </a:t>
            </a:r>
            <a:r>
              <a:rPr lang="en-US" altLang="zh-CN"/>
              <a:t>nfa </a:t>
            </a:r>
            <a:r>
              <a:rPr lang="zh-CN" altLang="en-US"/>
              <a:t>可能就是把 </a:t>
            </a:r>
            <a:r>
              <a:rPr lang="en-US" altLang="zh-CN"/>
              <a:t>nfa_1 </a:t>
            </a:r>
            <a:r>
              <a:rPr lang="zh-CN" altLang="en-US"/>
              <a:t>和 </a:t>
            </a:r>
            <a:r>
              <a:rPr lang="en-US" altLang="zh-CN"/>
              <a:t>nfa_2 </a:t>
            </a:r>
            <a:r>
              <a:rPr lang="zh-CN" altLang="en-US"/>
              <a:t>以某种形式结合起来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这样是不是就行了？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8B0D7-E5F6-4464-914C-DEC2DCD1A43A}"/>
              </a:ext>
            </a:extLst>
          </p:cNvPr>
          <p:cNvGrpSpPr/>
          <p:nvPr/>
        </p:nvGrpSpPr>
        <p:grpSpPr>
          <a:xfrm>
            <a:off x="838200" y="3429000"/>
            <a:ext cx="2431334" cy="741233"/>
            <a:chOff x="838200" y="2011952"/>
            <a:chExt cx="2431334" cy="741233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E420EAA-2049-4FB4-B105-B6D71274809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838200" y="2408731"/>
              <a:ext cx="44977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EEDB7E1-7A1E-42A4-85C4-C528C7EA4A50}"/>
                </a:ext>
              </a:extLst>
            </p:cNvPr>
            <p:cNvSpPr/>
            <p:nvPr/>
          </p:nvSpPr>
          <p:spPr>
            <a:xfrm>
              <a:off x="1287977" y="2064276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B3B090A-513C-41C3-AB58-717619BBD2B2}"/>
                </a:ext>
              </a:extLst>
            </p:cNvPr>
            <p:cNvSpPr/>
            <p:nvPr/>
          </p:nvSpPr>
          <p:spPr>
            <a:xfrm>
              <a:off x="2586755" y="2064276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9596035-BC75-42D3-BD2A-21F16C651F27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970756" y="2408731"/>
              <a:ext cx="6159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62CE14E-2157-4068-AC04-94A3DEA58026}"/>
                </a:ext>
              </a:extLst>
            </p:cNvPr>
            <p:cNvSpPr txBox="1"/>
            <p:nvPr/>
          </p:nvSpPr>
          <p:spPr>
            <a:xfrm>
              <a:off x="2095501" y="2011952"/>
              <a:ext cx="299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6603C7-5E64-4B64-854D-227D953AF86E}"/>
              </a:ext>
            </a:extLst>
          </p:cNvPr>
          <p:cNvGrpSpPr/>
          <p:nvPr/>
        </p:nvGrpSpPr>
        <p:grpSpPr>
          <a:xfrm>
            <a:off x="4018707" y="3429000"/>
            <a:ext cx="2431334" cy="741233"/>
            <a:chOff x="838200" y="2011952"/>
            <a:chExt cx="2431334" cy="741233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6E2D25A-80DF-40A9-A205-ABF2C8C1E537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838200" y="2408731"/>
              <a:ext cx="44977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B225FBB-089A-461D-A118-91BCE0CD2380}"/>
                </a:ext>
              </a:extLst>
            </p:cNvPr>
            <p:cNvSpPr/>
            <p:nvPr/>
          </p:nvSpPr>
          <p:spPr>
            <a:xfrm>
              <a:off x="1287977" y="2064276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41843A1-8530-4928-8406-226BA3112742}"/>
                </a:ext>
              </a:extLst>
            </p:cNvPr>
            <p:cNvSpPr/>
            <p:nvPr/>
          </p:nvSpPr>
          <p:spPr>
            <a:xfrm>
              <a:off x="2586755" y="2064276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E826443-F616-43EF-B558-6B287C6815E6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1970756" y="2408731"/>
              <a:ext cx="6159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CED81E7-6E59-4A42-BB3C-FD5A75E73226}"/>
                </a:ext>
              </a:extLst>
            </p:cNvPr>
            <p:cNvSpPr txBox="1"/>
            <p:nvPr/>
          </p:nvSpPr>
          <p:spPr>
            <a:xfrm>
              <a:off x="2095501" y="2011952"/>
              <a:ext cx="299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3AA572B-F6C2-478B-B26D-566EE6BE462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879834" y="5207730"/>
            <a:ext cx="4497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C8C635A5-5C07-4E9B-8495-ADA52764BEA1}"/>
              </a:ext>
            </a:extLst>
          </p:cNvPr>
          <p:cNvSpPr/>
          <p:nvPr/>
        </p:nvSpPr>
        <p:spPr>
          <a:xfrm>
            <a:off x="1329611" y="4863275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0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E60CE56-51B8-4005-8EB2-2380202E0D45}"/>
              </a:ext>
            </a:extLst>
          </p:cNvPr>
          <p:cNvSpPr/>
          <p:nvPr/>
        </p:nvSpPr>
        <p:spPr>
          <a:xfrm>
            <a:off x="2628389" y="4863275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01FC8D0-DDE6-4CBB-91A6-B8059846BF0F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2012390" y="5207730"/>
            <a:ext cx="61599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987E10A-1475-43F0-B382-38AAD33CEABB}"/>
              </a:ext>
            </a:extLst>
          </p:cNvPr>
          <p:cNvSpPr txBox="1"/>
          <p:nvPr/>
        </p:nvSpPr>
        <p:spPr>
          <a:xfrm>
            <a:off x="2137135" y="4810951"/>
            <a:ext cx="29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6A63D98-AA8D-4480-9028-D6F92AD0EEDE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3311168" y="5207726"/>
            <a:ext cx="1198950" cy="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9BEBE51-BB2C-4204-9F2F-1F5FF0F23E66}"/>
              </a:ext>
            </a:extLst>
          </p:cNvPr>
          <p:cNvSpPr/>
          <p:nvPr/>
        </p:nvSpPr>
        <p:spPr>
          <a:xfrm>
            <a:off x="4510118" y="4863271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4661F5B-6BD5-4830-AA23-F17E37549EE5}"/>
              </a:ext>
            </a:extLst>
          </p:cNvPr>
          <p:cNvSpPr/>
          <p:nvPr/>
        </p:nvSpPr>
        <p:spPr>
          <a:xfrm>
            <a:off x="5808896" y="4863271"/>
            <a:ext cx="682779" cy="688909"/>
          </a:xfrm>
          <a:prstGeom prst="ellipse">
            <a:avLst/>
          </a:prstGeom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726432-CFCC-498B-9DF6-A39A60021D2D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5192897" y="5207726"/>
            <a:ext cx="61599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EB5E98-8B6E-4342-946F-64EEE7863F6B}"/>
              </a:ext>
            </a:extLst>
          </p:cNvPr>
          <p:cNvSpPr txBox="1"/>
          <p:nvPr/>
        </p:nvSpPr>
        <p:spPr>
          <a:xfrm>
            <a:off x="5317642" y="4810947"/>
            <a:ext cx="29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1705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B04EC-6093-4E92-8F9C-2D6933E2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Concat#to_nfa_factory</a:t>
            </a:r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829A28-38C6-4ADF-BA2D-CCCE3D311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7130"/>
            <a:ext cx="9283311" cy="3970318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Concat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first_nfa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second_nfa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second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start_state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accept_states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second_nfa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accepted_states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second_nfa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extra_rules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accepted_states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map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{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nil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second_nfa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NFARuleList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extra_rules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NFAFactory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accept_states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CCC621-4567-48FC-A2B0-9B71277A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40715"/>
            <a:ext cx="10915168" cy="1477328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nfa_3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Concat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)).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false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727072"/>
              </a:solidFill>
              <a:effectLst/>
              <a:latin typeface="JetBrains Mono" panose="020B050902010205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'ba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b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#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JetBrains Mono" panose="020B0509020102050004" pitchFamily="49" charset="0"/>
              </a:rPr>
              <a:t>false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注意我们的正则是整体匹配，所以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false 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是对的。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727072"/>
              </a:solidFill>
              <a:effectLst/>
              <a:latin typeface="JetBrains Mono" panose="020B050902010205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rgbClr val="727072"/>
                </a:solidFill>
                <a:effectLst/>
                <a:latin typeface="JetBrains Mono" panose="020B0509020102050004" pitchFamily="49" charset="0"/>
              </a:rPr>
              <a:t>可以看看</a:t>
            </a:r>
            <a:r>
              <a:rPr lang="en-US" altLang="zh-CN">
                <a:solidFill>
                  <a:srgbClr val="727072"/>
                </a:solidFill>
                <a:latin typeface="JetBrains Mono" panose="020B0509020102050004" pitchFamily="49" charset="0"/>
              </a:rPr>
              <a:t> NFA#current_states </a:t>
            </a:r>
            <a:r>
              <a:rPr lang="zh-CN" altLang="en-US">
                <a:solidFill>
                  <a:srgbClr val="727072"/>
                </a:solidFill>
                <a:latin typeface="JetBrains Mono" panose="020B0509020102050004" pitchFamily="49" charset="0"/>
              </a:rPr>
              <a:t>的赋值逻辑，在遇到第一个 </a:t>
            </a:r>
            <a:r>
              <a:rPr lang="en-US" altLang="zh-CN">
                <a:solidFill>
                  <a:srgbClr val="727072"/>
                </a:solidFill>
                <a:latin typeface="JetBrains Mono" panose="020B0509020102050004" pitchFamily="49" charset="0"/>
              </a:rPr>
              <a:t>b </a:t>
            </a:r>
            <a:r>
              <a:rPr lang="zh-CN" altLang="en-US">
                <a:solidFill>
                  <a:srgbClr val="727072"/>
                </a:solidFill>
                <a:latin typeface="JetBrains Mono" panose="020B0509020102050004" pitchFamily="49" charset="0"/>
              </a:rPr>
              <a:t>时，</a:t>
            </a:r>
            <a:r>
              <a:rPr lang="en-US" altLang="zh-CN">
                <a:solidFill>
                  <a:srgbClr val="727072"/>
                </a:solidFill>
                <a:latin typeface="JetBrains Mono" panose="020B0509020102050004" pitchFamily="49" charset="0"/>
              </a:rPr>
              <a:t>current_states </a:t>
            </a:r>
            <a:r>
              <a:rPr lang="zh-CN" altLang="en-US">
                <a:solidFill>
                  <a:srgbClr val="727072"/>
                </a:solidFill>
                <a:latin typeface="JetBrains Mono" panose="020B0509020102050004" pitchFamily="49" charset="0"/>
              </a:rPr>
              <a:t>就变成了 </a:t>
            </a:r>
            <a:r>
              <a:rPr lang="en-US" altLang="zh-CN">
                <a:solidFill>
                  <a:srgbClr val="727072"/>
                </a:solidFill>
                <a:latin typeface="JetBrains Mono" panose="020B0509020102050004" pitchFamily="49" charset="0"/>
              </a:rPr>
              <a:t>[]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20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83C6C-0D4B-472F-BB47-56C911C6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A1E4D-C9C6-4BAC-9F82-C546A465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推理</a:t>
            </a:r>
            <a:endParaRPr lang="en-US" altLang="zh-CN"/>
          </a:p>
          <a:p>
            <a:pPr lvl="1"/>
            <a:r>
              <a:rPr lang="zh-CN" altLang="en-US"/>
              <a:t>已知 </a:t>
            </a:r>
            <a:r>
              <a:rPr lang="en-US" altLang="zh-CN"/>
              <a:t>/a/ </a:t>
            </a:r>
            <a:r>
              <a:rPr lang="zh-CN" altLang="en-US"/>
              <a:t>的 </a:t>
            </a:r>
            <a:r>
              <a:rPr lang="en-US" altLang="zh-CN"/>
              <a:t>nfa </a:t>
            </a:r>
            <a:r>
              <a:rPr lang="zh-CN" altLang="en-US"/>
              <a:t>为 </a:t>
            </a:r>
            <a:r>
              <a:rPr lang="en-US" altLang="zh-CN"/>
              <a:t>nfa_1</a:t>
            </a:r>
          </a:p>
          <a:p>
            <a:pPr lvl="1"/>
            <a:r>
              <a:rPr lang="zh-CN" altLang="en-US"/>
              <a:t>已知 </a:t>
            </a:r>
            <a:r>
              <a:rPr lang="en-US" altLang="zh-CN"/>
              <a:t>/b/ </a:t>
            </a:r>
            <a:r>
              <a:rPr lang="zh-CN" altLang="en-US"/>
              <a:t>的 </a:t>
            </a:r>
            <a:r>
              <a:rPr lang="en-US" altLang="zh-CN"/>
              <a:t>nfa </a:t>
            </a:r>
            <a:r>
              <a:rPr lang="zh-CN" altLang="en-US"/>
              <a:t>为 </a:t>
            </a:r>
            <a:r>
              <a:rPr lang="en-US" altLang="zh-CN"/>
              <a:t>nfa_2</a:t>
            </a:r>
          </a:p>
          <a:p>
            <a:pPr lvl="1"/>
            <a:r>
              <a:rPr lang="zh-CN" altLang="en-US"/>
              <a:t>那么 </a:t>
            </a:r>
            <a:r>
              <a:rPr lang="en-US" altLang="zh-CN"/>
              <a:t>/a|b/ </a:t>
            </a:r>
            <a:r>
              <a:rPr lang="zh-CN" altLang="en-US"/>
              <a:t>的 </a:t>
            </a:r>
            <a:r>
              <a:rPr lang="en-US" altLang="zh-CN"/>
              <a:t>nfa </a:t>
            </a:r>
            <a:r>
              <a:rPr lang="zh-CN" altLang="en-US"/>
              <a:t>可能就是把 </a:t>
            </a:r>
            <a:r>
              <a:rPr lang="en-US" altLang="zh-CN"/>
              <a:t>nfa_1 </a:t>
            </a:r>
            <a:r>
              <a:rPr lang="zh-CN" altLang="en-US"/>
              <a:t>和 </a:t>
            </a:r>
            <a:r>
              <a:rPr lang="en-US" altLang="zh-CN"/>
              <a:t>nfa_2 </a:t>
            </a:r>
            <a:r>
              <a:rPr lang="zh-CN" altLang="en-US"/>
              <a:t>以某种形式结合起来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>
                <a:solidFill>
                  <a:srgbClr val="FFFF00"/>
                </a:solidFill>
              </a:rPr>
              <a:t>新增两个自由移动是不是就行了？</a:t>
            </a:r>
            <a:endParaRPr lang="en-US" altLang="zh-CN">
              <a:solidFill>
                <a:srgbClr val="FFFF00"/>
              </a:solidFill>
            </a:endParaRPr>
          </a:p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0E1E75-C3AF-4C46-85E7-A1319AE38091}"/>
              </a:ext>
            </a:extLst>
          </p:cNvPr>
          <p:cNvGrpSpPr/>
          <p:nvPr/>
        </p:nvGrpSpPr>
        <p:grpSpPr>
          <a:xfrm>
            <a:off x="838200" y="3429000"/>
            <a:ext cx="2431334" cy="741233"/>
            <a:chOff x="838200" y="2011952"/>
            <a:chExt cx="2431334" cy="741233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340FAC5D-93A7-4335-9CE5-068666D3BF8E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838200" y="2408731"/>
              <a:ext cx="44977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C2ADE43-888F-481A-AF53-CA4872E04515}"/>
                </a:ext>
              </a:extLst>
            </p:cNvPr>
            <p:cNvSpPr/>
            <p:nvPr/>
          </p:nvSpPr>
          <p:spPr>
            <a:xfrm>
              <a:off x="1287977" y="2064276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24FE4-7D34-4CB3-9629-1793C3E5737A}"/>
                </a:ext>
              </a:extLst>
            </p:cNvPr>
            <p:cNvSpPr/>
            <p:nvPr/>
          </p:nvSpPr>
          <p:spPr>
            <a:xfrm>
              <a:off x="2586755" y="2064276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F7D3529-14FC-4878-A0D8-769352E1F11E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970756" y="2408731"/>
              <a:ext cx="6159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8E18BF8-DC87-4194-92EC-90419A647052}"/>
                </a:ext>
              </a:extLst>
            </p:cNvPr>
            <p:cNvSpPr txBox="1"/>
            <p:nvPr/>
          </p:nvSpPr>
          <p:spPr>
            <a:xfrm>
              <a:off x="2095501" y="2011952"/>
              <a:ext cx="299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7F4658C-8E8E-4041-A6A6-D05EAE7F8426}"/>
              </a:ext>
            </a:extLst>
          </p:cNvPr>
          <p:cNvGrpSpPr/>
          <p:nvPr/>
        </p:nvGrpSpPr>
        <p:grpSpPr>
          <a:xfrm>
            <a:off x="879834" y="4514688"/>
            <a:ext cx="2431334" cy="741233"/>
            <a:chOff x="838200" y="2011952"/>
            <a:chExt cx="2431334" cy="741233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535818E-E549-49D9-B0B5-F26E3E76ED3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838200" y="2408731"/>
              <a:ext cx="44977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92D72CF-C1D9-4B60-8343-70C411BE315D}"/>
                </a:ext>
              </a:extLst>
            </p:cNvPr>
            <p:cNvSpPr/>
            <p:nvPr/>
          </p:nvSpPr>
          <p:spPr>
            <a:xfrm>
              <a:off x="1287977" y="2064276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3AAD7EE-8C07-43E5-B79F-85AA7C84FAB7}"/>
                </a:ext>
              </a:extLst>
            </p:cNvPr>
            <p:cNvSpPr/>
            <p:nvPr/>
          </p:nvSpPr>
          <p:spPr>
            <a:xfrm>
              <a:off x="2586755" y="2064276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5FF8B1A-3A6A-4873-B8D6-B2F264DFD2BA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1970756" y="2408731"/>
              <a:ext cx="6159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E4CDD35-9E73-4348-907F-835E4A5A688D}"/>
                </a:ext>
              </a:extLst>
            </p:cNvPr>
            <p:cNvSpPr txBox="1"/>
            <p:nvPr/>
          </p:nvSpPr>
          <p:spPr>
            <a:xfrm>
              <a:off x="2095501" y="2011952"/>
              <a:ext cx="299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b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A7A600-AC18-4FC4-B77A-AAF91039BBB9}"/>
              </a:ext>
            </a:extLst>
          </p:cNvPr>
          <p:cNvCxnSpPr>
            <a:cxnSpLocks/>
            <a:stCxn id="28" idx="7"/>
            <a:endCxn id="18" idx="2"/>
          </p:cNvCxnSpPr>
          <p:nvPr/>
        </p:nvCxnSpPr>
        <p:spPr>
          <a:xfrm flipV="1">
            <a:off x="7287682" y="3851940"/>
            <a:ext cx="729876" cy="33122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9CF614C-D9EB-44D6-8609-BEAC21D5ACBC}"/>
              </a:ext>
            </a:extLst>
          </p:cNvPr>
          <p:cNvSpPr/>
          <p:nvPr/>
        </p:nvSpPr>
        <p:spPr>
          <a:xfrm>
            <a:off x="8017558" y="3507485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0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58CD110-F796-4CBD-99BC-05B548D327AA}"/>
              </a:ext>
            </a:extLst>
          </p:cNvPr>
          <p:cNvSpPr/>
          <p:nvPr/>
        </p:nvSpPr>
        <p:spPr>
          <a:xfrm>
            <a:off x="9316336" y="3507485"/>
            <a:ext cx="682779" cy="688909"/>
          </a:xfrm>
          <a:prstGeom prst="ellipse">
            <a:avLst/>
          </a:prstGeom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2C80430-FC6F-447C-B772-AA8A24E16BA1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8700337" y="3851940"/>
            <a:ext cx="61599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A06294F-D015-4F8E-9346-3DDA4CA9CAD6}"/>
              </a:ext>
            </a:extLst>
          </p:cNvPr>
          <p:cNvSpPr txBox="1"/>
          <p:nvPr/>
        </p:nvSpPr>
        <p:spPr>
          <a:xfrm>
            <a:off x="8825082" y="3455161"/>
            <a:ext cx="29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E36CAF-64C8-41AB-8315-EE55D36E8B53}"/>
              </a:ext>
            </a:extLst>
          </p:cNvPr>
          <p:cNvCxnSpPr>
            <a:cxnSpLocks/>
            <a:stCxn id="28" idx="5"/>
            <a:endCxn id="24" idx="2"/>
          </p:cNvCxnSpPr>
          <p:nvPr/>
        </p:nvCxnSpPr>
        <p:spPr>
          <a:xfrm>
            <a:off x="7287682" y="4670294"/>
            <a:ext cx="729876" cy="241173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52022C08-F3F7-49BD-B091-B0B088BA1E78}"/>
              </a:ext>
            </a:extLst>
          </p:cNvPr>
          <p:cNvSpPr/>
          <p:nvPr/>
        </p:nvSpPr>
        <p:spPr>
          <a:xfrm>
            <a:off x="8017558" y="4567012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89C5746-C93B-4C5D-946C-0F1967B9E9FD}"/>
              </a:ext>
            </a:extLst>
          </p:cNvPr>
          <p:cNvSpPr/>
          <p:nvPr/>
        </p:nvSpPr>
        <p:spPr>
          <a:xfrm>
            <a:off x="9316336" y="4567012"/>
            <a:ext cx="682779" cy="688909"/>
          </a:xfrm>
          <a:prstGeom prst="ellipse">
            <a:avLst/>
          </a:prstGeom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19C3A5E-2F3C-4E5B-A4D6-0F2C828F2DBF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8700337" y="4911467"/>
            <a:ext cx="61599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BEAB949-2FA5-42F9-A94C-EE0EF7B685FA}"/>
              </a:ext>
            </a:extLst>
          </p:cNvPr>
          <p:cNvSpPr txBox="1"/>
          <p:nvPr/>
        </p:nvSpPr>
        <p:spPr>
          <a:xfrm>
            <a:off x="8825082" y="4514688"/>
            <a:ext cx="29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B4F35F5-ED84-4E62-B7F3-8A4580F6DA7D}"/>
              </a:ext>
            </a:extLst>
          </p:cNvPr>
          <p:cNvSpPr/>
          <p:nvPr/>
        </p:nvSpPr>
        <p:spPr>
          <a:xfrm>
            <a:off x="6704894" y="4082273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S</a:t>
            </a:r>
            <a:r>
              <a:rPr lang="en-US" altLang="zh-CN" sz="2000" baseline="-25000">
                <a:latin typeface="思源黑体" panose="020B0500000000000000" pitchFamily="34" charset="-122"/>
                <a:ea typeface="思源黑体" panose="020B0500000000000000" pitchFamily="34" charset="-122"/>
              </a:rPr>
              <a:t>4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C91FC4C-B697-413A-9626-0DF641E43846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096000" y="4426727"/>
            <a:ext cx="608894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618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B04EC-6093-4E92-8F9C-2D6933E2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Choose#to_nfa_factory</a:t>
            </a:r>
            <a:endParaRPr lang="zh-CN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30A240-697F-415E-B790-593B2DAD7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7130"/>
            <a:ext cx="10661893" cy="3970318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Choose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&lt;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Struct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78DCE8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:first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B9DF2"/>
                </a:solidFill>
                <a:effectLst/>
                <a:latin typeface="JetBrains Mono" panose="020B0509020102050004" pitchFamily="49" charset="0"/>
              </a:rPr>
              <a:t>:second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first_nfa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second_nfa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second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start_state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Object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accepted_states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accepted_states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second_nfa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accepted_states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second_nfa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extra_rules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first_nfa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second_nfa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map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{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nil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NFARuleList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extra_rules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NFAFactory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accepted_states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15A59A-1565-4C66-83A7-5D44EAA1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44413"/>
            <a:ext cx="9696885" cy="1200329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nfa_4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Choose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)).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# false 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全词匹配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10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EA265-6CC2-4F49-BD8D-2BFBC63C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重复操作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8C138-64F0-4952-843F-AFDAECDF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 </a:t>
            </a:r>
            <a:r>
              <a:rPr lang="en-US" altLang="zh-CN"/>
              <a:t>/a</a:t>
            </a:r>
            <a:r>
              <a:rPr lang="zh-CN" altLang="en-US"/>
              <a:t>*</a:t>
            </a:r>
            <a:r>
              <a:rPr lang="en-US" altLang="zh-CN"/>
              <a:t>/ </a:t>
            </a:r>
            <a:r>
              <a:rPr lang="zh-CN" altLang="en-US"/>
              <a:t>为例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 indent="0">
              <a:buNone/>
            </a:pPr>
            <a:endParaRPr lang="en-US" altLang="zh-CN"/>
          </a:p>
          <a:p>
            <a:pPr lvl="1"/>
            <a:r>
              <a:rPr lang="zh-CN" altLang="en-US"/>
              <a:t>只要加两个自由移动就可以把 </a:t>
            </a:r>
            <a:r>
              <a:rPr lang="en-US" altLang="zh-CN"/>
              <a:t>/a/ </a:t>
            </a:r>
            <a:r>
              <a:rPr lang="zh-CN" altLang="en-US"/>
              <a:t>的 </a:t>
            </a:r>
            <a:r>
              <a:rPr lang="en-US" altLang="zh-CN"/>
              <a:t>nfa </a:t>
            </a:r>
            <a:r>
              <a:rPr lang="zh-CN" altLang="en-US"/>
              <a:t>变成 </a:t>
            </a:r>
            <a:r>
              <a:rPr lang="en-US" altLang="zh-CN"/>
              <a:t>/a*/ </a:t>
            </a:r>
            <a:r>
              <a:rPr lang="zh-CN" altLang="en-US"/>
              <a:t>的 </a:t>
            </a:r>
            <a:r>
              <a:rPr lang="en-US" altLang="zh-CN"/>
              <a:t>nfa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F30450-26B2-4028-9788-265F558CD6B4}"/>
              </a:ext>
            </a:extLst>
          </p:cNvPr>
          <p:cNvGrpSpPr/>
          <p:nvPr/>
        </p:nvGrpSpPr>
        <p:grpSpPr>
          <a:xfrm>
            <a:off x="838200" y="2147911"/>
            <a:ext cx="2431334" cy="741233"/>
            <a:chOff x="838200" y="2011952"/>
            <a:chExt cx="2431334" cy="741233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AE05B61-3343-409D-8CF8-448E65A566F8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838200" y="2408731"/>
              <a:ext cx="44977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659DC39-5BD8-4F98-B5D1-FA9DA06D4BB0}"/>
                </a:ext>
              </a:extLst>
            </p:cNvPr>
            <p:cNvSpPr/>
            <p:nvPr/>
          </p:nvSpPr>
          <p:spPr>
            <a:xfrm>
              <a:off x="1287977" y="2064276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180108-6C96-45AB-B880-A92031BE1164}"/>
                </a:ext>
              </a:extLst>
            </p:cNvPr>
            <p:cNvSpPr/>
            <p:nvPr/>
          </p:nvSpPr>
          <p:spPr>
            <a:xfrm>
              <a:off x="2586755" y="2064276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9DA99E3-4810-4F7E-B12A-DF1DDC8D43B2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970756" y="2408731"/>
              <a:ext cx="6159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E984194-5DD1-4743-8120-722F8BDB1E8C}"/>
                </a:ext>
              </a:extLst>
            </p:cNvPr>
            <p:cNvSpPr txBox="1"/>
            <p:nvPr/>
          </p:nvSpPr>
          <p:spPr>
            <a:xfrm>
              <a:off x="2095501" y="2011952"/>
              <a:ext cx="299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9C8FB8-6FDF-4FA8-8789-95B1F8FB12C5}"/>
              </a:ext>
            </a:extLst>
          </p:cNvPr>
          <p:cNvGrpSpPr/>
          <p:nvPr/>
        </p:nvGrpSpPr>
        <p:grpSpPr>
          <a:xfrm>
            <a:off x="5354501" y="2135438"/>
            <a:ext cx="3730112" cy="747583"/>
            <a:chOff x="838200" y="3568747"/>
            <a:chExt cx="3730112" cy="74758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D98BC4D-97F0-4B98-B9C6-6891C43AFFA5}"/>
                </a:ext>
              </a:extLst>
            </p:cNvPr>
            <p:cNvSpPr txBox="1"/>
            <p:nvPr/>
          </p:nvSpPr>
          <p:spPr>
            <a:xfrm>
              <a:off x="3425111" y="3568747"/>
              <a:ext cx="304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</a:t>
              </a:r>
              <a:endParaRPr lang="zh-CN" altLang="en-US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41251C6-DAAF-4D36-A933-313B2EED95DC}"/>
                </a:ext>
              </a:extLst>
            </p:cNvPr>
            <p:cNvCxnSpPr>
              <a:cxnSpLocks/>
              <a:stCxn id="18" idx="6"/>
              <a:endCxn id="12" idx="2"/>
            </p:cNvCxnSpPr>
            <p:nvPr/>
          </p:nvCxnSpPr>
          <p:spPr>
            <a:xfrm>
              <a:off x="1970756" y="3965526"/>
              <a:ext cx="6159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A2D8281-CD97-4C1C-A3A6-8DEB54A9950C}"/>
                </a:ext>
              </a:extLst>
            </p:cNvPr>
            <p:cNvSpPr/>
            <p:nvPr/>
          </p:nvSpPr>
          <p:spPr>
            <a:xfrm>
              <a:off x="2586755" y="3621071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F4E3C77-6D0F-45C5-93FA-AEA16E1B70AE}"/>
                </a:ext>
              </a:extLst>
            </p:cNvPr>
            <p:cNvSpPr/>
            <p:nvPr/>
          </p:nvSpPr>
          <p:spPr>
            <a:xfrm>
              <a:off x="3885533" y="3621071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DA1021F-3B6C-4A03-AD1B-C3AF353DE3D0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3269534" y="3965526"/>
              <a:ext cx="6159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A65D293-2BEE-44BD-BAB5-D31AB4538B25}"/>
                </a:ext>
              </a:extLst>
            </p:cNvPr>
            <p:cNvSpPr/>
            <p:nvPr/>
          </p:nvSpPr>
          <p:spPr>
            <a:xfrm>
              <a:off x="1287977" y="3621071"/>
              <a:ext cx="682779" cy="688909"/>
            </a:xfrm>
            <a:prstGeom prst="ellipse">
              <a:avLst/>
            </a:prstGeom>
            <a:ln w="762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S</a:t>
              </a:r>
              <a:r>
                <a:rPr lang="en-US" altLang="zh-CN" sz="2000" baseline="-25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12A0F5E-1F4F-4E42-86AF-A5E6AD98AFE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838200" y="3965526"/>
              <a:ext cx="44977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5C1AC025-B19D-439B-B15E-6916EA7D54D5}"/>
                </a:ext>
              </a:extLst>
            </p:cNvPr>
            <p:cNvCxnSpPr>
              <a:stCxn id="13" idx="4"/>
              <a:endCxn id="12" idx="4"/>
            </p:cNvCxnSpPr>
            <p:nvPr/>
          </p:nvCxnSpPr>
          <p:spPr>
            <a:xfrm rot="5400000">
              <a:off x="3577534" y="3660591"/>
              <a:ext cx="12700" cy="1298778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010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9FB21-6641-4574-B1E9-87B1E154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Repeat#to_nfa_factory</a:t>
            </a:r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FFC4B8-D345-42C3-8FAC-FF998C7858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17130"/>
            <a:ext cx="9696885" cy="3693319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class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Repeat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def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A9DC76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expression_nfa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expression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start_state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Object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accept_states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expression_nfa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accepted_states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expression_nfa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extra_rules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expression_nfa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accepted_states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map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{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accept_state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|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accept_state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nil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expression_nfa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}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Rule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nil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expression_nfa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NFARuleList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rules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extra_rules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NFAFactory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start_state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accept_states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rule_list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end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F56A91-AB39-485B-860F-1FFD1EA33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20672"/>
            <a:ext cx="7215437" cy="1477328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nfa_5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Repeat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)).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nfa_5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nfa_5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nfa_5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# false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nfa_5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# true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14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38DC1-D31F-4035-A578-913D20BC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综合一下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30DA40-E7D0-4C0B-9D96-6D6756EB5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17130"/>
            <a:ext cx="6939720" cy="3139321"/>
          </a:xfrm>
          <a:prstGeom prst="rect">
            <a:avLst/>
          </a:prstGeom>
          <a:solidFill>
            <a:srgbClr val="2D2A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re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6188"/>
                </a:solidFill>
                <a:effectLst/>
                <a:latin typeface="JetBrains Mono" panose="020B05090201020500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Repeat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Concat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),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Choose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Empty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,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59762"/>
                </a:solidFill>
                <a:effectLst/>
                <a:latin typeface="JetBrains Mono" panose="020B0509020102050004" pitchFamily="49" charset="0"/>
              </a:rPr>
              <a:t>Literal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'b'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))))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re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                                # /(a(|b))*/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''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     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'a'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    # false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'ab'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   # true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'aba'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  # false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p 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to_nfa_factory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39293"/>
                </a:solidFill>
                <a:effectLst/>
                <a:latin typeface="JetBrains Mono" panose="020B0509020102050004" pitchFamily="49" charset="0"/>
              </a:rPr>
              <a:t>.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CFCFA"/>
                </a:solidFill>
                <a:effectLst/>
                <a:latin typeface="JetBrains Mono" panose="020B0509020102050004" pitchFamily="49" charset="0"/>
              </a:rPr>
              <a:t>accepts?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'abab'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FFD866"/>
                </a:solidFill>
                <a:effectLst/>
                <a:latin typeface="JetBrains Mono" panose="020B0509020102050004" pitchFamily="49" charset="0"/>
              </a:rPr>
              <a:t> # true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5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D92D-E278-490F-8C4E-A3E08291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A454B-C29B-48AA-9E6D-C206134A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我想知道一段字符串里有没有 </a:t>
            </a:r>
            <a:r>
              <a:rPr lang="en-US" altLang="zh-CN"/>
              <a:t>new </a:t>
            </a:r>
            <a:r>
              <a:rPr lang="zh-CN" altLang="en-US"/>
              <a:t>或 </a:t>
            </a:r>
            <a:r>
              <a:rPr lang="en-US" altLang="zh-CN"/>
              <a:t>not</a:t>
            </a:r>
          </a:p>
          <a:p>
            <a:pPr lvl="1"/>
            <a:r>
              <a:rPr lang="zh-CN" altLang="en-US"/>
              <a:t>逐字遍历</a:t>
            </a:r>
          </a:p>
          <a:p>
            <a:pPr lvl="1"/>
            <a:r>
              <a:rPr lang="zh-CN" altLang="en-US"/>
              <a:t>正则表达式（先不讨论）</a:t>
            </a:r>
          </a:p>
        </p:txBody>
      </p:sp>
    </p:spTree>
    <p:extLst>
      <p:ext uri="{BB962C8B-B14F-4D97-AF65-F5344CB8AC3E}">
        <p14:creationId xmlns:p14="http://schemas.microsoft.com/office/powerpoint/2010/main" val="18565669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3564F2-A2E9-46E5-ADD0-22CDBB809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97107"/>
            <a:ext cx="10515600" cy="757130"/>
          </a:xfrm>
        </p:spPr>
        <p:txBody>
          <a:bodyPr/>
          <a:lstStyle/>
          <a:p>
            <a:r>
              <a:rPr lang="en-US" altLang="zh-CN"/>
              <a:t>RE </a:t>
            </a:r>
            <a:r>
              <a:rPr lang="zh-CN" altLang="en-US"/>
              <a:t>转为 </a:t>
            </a:r>
            <a:r>
              <a:rPr lang="en-US" altLang="zh-CN"/>
              <a:t>NFA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BFD14F8-18B9-407C-9E5D-B843AD07E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670566"/>
            <a:ext cx="10515600" cy="1610697"/>
          </a:xfrm>
        </p:spPr>
        <p:txBody>
          <a:bodyPr/>
          <a:lstStyle/>
          <a:p>
            <a:r>
              <a:rPr lang="zh-CN" altLang="en-US"/>
              <a:t>我们已经实现了正则表达式到 </a:t>
            </a:r>
            <a:r>
              <a:rPr lang="en-US" altLang="zh-CN"/>
              <a:t>NFA </a:t>
            </a:r>
            <a:r>
              <a:rPr lang="zh-CN" altLang="en-US"/>
              <a:t>的变化</a:t>
            </a:r>
            <a:endParaRPr lang="en-US" altLang="zh-CN"/>
          </a:p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不过实际工作中，大部分的实现并不是转为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NFA</a:t>
            </a:r>
          </a:p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因为这种方法在处理捕获、断言时不方便</a:t>
            </a:r>
          </a:p>
        </p:txBody>
      </p:sp>
    </p:spTree>
    <p:extLst>
      <p:ext uri="{BB962C8B-B14F-4D97-AF65-F5344CB8AC3E}">
        <p14:creationId xmlns:p14="http://schemas.microsoft.com/office/powerpoint/2010/main" val="17210522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F716EF-40F0-48E5-893E-0336BBC46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NFA </a:t>
            </a:r>
            <a:r>
              <a:rPr lang="zh-CN" altLang="en-US"/>
              <a:t>可以转为 </a:t>
            </a:r>
            <a:r>
              <a:rPr lang="en-US" altLang="zh-CN"/>
              <a:t>DFA </a:t>
            </a:r>
            <a:r>
              <a:rPr lang="zh-CN" altLang="en-US"/>
              <a:t>吗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3C5364B-BC8F-4FCA-8860-C784A8C0F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答案是可以</a:t>
            </a:r>
          </a:p>
        </p:txBody>
      </p:sp>
    </p:spTree>
    <p:extLst>
      <p:ext uri="{BB962C8B-B14F-4D97-AF65-F5344CB8AC3E}">
        <p14:creationId xmlns:p14="http://schemas.microsoft.com/office/powerpoint/2010/main" val="35339833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562B2-4139-4855-8A8F-F3B371D9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 </a:t>
            </a:r>
            <a:r>
              <a:rPr lang="en-US" altLang="zh-CN"/>
              <a:t>NFA </a:t>
            </a:r>
            <a:r>
              <a:rPr lang="zh-CN" altLang="en-US"/>
              <a:t>变 </a:t>
            </a:r>
            <a:r>
              <a:rPr lang="en-US" altLang="zh-CN"/>
              <a:t>DFA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29D26-7224-4877-AE99-E8CD5CF0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NFA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29C5CE-7FC0-435C-9460-D3B71CD5BD18}"/>
              </a:ext>
            </a:extLst>
          </p:cNvPr>
          <p:cNvSpPr txBox="1"/>
          <p:nvPr/>
        </p:nvSpPr>
        <p:spPr>
          <a:xfrm>
            <a:off x="2668539" y="2170697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71D2F93-3DCE-4222-A301-36D7F7DDC935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1072406" y="2442268"/>
            <a:ext cx="715990" cy="215954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9483EF3-6A41-40C9-8F17-9C0483CEF22F}"/>
              </a:ext>
            </a:extLst>
          </p:cNvPr>
          <p:cNvSpPr/>
          <p:nvPr/>
        </p:nvSpPr>
        <p:spPr>
          <a:xfrm>
            <a:off x="1788396" y="2097813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D0DFB84-A5EF-4562-96D8-A0066A6502AA}"/>
              </a:ext>
            </a:extLst>
          </p:cNvPr>
          <p:cNvSpPr/>
          <p:nvPr/>
        </p:nvSpPr>
        <p:spPr>
          <a:xfrm>
            <a:off x="3087174" y="2557333"/>
            <a:ext cx="682779" cy="688909"/>
          </a:xfrm>
          <a:prstGeom prst="ellipse">
            <a:avLst/>
          </a:prstGeom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87119B-774C-4194-AD35-6F779D50EE68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2471175" y="2442268"/>
            <a:ext cx="715990" cy="2159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08D00BDD-ABF7-498B-B191-4B8935F11F91}"/>
              </a:ext>
            </a:extLst>
          </p:cNvPr>
          <p:cNvSpPr/>
          <p:nvPr/>
        </p:nvSpPr>
        <p:spPr>
          <a:xfrm>
            <a:off x="489618" y="2557334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3913BC7-1670-470C-8710-FCABAB6A960C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9841" y="2901789"/>
            <a:ext cx="4497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B6FC5DB3-D100-44E4-80C2-EB73C9872D5A}"/>
              </a:ext>
            </a:extLst>
          </p:cNvPr>
          <p:cNvCxnSpPr>
            <a:cxnSpLocks/>
            <a:stCxn id="8" idx="3"/>
            <a:endCxn id="10" idx="5"/>
          </p:cNvCxnSpPr>
          <p:nvPr/>
        </p:nvCxnSpPr>
        <p:spPr>
          <a:xfrm rot="5400000">
            <a:off x="2129786" y="2087975"/>
            <a:ext cx="1" cy="2114759"/>
          </a:xfrm>
          <a:prstGeom prst="curvedConnector3">
            <a:avLst>
              <a:gd name="adj1" fmla="val 32948900000"/>
            </a:avLst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A2CE4DC-B9DB-4091-875A-905EAFC11E78}"/>
              </a:ext>
            </a:extLst>
          </p:cNvPr>
          <p:cNvSpPr txBox="1"/>
          <p:nvPr/>
        </p:nvSpPr>
        <p:spPr>
          <a:xfrm>
            <a:off x="1236666" y="2180476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4152DB-F308-494C-A537-C9B620259F7C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>
          <a:xfrm flipV="1">
            <a:off x="1172397" y="2685834"/>
            <a:ext cx="715990" cy="215955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497E80-E646-44C7-9752-1AD001B857A8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flipH="1" flipV="1">
            <a:off x="2371184" y="2685834"/>
            <a:ext cx="715990" cy="21595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C1B0DA8-26D1-4044-8090-DB9BB97CA9A8}"/>
              </a:ext>
            </a:extLst>
          </p:cNvPr>
          <p:cNvSpPr txBox="1"/>
          <p:nvPr/>
        </p:nvSpPr>
        <p:spPr>
          <a:xfrm>
            <a:off x="1977363" y="3503988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F627EBE5-B5AC-4049-9A43-54054427AD96}"/>
              </a:ext>
            </a:extLst>
          </p:cNvPr>
          <p:cNvCxnSpPr>
            <a:cxnSpLocks/>
            <a:stCxn id="10" idx="1"/>
            <a:endCxn id="10" idx="0"/>
          </p:cNvCxnSpPr>
          <p:nvPr/>
        </p:nvCxnSpPr>
        <p:spPr>
          <a:xfrm rot="5400000" flipH="1" flipV="1">
            <a:off x="659864" y="2487079"/>
            <a:ext cx="100888" cy="241399"/>
          </a:xfrm>
          <a:prstGeom prst="curvedConnector3">
            <a:avLst>
              <a:gd name="adj1" fmla="val 326588"/>
            </a:avLst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D2BC23A-DEA8-4F7E-AF03-B1070608777A}"/>
              </a:ext>
            </a:extLst>
          </p:cNvPr>
          <p:cNvSpPr txBox="1"/>
          <p:nvPr/>
        </p:nvSpPr>
        <p:spPr>
          <a:xfrm>
            <a:off x="557886" y="1969314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aphicFrame>
        <p:nvGraphicFramePr>
          <p:cNvPr id="52" name="表格 52">
            <a:extLst>
              <a:ext uri="{FF2B5EF4-FFF2-40B4-BE49-F238E27FC236}">
                <a16:creationId xmlns:a16="http://schemas.microsoft.com/office/drawing/2014/main" id="{D8564144-9044-4835-B229-C06D734AB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57956"/>
              </p:ext>
            </p:extLst>
          </p:nvPr>
        </p:nvGraphicFramePr>
        <p:xfrm>
          <a:off x="6070162" y="499221"/>
          <a:ext cx="5049432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144">
                  <a:extLst>
                    <a:ext uri="{9D8B030D-6E8A-4147-A177-3AD203B41FA5}">
                      <a16:colId xmlns:a16="http://schemas.microsoft.com/office/drawing/2014/main" val="2919396196"/>
                    </a:ext>
                  </a:extLst>
                </a:gridCol>
                <a:gridCol w="1683144">
                  <a:extLst>
                    <a:ext uri="{9D8B030D-6E8A-4147-A177-3AD203B41FA5}">
                      <a16:colId xmlns:a16="http://schemas.microsoft.com/office/drawing/2014/main" val="1033975345"/>
                    </a:ext>
                  </a:extLst>
                </a:gridCol>
                <a:gridCol w="1683144">
                  <a:extLst>
                    <a:ext uri="{9D8B030D-6E8A-4147-A177-3AD203B41FA5}">
                      <a16:colId xmlns:a16="http://schemas.microsoft.com/office/drawing/2014/main" val="1538247000"/>
                    </a:ext>
                  </a:extLst>
                </a:gridCol>
              </a:tblGrid>
              <a:tr h="242148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源状态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读入字符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目标状态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3983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627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3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7477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3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76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844948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D073A290-2A9A-4F65-87F8-B307C2A61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33418"/>
              </p:ext>
            </p:extLst>
          </p:nvPr>
        </p:nvGraphicFramePr>
        <p:xfrm>
          <a:off x="5010393" y="3246242"/>
          <a:ext cx="50494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144">
                  <a:extLst>
                    <a:ext uri="{9D8B030D-6E8A-4147-A177-3AD203B41FA5}">
                      <a16:colId xmlns:a16="http://schemas.microsoft.com/office/drawing/2014/main" val="2919396196"/>
                    </a:ext>
                  </a:extLst>
                </a:gridCol>
                <a:gridCol w="1683144">
                  <a:extLst>
                    <a:ext uri="{9D8B030D-6E8A-4147-A177-3AD203B41FA5}">
                      <a16:colId xmlns:a16="http://schemas.microsoft.com/office/drawing/2014/main" val="1033975345"/>
                    </a:ext>
                  </a:extLst>
                </a:gridCol>
                <a:gridCol w="1683144">
                  <a:extLst>
                    <a:ext uri="{9D8B030D-6E8A-4147-A177-3AD203B41FA5}">
                      <a16:colId xmlns:a16="http://schemas.microsoft.com/office/drawing/2014/main" val="1538247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源状态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读入字符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目标状态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3983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627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3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642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3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747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3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764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8449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2933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3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6918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1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2  </a:t>
                      </a:r>
                      <a:r>
                        <a:rPr lang="zh-CN" altLang="en-US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或 </a:t>
                      </a:r>
                      <a:r>
                        <a:rPr lang="en-US" altLang="zh-CN" sz="1400"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3</a:t>
                      </a:r>
                      <a:endParaRPr lang="zh-CN" altLang="en-US" sz="1400"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57680"/>
                  </a:ext>
                </a:extLst>
              </a:tr>
            </a:tbl>
          </a:graphicData>
        </a:graphic>
      </p:graphicFrame>
      <p:sp>
        <p:nvSpPr>
          <p:cNvPr id="54" name="箭头: 右 53">
            <a:extLst>
              <a:ext uri="{FF2B5EF4-FFF2-40B4-BE49-F238E27FC236}">
                <a16:creationId xmlns:a16="http://schemas.microsoft.com/office/drawing/2014/main" id="{6A005C07-B347-4C5F-9A02-54E7ACF89B6B}"/>
              </a:ext>
            </a:extLst>
          </p:cNvPr>
          <p:cNvSpPr/>
          <p:nvPr/>
        </p:nvSpPr>
        <p:spPr>
          <a:xfrm rot="20083059">
            <a:off x="3903239" y="1475379"/>
            <a:ext cx="1945048" cy="893723"/>
          </a:xfrm>
          <a:prstGeom prst="rightArrow">
            <a:avLst/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圆角右 55">
            <a:extLst>
              <a:ext uri="{FF2B5EF4-FFF2-40B4-BE49-F238E27FC236}">
                <a16:creationId xmlns:a16="http://schemas.microsoft.com/office/drawing/2014/main" id="{A5FABC4F-F460-45C3-A75A-82084E5291BD}"/>
              </a:ext>
            </a:extLst>
          </p:cNvPr>
          <p:cNvSpPr/>
          <p:nvPr/>
        </p:nvSpPr>
        <p:spPr>
          <a:xfrm rot="10800000">
            <a:off x="10132665" y="2774802"/>
            <a:ext cx="986927" cy="1272694"/>
          </a:xfrm>
          <a:prstGeom prst="bentArrow">
            <a:avLst>
              <a:gd name="adj1" fmla="val 25000"/>
              <a:gd name="adj2" fmla="val 24674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FF7CDAD-98CB-4F90-9ED2-B958AD50804A}"/>
              </a:ext>
            </a:extLst>
          </p:cNvPr>
          <p:cNvSpPr txBox="1"/>
          <p:nvPr/>
        </p:nvSpPr>
        <p:spPr>
          <a:xfrm>
            <a:off x="2603896" y="4371629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58B51DC-12CB-4D76-AE89-629C82798815}"/>
              </a:ext>
            </a:extLst>
          </p:cNvPr>
          <p:cNvCxnSpPr>
            <a:cxnSpLocks/>
            <a:stCxn id="63" idx="6"/>
            <a:endCxn id="60" idx="3"/>
          </p:cNvCxnSpPr>
          <p:nvPr/>
        </p:nvCxnSpPr>
        <p:spPr>
          <a:xfrm flipV="1">
            <a:off x="1192497" y="5408709"/>
            <a:ext cx="715990" cy="215955"/>
          </a:xfrm>
          <a:prstGeom prst="straightConnector1">
            <a:avLst/>
          </a:prstGeom>
          <a:ln w="38100" cmpd="sng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E17B6C4A-B4C7-433F-80D7-EF5A0AFF96E2}"/>
              </a:ext>
            </a:extLst>
          </p:cNvPr>
          <p:cNvSpPr/>
          <p:nvPr/>
        </p:nvSpPr>
        <p:spPr>
          <a:xfrm>
            <a:off x="1808496" y="4820688"/>
            <a:ext cx="682779" cy="688909"/>
          </a:xfrm>
          <a:prstGeom prst="ellipse">
            <a:avLst/>
          </a:prstGeom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r>
              <a:rPr lang="zh-CN" altLang="en-US" sz="1400">
                <a:latin typeface="思源黑体" panose="020B0500000000000000" pitchFamily="34" charset="-122"/>
                <a:ea typeface="思源黑体" panose="020B0500000000000000" pitchFamily="34" charset="-122"/>
              </a:rPr>
              <a:t>或</a:t>
            </a:r>
            <a:r>
              <a:rPr lang="en-US" altLang="zh-CN" sz="140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14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0EA8140-6136-4F2E-B4F5-964F08F1433F}"/>
              </a:ext>
            </a:extLst>
          </p:cNvPr>
          <p:cNvSpPr/>
          <p:nvPr/>
        </p:nvSpPr>
        <p:spPr>
          <a:xfrm>
            <a:off x="3163310" y="4298664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Autofit/>
          </a:bodyPr>
          <a:lstStyle/>
          <a:p>
            <a:pPr algn="ctr"/>
            <a:r>
              <a:rPr lang="zh-CN" altLang="en-US" sz="1400">
                <a:latin typeface="思源黑体" panose="020B0500000000000000" pitchFamily="34" charset="-122"/>
                <a:ea typeface="思源黑体" panose="020B0500000000000000" pitchFamily="34" charset="-122"/>
              </a:rPr>
              <a:t>无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F1333A4-519D-4B7C-B69C-E7BD8B9E9EE6}"/>
              </a:ext>
            </a:extLst>
          </p:cNvPr>
          <p:cNvCxnSpPr>
            <a:cxnSpLocks/>
            <a:stCxn id="60" idx="7"/>
            <a:endCxn id="61" idx="2"/>
          </p:cNvCxnSpPr>
          <p:nvPr/>
        </p:nvCxnSpPr>
        <p:spPr>
          <a:xfrm flipV="1">
            <a:off x="2391284" y="4643119"/>
            <a:ext cx="772026" cy="2784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873AB21F-A6E0-42DE-909A-75C66F82E50B}"/>
              </a:ext>
            </a:extLst>
          </p:cNvPr>
          <p:cNvSpPr/>
          <p:nvPr/>
        </p:nvSpPr>
        <p:spPr>
          <a:xfrm>
            <a:off x="509718" y="5280209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r>
              <a:rPr lang="zh-CN" altLang="en-US" sz="1400">
                <a:latin typeface="思源黑体" panose="020B0500000000000000" pitchFamily="34" charset="-122"/>
                <a:ea typeface="思源黑体" panose="020B0500000000000000" pitchFamily="34" charset="-122"/>
              </a:rPr>
              <a:t>或</a:t>
            </a:r>
            <a:r>
              <a:rPr lang="en-US" altLang="zh-CN" sz="140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14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823A89A-9F01-4FF6-9214-F941D72D6BB2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59941" y="5624664"/>
            <a:ext cx="4497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EC8D5D9-BF13-424A-84A9-6D675DED22BD}"/>
              </a:ext>
            </a:extLst>
          </p:cNvPr>
          <p:cNvSpPr txBox="1"/>
          <p:nvPr/>
        </p:nvSpPr>
        <p:spPr>
          <a:xfrm>
            <a:off x="1388657" y="5165142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2303149-82D0-474A-9497-1E1C99D147B4}"/>
              </a:ext>
            </a:extLst>
          </p:cNvPr>
          <p:cNvSpPr txBox="1"/>
          <p:nvPr/>
        </p:nvSpPr>
        <p:spPr>
          <a:xfrm>
            <a:off x="2756318" y="5273282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AD0204CD-A572-4BA3-8076-9746E8607E3A}"/>
              </a:ext>
            </a:extLst>
          </p:cNvPr>
          <p:cNvCxnSpPr>
            <a:cxnSpLocks/>
            <a:stCxn id="63" idx="1"/>
            <a:endCxn id="63" idx="0"/>
          </p:cNvCxnSpPr>
          <p:nvPr/>
        </p:nvCxnSpPr>
        <p:spPr>
          <a:xfrm rot="5400000" flipH="1" flipV="1">
            <a:off x="679964" y="5209954"/>
            <a:ext cx="100888" cy="241399"/>
          </a:xfrm>
          <a:prstGeom prst="curvedConnector3">
            <a:avLst>
              <a:gd name="adj1" fmla="val 326588"/>
            </a:avLst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AEEA8-1DB5-4C92-81EA-34433522A3B2}"/>
              </a:ext>
            </a:extLst>
          </p:cNvPr>
          <p:cNvSpPr txBox="1"/>
          <p:nvPr/>
        </p:nvSpPr>
        <p:spPr>
          <a:xfrm>
            <a:off x="577986" y="4692189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1CF046C-DFAE-4322-BB26-7221D0B38721}"/>
              </a:ext>
            </a:extLst>
          </p:cNvPr>
          <p:cNvSpPr/>
          <p:nvPr/>
        </p:nvSpPr>
        <p:spPr>
          <a:xfrm>
            <a:off x="3169051" y="5837187"/>
            <a:ext cx="682779" cy="688909"/>
          </a:xfrm>
          <a:prstGeom prst="ellipse">
            <a:avLst/>
          </a:prstGeom>
          <a:ln w="762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Autofit/>
          </a:bodyPr>
          <a:lstStyle/>
          <a:p>
            <a:pPr algn="ctr"/>
            <a:r>
              <a:rPr lang="en-US" altLang="zh-CN" sz="140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r>
              <a:rPr lang="zh-CN" altLang="en-US" sz="1400">
                <a:latin typeface="思源黑体" panose="020B0500000000000000" pitchFamily="34" charset="-122"/>
                <a:ea typeface="思源黑体" panose="020B0500000000000000" pitchFamily="34" charset="-122"/>
              </a:rPr>
              <a:t>或</a:t>
            </a:r>
            <a:r>
              <a:rPr lang="en-US" altLang="zh-CN" sz="140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r>
              <a:rPr lang="zh-CN" altLang="en-US" sz="1400">
                <a:latin typeface="思源黑体" panose="020B0500000000000000" pitchFamily="34" charset="-122"/>
                <a:ea typeface="思源黑体" panose="020B0500000000000000" pitchFamily="34" charset="-122"/>
              </a:rPr>
              <a:t>或</a:t>
            </a:r>
            <a:r>
              <a:rPr lang="en-US" altLang="zh-CN" sz="140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14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94398BB5-ACB5-4C43-98ED-A1F0BCC82405}"/>
              </a:ext>
            </a:extLst>
          </p:cNvPr>
          <p:cNvCxnSpPr>
            <a:cxnSpLocks/>
            <a:stCxn id="61" idx="1"/>
            <a:endCxn id="61" idx="0"/>
          </p:cNvCxnSpPr>
          <p:nvPr/>
        </p:nvCxnSpPr>
        <p:spPr>
          <a:xfrm rot="5400000" flipH="1" flipV="1">
            <a:off x="3333556" y="4228409"/>
            <a:ext cx="100888" cy="241399"/>
          </a:xfrm>
          <a:prstGeom prst="curvedConnector3">
            <a:avLst>
              <a:gd name="adj1" fmla="val 326588"/>
            </a:avLst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138FB1E0-5DEC-4875-9C8D-BF4C1862AC69}"/>
              </a:ext>
            </a:extLst>
          </p:cNvPr>
          <p:cNvSpPr txBox="1"/>
          <p:nvPr/>
        </p:nvSpPr>
        <p:spPr>
          <a:xfrm>
            <a:off x="3070187" y="3704043"/>
            <a:ext cx="59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a,b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EB6A4D9-6AC6-4AD5-BD95-38D6C82D72E3}"/>
              </a:ext>
            </a:extLst>
          </p:cNvPr>
          <p:cNvCxnSpPr>
            <a:cxnSpLocks/>
            <a:stCxn id="60" idx="5"/>
            <a:endCxn id="75" idx="1"/>
          </p:cNvCxnSpPr>
          <p:nvPr/>
        </p:nvCxnSpPr>
        <p:spPr>
          <a:xfrm>
            <a:off x="2391284" y="5408709"/>
            <a:ext cx="877758" cy="5293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0AC4744-BC4C-4452-B222-DCD72131C4D1}"/>
              </a:ext>
            </a:extLst>
          </p:cNvPr>
          <p:cNvCxnSpPr>
            <a:cxnSpLocks/>
            <a:stCxn id="75" idx="2"/>
            <a:endCxn id="63" idx="5"/>
          </p:cNvCxnSpPr>
          <p:nvPr/>
        </p:nvCxnSpPr>
        <p:spPr>
          <a:xfrm flipH="1" flipV="1">
            <a:off x="1092506" y="5868230"/>
            <a:ext cx="2076545" cy="3134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7C053EDE-B199-4B2A-AA33-FA249DD1B7A9}"/>
              </a:ext>
            </a:extLst>
          </p:cNvPr>
          <p:cNvSpPr txBox="1"/>
          <p:nvPr/>
        </p:nvSpPr>
        <p:spPr>
          <a:xfrm>
            <a:off x="1997463" y="6024936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2BB8F17A-B2C3-4F2C-86BA-EA805254DD03}"/>
              </a:ext>
            </a:extLst>
          </p:cNvPr>
          <p:cNvSpPr/>
          <p:nvPr/>
        </p:nvSpPr>
        <p:spPr>
          <a:xfrm rot="10800000">
            <a:off x="4027473" y="5026475"/>
            <a:ext cx="896365" cy="893723"/>
          </a:xfrm>
          <a:prstGeom prst="rightArrow">
            <a:avLst/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F9D2A80C-02A4-476A-BC62-1E6526FB5B45}"/>
              </a:ext>
            </a:extLst>
          </p:cNvPr>
          <p:cNvCxnSpPr>
            <a:cxnSpLocks/>
            <a:stCxn id="75" idx="0"/>
            <a:endCxn id="75" idx="7"/>
          </p:cNvCxnSpPr>
          <p:nvPr/>
        </p:nvCxnSpPr>
        <p:spPr>
          <a:xfrm rot="16200000" flipH="1">
            <a:off x="3580696" y="5766932"/>
            <a:ext cx="100888" cy="241398"/>
          </a:xfrm>
          <a:prstGeom prst="curvedConnector3">
            <a:avLst>
              <a:gd name="adj1" fmla="val -226588"/>
            </a:avLst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5E1CA57-871B-481E-8E98-9727D08CF23E}"/>
              </a:ext>
            </a:extLst>
          </p:cNvPr>
          <p:cNvSpPr txBox="1"/>
          <p:nvPr/>
        </p:nvSpPr>
        <p:spPr>
          <a:xfrm>
            <a:off x="3497416" y="5224553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endParaRPr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1046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A49CB-9FF9-4E8E-ABE7-7BEA026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9CEA1-98EE-4A80-B7B2-5171916E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NFA </a:t>
            </a:r>
            <a:r>
              <a:rPr lang="zh-CN" altLang="en-US"/>
              <a:t>是否能完成 </a:t>
            </a:r>
            <a:r>
              <a:rPr lang="en-US" altLang="zh-CN"/>
              <a:t>DFA </a:t>
            </a:r>
            <a:r>
              <a:rPr lang="zh-CN" altLang="en-US"/>
              <a:t>搞不定的计算</a:t>
            </a:r>
            <a:endParaRPr lang="en-US" altLang="zh-CN"/>
          </a:p>
          <a:p>
            <a:pPr lvl="1"/>
            <a:r>
              <a:rPr lang="zh-CN" altLang="en-US"/>
              <a:t>答案：不能。因为两者是等价的，可以互相转化。</a:t>
            </a:r>
            <a:endParaRPr lang="en-US" altLang="zh-CN"/>
          </a:p>
          <a:p>
            <a:pPr lvl="1"/>
            <a:r>
              <a:rPr lang="en-US" altLang="zh-CN"/>
              <a:t>NFA </a:t>
            </a:r>
            <a:r>
              <a:rPr lang="zh-CN" altLang="en-US"/>
              <a:t>比 </a:t>
            </a:r>
            <a:r>
              <a:rPr lang="en-US" altLang="zh-CN"/>
              <a:t>DFA </a:t>
            </a:r>
            <a:r>
              <a:rPr lang="zh-CN" altLang="en-US"/>
              <a:t>多了非确定性和自由移动，都可以被不方便地 </a:t>
            </a:r>
            <a:r>
              <a:rPr lang="en-US" altLang="zh-CN"/>
              <a:t>DFA </a:t>
            </a:r>
            <a:r>
              <a:rPr lang="zh-CN" altLang="en-US"/>
              <a:t>实现</a:t>
            </a:r>
            <a:endParaRPr lang="en-US" altLang="zh-CN"/>
          </a:p>
          <a:p>
            <a:pPr lvl="1"/>
            <a:r>
              <a:rPr lang="en-US" altLang="zh-CN"/>
              <a:t>DFA </a:t>
            </a:r>
            <a:r>
              <a:rPr lang="zh-CN" altLang="en-US"/>
              <a:t>的优点是足够简单（</a:t>
            </a:r>
            <a:r>
              <a:rPr lang="zh-CN" altLang="en-US">
                <a:solidFill>
                  <a:srgbClr val="92D050"/>
                </a:solidFill>
              </a:rPr>
              <a:t>有限状态集</a:t>
            </a:r>
            <a:r>
              <a:rPr lang="en-US" altLang="zh-CN"/>
              <a:t>+</a:t>
            </a:r>
            <a:r>
              <a:rPr lang="zh-CN" altLang="en-US">
                <a:solidFill>
                  <a:srgbClr val="FFC000"/>
                </a:solidFill>
              </a:rPr>
              <a:t>有限字母表</a:t>
            </a:r>
            <a:r>
              <a:rPr lang="en-US" altLang="zh-CN"/>
              <a:t>+</a:t>
            </a:r>
            <a:r>
              <a:rPr lang="zh-CN" altLang="en-US">
                <a:solidFill>
                  <a:srgbClr val="00B0F0"/>
                </a:solidFill>
              </a:rPr>
              <a:t>转移规则</a:t>
            </a:r>
            <a:r>
              <a:rPr lang="en-US" altLang="zh-CN"/>
              <a:t>+</a:t>
            </a:r>
            <a:r>
              <a:rPr lang="zh-CN" altLang="en-US">
                <a:solidFill>
                  <a:srgbClr val="FFC000"/>
                </a:solidFill>
              </a:rPr>
              <a:t>起始状态</a:t>
            </a:r>
            <a:r>
              <a:rPr lang="en-US" altLang="zh-CN"/>
              <a:t>+</a:t>
            </a:r>
            <a:r>
              <a:rPr lang="zh-CN" altLang="en-US">
                <a:solidFill>
                  <a:srgbClr val="92D050"/>
                </a:solidFill>
              </a:rPr>
              <a:t>接受状态集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等价性</a:t>
            </a:r>
            <a:endParaRPr lang="en-US" altLang="zh-CN"/>
          </a:p>
          <a:p>
            <a:pPr lvl="1"/>
            <a:r>
              <a:rPr lang="en-US" altLang="zh-CN"/>
              <a:t>RE </a:t>
            </a:r>
            <a:r>
              <a:rPr lang="zh-CN" altLang="en-US"/>
              <a:t>等价于  </a:t>
            </a:r>
            <a:r>
              <a:rPr lang="en-US" altLang="zh-CN"/>
              <a:t>NFA</a:t>
            </a:r>
            <a:r>
              <a:rPr lang="zh-CN" altLang="en-US"/>
              <a:t>，</a:t>
            </a:r>
            <a:r>
              <a:rPr lang="en-US" altLang="zh-CN"/>
              <a:t>NFA </a:t>
            </a:r>
            <a:r>
              <a:rPr lang="zh-CN" altLang="en-US"/>
              <a:t>等价于 </a:t>
            </a:r>
            <a:r>
              <a:rPr lang="en-US" altLang="zh-CN"/>
              <a:t>DFA</a:t>
            </a:r>
          </a:p>
          <a:p>
            <a:pPr lvl="1"/>
            <a:r>
              <a:rPr lang="zh-CN" altLang="en-US"/>
              <a:t>它们只是表现形式和规则不同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注意，这里的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只代指我们课程中涵盖的简化版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8357982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6CC2-970A-4BC5-B6A9-12AE2A05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2A81C-C3B5-42D2-AD3E-3BB7975F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5223761" cy="5382000"/>
          </a:xfrm>
        </p:spPr>
        <p:txBody>
          <a:bodyPr/>
          <a:lstStyle/>
          <a:p>
            <a:r>
              <a:rPr lang="zh-CN" altLang="en-US"/>
              <a:t>目前学了什么</a:t>
            </a:r>
            <a:endParaRPr lang="en-US" altLang="zh-CN"/>
          </a:p>
          <a:p>
            <a:pPr lvl="1"/>
            <a:r>
              <a:rPr lang="en-US" altLang="zh-CN"/>
              <a:t>DFA</a:t>
            </a:r>
            <a:r>
              <a:rPr lang="zh-CN" altLang="en-US"/>
              <a:t>（也就是状态机，含五个要素）</a:t>
            </a:r>
            <a:endParaRPr lang="en-US" altLang="zh-CN"/>
          </a:p>
          <a:p>
            <a:pPr lvl="1"/>
            <a:r>
              <a:rPr lang="en-US" altLang="zh-CN"/>
              <a:t>NFA</a:t>
            </a:r>
            <a:r>
              <a:rPr lang="zh-CN" altLang="en-US"/>
              <a:t>（</a:t>
            </a:r>
            <a:r>
              <a:rPr lang="en-US" altLang="zh-CN"/>
              <a:t>DFA + </a:t>
            </a:r>
            <a:r>
              <a:rPr lang="zh-CN" altLang="en-US"/>
              <a:t>不确定 </a:t>
            </a:r>
            <a:r>
              <a:rPr lang="en-US" altLang="zh-CN"/>
              <a:t>+ </a:t>
            </a:r>
            <a:r>
              <a:rPr lang="zh-CN" altLang="en-US"/>
              <a:t>自由移动）</a:t>
            </a:r>
            <a:endParaRPr lang="en-US" altLang="zh-CN"/>
          </a:p>
          <a:p>
            <a:pPr lvl="1"/>
            <a:r>
              <a:rPr lang="zh-CN" altLang="en-US"/>
              <a:t>正则表达式（三个操作）</a:t>
            </a:r>
            <a:endParaRPr lang="en-US" altLang="zh-CN"/>
          </a:p>
          <a:p>
            <a:r>
              <a:rPr lang="zh-CN" altLang="en-US"/>
              <a:t>写了什么代码</a:t>
            </a:r>
            <a:endParaRPr lang="en-US" altLang="zh-CN"/>
          </a:p>
          <a:p>
            <a:pPr lvl="1"/>
            <a:r>
              <a:rPr lang="en-US" altLang="zh-CN"/>
              <a:t>nfa.accepts? 'aaaa'</a:t>
            </a:r>
          </a:p>
          <a:p>
            <a:pPr lvl="1"/>
            <a:r>
              <a:rPr lang="en-US" altLang="zh-CN"/>
              <a:t>read_string 'aaaa'</a:t>
            </a:r>
          </a:p>
          <a:p>
            <a:pPr lvl="1"/>
            <a:r>
              <a:rPr lang="en-US" altLang="zh-CN"/>
              <a:t>find_free_targets_for(s)</a:t>
            </a:r>
          </a:p>
          <a:p>
            <a:pPr lvl="1"/>
            <a:r>
              <a:rPr lang="en-US" altLang="zh-CN"/>
              <a:t>find_targets_for(s, 'a')</a:t>
            </a:r>
          </a:p>
          <a:p>
            <a:pPr lvl="1"/>
            <a:r>
              <a:rPr lang="en-US" altLang="zh-CN"/>
              <a:t>re.to_nfa_factory</a:t>
            </a: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9CFD585-63AC-4C1E-BAF2-FA90F294C4D8}"/>
              </a:ext>
            </a:extLst>
          </p:cNvPr>
          <p:cNvSpPr txBox="1">
            <a:spLocks/>
          </p:cNvSpPr>
          <p:nvPr/>
        </p:nvSpPr>
        <p:spPr>
          <a:xfrm>
            <a:off x="6277410" y="1260000"/>
            <a:ext cx="5223761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互转</a:t>
            </a:r>
            <a:endParaRPr lang="en-US" altLang="zh-CN"/>
          </a:p>
          <a:p>
            <a:pPr lvl="1"/>
            <a:r>
              <a:rPr lang="en-US" altLang="zh-CN"/>
              <a:t>NFA &lt;=&gt; DFA</a:t>
            </a:r>
          </a:p>
          <a:p>
            <a:pPr lvl="1"/>
            <a:r>
              <a:rPr lang="en-US" altLang="zh-CN"/>
              <a:t>NFA &lt;=&gt; </a:t>
            </a:r>
            <a:r>
              <a:rPr lang="zh-CN" altLang="en-US"/>
              <a:t>正则表达式</a:t>
            </a:r>
            <a:endParaRPr lang="en-US" altLang="zh-CN"/>
          </a:p>
          <a:p>
            <a:pPr lvl="1"/>
            <a:r>
              <a:rPr lang="zh-CN" altLang="en-US"/>
              <a:t>都可以互转，有的讲了有的没讲</a:t>
            </a:r>
            <a:endParaRPr lang="en-US" altLang="zh-CN"/>
          </a:p>
          <a:p>
            <a:r>
              <a:rPr lang="zh-CN" altLang="en-US"/>
              <a:t>惊讶</a:t>
            </a:r>
            <a:endParaRPr lang="en-US" altLang="zh-CN"/>
          </a:p>
          <a:p>
            <a:pPr lvl="1"/>
            <a:r>
              <a:rPr lang="zh-CN" altLang="en-US"/>
              <a:t>就这么点内容？！</a:t>
            </a:r>
            <a:endParaRPr lang="en-US" altLang="zh-CN"/>
          </a:p>
          <a:p>
            <a:pPr lvl="1"/>
            <a:r>
              <a:rPr lang="zh-CN" altLang="en-US"/>
              <a:t>是的！</a:t>
            </a:r>
            <a:endParaRPr lang="en-US" altLang="zh-CN"/>
          </a:p>
          <a:p>
            <a:pPr lvl="1"/>
            <a:r>
              <a:rPr lang="zh-CN" altLang="en-US"/>
              <a:t>学了有什么用？！</a:t>
            </a:r>
            <a:endParaRPr lang="en-US" altLang="zh-CN"/>
          </a:p>
          <a:p>
            <a:pPr lvl="1"/>
            <a:r>
              <a:rPr lang="zh-CN" altLang="en-US"/>
              <a:t>没什么用！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50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C50F2B-ED8F-4128-B8B4-E73D59256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如何增强计算能力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2863B81-85C0-41E7-94F2-4E45729C5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461665"/>
          </a:xfrm>
        </p:spPr>
        <p:txBody>
          <a:bodyPr/>
          <a:lstStyle/>
          <a:p>
            <a:r>
              <a:rPr lang="en-US" altLang="zh-CN"/>
              <a:t>DFA</a:t>
            </a:r>
            <a:r>
              <a:rPr lang="zh-CN" altLang="en-US"/>
              <a:t>、</a:t>
            </a:r>
            <a:r>
              <a:rPr lang="en-US" altLang="zh-CN"/>
              <a:t>NFA</a:t>
            </a:r>
            <a:r>
              <a:rPr lang="zh-CN" altLang="en-US"/>
              <a:t>、</a:t>
            </a:r>
            <a:r>
              <a:rPr lang="en-US" altLang="zh-CN"/>
              <a:t>RE </a:t>
            </a:r>
            <a:r>
              <a:rPr lang="zh-CN" altLang="en-US"/>
              <a:t>的计算能力是没有区别的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7294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48BB4-61B3-4DE4-8465-8DC67789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一道考题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B0BE6-6E10-4B36-8186-E18E5C6A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嵌套括号问题</a:t>
            </a:r>
            <a:endParaRPr lang="en-US" altLang="zh-CN"/>
          </a:p>
          <a:p>
            <a:pPr lvl="1"/>
            <a:r>
              <a:rPr lang="zh-CN" altLang="en-US"/>
              <a:t>画出一个 </a:t>
            </a:r>
            <a:r>
              <a:rPr lang="en-US" altLang="zh-CN"/>
              <a:t>DFA </a:t>
            </a:r>
            <a:r>
              <a:rPr lang="zh-CN" altLang="en-US"/>
              <a:t>只接受平衡的括号，如 </a:t>
            </a:r>
            <a:r>
              <a:rPr lang="en-US" altLang="zh-CN"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>
                <a:latin typeface="Consolas" panose="020B0609020204030204" pitchFamily="49" charset="0"/>
              </a:rPr>
              <a:t>' '(</a:t>
            </a:r>
            <a:r>
              <a:rPr lang="en-US" altLang="zh-CN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>
                <a:latin typeface="Consolas" panose="020B0609020204030204" pitchFamily="49" charset="0"/>
              </a:rPr>
              <a:t>)' '((</a:t>
            </a:r>
            <a:r>
              <a:rPr lang="en-US" altLang="zh-CN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>
                <a:latin typeface="Consolas" panose="020B0609020204030204" pitchFamily="49" charset="0"/>
              </a:rPr>
              <a:t>))()'</a:t>
            </a: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如果正反括号数量不同，就不接受，如 </a:t>
            </a:r>
            <a:r>
              <a:rPr lang="en-US" altLang="zh-CN">
                <a:latin typeface="Consolas" panose="020B0609020204030204" pitchFamily="49" charset="0"/>
              </a:rPr>
              <a:t>'(' '(</a:t>
            </a:r>
            <a:r>
              <a:rPr lang="en-US" altLang="zh-CN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>
                <a:latin typeface="Consolas" panose="020B0609020204030204" pitchFamily="49" charset="0"/>
              </a:rPr>
              <a:t>' '((</a:t>
            </a:r>
            <a:r>
              <a:rPr lang="en-US" altLang="zh-CN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>
                <a:latin typeface="Consolas" panose="020B0609020204030204" pitchFamily="49" charset="0"/>
              </a:rPr>
              <a:t>)'</a:t>
            </a: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如果顺序不对，也不接受，如 </a:t>
            </a:r>
            <a:r>
              <a:rPr lang="en-US" altLang="zh-CN">
                <a:latin typeface="Consolas" panose="020B0609020204030204" pitchFamily="49" charset="0"/>
              </a:rPr>
              <a:t>')(' '()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)(</a:t>
            </a:r>
            <a:r>
              <a:rPr lang="en-US" altLang="zh-CN">
                <a:latin typeface="Consolas" panose="020B0609020204030204" pitchFamily="49" charset="0"/>
              </a:rPr>
              <a:t>()'</a:t>
            </a: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很容易想出这个 </a:t>
            </a:r>
            <a:r>
              <a:rPr lang="en-US" altLang="zh-CN">
                <a:latin typeface="Consolas" panose="020B0609020204030204" pitchFamily="49" charset="0"/>
              </a:rPr>
              <a:t>DFA</a:t>
            </a:r>
            <a:r>
              <a:rPr lang="zh-CN" altLang="en-US">
                <a:latin typeface="Consolas" panose="020B0609020204030204" pitchFamily="49" charset="0"/>
              </a:rPr>
              <a:t>，但它不支持 </a:t>
            </a:r>
            <a:r>
              <a:rPr lang="en-US" altLang="zh-CN">
                <a:latin typeface="Consolas" panose="020B0609020204030204" pitchFamily="49" charset="0"/>
              </a:rPr>
              <a:t>4 </a:t>
            </a:r>
            <a:r>
              <a:rPr lang="zh-CN" altLang="en-US">
                <a:latin typeface="Consolas" panose="020B0609020204030204" pitchFamily="49" charset="0"/>
              </a:rPr>
              <a:t>层嵌套、</a:t>
            </a:r>
            <a:r>
              <a:rPr lang="en-US" altLang="zh-CN">
                <a:latin typeface="Consolas" panose="020B0609020204030204" pitchFamily="49" charset="0"/>
              </a:rPr>
              <a:t>100 </a:t>
            </a:r>
            <a:r>
              <a:rPr lang="zh-CN" altLang="en-US">
                <a:latin typeface="Consolas" panose="020B0609020204030204" pitchFamily="49" charset="0"/>
              </a:rPr>
              <a:t>层嵌套</a:t>
            </a:r>
            <a:r>
              <a:rPr lang="en-US" altLang="zh-CN">
                <a:latin typeface="Consolas" panose="020B0609020204030204" pitchFamily="49" charset="0"/>
              </a:rPr>
              <a:t>……</a:t>
            </a: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原因是</a:t>
            </a:r>
            <a:r>
              <a:rPr lang="zh-CN" altLang="en-US">
                <a:solidFill>
                  <a:srgbClr val="FFFF00"/>
                </a:solidFill>
                <a:latin typeface="Consolas" panose="020B0609020204030204" pitchFamily="49" charset="0"/>
              </a:rPr>
              <a:t>有限自动机</a:t>
            </a:r>
            <a:r>
              <a:rPr lang="zh-CN" altLang="en-US">
                <a:latin typeface="Consolas" panose="020B0609020204030204" pitchFamily="49" charset="0"/>
              </a:rPr>
              <a:t>的状态是有限的，</a:t>
            </a:r>
            <a:r>
              <a:rPr lang="zh-CN" altLang="en-US">
                <a:solidFill>
                  <a:srgbClr val="FFFF00"/>
                </a:solidFill>
                <a:latin typeface="Consolas" panose="020B0609020204030204" pitchFamily="49" charset="0"/>
              </a:rPr>
              <a:t>无法支持无限层嵌套</a:t>
            </a:r>
            <a:endParaRPr lang="en-US" altLang="zh-CN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怎么办？是不是要给 </a:t>
            </a:r>
            <a:r>
              <a:rPr lang="en-US" altLang="zh-CN">
                <a:latin typeface="Consolas" panose="020B0609020204030204" pitchFamily="49" charset="0"/>
              </a:rPr>
              <a:t>FA </a:t>
            </a:r>
            <a:r>
              <a:rPr lang="zh-CN" altLang="en-US">
                <a:latin typeface="Consolas" panose="020B0609020204030204" pitchFamily="49" charset="0"/>
              </a:rPr>
              <a:t>加点功能才行？</a:t>
            </a:r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en-US" altLang="zh-CN">
              <a:latin typeface="Consolas" panose="020B0609020204030204" pitchFamily="49" charset="0"/>
            </a:endParaRPr>
          </a:p>
          <a:p>
            <a:pPr lvl="1"/>
            <a:endParaRPr lang="zh-CN" altLang="en-US">
              <a:latin typeface="Consolas" panose="020B0609020204030204" pitchFamily="49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4300C-1F33-45ED-82BF-8D5B92B7A110}"/>
              </a:ext>
            </a:extLst>
          </p:cNvPr>
          <p:cNvGrpSpPr/>
          <p:nvPr/>
        </p:nvGrpSpPr>
        <p:grpSpPr>
          <a:xfrm>
            <a:off x="838200" y="3181807"/>
            <a:ext cx="5031074" cy="2014925"/>
            <a:chOff x="838200" y="3541426"/>
            <a:chExt cx="5031074" cy="201492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048087C-0742-4666-8961-F1B8B8C5FE12}"/>
                </a:ext>
              </a:extLst>
            </p:cNvPr>
            <p:cNvSpPr txBox="1"/>
            <p:nvPr/>
          </p:nvSpPr>
          <p:spPr>
            <a:xfrm>
              <a:off x="3466898" y="3558774"/>
              <a:ext cx="304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(</a:t>
              </a:r>
              <a:endParaRPr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FAD2174-CD2A-4C59-ACC0-288BACCFFEBA}"/>
                </a:ext>
              </a:extLst>
            </p:cNvPr>
            <p:cNvSpPr/>
            <p:nvPr/>
          </p:nvSpPr>
          <p:spPr>
            <a:xfrm>
              <a:off x="2584571" y="4181902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4F0E15-9486-4807-AB59-41696515EC8A}"/>
                </a:ext>
              </a:extLst>
            </p:cNvPr>
            <p:cNvSpPr/>
            <p:nvPr/>
          </p:nvSpPr>
          <p:spPr>
            <a:xfrm>
              <a:off x="3885533" y="4181902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E61AF4A-A301-46B9-B538-E48F80B2429B}"/>
                </a:ext>
              </a:extLst>
            </p:cNvPr>
            <p:cNvSpPr/>
            <p:nvPr/>
          </p:nvSpPr>
          <p:spPr>
            <a:xfrm>
              <a:off x="1287977" y="4181903"/>
              <a:ext cx="682779" cy="688909"/>
            </a:xfrm>
            <a:prstGeom prst="ellipse">
              <a:avLst/>
            </a:prstGeom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0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AE40030-CF43-4905-80C2-4E7252AEAD3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38200" y="4526358"/>
              <a:ext cx="44977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B498B68-C21A-48FF-86BE-D02A906D8F89}"/>
                </a:ext>
              </a:extLst>
            </p:cNvPr>
            <p:cNvSpPr txBox="1"/>
            <p:nvPr/>
          </p:nvSpPr>
          <p:spPr>
            <a:xfrm>
              <a:off x="2111316" y="3541426"/>
              <a:ext cx="304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(</a:t>
              </a:r>
              <a:endParaRPr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1509A70-4CA8-4B9C-8832-F5E285CAEC6D}"/>
                </a:ext>
              </a:extLst>
            </p:cNvPr>
            <p:cNvSpPr/>
            <p:nvPr/>
          </p:nvSpPr>
          <p:spPr>
            <a:xfrm>
              <a:off x="5186495" y="4181902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635BF122-5C4F-428F-85B7-DCCFF1032BAC}"/>
                </a:ext>
              </a:extLst>
            </p:cNvPr>
            <p:cNvCxnSpPr>
              <a:cxnSpLocks/>
              <a:stCxn id="10" idx="0"/>
              <a:endCxn id="7" idx="1"/>
            </p:cNvCxnSpPr>
            <p:nvPr/>
          </p:nvCxnSpPr>
          <p:spPr>
            <a:xfrm rot="16200000" flipH="1">
              <a:off x="2106520" y="3704749"/>
              <a:ext cx="100887" cy="1055195"/>
            </a:xfrm>
            <a:prstGeom prst="curvedConnector3">
              <a:avLst>
                <a:gd name="adj1" fmla="val -22659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B92C105E-6BEA-4843-8B3F-C2C052CAB126}"/>
                </a:ext>
              </a:extLst>
            </p:cNvPr>
            <p:cNvCxnSpPr>
              <a:cxnSpLocks/>
              <a:stCxn id="7" idx="0"/>
              <a:endCxn id="8" idx="1"/>
            </p:cNvCxnSpPr>
            <p:nvPr/>
          </p:nvCxnSpPr>
          <p:spPr>
            <a:xfrm rot="16200000" flipH="1">
              <a:off x="3405298" y="3702565"/>
              <a:ext cx="100888" cy="1059563"/>
            </a:xfrm>
            <a:prstGeom prst="curvedConnector3">
              <a:avLst>
                <a:gd name="adj1" fmla="val -22658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68EE2FC-1EA1-4301-BDA3-D2BB5C0ACD0F}"/>
                </a:ext>
              </a:extLst>
            </p:cNvPr>
            <p:cNvSpPr txBox="1"/>
            <p:nvPr/>
          </p:nvSpPr>
          <p:spPr>
            <a:xfrm>
              <a:off x="4740014" y="3541426"/>
              <a:ext cx="304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(</a:t>
              </a:r>
              <a:endParaRPr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7D9B0960-70B0-40BF-B123-7E147CEAEDDC}"/>
                </a:ext>
              </a:extLst>
            </p:cNvPr>
            <p:cNvCxnSpPr>
              <a:cxnSpLocks/>
              <a:stCxn id="8" idx="0"/>
              <a:endCxn id="19" idx="1"/>
            </p:cNvCxnSpPr>
            <p:nvPr/>
          </p:nvCxnSpPr>
          <p:spPr>
            <a:xfrm rot="16200000" flipH="1">
              <a:off x="4706260" y="3702565"/>
              <a:ext cx="100888" cy="1059563"/>
            </a:xfrm>
            <a:prstGeom prst="curvedConnector3">
              <a:avLst>
                <a:gd name="adj1" fmla="val -22658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0C4836A9-24C6-4E0B-AA4D-D2C5EC2D9D03}"/>
                </a:ext>
              </a:extLst>
            </p:cNvPr>
            <p:cNvCxnSpPr>
              <a:cxnSpLocks/>
              <a:stCxn id="7" idx="4"/>
              <a:endCxn id="10" idx="5"/>
            </p:cNvCxnSpPr>
            <p:nvPr/>
          </p:nvCxnSpPr>
          <p:spPr>
            <a:xfrm rot="5400000" flipH="1">
              <a:off x="2347919" y="4292770"/>
              <a:ext cx="100887" cy="1055196"/>
            </a:xfrm>
            <a:prstGeom prst="curvedConnector3">
              <a:avLst>
                <a:gd name="adj1" fmla="val -226591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曲线 33">
              <a:extLst>
                <a:ext uri="{FF2B5EF4-FFF2-40B4-BE49-F238E27FC236}">
                  <a16:creationId xmlns:a16="http://schemas.microsoft.com/office/drawing/2014/main" id="{7DA1BE78-EAE2-4E64-975C-418E4355C61D}"/>
                </a:ext>
              </a:extLst>
            </p:cNvPr>
            <p:cNvCxnSpPr>
              <a:cxnSpLocks/>
              <a:stCxn id="8" idx="4"/>
              <a:endCxn id="7" idx="5"/>
            </p:cNvCxnSpPr>
            <p:nvPr/>
          </p:nvCxnSpPr>
          <p:spPr>
            <a:xfrm rot="5400000" flipH="1">
              <a:off x="3646697" y="4290585"/>
              <a:ext cx="100888" cy="1059564"/>
            </a:xfrm>
            <a:prstGeom prst="curvedConnector3">
              <a:avLst>
                <a:gd name="adj1" fmla="val -22658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4095D476-E5B6-4F99-9DA4-AC56F9630FF7}"/>
                </a:ext>
              </a:extLst>
            </p:cNvPr>
            <p:cNvCxnSpPr>
              <a:cxnSpLocks/>
              <a:stCxn id="19" idx="4"/>
              <a:endCxn id="8" idx="5"/>
            </p:cNvCxnSpPr>
            <p:nvPr/>
          </p:nvCxnSpPr>
          <p:spPr>
            <a:xfrm rot="5400000" flipH="1">
              <a:off x="4947659" y="4290585"/>
              <a:ext cx="100888" cy="1059564"/>
            </a:xfrm>
            <a:prstGeom prst="curvedConnector3">
              <a:avLst>
                <a:gd name="adj1" fmla="val -22658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F961EB8-2E20-4A50-A72E-31EBFC4DC824}"/>
                </a:ext>
              </a:extLst>
            </p:cNvPr>
            <p:cNvSpPr txBox="1"/>
            <p:nvPr/>
          </p:nvSpPr>
          <p:spPr>
            <a:xfrm>
              <a:off x="2111316" y="5156241"/>
              <a:ext cx="304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)</a:t>
              </a:r>
              <a:endParaRPr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42B9C26-99DF-4466-A660-2C263F8F6273}"/>
                </a:ext>
              </a:extLst>
            </p:cNvPr>
            <p:cNvSpPr txBox="1"/>
            <p:nvPr/>
          </p:nvSpPr>
          <p:spPr>
            <a:xfrm>
              <a:off x="3430370" y="5156241"/>
              <a:ext cx="304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)</a:t>
              </a:r>
              <a:endParaRPr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8EFEBE9-EF74-46DF-A32E-684943F5814B}"/>
                </a:ext>
              </a:extLst>
            </p:cNvPr>
            <p:cNvSpPr txBox="1"/>
            <p:nvPr/>
          </p:nvSpPr>
          <p:spPr>
            <a:xfrm>
              <a:off x="4731332" y="5156241"/>
              <a:ext cx="304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)</a:t>
              </a:r>
              <a:endParaRPr lang="zh-CN" altLang="en-US" sz="2000">
                <a:solidFill>
                  <a:schemeClr val="bg1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4535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E716B1-18FA-4BB1-B10C-B896F2687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60373"/>
            <a:ext cx="10515600" cy="757130"/>
          </a:xfrm>
        </p:spPr>
        <p:txBody>
          <a:bodyPr/>
          <a:lstStyle/>
          <a:p>
            <a:r>
              <a:rPr lang="zh-CN" altLang="en-US"/>
              <a:t>给 </a:t>
            </a:r>
            <a:r>
              <a:rPr lang="en-US" altLang="zh-CN"/>
              <a:t>DFA </a:t>
            </a:r>
            <a:r>
              <a:rPr lang="zh-CN" altLang="en-US"/>
              <a:t>添加一个栈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5A7DC09-A94D-4B4C-A980-818CB849E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633832"/>
            <a:ext cx="10515600" cy="3334246"/>
          </a:xfrm>
        </p:spPr>
        <p:txBody>
          <a:bodyPr/>
          <a:lstStyle/>
          <a:p>
            <a:r>
              <a:rPr lang="zh-CN" altLang="en-US"/>
              <a:t>栈只支持两个操作：</a:t>
            </a:r>
            <a:r>
              <a:rPr lang="en-US" altLang="zh-CN"/>
              <a:t>push </a:t>
            </a:r>
            <a:r>
              <a:rPr lang="zh-CN" altLang="en-US"/>
              <a:t>压入 </a:t>
            </a:r>
            <a:r>
              <a:rPr lang="en-US" altLang="zh-CN"/>
              <a:t>/ pop </a:t>
            </a:r>
            <a:r>
              <a:rPr lang="zh-CN" altLang="en-US"/>
              <a:t>弹出</a:t>
            </a:r>
            <a:endParaRPr lang="en-US" altLang="zh-CN"/>
          </a:p>
          <a:p>
            <a:r>
              <a:rPr lang="en-US" altLang="zh-CN"/>
              <a:t>JS </a:t>
            </a:r>
            <a:r>
              <a:rPr lang="zh-CN" altLang="en-US"/>
              <a:t>用数组就可以模拟一个栈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栈里面默认有一个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字符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是用来检测是否为空栈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因为典型的栈并不提供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length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方法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338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6F1ED-FE83-4BF4-A36D-670183B9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65C23-C7E3-4BF9-A1A6-3A932590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</a:t>
            </a:r>
            <a:endParaRPr lang="en-US" altLang="zh-CN"/>
          </a:p>
          <a:p>
            <a:pPr lvl="1"/>
            <a:r>
              <a:rPr lang="zh-CN" altLang="en-US"/>
              <a:t>只要读到 </a:t>
            </a:r>
            <a:r>
              <a:rPr lang="en-US" altLang="zh-CN"/>
              <a:t>( </a:t>
            </a:r>
            <a:r>
              <a:rPr lang="zh-CN" altLang="en-US"/>
              <a:t>就往栈里压入一个 </a:t>
            </a:r>
            <a:r>
              <a:rPr lang="en-US" altLang="zh-CN"/>
              <a:t>b </a:t>
            </a:r>
            <a:r>
              <a:rPr lang="zh-CN" altLang="en-US"/>
              <a:t>字符（</a:t>
            </a:r>
            <a:r>
              <a:rPr lang="en-US" altLang="zh-CN"/>
              <a:t>b </a:t>
            </a:r>
            <a:r>
              <a:rPr lang="zh-CN" altLang="en-US"/>
              <a:t>是括号的英文单词的首字母）</a:t>
            </a:r>
            <a:endParaRPr lang="en-US" altLang="zh-CN"/>
          </a:p>
          <a:p>
            <a:pPr lvl="1"/>
            <a:r>
              <a:rPr lang="zh-CN" altLang="en-US"/>
              <a:t>只要读到 </a:t>
            </a:r>
            <a:r>
              <a:rPr lang="en-US" altLang="zh-CN"/>
              <a:t>) </a:t>
            </a:r>
            <a:r>
              <a:rPr lang="zh-CN" altLang="en-US"/>
              <a:t>就从栈里弹出一个 </a:t>
            </a:r>
            <a:r>
              <a:rPr lang="en-US" altLang="zh-CN"/>
              <a:t>b </a:t>
            </a:r>
            <a:r>
              <a:rPr lang="zh-CN" altLang="en-US"/>
              <a:t>字符</a:t>
            </a:r>
            <a:endParaRPr lang="en-US" altLang="zh-CN"/>
          </a:p>
          <a:p>
            <a:pPr lvl="1"/>
            <a:r>
              <a:rPr lang="zh-CN" altLang="en-US"/>
              <a:t>读完字符串后，如果栈是空的，就说明正反括号数量相等</a:t>
            </a:r>
            <a:endParaRPr lang="en-US" altLang="zh-CN"/>
          </a:p>
          <a:p>
            <a:pPr lvl="1"/>
            <a:r>
              <a:rPr lang="zh-CN" altLang="en-US"/>
              <a:t>如果字符串是 </a:t>
            </a:r>
            <a:r>
              <a:rPr lang="en-US" altLang="zh-CN"/>
              <a:t>')(' </a:t>
            </a:r>
            <a:r>
              <a:rPr lang="zh-CN" altLang="en-US"/>
              <a:t>会不会有问题</a:t>
            </a:r>
            <a:endParaRPr lang="en-US" altLang="zh-CN"/>
          </a:p>
          <a:p>
            <a:pPr lvl="1"/>
            <a:r>
              <a:rPr lang="zh-CN" altLang="en-US"/>
              <a:t>不会，因为空栈无能弹出 </a:t>
            </a:r>
            <a:r>
              <a:rPr lang="en-US" altLang="zh-CN"/>
              <a:t>b</a:t>
            </a:r>
          </a:p>
          <a:p>
            <a:pPr lvl="1"/>
            <a:r>
              <a:rPr lang="zh-CN" altLang="en-US"/>
              <a:t>如果字符串是</a:t>
            </a:r>
            <a:r>
              <a:rPr lang="en-US" altLang="zh-CN"/>
              <a:t>'()</a:t>
            </a:r>
            <a:r>
              <a:rPr lang="en-US" altLang="zh-CN">
                <a:solidFill>
                  <a:srgbClr val="FF0000"/>
                </a:solidFill>
              </a:rPr>
              <a:t>)(</a:t>
            </a:r>
            <a:r>
              <a:rPr lang="en-US" altLang="zh-CN"/>
              <a:t>()'</a:t>
            </a:r>
            <a:r>
              <a:rPr lang="zh-CN" altLang="en-US"/>
              <a:t>会不会有问题</a:t>
            </a:r>
            <a:endParaRPr lang="en-US" altLang="zh-CN"/>
          </a:p>
          <a:p>
            <a:pPr lvl="1"/>
            <a:r>
              <a:rPr lang="zh-CN" altLang="en-US"/>
              <a:t>不会，因为空栈无能弹出 </a:t>
            </a:r>
            <a:r>
              <a:rPr lang="en-US" altLang="zh-CN"/>
              <a:t>b</a:t>
            </a:r>
          </a:p>
          <a:p>
            <a:pPr lvl="1"/>
            <a:r>
              <a:rPr lang="zh-CN" altLang="en-US"/>
              <a:t>因此，我们的步骤是可行的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799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3350C-F145-4DB8-AF49-EED842C6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B69D5-CBDD-4196-A4BB-4059FBAC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DFA + </a:t>
            </a:r>
            <a:r>
              <a:rPr lang="zh-CN" altLang="en-US"/>
              <a:t>栈</a:t>
            </a:r>
            <a:endParaRPr lang="en-US" altLang="zh-CN"/>
          </a:p>
          <a:p>
            <a:pPr lvl="1"/>
            <a:r>
              <a:rPr lang="zh-CN" altLang="en-US"/>
              <a:t>假设读入</a:t>
            </a:r>
            <a:r>
              <a:rPr lang="zh-CN" altLang="en-US">
                <a:latin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altLang="zh-CN">
                <a:latin typeface="Consolas" panose="020B0609020204030204" pitchFamily="49" charset="0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>
                <a:latin typeface="Consolas" panose="020B0609020204030204" pitchFamily="49" charset="0"/>
              </a:rPr>
              <a:t>'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AF2964-6D76-49E9-B68E-B7820F5DD918}"/>
              </a:ext>
            </a:extLst>
          </p:cNvPr>
          <p:cNvSpPr txBox="1"/>
          <p:nvPr/>
        </p:nvSpPr>
        <p:spPr>
          <a:xfrm>
            <a:off x="2468949" y="3106436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(</a:t>
            </a:r>
            <a:endParaRPr lang="zh-CN" altLang="en-US" sz="2000">
              <a:solidFill>
                <a:srgbClr val="FFFF0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C224FC-9FB5-4634-AC0B-A5A60C20CEB5}"/>
              </a:ext>
            </a:extLst>
          </p:cNvPr>
          <p:cNvSpPr/>
          <p:nvPr/>
        </p:nvSpPr>
        <p:spPr>
          <a:xfrm>
            <a:off x="1670170" y="3627983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6282C98-938C-4F2C-9A97-2D23DB6DE01A}"/>
              </a:ext>
            </a:extLst>
          </p:cNvPr>
          <p:cNvSpPr/>
          <p:nvPr/>
        </p:nvSpPr>
        <p:spPr>
          <a:xfrm>
            <a:off x="368935" y="3627983"/>
            <a:ext cx="682779" cy="688909"/>
          </a:xfrm>
          <a:prstGeom prst="ellipse">
            <a:avLst/>
          </a:prstGeom>
          <a:ln w="381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6BC8665-A06F-4F53-BC00-60F7CB4C215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7133" y="3972437"/>
            <a:ext cx="331802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B2B5E5C-B357-4DDF-A09B-321C5C93EA7F}"/>
              </a:ext>
            </a:extLst>
          </p:cNvPr>
          <p:cNvSpPr txBox="1"/>
          <p:nvPr/>
        </p:nvSpPr>
        <p:spPr>
          <a:xfrm>
            <a:off x="1192274" y="2987506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(</a:t>
            </a:r>
            <a:endParaRPr lang="zh-CN" altLang="en-US" sz="2000">
              <a:solidFill>
                <a:srgbClr val="FFFF0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712ECBA-37C4-43BF-A910-4D4939380AD1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rot="16200000" flipH="1">
            <a:off x="1189799" y="3148509"/>
            <a:ext cx="100888" cy="1059836"/>
          </a:xfrm>
          <a:prstGeom prst="curvedConnector3">
            <a:avLst>
              <a:gd name="adj1" fmla="val -22658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F096D75E-6389-4F3B-856D-783CED4C7BB4}"/>
              </a:ext>
            </a:extLst>
          </p:cNvPr>
          <p:cNvCxnSpPr>
            <a:cxnSpLocks/>
            <a:stCxn id="6" idx="0"/>
            <a:endCxn id="6" idx="6"/>
          </p:cNvCxnSpPr>
          <p:nvPr/>
        </p:nvCxnSpPr>
        <p:spPr>
          <a:xfrm rot="16200000" flipH="1">
            <a:off x="2010026" y="3629516"/>
            <a:ext cx="344455" cy="341389"/>
          </a:xfrm>
          <a:prstGeom prst="curvedConnector4">
            <a:avLst>
              <a:gd name="adj1" fmla="val -66366"/>
              <a:gd name="adj2" fmla="val 16696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7CABF2A-5222-438A-BEDD-687F598A5CCC}"/>
              </a:ext>
            </a:extLst>
          </p:cNvPr>
          <p:cNvCxnSpPr>
            <a:cxnSpLocks/>
            <a:stCxn id="6" idx="4"/>
            <a:endCxn id="8" idx="5"/>
          </p:cNvCxnSpPr>
          <p:nvPr/>
        </p:nvCxnSpPr>
        <p:spPr>
          <a:xfrm rot="5400000" flipH="1">
            <a:off x="1431198" y="3736530"/>
            <a:ext cx="100888" cy="1059837"/>
          </a:xfrm>
          <a:prstGeom prst="curvedConnector3">
            <a:avLst>
              <a:gd name="adj1" fmla="val -226588"/>
            </a:avLst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16C08BC-40B5-479B-AABA-162865953D55}"/>
              </a:ext>
            </a:extLst>
          </p:cNvPr>
          <p:cNvSpPr/>
          <p:nvPr/>
        </p:nvSpPr>
        <p:spPr>
          <a:xfrm>
            <a:off x="4316710" y="3814543"/>
            <a:ext cx="1188256" cy="25769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87A83F-5815-49FD-92A7-DE5B66B57B0F}"/>
              </a:ext>
            </a:extLst>
          </p:cNvPr>
          <p:cNvSpPr/>
          <p:nvPr/>
        </p:nvSpPr>
        <p:spPr>
          <a:xfrm>
            <a:off x="4334838" y="3800209"/>
            <a:ext cx="115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FC710AC-3FA7-4E0D-8411-93C2DCB9154F}"/>
              </a:ext>
            </a:extLst>
          </p:cNvPr>
          <p:cNvCxnSpPr>
            <a:cxnSpLocks/>
            <a:stCxn id="10" idx="0"/>
            <a:endCxn id="24" idx="0"/>
          </p:cNvCxnSpPr>
          <p:nvPr/>
        </p:nvCxnSpPr>
        <p:spPr>
          <a:xfrm rot="16200000" flipH="1">
            <a:off x="2721415" y="1610786"/>
            <a:ext cx="812703" cy="3566142"/>
          </a:xfrm>
          <a:prstGeom prst="curvedConnector3">
            <a:avLst>
              <a:gd name="adj1" fmla="val -28128"/>
            </a:avLst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805E107-F7B2-43C0-A552-994805DB359B}"/>
              </a:ext>
            </a:extLst>
          </p:cNvPr>
          <p:cNvSpPr txBox="1"/>
          <p:nvPr/>
        </p:nvSpPr>
        <p:spPr>
          <a:xfrm>
            <a:off x="2670530" y="23854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</a:rPr>
              <a:t>压入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11DD37E6-B59D-4B0C-A010-E840EFEC0709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>
          <a:xfrm flipH="1">
            <a:off x="2011560" y="3972438"/>
            <a:ext cx="341389" cy="344454"/>
          </a:xfrm>
          <a:prstGeom prst="curvedConnector4">
            <a:avLst>
              <a:gd name="adj1" fmla="val -66962"/>
              <a:gd name="adj2" fmla="val 16636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5CFA8D-A5D7-409D-A1F6-CF0F1126B73E}"/>
              </a:ext>
            </a:extLst>
          </p:cNvPr>
          <p:cNvSpPr txBox="1"/>
          <p:nvPr/>
        </p:nvSpPr>
        <p:spPr>
          <a:xfrm>
            <a:off x="2468949" y="4316891"/>
            <a:ext cx="30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)</a:t>
            </a:r>
            <a:endParaRPr lang="zh-CN" altLang="en-US" sz="2000">
              <a:solidFill>
                <a:srgbClr val="FFFF0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D9819F2F-5491-4064-8321-79DC59BE597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243265" y="2884651"/>
            <a:ext cx="469679" cy="1713467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6C61D2B-DDCC-4C78-A63B-5F5AEB7011DA}"/>
              </a:ext>
            </a:extLst>
          </p:cNvPr>
          <p:cNvSpPr txBox="1"/>
          <p:nvPr/>
        </p:nvSpPr>
        <p:spPr>
          <a:xfrm>
            <a:off x="3020116" y="346231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</a:rPr>
              <a:t>压入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B1759338-E96F-493C-A093-BAEB1C871687}"/>
              </a:ext>
            </a:extLst>
          </p:cNvPr>
          <p:cNvCxnSpPr>
            <a:cxnSpLocks/>
            <a:stCxn id="34" idx="2"/>
            <a:endCxn id="23" idx="1"/>
          </p:cNvCxnSpPr>
          <p:nvPr/>
        </p:nvCxnSpPr>
        <p:spPr>
          <a:xfrm rot="16200000" flipH="1">
            <a:off x="3276026" y="4062345"/>
            <a:ext cx="386029" cy="169533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EC95896-334F-4439-B611-2C7E445BEA49}"/>
              </a:ext>
            </a:extLst>
          </p:cNvPr>
          <p:cNvSpPr txBox="1"/>
          <p:nvPr/>
        </p:nvSpPr>
        <p:spPr>
          <a:xfrm>
            <a:off x="3045056" y="501407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</a:rPr>
              <a:t>弹出</a:t>
            </a:r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9" name="表格 49">
            <a:extLst>
              <a:ext uri="{FF2B5EF4-FFF2-40B4-BE49-F238E27FC236}">
                <a16:creationId xmlns:a16="http://schemas.microsoft.com/office/drawing/2014/main" id="{B23CBD49-16C6-4E45-8680-4DB5D62B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94597"/>
              </p:ext>
            </p:extLst>
          </p:nvPr>
        </p:nvGraphicFramePr>
        <p:xfrm>
          <a:off x="6126619" y="41778"/>
          <a:ext cx="602824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917">
                  <a:extLst>
                    <a:ext uri="{9D8B030D-6E8A-4147-A177-3AD203B41FA5}">
                      <a16:colId xmlns:a16="http://schemas.microsoft.com/office/drawing/2014/main" val="2987052532"/>
                    </a:ext>
                  </a:extLst>
                </a:gridCol>
                <a:gridCol w="751943">
                  <a:extLst>
                    <a:ext uri="{9D8B030D-6E8A-4147-A177-3AD203B41FA5}">
                      <a16:colId xmlns:a16="http://schemas.microsoft.com/office/drawing/2014/main" val="667967233"/>
                    </a:ext>
                  </a:extLst>
                </a:gridCol>
                <a:gridCol w="1160185">
                  <a:extLst>
                    <a:ext uri="{9D8B030D-6E8A-4147-A177-3AD203B41FA5}">
                      <a16:colId xmlns:a16="http://schemas.microsoft.com/office/drawing/2014/main" val="4128520880"/>
                    </a:ext>
                  </a:extLst>
                </a:gridCol>
                <a:gridCol w="1282814">
                  <a:extLst>
                    <a:ext uri="{9D8B030D-6E8A-4147-A177-3AD203B41FA5}">
                      <a16:colId xmlns:a16="http://schemas.microsoft.com/office/drawing/2014/main" val="4658514"/>
                    </a:ext>
                  </a:extLst>
                </a:gridCol>
                <a:gridCol w="2154389">
                  <a:extLst>
                    <a:ext uri="{9D8B030D-6E8A-4147-A177-3AD203B41FA5}">
                      <a16:colId xmlns:a16="http://schemas.microsoft.com/office/drawing/2014/main" val="332506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是否接受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栈的内容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剩余输入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动作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73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1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yes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))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读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(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，压入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08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no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))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读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(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，压入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44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no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))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读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)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，弹出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22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no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6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))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读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(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，压入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23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no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))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读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(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，压入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76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no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bbb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))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读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)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，弹出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89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no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))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读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(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，压入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9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no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bbb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altLang="zh-CN" sz="1600">
                          <a:latin typeface="Consolas" panose="020B0609020204030204" pitchFamily="49" charset="0"/>
                        </a:rPr>
                        <a:t>))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读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)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，弹出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60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no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))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读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)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，弹出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57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no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)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读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)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，弹出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b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71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2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no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转移到状态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1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28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1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yes</a:t>
                      </a:r>
                      <a:endParaRPr lang="zh-CN" altLang="en-US" sz="1600">
                        <a:latin typeface="Consolas" panose="020B0609020204030204" pitchFamily="49" charset="0"/>
                        <a:ea typeface="思源黑体" panose="020B05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Consolas" panose="020B0609020204030204" pitchFamily="49" charset="0"/>
                          <a:ea typeface="思源黑体" panose="020B0500000000000000" pitchFamily="34" charset="-122"/>
                        </a:rPr>
                        <a:t>接受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30509"/>
                  </a:ext>
                </a:extLst>
              </a:tr>
            </a:tbl>
          </a:graphicData>
        </a:graphic>
      </p:graphicFrame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F159305D-335F-4001-A49C-A638264ED519}"/>
              </a:ext>
            </a:extLst>
          </p:cNvPr>
          <p:cNvSpPr txBox="1">
            <a:spLocks/>
          </p:cNvSpPr>
          <p:nvPr/>
        </p:nvSpPr>
        <p:spPr>
          <a:xfrm>
            <a:off x="6028591" y="4963790"/>
            <a:ext cx="6160633" cy="909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zh-CN" altLang="en-US" sz="1800"/>
              <a:t>如果字符串读完，栈却不为空，说明括号不对称，不能接受</a:t>
            </a:r>
            <a:endParaRPr lang="en-US" altLang="zh-CN" sz="1800"/>
          </a:p>
          <a:p>
            <a:pPr lvl="1" indent="0">
              <a:buNone/>
            </a:pPr>
            <a:r>
              <a:rPr lang="zh-CN" altLang="en-US" sz="1800"/>
              <a:t>对于状态 </a:t>
            </a:r>
            <a:r>
              <a:rPr lang="en-US" altLang="zh-CN" sz="1800"/>
              <a:t>2</a:t>
            </a:r>
            <a:r>
              <a:rPr lang="zh-CN" altLang="en-US" sz="1800"/>
              <a:t>，</a:t>
            </a:r>
            <a:r>
              <a:rPr lang="zh-CN" altLang="en-US" sz="1800">
                <a:solidFill>
                  <a:srgbClr val="00B050"/>
                </a:solidFill>
              </a:rPr>
              <a:t>遇到 </a:t>
            </a:r>
            <a:r>
              <a:rPr lang="en-US" altLang="zh-CN" sz="1800">
                <a:solidFill>
                  <a:srgbClr val="00B050"/>
                </a:solidFill>
              </a:rPr>
              <a:t>( </a:t>
            </a:r>
            <a:r>
              <a:rPr lang="zh-CN" altLang="en-US" sz="1800">
                <a:solidFill>
                  <a:srgbClr val="00B050"/>
                </a:solidFill>
              </a:rPr>
              <a:t>则 </a:t>
            </a:r>
            <a:r>
              <a:rPr lang="en-US" altLang="zh-CN" sz="1800">
                <a:solidFill>
                  <a:srgbClr val="00B050"/>
                </a:solidFill>
              </a:rPr>
              <a:t>b+1</a:t>
            </a:r>
            <a:r>
              <a:rPr lang="zh-CN" altLang="en-US" sz="1800"/>
              <a:t>，</a:t>
            </a:r>
            <a:r>
              <a:rPr lang="zh-CN" altLang="en-US" sz="1800">
                <a:solidFill>
                  <a:srgbClr val="FFC000"/>
                </a:solidFill>
              </a:rPr>
              <a:t>遇到 </a:t>
            </a:r>
            <a:r>
              <a:rPr lang="en-US" altLang="zh-CN" sz="1800">
                <a:solidFill>
                  <a:srgbClr val="FFC000"/>
                </a:solidFill>
              </a:rPr>
              <a:t>) </a:t>
            </a:r>
            <a:r>
              <a:rPr lang="zh-CN" altLang="en-US" sz="1800">
                <a:solidFill>
                  <a:srgbClr val="FFC000"/>
                </a:solidFill>
              </a:rPr>
              <a:t>则 </a:t>
            </a:r>
            <a:r>
              <a:rPr lang="en-US" altLang="zh-CN" sz="1800">
                <a:solidFill>
                  <a:srgbClr val="FFC000"/>
                </a:solidFill>
              </a:rPr>
              <a:t>b - 1</a:t>
            </a:r>
            <a:r>
              <a:rPr lang="en-US" altLang="zh-CN" sz="1800"/>
              <a:t> </a:t>
            </a:r>
            <a:endParaRPr lang="en-US" sz="18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F57109E-0023-4634-999C-F630DEF25858}"/>
              </a:ext>
            </a:extLst>
          </p:cNvPr>
          <p:cNvSpPr txBox="1"/>
          <p:nvPr/>
        </p:nvSpPr>
        <p:spPr>
          <a:xfrm>
            <a:off x="1051714" y="4619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Consolas" panose="020B0609020204030204" pitchFamily="49" charset="0"/>
              </a:rPr>
              <a:t>空栈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E8EA14-881D-4D0F-924D-9D264BD120AD}"/>
              </a:ext>
            </a:extLst>
          </p:cNvPr>
          <p:cNvSpPr txBox="1"/>
          <p:nvPr/>
        </p:nvSpPr>
        <p:spPr>
          <a:xfrm>
            <a:off x="4777794" y="6022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F6F9D84-896B-4CAD-89FE-9A7F7F9882D9}"/>
              </a:ext>
            </a:extLst>
          </p:cNvPr>
          <p:cNvCxnSpPr>
            <a:cxnSpLocks/>
          </p:cNvCxnSpPr>
          <p:nvPr/>
        </p:nvCxnSpPr>
        <p:spPr>
          <a:xfrm flipH="1">
            <a:off x="4312047" y="6022185"/>
            <a:ext cx="11747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88E42DC-663C-4D6A-B6D5-4DCCA095CE5E}"/>
              </a:ext>
            </a:extLst>
          </p:cNvPr>
          <p:cNvCxnSpPr>
            <a:cxnSpLocks/>
          </p:cNvCxnSpPr>
          <p:nvPr/>
        </p:nvCxnSpPr>
        <p:spPr>
          <a:xfrm flipH="1">
            <a:off x="4312047" y="5629579"/>
            <a:ext cx="11747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A9D3FAC-B580-4858-9717-1766F4103FB5}"/>
              </a:ext>
            </a:extLst>
          </p:cNvPr>
          <p:cNvCxnSpPr>
            <a:cxnSpLocks/>
          </p:cNvCxnSpPr>
          <p:nvPr/>
        </p:nvCxnSpPr>
        <p:spPr>
          <a:xfrm flipH="1">
            <a:off x="4312047" y="5236973"/>
            <a:ext cx="11747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B35514D-306F-4485-8C82-F7914DB5F520}"/>
              </a:ext>
            </a:extLst>
          </p:cNvPr>
          <p:cNvCxnSpPr>
            <a:cxnSpLocks/>
          </p:cNvCxnSpPr>
          <p:nvPr/>
        </p:nvCxnSpPr>
        <p:spPr>
          <a:xfrm flipH="1">
            <a:off x="4312047" y="4844367"/>
            <a:ext cx="11747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178D866-764D-4BAD-B744-EA44D5F7EBC0}"/>
              </a:ext>
            </a:extLst>
          </p:cNvPr>
          <p:cNvCxnSpPr>
            <a:cxnSpLocks/>
          </p:cNvCxnSpPr>
          <p:nvPr/>
        </p:nvCxnSpPr>
        <p:spPr>
          <a:xfrm flipH="1">
            <a:off x="4312047" y="4451761"/>
            <a:ext cx="11747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EA9F97B-A2F9-4801-8AAB-1173F716C313}"/>
              </a:ext>
            </a:extLst>
          </p:cNvPr>
          <p:cNvCxnSpPr>
            <a:cxnSpLocks/>
          </p:cNvCxnSpPr>
          <p:nvPr/>
        </p:nvCxnSpPr>
        <p:spPr>
          <a:xfrm flipH="1">
            <a:off x="4312047" y="4059155"/>
            <a:ext cx="11747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8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D62B-57BA-4948-BDB1-51E6A2C3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逐字遍历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7CC943-C1AC-4703-99E9-A13346B1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999"/>
            <a:ext cx="11079278" cy="547386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>
                <a:solidFill>
                  <a:srgbClr val="92D050"/>
                </a:solidFill>
              </a:rPr>
              <a:t>  def run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while current = readChar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if current == '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 altLang="zh-CN">
                <a:solidFill>
                  <a:srgbClr val="92D050"/>
                </a:solidFill>
              </a:rPr>
              <a:t>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current = readChar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if current == '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>
                <a:solidFill>
                  <a:srgbClr val="92D050"/>
                </a:solidFill>
              </a:rPr>
              <a:t>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current = readChar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if current == '</a:t>
            </a:r>
            <a:r>
              <a:rPr lang="en-US" altLang="zh-CN">
                <a:solidFill>
                  <a:srgbClr val="FF0000"/>
                </a:solidFill>
              </a:rPr>
              <a:t>w</a:t>
            </a:r>
            <a:r>
              <a:rPr lang="en-US" altLang="zh-CN">
                <a:solidFill>
                  <a:srgbClr val="92D050"/>
                </a:solidFill>
              </a:rPr>
              <a:t>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  p '</a:t>
            </a:r>
            <a:r>
              <a:rPr lang="zh-CN" altLang="en-US">
                <a:solidFill>
                  <a:srgbClr val="92D050"/>
                </a:solidFill>
              </a:rPr>
              <a:t>有</a:t>
            </a:r>
            <a:r>
              <a:rPr lang="en-US" altLang="zh-CN">
                <a:solidFill>
                  <a:srgbClr val="92D050"/>
                </a:solidFill>
              </a:rPr>
              <a:t>new'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end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end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if current == '</a:t>
            </a:r>
            <a:r>
              <a:rPr lang="en-US" altLang="zh-CN">
                <a:solidFill>
                  <a:srgbClr val="FF0000"/>
                </a:solidFill>
              </a:rPr>
              <a:t>o</a:t>
            </a:r>
            <a:r>
              <a:rPr lang="en-US" altLang="zh-CN">
                <a:solidFill>
                  <a:srgbClr val="92D050"/>
                </a:solidFill>
              </a:rPr>
              <a:t>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current = readChar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if current == '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92D050"/>
                </a:solidFill>
              </a:rPr>
              <a:t>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  p '</a:t>
            </a:r>
            <a:r>
              <a:rPr lang="zh-CN" altLang="en-US">
                <a:solidFill>
                  <a:srgbClr val="92D050"/>
                </a:solidFill>
              </a:rPr>
              <a:t>有</a:t>
            </a:r>
            <a:r>
              <a:rPr lang="en-US" altLang="zh-CN">
                <a:solidFill>
                  <a:srgbClr val="92D050"/>
                </a:solidFill>
              </a:rPr>
              <a:t>not'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  end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  end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  end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  end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  end</a:t>
            </a:r>
            <a:r>
              <a:rPr lang="en-US" altLang="zh-CN"/>
              <a:t> # </a:t>
            </a:r>
            <a:r>
              <a:rPr lang="zh-CN" altLang="en-US"/>
              <a:t>全文见 </a:t>
            </a:r>
            <a:r>
              <a:rPr lang="en-US" altLang="zh-CN"/>
              <a:t>new_not.rb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803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66AE-8634-4881-94E3-847D8710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简化上图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174BD-4B3F-42A3-B461-93667F0F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下推自动机</a:t>
            </a:r>
            <a:endParaRPr lang="en-US" altLang="zh-CN"/>
          </a:p>
          <a:p>
            <a:pPr lvl="1"/>
            <a:r>
              <a:rPr lang="zh-CN" altLang="en-US"/>
              <a:t>英文 </a:t>
            </a:r>
            <a:r>
              <a:rPr lang="en-US" altLang="zh-CN"/>
              <a:t>PDA</a:t>
            </a:r>
          </a:p>
          <a:p>
            <a:pPr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语法：读入的</a:t>
            </a:r>
            <a:r>
              <a:rPr lang="zh-CN" altLang="en-US">
                <a:solidFill>
                  <a:srgbClr val="92D050"/>
                </a:solidFill>
              </a:rPr>
              <a:t>字符</a:t>
            </a:r>
            <a:r>
              <a:rPr lang="en-US" altLang="zh-CN">
                <a:solidFill>
                  <a:srgbClr val="92D050"/>
                </a:solidFill>
              </a:rPr>
              <a:t>;</a:t>
            </a:r>
            <a:r>
              <a:rPr lang="zh-CN" altLang="en-US">
                <a:solidFill>
                  <a:srgbClr val="FFC000"/>
                </a:solidFill>
              </a:rPr>
              <a:t>期待并弹出</a:t>
            </a:r>
            <a:r>
              <a:rPr lang="en-US" altLang="zh-CN">
                <a:solidFill>
                  <a:srgbClr val="92D050"/>
                </a:solidFill>
              </a:rPr>
              <a:t>/</a:t>
            </a:r>
            <a:r>
              <a:rPr lang="zh-CN" altLang="en-US">
                <a:solidFill>
                  <a:srgbClr val="92D050"/>
                </a:solidFill>
              </a:rPr>
              <a:t>压入</a:t>
            </a:r>
            <a:endParaRPr lang="en-US" altLang="zh-CN">
              <a:solidFill>
                <a:srgbClr val="92D050"/>
              </a:solidFill>
            </a:endParaRP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(;$/b$</a:t>
            </a:r>
            <a:r>
              <a:rPr lang="en-US" altLang="zh-CN"/>
              <a:t> </a:t>
            </a:r>
            <a:r>
              <a:rPr lang="zh-CN" altLang="en-US"/>
              <a:t>表示读入 </a:t>
            </a:r>
            <a:r>
              <a:rPr lang="en-US" altLang="zh-CN"/>
              <a:t>( </a:t>
            </a:r>
            <a:r>
              <a:rPr lang="zh-CN" altLang="en-US"/>
              <a:t>字符，期待并弹出</a:t>
            </a:r>
            <a:r>
              <a:rPr lang="en-US" altLang="zh-CN"/>
              <a:t>$</a:t>
            </a:r>
            <a:r>
              <a:rPr lang="zh-CN" altLang="en-US"/>
              <a:t>，压入</a:t>
            </a:r>
            <a:r>
              <a:rPr lang="en-US" altLang="zh-CN"/>
              <a:t>$ </a:t>
            </a:r>
            <a:r>
              <a:rPr lang="zh-CN" altLang="en-US"/>
              <a:t>和 </a:t>
            </a:r>
            <a:r>
              <a:rPr lang="en-US" altLang="zh-CN"/>
              <a:t>b</a:t>
            </a:r>
          </a:p>
          <a:p>
            <a:pPr lvl="1"/>
            <a:r>
              <a:rPr lang="en-US" altLang="zh-CN">
                <a:solidFill>
                  <a:srgbClr val="92D050"/>
                </a:solidFill>
              </a:rPr>
              <a:t>(;b/bb</a:t>
            </a:r>
            <a:r>
              <a:rPr lang="zh-CN" altLang="en-US"/>
              <a:t> 表示读入 </a:t>
            </a:r>
            <a:r>
              <a:rPr lang="en-US" altLang="zh-CN"/>
              <a:t>( </a:t>
            </a:r>
            <a:r>
              <a:rPr lang="zh-CN" altLang="en-US"/>
              <a:t>字符，期待并弹出</a:t>
            </a:r>
            <a:r>
              <a:rPr lang="en-US" altLang="zh-CN"/>
              <a:t>b</a:t>
            </a:r>
            <a:r>
              <a:rPr lang="zh-CN" altLang="en-US"/>
              <a:t>，压入</a:t>
            </a:r>
            <a:r>
              <a:rPr lang="en-US" altLang="zh-CN"/>
              <a:t>bb</a:t>
            </a:r>
          </a:p>
          <a:p>
            <a:pPr lvl="1" indent="0"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b/bb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不能简化为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，因为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/b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没有表达出期待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的意味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/>
              <a:t>Ruby </a:t>
            </a:r>
            <a:r>
              <a:rPr lang="zh-CN" altLang="en-US"/>
              <a:t>实现</a:t>
            </a:r>
            <a:endParaRPr lang="en-US" altLang="zh-CN"/>
          </a:p>
          <a:p>
            <a:pPr lvl="1"/>
            <a:r>
              <a:rPr lang="zh-CN" altLang="en-US"/>
              <a:t>添加 </a:t>
            </a:r>
            <a:r>
              <a:rPr lang="en-US" altLang="zh-CN"/>
              <a:t>Stack </a:t>
            </a:r>
            <a:r>
              <a:rPr lang="zh-CN" altLang="en-US"/>
              <a:t>类，改造 </a:t>
            </a:r>
            <a:r>
              <a:rPr lang="en-US" altLang="zh-CN"/>
              <a:t>Rule </a:t>
            </a:r>
            <a:r>
              <a:rPr lang="zh-CN" altLang="en-US"/>
              <a:t>即可，我们就不实现了</a:t>
            </a:r>
            <a:endParaRPr lang="en-US" altLang="zh-CN"/>
          </a:p>
          <a:p>
            <a:pPr lvl="1"/>
            <a:r>
              <a:rPr lang="zh-CN" altLang="en-US"/>
              <a:t>详见</a:t>
            </a:r>
            <a:r>
              <a:rPr lang="en-US" altLang="zh-CN"/>
              <a:t>《</a:t>
            </a:r>
            <a:r>
              <a:rPr lang="zh-CN" altLang="en-US"/>
              <a:t>计算的本质</a:t>
            </a:r>
            <a:r>
              <a:rPr lang="en-US" altLang="zh-CN"/>
              <a:t>》4.1.4 </a:t>
            </a:r>
            <a:r>
              <a:rPr lang="zh-CN" altLang="en-US"/>
              <a:t>章节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A9F40D5-7BBB-41EF-BE8D-0FEAE33FA967}"/>
              </a:ext>
            </a:extLst>
          </p:cNvPr>
          <p:cNvGrpSpPr/>
          <p:nvPr/>
        </p:nvGrpSpPr>
        <p:grpSpPr>
          <a:xfrm>
            <a:off x="4355258" y="807383"/>
            <a:ext cx="3772226" cy="2076465"/>
            <a:chOff x="4355258" y="807383"/>
            <a:chExt cx="3772226" cy="207646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9269EB-1368-46F4-966F-47ADD4AE9185}"/>
                </a:ext>
              </a:extLst>
            </p:cNvPr>
            <p:cNvSpPr txBox="1"/>
            <p:nvPr/>
          </p:nvSpPr>
          <p:spPr>
            <a:xfrm>
              <a:off x="7012201" y="1451059"/>
              <a:ext cx="11152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(;b/bb</a:t>
              </a:r>
            </a:p>
            <a:p>
              <a:pPr algn="ctr"/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);b/</a:t>
              </a:r>
              <a:endParaRPr lang="zh-CN" altLang="en-US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AE95EBA-B051-4F18-9668-9167220AF1B6}"/>
                </a:ext>
              </a:extLst>
            </p:cNvPr>
            <p:cNvSpPr/>
            <p:nvPr/>
          </p:nvSpPr>
          <p:spPr>
            <a:xfrm>
              <a:off x="5656493" y="1451060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7CC0B8A-16BA-4BBB-8B35-0D8DEC70F254}"/>
                </a:ext>
              </a:extLst>
            </p:cNvPr>
            <p:cNvSpPr/>
            <p:nvPr/>
          </p:nvSpPr>
          <p:spPr>
            <a:xfrm>
              <a:off x="4355258" y="1451060"/>
              <a:ext cx="682779" cy="688909"/>
            </a:xfrm>
            <a:prstGeom prst="ellipse">
              <a:avLst/>
            </a:prstGeom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91EF6C0-EF82-4D28-A706-8792AD464C5C}"/>
                </a:ext>
              </a:extLst>
            </p:cNvPr>
            <p:cNvSpPr txBox="1"/>
            <p:nvPr/>
          </p:nvSpPr>
          <p:spPr>
            <a:xfrm>
              <a:off x="4696647" y="807383"/>
              <a:ext cx="1160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(;$/b$</a:t>
              </a:r>
              <a:endParaRPr lang="zh-CN" altLang="en-US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  <p:cxnSp>
          <p:nvCxnSpPr>
            <p:cNvPr id="8" name="连接符: 曲线 7">
              <a:extLst>
                <a:ext uri="{FF2B5EF4-FFF2-40B4-BE49-F238E27FC236}">
                  <a16:creationId xmlns:a16="http://schemas.microsoft.com/office/drawing/2014/main" id="{04400E64-1FB6-437A-8D6D-EF477C3F6285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16200000" flipH="1">
              <a:off x="5176122" y="971586"/>
              <a:ext cx="100888" cy="1059836"/>
            </a:xfrm>
            <a:prstGeom prst="curvedConnector3">
              <a:avLst>
                <a:gd name="adj1" fmla="val -22658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0022F5F8-58D7-4461-9526-FEC436A16E71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5995714" y="1795514"/>
              <a:ext cx="487133" cy="12700"/>
            </a:xfrm>
            <a:prstGeom prst="curvedConnector5">
              <a:avLst>
                <a:gd name="adj1" fmla="val -46928"/>
                <a:gd name="adj2" fmla="val 6388882"/>
                <a:gd name="adj3" fmla="val 146928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9102D88F-A9A8-4F00-94DD-8DAF828ED49D}"/>
                </a:ext>
              </a:extLst>
            </p:cNvPr>
            <p:cNvCxnSpPr>
              <a:cxnSpLocks/>
              <a:stCxn id="5" idx="4"/>
              <a:endCxn id="6" idx="5"/>
            </p:cNvCxnSpPr>
            <p:nvPr/>
          </p:nvCxnSpPr>
          <p:spPr>
            <a:xfrm rot="5400000" flipH="1">
              <a:off x="5417521" y="1559607"/>
              <a:ext cx="100888" cy="1059837"/>
            </a:xfrm>
            <a:prstGeom prst="curvedConnector3">
              <a:avLst>
                <a:gd name="adj1" fmla="val -226588"/>
              </a:avLst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01CD780-6C3B-4A06-A41E-06F851D93AFE}"/>
                </a:ext>
              </a:extLst>
            </p:cNvPr>
            <p:cNvSpPr txBox="1"/>
            <p:nvPr/>
          </p:nvSpPr>
          <p:spPr>
            <a:xfrm>
              <a:off x="4837208" y="2483738"/>
              <a:ext cx="1160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$/$</a:t>
              </a:r>
              <a:endParaRPr lang="zh-CN" altLang="en-US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2EA03E2-6F27-40B6-939F-ACEA2ECACE9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951134" y="1795514"/>
            <a:ext cx="404124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738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E716B1-18FA-4BB1-B10C-B896F2687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这就是「下推自动机」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5A7DC09-A94D-4B4C-A980-818CB849E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1036181"/>
          </a:xfrm>
        </p:spPr>
        <p:txBody>
          <a:bodyPr/>
          <a:lstStyle/>
          <a:p>
            <a:r>
              <a:rPr lang="en-US" altLang="zh-CN"/>
              <a:t> PushDown Automaton / PDA</a:t>
            </a:r>
          </a:p>
          <a:p>
            <a:r>
              <a:rPr lang="en-US" altLang="zh-CN"/>
              <a:t>PDA = DFA + Stack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960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2F613-5181-48FB-B766-654F46C5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r>
              <a:rPr lang="zh-CN" altLang="en-US"/>
              <a:t>：等量字符串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4F339-40AE-4D08-98C0-43E696AA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的数量相等的字符串</a:t>
            </a:r>
            <a:endParaRPr lang="en-US" altLang="zh-CN"/>
          </a:p>
          <a:p>
            <a:pPr lvl="1"/>
            <a:r>
              <a:rPr lang="zh-CN" altLang="en-US"/>
              <a:t>如果 </a:t>
            </a:r>
            <a:r>
              <a:rPr lang="en-US" altLang="zh-CN"/>
              <a:t>a </a:t>
            </a:r>
            <a:r>
              <a:rPr lang="zh-CN" altLang="en-US"/>
              <a:t>出现</a:t>
            </a:r>
            <a:r>
              <a:rPr lang="en-US" altLang="zh-CN"/>
              <a:t> 3 </a:t>
            </a:r>
            <a:r>
              <a:rPr lang="zh-CN" altLang="en-US"/>
              <a:t>次，那么 </a:t>
            </a:r>
            <a:r>
              <a:rPr lang="en-US" altLang="zh-CN"/>
              <a:t>b </a:t>
            </a:r>
            <a:r>
              <a:rPr lang="zh-CN" altLang="en-US"/>
              <a:t>也要出现 </a:t>
            </a:r>
            <a:r>
              <a:rPr lang="en-US" altLang="zh-CN"/>
              <a:t>3 </a:t>
            </a:r>
            <a:r>
              <a:rPr lang="zh-CN" altLang="en-US"/>
              <a:t>次才能接受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启发：不一定要分别压入 </a:t>
            </a:r>
            <a:r>
              <a:rPr lang="en-US" altLang="zh-CN"/>
              <a:t>a </a:t>
            </a:r>
            <a:r>
              <a:rPr lang="zh-CN" altLang="en-US"/>
              <a:t>和 </a:t>
            </a:r>
            <a:r>
              <a:rPr lang="en-US" altLang="zh-CN"/>
              <a:t>b</a:t>
            </a:r>
            <a:r>
              <a:rPr lang="zh-CN" altLang="en-US"/>
              <a:t>，只需要压入或弹出 </a:t>
            </a:r>
            <a:r>
              <a:rPr lang="en-US" altLang="zh-CN"/>
              <a:t>c 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E59C3E-C747-4A17-8511-080C531B7518}"/>
              </a:ext>
            </a:extLst>
          </p:cNvPr>
          <p:cNvSpPr txBox="1"/>
          <p:nvPr/>
        </p:nvSpPr>
        <p:spPr>
          <a:xfrm>
            <a:off x="3784083" y="2664465"/>
            <a:ext cx="106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a;c/cc</a:t>
            </a:r>
          </a:p>
          <a:p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b;c/</a:t>
            </a:r>
            <a:endParaRPr lang="zh-CN" altLang="en-US" sz="2000">
              <a:solidFill>
                <a:srgbClr val="FFFF0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52FEF94-7878-4B01-A973-182E4CFF1A59}"/>
              </a:ext>
            </a:extLst>
          </p:cNvPr>
          <p:cNvSpPr/>
          <p:nvPr/>
        </p:nvSpPr>
        <p:spPr>
          <a:xfrm>
            <a:off x="2386664" y="2683442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860AA43-D742-4F11-9AEE-32E6D40B663C}"/>
              </a:ext>
            </a:extLst>
          </p:cNvPr>
          <p:cNvSpPr/>
          <p:nvPr/>
        </p:nvSpPr>
        <p:spPr>
          <a:xfrm>
            <a:off x="985438" y="3739382"/>
            <a:ext cx="682779" cy="688909"/>
          </a:xfrm>
          <a:prstGeom prst="ellipse">
            <a:avLst/>
          </a:prstGeom>
          <a:ln w="381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157658-515A-4363-A992-9F495233E9A3}"/>
              </a:ext>
            </a:extLst>
          </p:cNvPr>
          <p:cNvSpPr txBox="1"/>
          <p:nvPr/>
        </p:nvSpPr>
        <p:spPr>
          <a:xfrm rot="19176476">
            <a:off x="908310" y="2900695"/>
            <a:ext cx="105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a;$/c$</a:t>
            </a:r>
            <a:endParaRPr lang="zh-CN" altLang="en-US" sz="2000">
              <a:solidFill>
                <a:srgbClr val="FFFF0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372FBD44-9972-4D74-ACC9-D8B5A593643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1501004" y="2853722"/>
            <a:ext cx="711485" cy="1059836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E8EB600-13DF-409D-A5D1-5D7B4DACEE0E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 rot="16200000" flipH="1">
            <a:off x="2725885" y="3027896"/>
            <a:ext cx="487133" cy="12700"/>
          </a:xfrm>
          <a:prstGeom prst="curvedConnector5">
            <a:avLst>
              <a:gd name="adj1" fmla="val -46928"/>
              <a:gd name="adj2" fmla="val 6388882"/>
              <a:gd name="adj3" fmla="val 14692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4CDA008-4A53-45C8-9DDB-70A441380A23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rot="5400000">
            <a:off x="1842393" y="3198176"/>
            <a:ext cx="711486" cy="1059837"/>
          </a:xfrm>
          <a:prstGeom prst="curvedConnector2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1847D983-8D82-4CA5-9CE1-7CFCADF871E2}"/>
              </a:ext>
            </a:extLst>
          </p:cNvPr>
          <p:cNvSpPr/>
          <p:nvPr/>
        </p:nvSpPr>
        <p:spPr>
          <a:xfrm>
            <a:off x="2386664" y="4795792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32FB296-2938-4452-BEA0-18E60FFEB2AD}"/>
              </a:ext>
            </a:extLst>
          </p:cNvPr>
          <p:cNvCxnSpPr>
            <a:cxnSpLocks/>
            <a:stCxn id="7" idx="6"/>
            <a:endCxn id="15" idx="1"/>
          </p:cNvCxnSpPr>
          <p:nvPr/>
        </p:nvCxnSpPr>
        <p:spPr>
          <a:xfrm>
            <a:off x="1668217" y="4083837"/>
            <a:ext cx="818438" cy="812843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11F067B-748A-41CD-B3D2-F6845FA93568}"/>
              </a:ext>
            </a:extLst>
          </p:cNvPr>
          <p:cNvCxnSpPr>
            <a:cxnSpLocks/>
            <a:stCxn id="15" idx="2"/>
            <a:endCxn id="7" idx="4"/>
          </p:cNvCxnSpPr>
          <p:nvPr/>
        </p:nvCxnSpPr>
        <p:spPr>
          <a:xfrm rot="10800000">
            <a:off x="1326828" y="4428291"/>
            <a:ext cx="1059836" cy="711956"/>
          </a:xfrm>
          <a:prstGeom prst="curvedConnector2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5504CE06-9A7A-4DAE-BAFF-38099ED88B9D}"/>
              </a:ext>
            </a:extLst>
          </p:cNvPr>
          <p:cNvCxnSpPr>
            <a:cxnSpLocks/>
            <a:stCxn id="15" idx="7"/>
            <a:endCxn id="15" idx="5"/>
          </p:cNvCxnSpPr>
          <p:nvPr/>
        </p:nvCxnSpPr>
        <p:spPr>
          <a:xfrm rot="16200000" flipH="1">
            <a:off x="2725885" y="5140246"/>
            <a:ext cx="487133" cy="12700"/>
          </a:xfrm>
          <a:prstGeom prst="curvedConnector5">
            <a:avLst>
              <a:gd name="adj1" fmla="val -46928"/>
              <a:gd name="adj2" fmla="val 6388882"/>
              <a:gd name="adj3" fmla="val 146928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F2E30C4-97FB-4D7D-B75B-56259CC0D548}"/>
              </a:ext>
            </a:extLst>
          </p:cNvPr>
          <p:cNvSpPr txBox="1"/>
          <p:nvPr/>
        </p:nvSpPr>
        <p:spPr>
          <a:xfrm>
            <a:off x="3784082" y="4798324"/>
            <a:ext cx="113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a;c/</a:t>
            </a:r>
          </a:p>
          <a:p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b;c/cc</a:t>
            </a:r>
            <a:endParaRPr lang="zh-CN" altLang="en-US" sz="2000">
              <a:solidFill>
                <a:srgbClr val="FFFF0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B0AA745-C13B-44E3-84EC-BD94D6220481}"/>
              </a:ext>
            </a:extLst>
          </p:cNvPr>
          <p:cNvSpPr txBox="1"/>
          <p:nvPr/>
        </p:nvSpPr>
        <p:spPr>
          <a:xfrm rot="19176476">
            <a:off x="1943578" y="3462601"/>
            <a:ext cx="7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$/$</a:t>
            </a:r>
            <a:endParaRPr lang="zh-CN" altLang="en-US" sz="2000">
              <a:solidFill>
                <a:srgbClr val="FFFF0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DB4B55-3E0F-483C-9E2B-29D856C20512}"/>
              </a:ext>
            </a:extLst>
          </p:cNvPr>
          <p:cNvSpPr txBox="1"/>
          <p:nvPr/>
        </p:nvSpPr>
        <p:spPr>
          <a:xfrm rot="2424886">
            <a:off x="1972297" y="4113866"/>
            <a:ext cx="105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b;$/c$</a:t>
            </a:r>
            <a:endParaRPr lang="zh-CN" altLang="en-US" sz="2000">
              <a:solidFill>
                <a:srgbClr val="FFFF0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027813-9FBE-48A7-A134-FF090947F15C}"/>
              </a:ext>
            </a:extLst>
          </p:cNvPr>
          <p:cNvSpPr txBox="1"/>
          <p:nvPr/>
        </p:nvSpPr>
        <p:spPr>
          <a:xfrm rot="2499452">
            <a:off x="1108183" y="4818408"/>
            <a:ext cx="73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$/$</a:t>
            </a:r>
            <a:endParaRPr lang="zh-CN" altLang="en-US" sz="2000">
              <a:solidFill>
                <a:srgbClr val="FFFF0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DAA2D4-2AF1-49FD-8D21-A388F20A5C2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12189" y="4083837"/>
            <a:ext cx="3732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926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8F019-4A84-4DD1-A9AE-D20F2528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2</a:t>
            </a:r>
            <a:r>
              <a:rPr lang="zh-CN" altLang="en-US"/>
              <a:t>：回文字符串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C16B4-62C0-4A09-BE4B-A5EF5CAD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识别回文字符串（仅由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 </a:t>
            </a:r>
            <a:r>
              <a:rPr lang="zh-CN" altLang="en-US"/>
              <a:t>组成）</a:t>
            </a:r>
            <a:endParaRPr lang="en-US" altLang="zh-CN"/>
          </a:p>
          <a:p>
            <a:pPr lvl="1"/>
            <a:r>
              <a:rPr lang="zh-CN" altLang="en-US"/>
              <a:t>比如 </a:t>
            </a:r>
            <a:r>
              <a:rPr lang="en-US" altLang="zh-CN"/>
              <a:t>abba </a:t>
            </a:r>
            <a:r>
              <a:rPr lang="zh-CN" altLang="en-US"/>
              <a:t>是回文，</a:t>
            </a:r>
            <a:r>
              <a:rPr lang="en-US" altLang="zh-CN"/>
              <a:t>abbb </a:t>
            </a:r>
            <a:r>
              <a:rPr lang="zh-CN" altLang="en-US"/>
              <a:t>不是回文</a:t>
            </a:r>
            <a:endParaRPr lang="en-US" altLang="zh-CN"/>
          </a:p>
          <a:p>
            <a:pPr lvl="1"/>
            <a:r>
              <a:rPr lang="zh-CN" altLang="en-US"/>
              <a:t>比如 </a:t>
            </a:r>
            <a:r>
              <a:rPr lang="en-US" altLang="zh-CN"/>
              <a:t>ababa </a:t>
            </a:r>
            <a:r>
              <a:rPr lang="zh-CN" altLang="en-US"/>
              <a:t>是回文，</a:t>
            </a:r>
            <a:r>
              <a:rPr lang="en-US" altLang="zh-CN"/>
              <a:t>abbba </a:t>
            </a:r>
            <a:r>
              <a:rPr lang="zh-CN" altLang="en-US"/>
              <a:t>也是回文（遇到奇数长度，可忽略中间字符）</a:t>
            </a:r>
            <a:endParaRPr lang="en-US" altLang="zh-CN"/>
          </a:p>
          <a:p>
            <a:pPr lvl="1"/>
            <a:r>
              <a:rPr lang="zh-CN" altLang="en-US"/>
              <a:t>所以我们只用研究偶数长度</a:t>
            </a:r>
            <a:endParaRPr lang="en-US" altLang="zh-CN"/>
          </a:p>
          <a:p>
            <a:pPr lvl="1"/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7E7C98-EEA0-4AEC-90C7-8001BFC89A05}"/>
              </a:ext>
            </a:extLst>
          </p:cNvPr>
          <p:cNvGrpSpPr/>
          <p:nvPr/>
        </p:nvGrpSpPr>
        <p:grpSpPr>
          <a:xfrm>
            <a:off x="533546" y="3029970"/>
            <a:ext cx="5110225" cy="3513936"/>
            <a:chOff x="533546" y="3029970"/>
            <a:chExt cx="5110225" cy="351393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9C4163E-20E3-4673-B5A2-D0B7A465D8F3}"/>
                </a:ext>
              </a:extLst>
            </p:cNvPr>
            <p:cNvSpPr txBox="1"/>
            <p:nvPr/>
          </p:nvSpPr>
          <p:spPr>
            <a:xfrm>
              <a:off x="3693382" y="5803062"/>
              <a:ext cx="1115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$/$</a:t>
              </a:r>
              <a:endParaRPr lang="zh-CN" altLang="en-US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69DCA0-64B2-4C0F-9B31-248DECCD5F6B}"/>
                </a:ext>
              </a:extLst>
            </p:cNvPr>
            <p:cNvSpPr/>
            <p:nvPr/>
          </p:nvSpPr>
          <p:spPr>
            <a:xfrm>
              <a:off x="2933153" y="5848648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3E11CC7-FF48-48E5-9A36-2C4000ABF4B2}"/>
                </a:ext>
              </a:extLst>
            </p:cNvPr>
            <p:cNvSpPr/>
            <p:nvPr/>
          </p:nvSpPr>
          <p:spPr>
            <a:xfrm>
              <a:off x="903183" y="5848648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0DF779-0A11-4EDE-A896-FA96103BA97A}"/>
                </a:ext>
              </a:extLst>
            </p:cNvPr>
            <p:cNvSpPr txBox="1"/>
            <p:nvPr/>
          </p:nvSpPr>
          <p:spPr>
            <a:xfrm>
              <a:off x="764780" y="3029970"/>
              <a:ext cx="1160674" cy="255454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a;$/a$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a;a/aa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a;b/ab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b;$/b$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b;a/ba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b;b/bb</a:t>
              </a: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读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</a:t>
              </a:r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压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</a:t>
              </a: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读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</a:t>
              </a:r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压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</a:t>
              </a:r>
            </a:p>
          </p:txBody>
        </p: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F20B3C01-38D8-470E-8BCD-499E07D267A1}"/>
                </a:ext>
              </a:extLst>
            </p:cNvPr>
            <p:cNvCxnSpPr>
              <a:cxnSpLocks/>
              <a:stCxn id="7" idx="1"/>
              <a:endCxn id="7" idx="7"/>
            </p:cNvCxnSpPr>
            <p:nvPr/>
          </p:nvCxnSpPr>
          <p:spPr>
            <a:xfrm rot="5400000" flipH="1" flipV="1">
              <a:off x="1244572" y="5708138"/>
              <a:ext cx="12700" cy="482797"/>
            </a:xfrm>
            <a:prstGeom prst="curvedConnector3">
              <a:avLst>
                <a:gd name="adj1" fmla="val 259439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8E7EFF84-D65E-4F68-AEE9-98327C3C2915}"/>
                </a:ext>
              </a:extLst>
            </p:cNvPr>
            <p:cNvCxnSpPr>
              <a:cxnSpLocks/>
              <a:stCxn id="6" idx="1"/>
              <a:endCxn id="6" idx="7"/>
            </p:cNvCxnSpPr>
            <p:nvPr/>
          </p:nvCxnSpPr>
          <p:spPr>
            <a:xfrm rot="5400000" flipH="1" flipV="1">
              <a:off x="3274542" y="5708138"/>
              <a:ext cx="12700" cy="482797"/>
            </a:xfrm>
            <a:prstGeom prst="curvedConnector3">
              <a:avLst>
                <a:gd name="adj1" fmla="val 259439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0D0CC7B-C017-4ECB-A272-A5C221ED703E}"/>
                </a:ext>
              </a:extLst>
            </p:cNvPr>
            <p:cNvSpPr/>
            <p:nvPr/>
          </p:nvSpPr>
          <p:spPr>
            <a:xfrm>
              <a:off x="4960992" y="5854997"/>
              <a:ext cx="682779" cy="688909"/>
            </a:xfrm>
            <a:prstGeom prst="ellipse">
              <a:avLst/>
            </a:prstGeom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DA7731F-C8C4-4F10-AC3E-BA2470E9D5C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33546" y="6193103"/>
              <a:ext cx="369637" cy="635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9DAA7DD-EDC2-45CF-9497-DAEAC9D20128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>
              <a:off x="1585962" y="6193103"/>
              <a:ext cx="1347191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91F96AE-23F4-4444-96A1-0A1376F85A3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3615932" y="6193103"/>
              <a:ext cx="1345060" cy="6349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F9D57CE-9F74-46EB-9B1B-90B8B22A3AB4}"/>
                </a:ext>
              </a:extLst>
            </p:cNvPr>
            <p:cNvSpPr txBox="1"/>
            <p:nvPr/>
          </p:nvSpPr>
          <p:spPr>
            <a:xfrm>
              <a:off x="1809426" y="4850688"/>
              <a:ext cx="1160674" cy="132343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m;$/$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m;a/a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m;b/b</a:t>
              </a: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读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m</a:t>
              </a:r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转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2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16ACEE8-6420-4520-AF95-D053F379F435}"/>
                </a:ext>
              </a:extLst>
            </p:cNvPr>
            <p:cNvSpPr txBox="1"/>
            <p:nvPr/>
          </p:nvSpPr>
          <p:spPr>
            <a:xfrm>
              <a:off x="2780652" y="4352980"/>
              <a:ext cx="1160674" cy="132343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a;a/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b;b/</a:t>
              </a: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读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</a:t>
              </a:r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弹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</a:t>
              </a: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读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</a:t>
              </a:r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弹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</a:t>
              </a:r>
            </a:p>
          </p:txBody>
        </p:sp>
      </p:grp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330FAC96-9AD9-4A39-B573-D9F04D74E88A}"/>
              </a:ext>
            </a:extLst>
          </p:cNvPr>
          <p:cNvSpPr txBox="1">
            <a:spLocks/>
          </p:cNvSpPr>
          <p:nvPr/>
        </p:nvSpPr>
        <p:spPr>
          <a:xfrm>
            <a:off x="6153724" y="3063472"/>
            <a:ext cx="5696343" cy="373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10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疑问</a:t>
            </a:r>
            <a:endParaRPr lang="en-US" altLang="zh-CN"/>
          </a:p>
          <a:p>
            <a:pPr lvl="1"/>
            <a:r>
              <a:rPr lang="en-US" altLang="zh-CN"/>
              <a:t>m </a:t>
            </a:r>
            <a:r>
              <a:rPr lang="zh-CN" altLang="en-US"/>
              <a:t>是什么？</a:t>
            </a:r>
            <a:endParaRPr lang="en-US" altLang="zh-CN"/>
          </a:p>
          <a:p>
            <a:pPr lvl="1"/>
            <a:r>
              <a:rPr lang="zh-CN" altLang="en-US"/>
              <a:t>答：</a:t>
            </a:r>
            <a:r>
              <a:rPr lang="en-US" altLang="zh-CN"/>
              <a:t>m </a:t>
            </a:r>
            <a:r>
              <a:rPr lang="zh-CN" altLang="en-US"/>
              <a:t>是提前插在字符串中间的字符</a:t>
            </a:r>
            <a:endParaRPr lang="en-US" altLang="zh-CN"/>
          </a:p>
          <a:p>
            <a:pPr lvl="1"/>
            <a:r>
              <a:rPr lang="zh-CN" altLang="en-US"/>
              <a:t>不加 </a:t>
            </a:r>
            <a:r>
              <a:rPr lang="en-US" altLang="zh-CN"/>
              <a:t>m </a:t>
            </a:r>
            <a:r>
              <a:rPr lang="zh-CN" altLang="en-US"/>
              <a:t>行不行？</a:t>
            </a:r>
            <a:endParaRPr lang="en-US" altLang="zh-CN"/>
          </a:p>
          <a:p>
            <a:pPr lvl="1"/>
            <a:r>
              <a:rPr lang="zh-CN" altLang="en-US"/>
              <a:t>答：不行，不加就做不出来，除非添加</a:t>
            </a:r>
            <a:r>
              <a:rPr lang="zh-CN" altLang="en-US">
                <a:solidFill>
                  <a:srgbClr val="FFFF00"/>
                </a:solidFill>
              </a:rPr>
              <a:t>不确定性</a:t>
            </a:r>
            <a:endParaRPr lang="en-US" altLang="zh-CN">
              <a:solidFill>
                <a:srgbClr val="FFFF00"/>
              </a:solidFill>
            </a:endParaRP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826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EDB70-25D3-498A-8FE8-43C7D429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非确定性 </a:t>
            </a:r>
            <a:r>
              <a:rPr lang="en-US" altLang="zh-CN"/>
              <a:t>PDA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9E466-FF91-4119-A6E1-39E279DB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添加自由移动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问题来了：非确定性 </a:t>
            </a:r>
            <a:r>
              <a:rPr lang="en-US" altLang="zh-CN"/>
              <a:t>PDA </a:t>
            </a:r>
            <a:r>
              <a:rPr lang="zh-CN" altLang="en-US"/>
              <a:t>怎么知道什么时候走哪条路？</a:t>
            </a:r>
            <a:endParaRPr lang="en-US" altLang="zh-CN"/>
          </a:p>
          <a:p>
            <a:pPr lvl="1"/>
            <a:r>
              <a:rPr lang="zh-CN" altLang="en-US"/>
              <a:t>答案我们说过了：饱和式运行，即每次都走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D986676-602A-4D3F-BB1C-757D3F9BE161}"/>
              </a:ext>
            </a:extLst>
          </p:cNvPr>
          <p:cNvGrpSpPr/>
          <p:nvPr/>
        </p:nvGrpSpPr>
        <p:grpSpPr>
          <a:xfrm>
            <a:off x="838200" y="1943830"/>
            <a:ext cx="5110225" cy="3513936"/>
            <a:chOff x="838200" y="1943830"/>
            <a:chExt cx="5110225" cy="351393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EA2DA01-62DB-40A1-8034-80BEE2B8F42B}"/>
                </a:ext>
              </a:extLst>
            </p:cNvPr>
            <p:cNvSpPr txBox="1"/>
            <p:nvPr/>
          </p:nvSpPr>
          <p:spPr>
            <a:xfrm>
              <a:off x="3998036" y="4716922"/>
              <a:ext cx="1115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$/$</a:t>
              </a:r>
              <a:endParaRPr lang="zh-CN" altLang="en-US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FD839EF-53B0-4C01-81A2-9E638C598DF2}"/>
                </a:ext>
              </a:extLst>
            </p:cNvPr>
            <p:cNvSpPr/>
            <p:nvPr/>
          </p:nvSpPr>
          <p:spPr>
            <a:xfrm>
              <a:off x="3237807" y="4762508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2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033D21B-DDB5-4166-B6C5-956BDBF52547}"/>
                </a:ext>
              </a:extLst>
            </p:cNvPr>
            <p:cNvSpPr/>
            <p:nvPr/>
          </p:nvSpPr>
          <p:spPr>
            <a:xfrm>
              <a:off x="1207837" y="4762508"/>
              <a:ext cx="682779" cy="688909"/>
            </a:xfrm>
            <a:prstGeom prst="ellipse">
              <a:avLst/>
            </a:prstGeom>
            <a:ln w="381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1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2BBEF1F-84C6-4D59-9EF7-703D8200699B}"/>
                </a:ext>
              </a:extLst>
            </p:cNvPr>
            <p:cNvSpPr txBox="1"/>
            <p:nvPr/>
          </p:nvSpPr>
          <p:spPr>
            <a:xfrm>
              <a:off x="1069434" y="1943830"/>
              <a:ext cx="1160674" cy="255454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a;$/a$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a;a/aa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a;b/ab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b;$/b$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b;a/ba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b;b/bb</a:t>
              </a: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读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</a:t>
              </a:r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压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</a:t>
              </a: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读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</a:t>
              </a:r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压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</a:t>
              </a:r>
            </a:p>
          </p:txBody>
        </p: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5CC78125-19A3-496D-9E38-66C6C6D654C8}"/>
                </a:ext>
              </a:extLst>
            </p:cNvPr>
            <p:cNvCxnSpPr>
              <a:cxnSpLocks/>
              <a:stCxn id="7" idx="1"/>
              <a:endCxn id="7" idx="7"/>
            </p:cNvCxnSpPr>
            <p:nvPr/>
          </p:nvCxnSpPr>
          <p:spPr>
            <a:xfrm rot="5400000" flipH="1" flipV="1">
              <a:off x="1549226" y="4621998"/>
              <a:ext cx="12700" cy="482797"/>
            </a:xfrm>
            <a:prstGeom prst="curvedConnector3">
              <a:avLst>
                <a:gd name="adj1" fmla="val 259439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曲线 9">
              <a:extLst>
                <a:ext uri="{FF2B5EF4-FFF2-40B4-BE49-F238E27FC236}">
                  <a16:creationId xmlns:a16="http://schemas.microsoft.com/office/drawing/2014/main" id="{96B03A08-88B0-476B-940E-D7CEB065D03B}"/>
                </a:ext>
              </a:extLst>
            </p:cNvPr>
            <p:cNvCxnSpPr>
              <a:cxnSpLocks/>
              <a:stCxn id="6" idx="1"/>
              <a:endCxn id="6" idx="7"/>
            </p:cNvCxnSpPr>
            <p:nvPr/>
          </p:nvCxnSpPr>
          <p:spPr>
            <a:xfrm rot="5400000" flipH="1" flipV="1">
              <a:off x="3579196" y="4621998"/>
              <a:ext cx="12700" cy="482797"/>
            </a:xfrm>
            <a:prstGeom prst="curvedConnector3">
              <a:avLst>
                <a:gd name="adj1" fmla="val 2594394"/>
              </a:avLst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1DE61AF-112A-4A60-AED8-045F09ABD553}"/>
                </a:ext>
              </a:extLst>
            </p:cNvPr>
            <p:cNvSpPr/>
            <p:nvPr/>
          </p:nvSpPr>
          <p:spPr>
            <a:xfrm>
              <a:off x="5265646" y="4768857"/>
              <a:ext cx="682779" cy="688909"/>
            </a:xfrm>
            <a:prstGeom prst="ellipse">
              <a:avLst/>
            </a:prstGeom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思源黑体" panose="020B0500000000000000" pitchFamily="34" charset="-122"/>
                  <a:ea typeface="思源黑体" panose="020B0500000000000000" pitchFamily="34" charset="-122"/>
                </a:rPr>
                <a:t>3</a:t>
              </a:r>
              <a:endParaRPr lang="zh-CN" altLang="en-US" sz="2000" baseline="-2500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0163CF8-E805-49AF-9405-27492BF513C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838200" y="5106963"/>
              <a:ext cx="369637" cy="635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4761053-3942-4587-8CDF-8931E0308CBB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>
              <a:off x="1890616" y="5106963"/>
              <a:ext cx="1347191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052FAA1-F0A3-4757-8A42-6E624AB5CB1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3920586" y="5106963"/>
              <a:ext cx="1345060" cy="6349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92AD380-59B1-4AAC-9340-F97926479E54}"/>
                </a:ext>
              </a:extLst>
            </p:cNvPr>
            <p:cNvSpPr txBox="1"/>
            <p:nvPr/>
          </p:nvSpPr>
          <p:spPr>
            <a:xfrm>
              <a:off x="2121637" y="3482096"/>
              <a:ext cx="1020398" cy="163121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$/$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a/a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b/b</a:t>
              </a: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不读入</a:t>
              </a:r>
              <a:endParaRPr lang="en-US" altLang="zh-CN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思源黑体" panose="020B0500000000000000" pitchFamily="34" charset="-122"/>
              </a:endParaRP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切到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2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0855E6-AA0C-4295-8534-112DF92D3858}"/>
                </a:ext>
              </a:extLst>
            </p:cNvPr>
            <p:cNvSpPr txBox="1"/>
            <p:nvPr/>
          </p:nvSpPr>
          <p:spPr>
            <a:xfrm>
              <a:off x="3085306" y="3266840"/>
              <a:ext cx="1160674" cy="132343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a;a/</a:t>
              </a:r>
            </a:p>
            <a:p>
              <a:r>
                <a:rPr lang="en-US" altLang="zh-CN" sz="2000">
                  <a:solidFill>
                    <a:srgbClr val="FFFF00"/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b;b/</a:t>
              </a: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读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</a:t>
              </a:r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弹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a</a:t>
              </a:r>
            </a:p>
            <a:p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读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</a:t>
              </a:r>
              <a:r>
                <a:rPr lang="zh-CN" altLang="en-US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弹</a:t>
              </a:r>
              <a:r>
                <a:rPr lang="en-US" altLang="zh-CN" sz="20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思源黑体" panose="020B0500000000000000" pitchFamily="34" charset="-122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508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A659B6-041A-4384-BC80-AFBB4EFA4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692940"/>
            <a:ext cx="10515600" cy="757130"/>
          </a:xfrm>
        </p:spPr>
        <p:txBody>
          <a:bodyPr/>
          <a:lstStyle/>
          <a:p>
            <a:r>
              <a:rPr lang="zh-CN" altLang="en-US">
                <a:solidFill>
                  <a:srgbClr val="00B0F0"/>
                </a:solidFill>
              </a:rPr>
              <a:t>非确定性 </a:t>
            </a:r>
            <a:r>
              <a:rPr lang="en-US" altLang="zh-CN">
                <a:solidFill>
                  <a:srgbClr val="00B0F0"/>
                </a:solidFill>
              </a:rPr>
              <a:t>PDA</a:t>
            </a:r>
            <a:r>
              <a:rPr lang="en-US" altLang="zh-CN"/>
              <a:t> </a:t>
            </a:r>
            <a:r>
              <a:rPr lang="zh-CN" altLang="en-US"/>
              <a:t>比</a:t>
            </a:r>
            <a:r>
              <a:rPr lang="zh-CN" altLang="en-US">
                <a:solidFill>
                  <a:srgbClr val="92D050"/>
                </a:solidFill>
              </a:rPr>
              <a:t>确定性 </a:t>
            </a:r>
            <a:r>
              <a:rPr lang="en-US" altLang="zh-CN">
                <a:solidFill>
                  <a:srgbClr val="92D050"/>
                </a:solidFill>
              </a:rPr>
              <a:t>PDA</a:t>
            </a:r>
            <a:r>
              <a:rPr lang="zh-CN" altLang="en-US"/>
              <a:t> 强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C8719AC-FF92-40CD-941F-AFDD93D05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66399"/>
            <a:ext cx="10515600" cy="1036181"/>
          </a:xfrm>
        </p:spPr>
        <p:txBody>
          <a:bodyPr/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因为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DPDA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不能在不借助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m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的情况下解决回文，但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NPDA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可以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NFA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并不比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DFA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强</a:t>
            </a:r>
          </a:p>
        </p:txBody>
      </p:sp>
    </p:spTree>
    <p:extLst>
      <p:ext uri="{BB962C8B-B14F-4D97-AF65-F5344CB8AC3E}">
        <p14:creationId xmlns:p14="http://schemas.microsoft.com/office/powerpoint/2010/main" val="27543730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95D68-6E71-409C-953C-A706DD9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1DF1B-C05F-4B5B-A6D3-56D20084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en-US" altLang="zh-CN"/>
              <a:t>NPDA &gt; DPDA</a:t>
            </a:r>
          </a:p>
          <a:p>
            <a:pPr lvl="1"/>
            <a:r>
              <a:rPr lang="en-US" altLang="zh-CN"/>
              <a:t>DPDA &gt; NFA</a:t>
            </a:r>
          </a:p>
          <a:p>
            <a:pPr lvl="1"/>
            <a:r>
              <a:rPr lang="en-US" altLang="zh-CN"/>
              <a:t>NFA == DFA</a:t>
            </a:r>
          </a:p>
          <a:p>
            <a:r>
              <a:rPr lang="zh-CN" altLang="en-US"/>
              <a:t>对比</a:t>
            </a:r>
            <a:endParaRPr lang="en-US" altLang="zh-CN"/>
          </a:p>
          <a:p>
            <a:pPr lvl="1"/>
            <a:r>
              <a:rPr lang="en-US" altLang="zh-CN"/>
              <a:t>PDA </a:t>
            </a:r>
            <a:r>
              <a:rPr lang="zh-CN" altLang="en-US"/>
              <a:t>比 </a:t>
            </a:r>
            <a:r>
              <a:rPr lang="en-US" altLang="zh-CN"/>
              <a:t>FA </a:t>
            </a:r>
            <a:r>
              <a:rPr lang="zh-CN" altLang="en-US"/>
              <a:t>多了一个栈 </a:t>
            </a:r>
            <a:r>
              <a:rPr lang="en-US" altLang="zh-CN"/>
              <a:t>PDA = DFA + Stack</a:t>
            </a:r>
          </a:p>
          <a:p>
            <a:pPr lvl="1"/>
            <a:r>
              <a:rPr lang="zh-CN" altLang="en-US"/>
              <a:t>理论上这个栈可以无限存储</a:t>
            </a:r>
            <a:endParaRPr lang="en-US" altLang="zh-CN"/>
          </a:p>
          <a:p>
            <a:pPr lvl="1"/>
            <a:r>
              <a:rPr lang="zh-CN" altLang="en-US"/>
              <a:t>实际中肯定不能无限</a:t>
            </a:r>
            <a:endParaRPr lang="en-US" altLang="zh-CN"/>
          </a:p>
          <a:p>
            <a:r>
              <a:rPr lang="zh-CN" altLang="en-US"/>
              <a:t>限制</a:t>
            </a:r>
            <a:endParaRPr lang="en-US" altLang="zh-CN"/>
          </a:p>
          <a:p>
            <a:pPr lvl="1"/>
            <a:r>
              <a:rPr lang="en-US" altLang="zh-CN"/>
              <a:t>NPDA </a:t>
            </a:r>
            <a:r>
              <a:rPr lang="zh-CN" altLang="en-US"/>
              <a:t>虽然强大，但由于只能读取栈顶元素</a:t>
            </a:r>
            <a:endParaRPr lang="en-US" altLang="zh-CN"/>
          </a:p>
          <a:p>
            <a:pPr lvl="1"/>
            <a:r>
              <a:rPr lang="zh-CN" altLang="en-US"/>
              <a:t>这导致 </a:t>
            </a:r>
            <a:r>
              <a:rPr lang="en-US" altLang="zh-CN"/>
              <a:t>NPDA </a:t>
            </a:r>
            <a:r>
              <a:rPr lang="zh-CN" altLang="en-US"/>
              <a:t>无法识别</a:t>
            </a:r>
            <a:r>
              <a:rPr lang="zh-CN" altLang="en-US">
                <a:solidFill>
                  <a:srgbClr val="FFFF00"/>
                </a:solidFill>
              </a:rPr>
              <a:t>等量的 </a:t>
            </a:r>
            <a:r>
              <a:rPr lang="en-US" altLang="zh-CN">
                <a:solidFill>
                  <a:srgbClr val="FFFF00"/>
                </a:solidFill>
              </a:rPr>
              <a:t>abc </a:t>
            </a:r>
            <a:r>
              <a:rPr lang="zh-CN" altLang="en-US">
                <a:solidFill>
                  <a:srgbClr val="FFFF00"/>
                </a:solidFill>
              </a:rPr>
              <a:t>字符串</a:t>
            </a:r>
            <a:endParaRPr lang="en-US" altLang="zh-CN">
              <a:solidFill>
                <a:srgbClr val="FFFF00"/>
              </a:solidFill>
            </a:endParaRPr>
          </a:p>
          <a:p>
            <a:pPr lvl="1"/>
            <a:r>
              <a:rPr lang="zh-CN" altLang="en-US"/>
              <a:t>不信你可以试试看</a:t>
            </a:r>
          </a:p>
        </p:txBody>
      </p:sp>
    </p:spTree>
    <p:extLst>
      <p:ext uri="{BB962C8B-B14F-4D97-AF65-F5344CB8AC3E}">
        <p14:creationId xmlns:p14="http://schemas.microsoft.com/office/powerpoint/2010/main" val="2034998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2B90C-893D-4653-9A03-233A769E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47929-FA13-4BF0-B1EC-C200ED10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正则表达式</a:t>
            </a:r>
            <a:r>
              <a:rPr lang="zh-CN" altLang="en-US">
                <a:solidFill>
                  <a:srgbClr val="FF0000"/>
                </a:solidFill>
              </a:rPr>
              <a:t>不可能</a:t>
            </a:r>
            <a:r>
              <a:rPr lang="zh-CN" altLang="en-US"/>
              <a:t>验证 </a:t>
            </a:r>
            <a:r>
              <a:rPr lang="en-US" altLang="zh-CN"/>
              <a:t>HTML</a:t>
            </a:r>
          </a:p>
          <a:p>
            <a:pPr lvl="1"/>
            <a:r>
              <a:rPr lang="en-US" altLang="zh-CN"/>
              <a:t>DFA </a:t>
            </a:r>
            <a:r>
              <a:rPr lang="zh-CN" altLang="en-US"/>
              <a:t>无法支持无限层级嵌套</a:t>
            </a:r>
            <a:endParaRPr lang="en-US" altLang="zh-CN"/>
          </a:p>
          <a:p>
            <a:pPr lvl="1"/>
            <a:r>
              <a:rPr lang="en-US" altLang="zh-CN"/>
              <a:t>RE </a:t>
            </a:r>
            <a:r>
              <a:rPr lang="zh-CN" altLang="en-US"/>
              <a:t>与 </a:t>
            </a:r>
            <a:r>
              <a:rPr lang="en-US" altLang="zh-CN"/>
              <a:t>DFA</a:t>
            </a:r>
            <a:r>
              <a:rPr lang="zh-CN" altLang="en-US"/>
              <a:t>、</a:t>
            </a:r>
            <a:r>
              <a:rPr lang="en-US" altLang="zh-CN"/>
              <a:t>NFA </a:t>
            </a:r>
            <a:r>
              <a:rPr lang="zh-CN" altLang="en-US"/>
              <a:t>是等价的</a:t>
            </a:r>
            <a:endParaRPr lang="en-US" altLang="zh-CN"/>
          </a:p>
          <a:p>
            <a:pPr lvl="1"/>
            <a:r>
              <a:rPr lang="en-US" altLang="zh-CN"/>
              <a:t>HTML </a:t>
            </a:r>
            <a:r>
              <a:rPr lang="zh-CN" altLang="en-US"/>
              <a:t>中存在无限层级嵌套的写法</a:t>
            </a:r>
            <a:endParaRPr lang="en-US" altLang="zh-CN"/>
          </a:p>
          <a:p>
            <a:pPr lvl="1"/>
            <a:r>
              <a:rPr lang="zh-CN" altLang="en-US"/>
              <a:t>因此，正则表达式</a:t>
            </a:r>
            <a:r>
              <a:rPr lang="en-US" altLang="zh-CN"/>
              <a:t>*</a:t>
            </a:r>
            <a:r>
              <a:rPr lang="zh-CN" altLang="en-US"/>
              <a:t>无法验证一个字符串是不是合法的 </a:t>
            </a:r>
            <a:r>
              <a:rPr lang="en-US" altLang="zh-CN"/>
              <a:t>HTML</a:t>
            </a:r>
          </a:p>
          <a:p>
            <a:r>
              <a:rPr lang="zh-CN" altLang="en-US"/>
              <a:t>著名的 </a:t>
            </a:r>
            <a:r>
              <a:rPr lang="en-US" altLang="zh-CN"/>
              <a:t>Stackoverflow </a:t>
            </a:r>
            <a:r>
              <a:rPr lang="zh-CN" altLang="en-US"/>
              <a:t>问题</a:t>
            </a:r>
            <a:endParaRPr lang="en-US" altLang="zh-CN"/>
          </a:p>
          <a:p>
            <a:pPr lvl="1"/>
            <a:r>
              <a:rPr lang="zh-CN" altLang="en-US">
                <a:hlinkClick r:id="rId2"/>
              </a:rPr>
              <a:t>如何用正则表达式匹配 </a:t>
            </a:r>
            <a:r>
              <a:rPr lang="en-US" altLang="zh-CN">
                <a:hlinkClick r:id="rId2"/>
              </a:rPr>
              <a:t>HTML </a:t>
            </a:r>
            <a:r>
              <a:rPr lang="zh-CN" altLang="en-US">
                <a:hlinkClick r:id="rId2"/>
              </a:rPr>
              <a:t>标签？</a:t>
            </a:r>
            <a:endParaRPr lang="en-US" altLang="zh-CN"/>
          </a:p>
          <a:p>
            <a:pPr lvl="1"/>
            <a:r>
              <a:rPr lang="zh-CN" altLang="en-US"/>
              <a:t>答案是不可能</a:t>
            </a:r>
            <a:endParaRPr lang="en-US" altLang="zh-CN"/>
          </a:p>
          <a:p>
            <a:pPr lvl="1"/>
            <a:r>
              <a:rPr lang="zh-CN" altLang="en-US"/>
              <a:t>但是，</a:t>
            </a:r>
            <a:r>
              <a:rPr lang="zh-CN" altLang="en-US">
                <a:solidFill>
                  <a:srgbClr val="FFFF00"/>
                </a:solidFill>
              </a:rPr>
              <a:t>加强版</a:t>
            </a:r>
            <a:r>
              <a:rPr lang="zh-CN" altLang="en-US"/>
              <a:t>的正则表达式也许可以（需要支持子表达式，这里不做研究）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详细讨论见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计算的本质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第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章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637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ABCE29-E9F0-4163-9AFA-3BD8D24CB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终极机器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0862489-2364-4C22-9DDF-C61DBCA79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一台能实际运行程序的最强大机器</a:t>
            </a:r>
          </a:p>
        </p:txBody>
      </p:sp>
    </p:spTree>
    <p:extLst>
      <p:ext uri="{BB962C8B-B14F-4D97-AF65-F5344CB8AC3E}">
        <p14:creationId xmlns:p14="http://schemas.microsoft.com/office/powerpoint/2010/main" val="21965622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5A7B2-9A25-4CBB-B24B-D616333E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栈不够灵活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00E4C-C212-483D-9A2E-43CD3AF8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改进</a:t>
            </a:r>
            <a:endParaRPr lang="en-US" altLang="zh-CN"/>
          </a:p>
          <a:p>
            <a:pPr lvl="1"/>
            <a:r>
              <a:rPr lang="zh-CN" altLang="en-US"/>
              <a:t>栈只能在</a:t>
            </a:r>
            <a:r>
              <a:rPr lang="zh-CN" altLang="en-US">
                <a:solidFill>
                  <a:srgbClr val="92D050"/>
                </a:solidFill>
              </a:rPr>
              <a:t>一端操作</a:t>
            </a:r>
            <a:endParaRPr lang="en-US" altLang="zh-CN">
              <a:solidFill>
                <a:srgbClr val="92D050"/>
              </a:solidFill>
            </a:endParaRPr>
          </a:p>
          <a:p>
            <a:pPr lvl="1"/>
            <a:r>
              <a:rPr lang="zh-CN" altLang="en-US"/>
              <a:t>改成可以在</a:t>
            </a:r>
            <a:r>
              <a:rPr lang="zh-CN" altLang="en-US">
                <a:solidFill>
                  <a:srgbClr val="FFFF00"/>
                </a:solidFill>
              </a:rPr>
              <a:t>任意位置</a:t>
            </a:r>
            <a:r>
              <a:rPr lang="zh-CN" altLang="en-US"/>
              <a:t>操作的无限长数组</a:t>
            </a:r>
            <a:endParaRPr lang="en-US" altLang="zh-CN"/>
          </a:p>
          <a:p>
            <a:r>
              <a:rPr lang="zh-CN" altLang="en-US"/>
              <a:t>说人话</a:t>
            </a:r>
            <a:endParaRPr lang="en-US" altLang="zh-CN"/>
          </a:p>
          <a:p>
            <a:pPr lvl="1"/>
            <a:r>
              <a:rPr lang="zh-CN" altLang="en-US"/>
              <a:t>可以把这个数组想象成一条无限长的窄纸带</a:t>
            </a:r>
            <a:endParaRPr lang="en-US" altLang="zh-CN"/>
          </a:p>
          <a:p>
            <a:pPr lvl="1"/>
            <a:r>
              <a:rPr lang="zh-CN" altLang="en-US"/>
              <a:t>可以在纸带的任意位置读写字符</a:t>
            </a:r>
            <a:endParaRPr lang="en-US" altLang="zh-CN"/>
          </a:p>
          <a:p>
            <a:pPr lvl="1"/>
            <a:r>
              <a:rPr lang="zh-CN" altLang="en-US"/>
              <a:t>还可以预先在纸带上写入一排字符</a:t>
            </a:r>
            <a:endParaRPr lang="en-US" altLang="zh-CN"/>
          </a:p>
          <a:p>
            <a:r>
              <a:rPr lang="zh-CN" altLang="en-US"/>
              <a:t>命名</a:t>
            </a:r>
            <a:endParaRPr lang="en-US" altLang="zh-CN"/>
          </a:p>
          <a:p>
            <a:pPr lvl="1"/>
            <a:r>
              <a:rPr lang="zh-CN" altLang="en-US"/>
              <a:t>这种机器叫做</a:t>
            </a:r>
            <a:r>
              <a:rPr lang="zh-CN" altLang="en-US">
                <a:solidFill>
                  <a:srgbClr val="FFFF00"/>
                </a:solidFill>
              </a:rPr>
              <a:t>图灵机 </a:t>
            </a:r>
            <a:r>
              <a:rPr lang="en-US" altLang="zh-CN">
                <a:solidFill>
                  <a:srgbClr val="FFFF00"/>
                </a:solidFill>
              </a:rPr>
              <a:t>Turing Machine</a:t>
            </a:r>
            <a:r>
              <a:rPr lang="zh-CN" altLang="en-US">
                <a:solidFill>
                  <a:srgbClr val="FFFF00"/>
                </a:solidFill>
              </a:rPr>
              <a:t>，简称 </a:t>
            </a:r>
            <a:r>
              <a:rPr lang="en-US" altLang="zh-CN">
                <a:solidFill>
                  <a:srgbClr val="FFFF00"/>
                </a:solidFill>
              </a:rPr>
              <a:t>TM = DFA + </a:t>
            </a:r>
            <a:r>
              <a:rPr lang="zh-CN" altLang="en-US">
                <a:solidFill>
                  <a:srgbClr val="FFFF00"/>
                </a:solidFill>
              </a:rPr>
              <a:t>纸带</a:t>
            </a:r>
            <a:endParaRPr lang="en-US" altLang="zh-CN">
              <a:solidFill>
                <a:srgbClr val="FFFF00"/>
              </a:solidFill>
            </a:endParaRPr>
          </a:p>
          <a:p>
            <a:pPr lvl="1"/>
            <a:r>
              <a:rPr lang="zh-CN" altLang="en-US"/>
              <a:t>或者叫</a:t>
            </a:r>
            <a:r>
              <a:rPr lang="zh-CN" altLang="en-US">
                <a:solidFill>
                  <a:srgbClr val="FFFF00"/>
                </a:solidFill>
              </a:rPr>
              <a:t>确定型图灵机 </a:t>
            </a:r>
            <a:endParaRPr lang="en-US" altLang="zh-CN">
              <a:solidFill>
                <a:srgbClr val="FFFF00"/>
              </a:solidFill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0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52544-03A3-465C-A5C3-DE9751C4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A3AE32-95C8-4E88-B15C-05038D364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3585"/>
            <a:ext cx="7346850" cy="53816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1B288C-E446-46EF-9CC8-CD2E5D217149}"/>
              </a:ext>
            </a:extLst>
          </p:cNvPr>
          <p:cNvSpPr txBox="1"/>
          <p:nvPr/>
        </p:nvSpPr>
        <p:spPr>
          <a:xfrm>
            <a:off x="8617160" y="1117130"/>
            <a:ext cx="34163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注意：</a:t>
            </a:r>
            <a:endParaRPr lang="en-US" altLang="zh-CN" sz="2800">
              <a:solidFill>
                <a:srgbClr val="FFFF00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图中没有画失败情况</a:t>
            </a:r>
            <a:endParaRPr lang="en-US" altLang="zh-CN" sz="28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比如 </a:t>
            </a:r>
            <a:r>
              <a:rPr lang="en-US" altLang="zh-CN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n </a:t>
            </a:r>
            <a:r>
              <a:rPr lang="zh-CN" altLang="en-US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后面是 </a:t>
            </a:r>
            <a:r>
              <a:rPr lang="en-US" altLang="zh-CN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</a:p>
          <a:p>
            <a:r>
              <a:rPr lang="zh-CN" altLang="en-US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对应失败</a:t>
            </a:r>
            <a:endParaRPr lang="en-US" altLang="zh-CN" sz="28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并没有画出来</a:t>
            </a:r>
            <a:endParaRPr lang="en-US" altLang="zh-CN" sz="28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只画了成功情况</a:t>
            </a:r>
          </a:p>
        </p:txBody>
      </p:sp>
    </p:spTree>
    <p:extLst>
      <p:ext uri="{BB962C8B-B14F-4D97-AF65-F5344CB8AC3E}">
        <p14:creationId xmlns:p14="http://schemas.microsoft.com/office/powerpoint/2010/main" val="25238830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7836C-B4B3-4A0B-A3A6-E47A28D2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如何读写纸带内容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64B8C-8D1B-41D2-82B7-70B6476A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</a:t>
            </a:r>
            <a:endParaRPr lang="en-US" altLang="zh-CN"/>
          </a:p>
          <a:p>
            <a:pPr lvl="1"/>
            <a:r>
              <a:rPr lang="zh-CN" altLang="en-US"/>
              <a:t>默认有一个</a:t>
            </a:r>
            <a:r>
              <a:rPr lang="zh-CN" altLang="en-US">
                <a:solidFill>
                  <a:srgbClr val="FFFF00"/>
                </a:solidFill>
              </a:rPr>
              <a:t>纸带头（</a:t>
            </a:r>
            <a:r>
              <a:rPr lang="en-US" altLang="zh-CN">
                <a:solidFill>
                  <a:srgbClr val="FFFF00"/>
                </a:solidFill>
              </a:rPr>
              <a:t>head</a:t>
            </a:r>
            <a:r>
              <a:rPr lang="zh-CN" altLang="en-US">
                <a:solidFill>
                  <a:srgbClr val="FFFF00"/>
                </a:solidFill>
              </a:rPr>
              <a:t>）</a:t>
            </a:r>
            <a:r>
              <a:rPr lang="zh-CN" altLang="en-US"/>
              <a:t>放在纸带指定位置（由程序员指定）</a:t>
            </a:r>
            <a:endParaRPr lang="en-US" altLang="zh-CN"/>
          </a:p>
          <a:p>
            <a:pPr lvl="1"/>
            <a:r>
              <a:rPr lang="zh-CN" altLang="en-US"/>
              <a:t>可以在 </a:t>
            </a:r>
            <a:r>
              <a:rPr lang="en-US" altLang="zh-CN"/>
              <a:t>head </a:t>
            </a:r>
            <a:r>
              <a:rPr lang="zh-CN" altLang="en-US"/>
              <a:t>处</a:t>
            </a:r>
            <a:r>
              <a:rPr lang="zh-CN" altLang="en-US">
                <a:solidFill>
                  <a:srgbClr val="FFFF00"/>
                </a:solidFill>
              </a:rPr>
              <a:t>读写一个字符</a:t>
            </a:r>
            <a:endParaRPr lang="en-US" altLang="zh-CN">
              <a:solidFill>
                <a:srgbClr val="FFFF00"/>
              </a:solidFill>
            </a:endParaRPr>
          </a:p>
          <a:p>
            <a:pPr lvl="1"/>
            <a:r>
              <a:rPr lang="en-US" altLang="zh-CN"/>
              <a:t>head </a:t>
            </a:r>
            <a:r>
              <a:rPr lang="zh-CN" altLang="en-US"/>
              <a:t>可以</a:t>
            </a:r>
            <a:r>
              <a:rPr lang="zh-CN" altLang="en-US">
                <a:solidFill>
                  <a:srgbClr val="FFFF00"/>
                </a:solidFill>
              </a:rPr>
              <a:t>左右移动一格</a:t>
            </a:r>
            <a:r>
              <a:rPr lang="zh-CN" altLang="en-US"/>
              <a:t>；如果要移 </a:t>
            </a:r>
            <a:r>
              <a:rPr lang="en-US" altLang="zh-CN"/>
              <a:t>n </a:t>
            </a:r>
            <a:r>
              <a:rPr lang="zh-CN" altLang="en-US"/>
              <a:t>格，就多移动几次就行了</a:t>
            </a:r>
            <a:endParaRPr lang="en-US" altLang="zh-CN"/>
          </a:p>
          <a:p>
            <a:pPr lvl="1"/>
            <a:r>
              <a:rPr lang="zh-CN" altLang="en-US"/>
              <a:t>看起来虽然很蠢，但是足够</a:t>
            </a:r>
            <a:r>
              <a:rPr lang="zh-CN" altLang="en-US">
                <a:solidFill>
                  <a:srgbClr val="FFFF00"/>
                </a:solidFill>
              </a:rPr>
              <a:t>简单</a:t>
            </a:r>
          </a:p>
        </p:txBody>
      </p:sp>
    </p:spTree>
    <p:extLst>
      <p:ext uri="{BB962C8B-B14F-4D97-AF65-F5344CB8AC3E}">
        <p14:creationId xmlns:p14="http://schemas.microsoft.com/office/powerpoint/2010/main" val="16676266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BB195-D6A9-4090-BADB-E81D419C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1336A-DC4B-427C-A9A8-6B9723C5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0000"/>
            <a:ext cx="10914393" cy="5382000"/>
          </a:xfrm>
        </p:spPr>
        <p:txBody>
          <a:bodyPr>
            <a:normAutofit/>
          </a:bodyPr>
          <a:lstStyle/>
          <a:p>
            <a:r>
              <a:rPr lang="en-US" altLang="zh-CN"/>
              <a:t>+1 </a:t>
            </a:r>
            <a:r>
              <a:rPr lang="zh-CN" altLang="en-US"/>
              <a:t>程序</a:t>
            </a:r>
            <a:endParaRPr lang="en-US" altLang="zh-CN"/>
          </a:p>
          <a:p>
            <a:pPr lvl="1"/>
            <a:r>
              <a:rPr lang="zh-CN" altLang="en-US"/>
              <a:t>纸带上有一个二进制数，把它</a:t>
            </a:r>
            <a:r>
              <a:rPr lang="en-US" altLang="zh-CN"/>
              <a:t>+1</a:t>
            </a:r>
          </a:p>
          <a:p>
            <a:r>
              <a:rPr lang="zh-CN" altLang="en-US"/>
              <a:t>步骤（画图演示）</a:t>
            </a:r>
            <a:endParaRPr lang="en-US" altLang="zh-CN"/>
          </a:p>
          <a:p>
            <a:pPr lvl="1"/>
            <a:r>
              <a:rPr lang="zh-CN" altLang="en-US"/>
              <a:t>把 </a:t>
            </a:r>
            <a:r>
              <a:rPr lang="en-US" altLang="zh-CN"/>
              <a:t>head </a:t>
            </a:r>
            <a:r>
              <a:rPr lang="zh-CN" altLang="en-US"/>
              <a:t>放在二进制数的最右位，记为状态 </a:t>
            </a:r>
            <a:r>
              <a:rPr lang="en-US" altLang="zh-CN"/>
              <a:t>S1</a:t>
            </a:r>
          </a:p>
          <a:p>
            <a:pPr lvl="1"/>
            <a:r>
              <a:rPr lang="zh-CN" altLang="en-US"/>
              <a:t>处于 </a:t>
            </a:r>
            <a:r>
              <a:rPr lang="en-US" altLang="zh-CN"/>
              <a:t>S1 </a:t>
            </a:r>
            <a:r>
              <a:rPr lang="zh-CN" altLang="en-US"/>
              <a:t>并且读到 </a:t>
            </a:r>
            <a:r>
              <a:rPr lang="en-US" altLang="zh-CN"/>
              <a:t>1 </a:t>
            </a:r>
            <a:r>
              <a:rPr lang="zh-CN" altLang="en-US"/>
              <a:t>时，用 </a:t>
            </a:r>
            <a:r>
              <a:rPr lang="en-US" altLang="zh-CN"/>
              <a:t>0 </a:t>
            </a:r>
            <a:r>
              <a:rPr lang="zh-CN" altLang="en-US"/>
              <a:t>覆盖 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head </a:t>
            </a:r>
            <a:r>
              <a:rPr lang="zh-CN" altLang="en-US"/>
              <a:t>左移，状态不变</a:t>
            </a:r>
            <a:endParaRPr lang="en-US" altLang="zh-CN"/>
          </a:p>
          <a:p>
            <a:pPr lvl="1"/>
            <a:r>
              <a:rPr lang="zh-CN" altLang="en-US"/>
              <a:t>处于 </a:t>
            </a:r>
            <a:r>
              <a:rPr lang="en-US" altLang="zh-CN"/>
              <a:t>S1 </a:t>
            </a:r>
            <a:r>
              <a:rPr lang="zh-CN" altLang="en-US"/>
              <a:t>并且读到 </a:t>
            </a:r>
            <a:r>
              <a:rPr lang="en-US" altLang="zh-CN"/>
              <a:t>0 </a:t>
            </a:r>
            <a:r>
              <a:rPr lang="zh-CN" altLang="en-US"/>
              <a:t>或空白</a:t>
            </a:r>
            <a:r>
              <a:rPr lang="en-US" altLang="zh-CN"/>
              <a:t> </a:t>
            </a:r>
            <a:r>
              <a:rPr lang="zh-CN" altLang="en-US"/>
              <a:t>时，用 </a:t>
            </a:r>
            <a:r>
              <a:rPr lang="en-US" altLang="zh-CN"/>
              <a:t>1 </a:t>
            </a:r>
            <a:r>
              <a:rPr lang="zh-CN" altLang="en-US"/>
              <a:t>覆盖 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head </a:t>
            </a:r>
            <a:r>
              <a:rPr lang="zh-CN" altLang="en-US"/>
              <a:t>右移，记为状态 </a:t>
            </a:r>
            <a:r>
              <a:rPr lang="en-US" altLang="zh-CN"/>
              <a:t>S2</a:t>
            </a: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处于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S2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并且读到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0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或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时，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head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右移，状态不变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处于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S2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并且读到空白时，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head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左移，记为状态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S3</a:t>
            </a:r>
          </a:p>
          <a:p>
            <a:pPr lvl="1"/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S3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为接受状态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看不懂？</a:t>
            </a:r>
            <a:endParaRPr lang="en-US" altLang="zh-CN"/>
          </a:p>
          <a:p>
            <a:pPr lvl="1"/>
            <a:r>
              <a:rPr lang="zh-CN" altLang="en-US"/>
              <a:t>其实 </a:t>
            </a:r>
            <a:r>
              <a:rPr lang="en-US" altLang="zh-CN"/>
              <a:t>S1 </a:t>
            </a:r>
            <a:r>
              <a:rPr lang="zh-CN" altLang="en-US"/>
              <a:t>是进位过程，到 </a:t>
            </a:r>
            <a:r>
              <a:rPr lang="en-US" altLang="zh-CN"/>
              <a:t>S2 </a:t>
            </a:r>
            <a:r>
              <a:rPr lang="zh-CN" altLang="en-US"/>
              <a:t>时 </a:t>
            </a:r>
            <a:r>
              <a:rPr lang="en-US" altLang="zh-CN"/>
              <a:t>+1 </a:t>
            </a:r>
            <a:r>
              <a:rPr lang="zh-CN" altLang="en-US"/>
              <a:t>就已完成，</a:t>
            </a:r>
            <a:r>
              <a:rPr lang="en-US" altLang="zh-CN"/>
              <a:t>S2 </a:t>
            </a:r>
            <a:r>
              <a:rPr lang="zh-CN" altLang="en-US"/>
              <a:t>和 </a:t>
            </a:r>
            <a:r>
              <a:rPr lang="en-US" altLang="zh-CN"/>
              <a:t>S3 </a:t>
            </a:r>
            <a:r>
              <a:rPr lang="zh-CN" altLang="en-US"/>
              <a:t>是为了 </a:t>
            </a:r>
            <a:r>
              <a:rPr lang="en-US" altLang="zh-CN"/>
              <a:t>head </a:t>
            </a:r>
            <a:r>
              <a:rPr lang="zh-CN" altLang="en-US"/>
              <a:t>归位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88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BE243-D704-4C2A-870B-F2E10B3B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774AF-EA3B-49C0-BF88-5C631011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+2 </a:t>
            </a:r>
            <a:r>
              <a:rPr lang="zh-CN" altLang="en-US"/>
              <a:t>程序</a:t>
            </a:r>
            <a:endParaRPr lang="en-US" altLang="zh-CN"/>
          </a:p>
          <a:p>
            <a:pPr lvl="1"/>
            <a:r>
              <a:rPr lang="zh-CN" altLang="en-US"/>
              <a:t>由于 </a:t>
            </a:r>
            <a:r>
              <a:rPr lang="en-US" altLang="zh-CN"/>
              <a:t>+1 </a:t>
            </a:r>
            <a:r>
              <a:rPr lang="zh-CN" altLang="en-US"/>
              <a:t>程序归位了，所以只需要再次运行 </a:t>
            </a:r>
            <a:r>
              <a:rPr lang="en-US" altLang="zh-CN"/>
              <a:t>+1 </a:t>
            </a:r>
            <a:r>
              <a:rPr lang="zh-CN" altLang="en-US"/>
              <a:t>程序即可</a:t>
            </a:r>
            <a:endParaRPr lang="en-US" altLang="zh-CN"/>
          </a:p>
          <a:p>
            <a:pPr lvl="1"/>
            <a:r>
              <a:rPr lang="zh-CN" altLang="en-US"/>
              <a:t>这就是归位的好处</a:t>
            </a:r>
            <a:endParaRPr lang="en-US" altLang="zh-CN"/>
          </a:p>
          <a:p>
            <a:r>
              <a:rPr lang="en-US" altLang="zh-CN"/>
              <a:t>+n </a:t>
            </a:r>
            <a:r>
              <a:rPr lang="zh-CN" altLang="en-US"/>
              <a:t>程序</a:t>
            </a:r>
            <a:endParaRPr lang="en-US" altLang="zh-CN"/>
          </a:p>
          <a:p>
            <a:pPr lvl="1"/>
            <a:r>
              <a:rPr lang="zh-CN" altLang="en-US"/>
              <a:t>把 </a:t>
            </a:r>
            <a:r>
              <a:rPr lang="en-US" altLang="zh-CN"/>
              <a:t>+1 </a:t>
            </a:r>
            <a:r>
              <a:rPr lang="zh-CN" altLang="en-US"/>
              <a:t>程序运行 </a:t>
            </a:r>
            <a:r>
              <a:rPr lang="en-US" altLang="zh-CN"/>
              <a:t>n </a:t>
            </a:r>
            <a:r>
              <a:rPr lang="zh-CN" altLang="en-US"/>
              <a:t>次</a:t>
            </a:r>
            <a:endParaRPr lang="en-US" altLang="zh-CN"/>
          </a:p>
          <a:p>
            <a:r>
              <a:rPr lang="zh-CN" altLang="en-US"/>
              <a:t>果然是计算机呢</a:t>
            </a:r>
          </a:p>
        </p:txBody>
      </p:sp>
    </p:spTree>
    <p:extLst>
      <p:ext uri="{BB962C8B-B14F-4D97-AF65-F5344CB8AC3E}">
        <p14:creationId xmlns:p14="http://schemas.microsoft.com/office/powerpoint/2010/main" val="5139077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1536F-DAD8-45EA-B92C-306C089A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图灵机的 </a:t>
            </a:r>
            <a:r>
              <a:rPr lang="en-US" altLang="zh-CN"/>
              <a:t>Rule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D894B-BE14-4C67-9E8F-F6E1A700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每次执行需要知道哪些信息</a:t>
            </a:r>
            <a:endParaRPr lang="en-US" altLang="zh-CN"/>
          </a:p>
          <a:p>
            <a:pPr lvl="1" indent="0">
              <a:buNone/>
            </a:pPr>
            <a:r>
              <a:rPr lang="en-US" altLang="zh-CN"/>
              <a:t>TMRule =</a:t>
            </a:r>
          </a:p>
          <a:p>
            <a:pPr lvl="1"/>
            <a:r>
              <a:rPr lang="zh-CN" altLang="en-US"/>
              <a:t>当前状态 </a:t>
            </a:r>
            <a:r>
              <a:rPr lang="en-US" altLang="zh-CN"/>
              <a:t>+</a:t>
            </a:r>
          </a:p>
          <a:p>
            <a:pPr lvl="1"/>
            <a:r>
              <a:rPr lang="zh-CN" altLang="en-US"/>
              <a:t>期待读入的字符 </a:t>
            </a:r>
            <a:r>
              <a:rPr lang="en-US" altLang="zh-CN"/>
              <a:t>+</a:t>
            </a:r>
          </a:p>
          <a:p>
            <a:pPr lvl="1"/>
            <a:r>
              <a:rPr lang="zh-CN" altLang="en-US"/>
              <a:t>目标状态 </a:t>
            </a:r>
            <a:r>
              <a:rPr lang="en-US" altLang="zh-CN"/>
              <a:t>+</a:t>
            </a:r>
          </a:p>
          <a:p>
            <a:pPr lvl="1"/>
            <a:r>
              <a:rPr lang="zh-CN" altLang="en-US"/>
              <a:t>要写入的字符 </a:t>
            </a:r>
            <a:r>
              <a:rPr lang="en-US" altLang="zh-CN"/>
              <a:t>+</a:t>
            </a:r>
          </a:p>
          <a:p>
            <a:pPr lvl="1"/>
            <a:r>
              <a:rPr lang="zh-CN" altLang="en-US"/>
              <a:t>写入之后 </a:t>
            </a:r>
            <a:r>
              <a:rPr lang="en-US" altLang="zh-CN"/>
              <a:t>head </a:t>
            </a:r>
            <a:r>
              <a:rPr lang="zh-CN" altLang="en-US"/>
              <a:t>的移动方向（为了简单，所以不允许不移动）</a:t>
            </a:r>
            <a:endParaRPr lang="en-US" altLang="zh-CN"/>
          </a:p>
          <a:p>
            <a:r>
              <a:rPr lang="en-US" altLang="zh-CN"/>
              <a:t>+1 </a:t>
            </a:r>
            <a:r>
              <a:rPr lang="zh-CN" altLang="en-US"/>
              <a:t>程序的图示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B9EB61-91C4-425C-B442-712A20895BEE}"/>
              </a:ext>
            </a:extLst>
          </p:cNvPr>
          <p:cNvSpPr txBox="1"/>
          <p:nvPr/>
        </p:nvSpPr>
        <p:spPr>
          <a:xfrm>
            <a:off x="3998036" y="5757156"/>
            <a:ext cx="1115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00B0F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_/_;</a:t>
            </a:r>
            <a:r>
              <a:rPr lang="zh-CN" altLang="en-US" sz="2000">
                <a:solidFill>
                  <a:srgbClr val="00B0F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9FC05B-1E69-436A-8526-537F6030D2CE}"/>
              </a:ext>
            </a:extLst>
          </p:cNvPr>
          <p:cNvSpPr/>
          <p:nvPr/>
        </p:nvSpPr>
        <p:spPr>
          <a:xfrm>
            <a:off x="3237807" y="5802742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80FD69E-50C5-4523-91FA-3AFED0DD0FEA}"/>
              </a:ext>
            </a:extLst>
          </p:cNvPr>
          <p:cNvSpPr/>
          <p:nvPr/>
        </p:nvSpPr>
        <p:spPr>
          <a:xfrm>
            <a:off x="1207837" y="5802742"/>
            <a:ext cx="682779" cy="688909"/>
          </a:xfrm>
          <a:prstGeom prst="ellips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1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3D8A55-73A5-4DE6-A24F-9B9755F14755}"/>
              </a:ext>
            </a:extLst>
          </p:cNvPr>
          <p:cNvSpPr txBox="1"/>
          <p:nvPr/>
        </p:nvSpPr>
        <p:spPr>
          <a:xfrm>
            <a:off x="1069434" y="5138499"/>
            <a:ext cx="116067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1/0;</a:t>
            </a:r>
            <a:r>
              <a:rPr lang="zh-CN" altLang="en-US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左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72CCCB2-F41A-4FBE-9ECC-AC43D229ACEF}"/>
              </a:ext>
            </a:extLst>
          </p:cNvPr>
          <p:cNvCxnSpPr>
            <a:cxnSpLocks/>
            <a:stCxn id="7" idx="1"/>
            <a:endCxn id="7" idx="7"/>
          </p:cNvCxnSpPr>
          <p:nvPr/>
        </p:nvCxnSpPr>
        <p:spPr>
          <a:xfrm rot="5400000" flipH="1" flipV="1">
            <a:off x="1549226" y="5662232"/>
            <a:ext cx="12700" cy="482797"/>
          </a:xfrm>
          <a:prstGeom prst="curvedConnector3">
            <a:avLst>
              <a:gd name="adj1" fmla="val 259439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0597A8E-A4E6-4D51-82F4-E9F7447DC111}"/>
              </a:ext>
            </a:extLst>
          </p:cNvPr>
          <p:cNvCxnSpPr>
            <a:cxnSpLocks/>
            <a:stCxn id="6" idx="1"/>
            <a:endCxn id="6" idx="7"/>
          </p:cNvCxnSpPr>
          <p:nvPr/>
        </p:nvCxnSpPr>
        <p:spPr>
          <a:xfrm rot="5400000" flipH="1" flipV="1">
            <a:off x="3579196" y="5662232"/>
            <a:ext cx="12700" cy="482797"/>
          </a:xfrm>
          <a:prstGeom prst="curvedConnector3">
            <a:avLst>
              <a:gd name="adj1" fmla="val 259439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01D9DF1F-FE0A-400E-B1F5-57D6E1BABBEA}"/>
              </a:ext>
            </a:extLst>
          </p:cNvPr>
          <p:cNvSpPr/>
          <p:nvPr/>
        </p:nvSpPr>
        <p:spPr>
          <a:xfrm>
            <a:off x="5265646" y="5809091"/>
            <a:ext cx="682779" cy="688909"/>
          </a:xfrm>
          <a:prstGeom prst="ellipse">
            <a:avLst/>
          </a:prstGeom>
          <a:ln w="381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" panose="020B0500000000000000" pitchFamily="34" charset="-122"/>
                <a:ea typeface="思源黑体" panose="020B0500000000000000" pitchFamily="34" charset="-122"/>
              </a:rPr>
              <a:t>3</a:t>
            </a:r>
            <a:endParaRPr lang="zh-CN" altLang="en-US" sz="2000" baseline="-2500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78F7524-E50B-441C-8686-2D9A546C2A3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38200" y="6147197"/>
            <a:ext cx="369637" cy="63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14DA04-9B70-49A6-A143-EFFF74E83669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890616" y="6147197"/>
            <a:ext cx="1347191" cy="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0E48DA-414F-48E7-9476-8A5A5C4D0805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920586" y="6147197"/>
            <a:ext cx="1345060" cy="634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2993605-CEE6-4770-BFBA-065505B07785}"/>
              </a:ext>
            </a:extLst>
          </p:cNvPr>
          <p:cNvSpPr txBox="1"/>
          <p:nvPr/>
        </p:nvSpPr>
        <p:spPr>
          <a:xfrm>
            <a:off x="2121637" y="5445660"/>
            <a:ext cx="1020398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0/1;</a:t>
            </a:r>
            <a:r>
              <a:rPr lang="zh-CN" altLang="en-US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右</a:t>
            </a:r>
            <a:endParaRPr lang="en-US" altLang="zh-CN" sz="2000">
              <a:solidFill>
                <a:srgbClr val="FFFF0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  <a:p>
            <a:r>
              <a:rPr lang="en-US" altLang="zh-CN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_/1;</a:t>
            </a:r>
            <a:r>
              <a:rPr lang="zh-CN" altLang="en-US" sz="2000">
                <a:solidFill>
                  <a:srgbClr val="FFFF0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右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11F1EA-6A24-4A83-9637-956F2495314F}"/>
              </a:ext>
            </a:extLst>
          </p:cNvPr>
          <p:cNvSpPr txBox="1"/>
          <p:nvPr/>
        </p:nvSpPr>
        <p:spPr>
          <a:xfrm>
            <a:off x="3085306" y="4922627"/>
            <a:ext cx="116067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2000">
                <a:solidFill>
                  <a:srgbClr val="92D05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0/0;</a:t>
            </a:r>
            <a:r>
              <a:rPr lang="zh-CN" altLang="en-US" sz="2000">
                <a:solidFill>
                  <a:srgbClr val="92D05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右</a:t>
            </a:r>
            <a:endParaRPr lang="en-US" altLang="zh-CN" sz="2000">
              <a:solidFill>
                <a:srgbClr val="92D05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  <a:p>
            <a:r>
              <a:rPr lang="en-US" altLang="zh-CN" sz="2000">
                <a:solidFill>
                  <a:srgbClr val="92D05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1/1;</a:t>
            </a:r>
            <a:r>
              <a:rPr lang="zh-CN" altLang="en-US" sz="2000">
                <a:solidFill>
                  <a:srgbClr val="92D050"/>
                </a:solidFill>
                <a:latin typeface="Consolas" panose="020B0609020204030204" pitchFamily="49" charset="0"/>
                <a:ea typeface="思源黑体" panose="020B0500000000000000" pitchFamily="34" charset="-122"/>
              </a:rPr>
              <a:t>右</a:t>
            </a:r>
            <a:endParaRPr lang="en-US" altLang="zh-CN" sz="2000">
              <a:solidFill>
                <a:srgbClr val="92D050"/>
              </a:solidFill>
              <a:latin typeface="Consolas" panose="020B0609020204030204" pitchFamily="49" charset="0"/>
              <a:ea typeface="思源黑体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9C8AE5-B565-48DC-AB77-18FF2A6E8EB9}"/>
              </a:ext>
            </a:extLst>
          </p:cNvPr>
          <p:cNvSpPr txBox="1"/>
          <p:nvPr/>
        </p:nvSpPr>
        <p:spPr>
          <a:xfrm>
            <a:off x="5113319" y="484571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语法：读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写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移动方向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0758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922CC-9DF2-4743-A600-5369042C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27714-92BD-4709-B0D4-A3187D62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刚才的题目：等量 </a:t>
            </a:r>
            <a:r>
              <a:rPr lang="en-US" altLang="zh-CN"/>
              <a:t>abc </a:t>
            </a:r>
            <a:r>
              <a:rPr lang="zh-CN" altLang="en-US"/>
              <a:t>字符</a:t>
            </a:r>
            <a:endParaRPr lang="en-US" altLang="zh-CN"/>
          </a:p>
          <a:p>
            <a:pPr lvl="1"/>
            <a:r>
              <a:rPr lang="zh-CN" altLang="en-US"/>
              <a:t>要识别的字符串以一个或多个 </a:t>
            </a:r>
            <a:r>
              <a:rPr lang="en-US" altLang="zh-CN"/>
              <a:t>a </a:t>
            </a:r>
            <a:r>
              <a:rPr lang="zh-CN" altLang="en-US"/>
              <a:t>开头</a:t>
            </a:r>
            <a:endParaRPr lang="en-US" altLang="zh-CN"/>
          </a:p>
          <a:p>
            <a:pPr lvl="1"/>
            <a:r>
              <a:rPr lang="zh-CN" altLang="en-US"/>
              <a:t>后面跟着相同数量的 </a:t>
            </a:r>
            <a:r>
              <a:rPr lang="en-US" altLang="zh-CN"/>
              <a:t>b</a:t>
            </a:r>
            <a:r>
              <a:rPr lang="zh-CN" altLang="en-US"/>
              <a:t>，然后是相同数量的 </a:t>
            </a:r>
            <a:r>
              <a:rPr lang="en-US" altLang="zh-CN"/>
              <a:t>c</a:t>
            </a:r>
          </a:p>
          <a:p>
            <a:pPr lvl="1"/>
            <a:r>
              <a:rPr lang="zh-CN" altLang="en-US"/>
              <a:t>比如 </a:t>
            </a:r>
            <a:r>
              <a:rPr lang="en-US" altLang="zh-CN"/>
              <a:t>'aaabbbccc'</a:t>
            </a:r>
          </a:p>
          <a:p>
            <a:pPr lvl="1"/>
            <a:r>
              <a:rPr lang="zh-CN" altLang="en-US"/>
              <a:t>这个题目用以前的机器（</a:t>
            </a:r>
            <a:r>
              <a:rPr lang="en-US" altLang="zh-CN"/>
              <a:t>PDA</a:t>
            </a:r>
            <a:r>
              <a:rPr lang="zh-CN" altLang="en-US"/>
              <a:t>、</a:t>
            </a:r>
            <a:r>
              <a:rPr lang="en-US" altLang="zh-CN"/>
              <a:t>NFA</a:t>
            </a:r>
            <a:r>
              <a:rPr lang="zh-CN" altLang="en-US"/>
              <a:t>、</a:t>
            </a:r>
            <a:r>
              <a:rPr lang="en-US" altLang="zh-CN"/>
              <a:t>DFA</a:t>
            </a:r>
            <a:r>
              <a:rPr lang="zh-CN" altLang="en-US"/>
              <a:t>）都解决不了</a:t>
            </a:r>
            <a:r>
              <a:rPr lang="en-US" altLang="zh-CN"/>
              <a:t> </a:t>
            </a:r>
          </a:p>
          <a:p>
            <a:r>
              <a:rPr lang="zh-CN" altLang="en-US"/>
              <a:t>答案</a:t>
            </a:r>
            <a:endParaRPr lang="en-US" altLang="zh-CN"/>
          </a:p>
          <a:p>
            <a:pPr lvl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步：读到第一个 </a:t>
            </a:r>
            <a:r>
              <a:rPr lang="en-US" altLang="zh-CN"/>
              <a:t>a</a:t>
            </a:r>
            <a:r>
              <a:rPr lang="zh-CN" altLang="en-US"/>
              <a:t>，覆盖为 </a:t>
            </a:r>
            <a:r>
              <a:rPr lang="en-US" altLang="zh-CN"/>
              <a:t>x</a:t>
            </a:r>
            <a:r>
              <a:rPr lang="zh-CN" altLang="en-US"/>
              <a:t>；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找不到则说明全改完了，至第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步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步：然后不停右移找 </a:t>
            </a:r>
            <a:r>
              <a:rPr lang="en-US" altLang="zh-CN"/>
              <a:t>b</a:t>
            </a:r>
            <a:r>
              <a:rPr lang="zh-CN" altLang="en-US"/>
              <a:t>，把第一个 </a:t>
            </a:r>
            <a:r>
              <a:rPr lang="en-US" altLang="zh-CN"/>
              <a:t>b </a:t>
            </a:r>
            <a:r>
              <a:rPr lang="zh-CN" altLang="en-US"/>
              <a:t>覆盖为 </a:t>
            </a:r>
            <a:r>
              <a:rPr lang="en-US" altLang="zh-CN"/>
              <a:t>x</a:t>
            </a:r>
            <a:r>
              <a:rPr lang="zh-CN" altLang="en-US"/>
              <a:t>；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找不到则失败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步：然后不停右移找 </a:t>
            </a:r>
            <a:r>
              <a:rPr lang="en-US" altLang="zh-CN"/>
              <a:t>c</a:t>
            </a:r>
            <a:r>
              <a:rPr lang="zh-CN" altLang="en-US"/>
              <a:t>，把第一个 </a:t>
            </a:r>
            <a:r>
              <a:rPr lang="en-US" altLang="zh-CN"/>
              <a:t>c </a:t>
            </a:r>
            <a:r>
              <a:rPr lang="zh-CN" altLang="en-US"/>
              <a:t>覆盖为 </a:t>
            </a:r>
            <a:r>
              <a:rPr lang="en-US" altLang="zh-CN"/>
              <a:t>x</a:t>
            </a:r>
            <a:r>
              <a:rPr lang="zh-CN" altLang="en-US"/>
              <a:t>；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找不到则失败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/>
              <a:t>第一次遍历结束（读到空），不停左移回到第一步</a:t>
            </a:r>
            <a:endParaRPr lang="en-US" altLang="zh-CN"/>
          </a:p>
          <a:p>
            <a:pPr lvl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步：检查字符串全部为 </a:t>
            </a:r>
            <a:r>
              <a:rPr lang="en-US" altLang="zh-CN"/>
              <a:t>x</a:t>
            </a:r>
            <a:r>
              <a:rPr lang="zh-CN" altLang="en-US"/>
              <a:t>，是则说明原字符串满足题意</a:t>
            </a:r>
            <a:endParaRPr lang="en-US" altLang="zh-CN"/>
          </a:p>
          <a:p>
            <a:pPr lvl="1"/>
            <a:r>
              <a:rPr lang="zh-CN" altLang="en-US"/>
              <a:t>代码见</a:t>
            </a:r>
            <a:r>
              <a:rPr lang="en-US" altLang="zh-CN"/>
              <a:t>《</a:t>
            </a:r>
            <a:r>
              <a:rPr lang="zh-CN" altLang="en-US"/>
              <a:t>计算的本质</a:t>
            </a:r>
            <a:r>
              <a:rPr lang="en-US" altLang="zh-CN"/>
              <a:t>》</a:t>
            </a:r>
            <a:r>
              <a:rPr lang="zh-CN" altLang="en-US"/>
              <a:t>第 </a:t>
            </a:r>
            <a:r>
              <a:rPr lang="en-US" altLang="zh-CN"/>
              <a:t>5.1.4 </a:t>
            </a:r>
            <a:r>
              <a:rPr lang="zh-CN" altLang="en-US"/>
              <a:t>章节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873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D616EC-6AF1-4CD0-A498-D255874EF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3557"/>
            <a:ext cx="10515600" cy="757130"/>
          </a:xfrm>
        </p:spPr>
        <p:txBody>
          <a:bodyPr/>
          <a:lstStyle/>
          <a:p>
            <a:r>
              <a:rPr lang="zh-CN" altLang="en-US"/>
              <a:t>非确定型图灵机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665CF1C-5427-431A-B175-C93CD9CB9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87016"/>
            <a:ext cx="10515600" cy="2185214"/>
          </a:xfrm>
        </p:spPr>
        <p:txBody>
          <a:bodyPr/>
          <a:lstStyle/>
          <a:p>
            <a:r>
              <a:rPr lang="zh-CN" altLang="en-US"/>
              <a:t>并不比确定型图灵机强大，二者是等价的</a:t>
            </a:r>
            <a:endParaRPr lang="en-US" altLang="zh-CN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理由见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计算的本质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》5.2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章节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/>
              <a:t>所以我们不用研究非确定型图灵机，只用研究确定型图灵机</a:t>
            </a:r>
            <a:endParaRPr lang="en-US" altLang="zh-CN"/>
          </a:p>
          <a:p>
            <a:r>
              <a:rPr lang="zh-CN" altLang="en-US">
                <a:solidFill>
                  <a:srgbClr val="00B0F0"/>
                </a:solidFill>
              </a:rPr>
              <a:t>实际上，不管如何升级确定型图灵机，都不能使其更强大</a:t>
            </a:r>
          </a:p>
        </p:txBody>
      </p:sp>
    </p:spTree>
    <p:extLst>
      <p:ext uri="{BB962C8B-B14F-4D97-AF65-F5344CB8AC3E}">
        <p14:creationId xmlns:p14="http://schemas.microsoft.com/office/powerpoint/2010/main" val="33406709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3A0BA-B4B9-4CBB-8A77-DBF373B4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对图灵机的扩展都不会让图灵机变强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6F9F-9072-43B5-93DE-BCC265B0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内部存储</a:t>
            </a:r>
            <a:endParaRPr lang="en-US" altLang="zh-CN"/>
          </a:p>
          <a:p>
            <a:pPr lvl="1"/>
            <a:r>
              <a:rPr lang="zh-CN" altLang="en-US"/>
              <a:t>有些人希望图灵机能记住之前走过的纸带位置</a:t>
            </a:r>
            <a:endParaRPr lang="en-US" altLang="zh-CN"/>
          </a:p>
          <a:p>
            <a:pPr lvl="1"/>
            <a:r>
              <a:rPr lang="zh-CN" altLang="en-US"/>
              <a:t>但其实只需要通过添加更多的状态就能模拟这一点</a:t>
            </a:r>
            <a:endParaRPr lang="en-US" altLang="zh-CN"/>
          </a:p>
          <a:p>
            <a:r>
              <a:rPr lang="zh-CN" altLang="en-US"/>
              <a:t>子程序</a:t>
            </a:r>
            <a:endParaRPr lang="en-US" altLang="zh-CN"/>
          </a:p>
          <a:p>
            <a:pPr lvl="1"/>
            <a:r>
              <a:rPr lang="zh-CN" altLang="en-US"/>
              <a:t>把 </a:t>
            </a:r>
            <a:r>
              <a:rPr lang="en-US" altLang="zh-CN"/>
              <a:t>+1 </a:t>
            </a:r>
            <a:r>
              <a:rPr lang="zh-CN" altLang="en-US"/>
              <a:t>程序做成一个快捷操作，方便调用</a:t>
            </a:r>
            <a:endParaRPr lang="en-US" altLang="zh-CN"/>
          </a:p>
          <a:p>
            <a:pPr lvl="1"/>
            <a:r>
              <a:rPr lang="zh-CN" altLang="en-US"/>
              <a:t>但其实这只是语法糖，并不能增强能力</a:t>
            </a:r>
            <a:endParaRPr lang="en-US" altLang="zh-CN"/>
          </a:p>
          <a:p>
            <a:r>
              <a:rPr lang="zh-CN" altLang="en-US"/>
              <a:t>多条纸带</a:t>
            </a:r>
            <a:endParaRPr lang="en-US" altLang="zh-CN"/>
          </a:p>
          <a:p>
            <a:pPr lvl="1"/>
            <a:r>
              <a:rPr lang="zh-CN" altLang="en-US"/>
              <a:t>增加栈可以使 </a:t>
            </a:r>
            <a:r>
              <a:rPr lang="en-US" altLang="zh-CN"/>
              <a:t>PDA </a:t>
            </a:r>
            <a:r>
              <a:rPr lang="zh-CN" altLang="en-US"/>
              <a:t>更强，但增加纸带不会让 </a:t>
            </a:r>
            <a:r>
              <a:rPr lang="en-US" altLang="zh-CN"/>
              <a:t>TM </a:t>
            </a:r>
            <a:r>
              <a:rPr lang="zh-CN" altLang="en-US"/>
              <a:t>更强</a:t>
            </a:r>
            <a:endParaRPr lang="en-US" altLang="zh-CN"/>
          </a:p>
          <a:p>
            <a:r>
              <a:rPr lang="zh-CN" altLang="en-US"/>
              <a:t>宽纸带</a:t>
            </a:r>
            <a:endParaRPr lang="en-US" altLang="zh-CN"/>
          </a:p>
          <a:p>
            <a:pPr lvl="1"/>
            <a:r>
              <a:rPr lang="zh-CN" altLang="en-US"/>
              <a:t>让纸带不是只存一排字符，而是无限排。</a:t>
            </a:r>
          </a:p>
        </p:txBody>
      </p:sp>
    </p:spTree>
    <p:extLst>
      <p:ext uri="{BB962C8B-B14F-4D97-AF65-F5344CB8AC3E}">
        <p14:creationId xmlns:p14="http://schemas.microsoft.com/office/powerpoint/2010/main" val="9186848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ABF6116-FE8A-4FF1-A428-D70D9180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通用机器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098E5F1-EA9D-4628-B869-7B6DD194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模拟其他机器的机器</a:t>
            </a:r>
            <a:endParaRPr lang="en-US" altLang="zh-CN"/>
          </a:p>
          <a:p>
            <a:pPr lvl="1"/>
            <a:r>
              <a:rPr lang="zh-CN" altLang="en-US"/>
              <a:t>目前我们学过的所有机器都只能完成一种计算，我们称之为硬编码</a:t>
            </a:r>
            <a:endParaRPr lang="en-US" altLang="zh-CN"/>
          </a:p>
          <a:p>
            <a:pPr lvl="1"/>
            <a:r>
              <a:rPr lang="zh-CN" altLang="en-US"/>
              <a:t>能不能设计一个机器，能读取程序，然后完成对应的计算？</a:t>
            </a:r>
            <a:endParaRPr lang="en-US" altLang="zh-CN"/>
          </a:p>
          <a:p>
            <a:pPr lvl="1"/>
            <a:r>
              <a:rPr lang="zh-CN" altLang="en-US"/>
              <a:t>答案是可以。</a:t>
            </a:r>
            <a:endParaRPr lang="en-US" altLang="zh-CN"/>
          </a:p>
          <a:p>
            <a:pPr lvl="1"/>
            <a:r>
              <a:rPr lang="zh-CN" altLang="en-US"/>
              <a:t>可以设计一台图灵机，它能从纸带上读取初始状态、规则、接受状态等内容，就可以模拟任何其他图灵机、下推自动机、状态机等等</a:t>
            </a:r>
            <a:endParaRPr lang="en-US" altLang="zh-CN"/>
          </a:p>
          <a:p>
            <a:pPr lvl="1"/>
            <a:r>
              <a:rPr lang="zh-CN" altLang="en-US"/>
              <a:t>但过程太繁琐了，我们就不研究了</a:t>
            </a:r>
            <a:endParaRPr lang="en-US" altLang="zh-CN"/>
          </a:p>
          <a:p>
            <a:r>
              <a:rPr lang="zh-CN" altLang="en-US"/>
              <a:t>我不信</a:t>
            </a:r>
            <a:endParaRPr lang="en-US" altLang="zh-CN"/>
          </a:p>
          <a:p>
            <a:pPr lvl="1"/>
            <a:r>
              <a:rPr lang="zh-CN" altLang="en-US"/>
              <a:t>那你告诉我怎么用图灵机做四则运算</a:t>
            </a:r>
            <a:endParaRPr lang="en-US" altLang="zh-CN"/>
          </a:p>
          <a:p>
            <a:pPr lvl="1"/>
            <a:r>
              <a:rPr lang="zh-CN" altLang="en-US"/>
              <a:t>答：</a:t>
            </a:r>
            <a:r>
              <a:rPr lang="zh-CN" altLang="en-US">
                <a:hlinkClick r:id="rId2"/>
              </a:rPr>
              <a:t>这个网站</a:t>
            </a:r>
            <a:r>
              <a:rPr lang="zh-CN" altLang="en-US"/>
              <a:t>会告诉你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4171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AAAD9A6-48C3-4854-B73D-84E19FC1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E469587-5BAC-4295-A934-15D87240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有限自动机</a:t>
            </a:r>
            <a:endParaRPr lang="en-US" altLang="zh-CN"/>
          </a:p>
          <a:p>
            <a:pPr lvl="1"/>
            <a:r>
              <a:rPr lang="en-US" altLang="zh-CN"/>
              <a:t>DFA</a:t>
            </a:r>
            <a:r>
              <a:rPr lang="zh-CN" altLang="en-US"/>
              <a:t>（也就是状态机 </a:t>
            </a:r>
            <a:r>
              <a:rPr lang="en-US" altLang="zh-CN"/>
              <a:t>SM</a:t>
            </a:r>
            <a:r>
              <a:rPr lang="zh-CN" altLang="en-US"/>
              <a:t>，含五个要素）</a:t>
            </a:r>
            <a:endParaRPr lang="en-US" altLang="zh-CN"/>
          </a:p>
          <a:p>
            <a:pPr lvl="1"/>
            <a:r>
              <a:rPr lang="en-US" altLang="zh-CN"/>
              <a:t>NFA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DFA + </a:t>
            </a:r>
            <a:r>
              <a:rPr lang="zh-CN" altLang="en-US"/>
              <a:t>不确定性</a:t>
            </a:r>
            <a:r>
              <a:rPr lang="en-US" altLang="zh-CN"/>
              <a:t>/</a:t>
            </a:r>
            <a:r>
              <a:rPr lang="zh-CN" altLang="en-US"/>
              <a:t>自由移动</a:t>
            </a:r>
            <a:endParaRPr lang="en-US" altLang="zh-CN"/>
          </a:p>
          <a:p>
            <a:pPr lvl="1"/>
            <a:r>
              <a:rPr lang="zh-CN" altLang="en-US"/>
              <a:t>正则表达式（三个操作：连接、重复、选择）</a:t>
            </a:r>
            <a:endParaRPr lang="en-US" altLang="zh-CN"/>
          </a:p>
          <a:p>
            <a:r>
              <a:rPr lang="zh-CN" altLang="en-US"/>
              <a:t>下推自动机</a:t>
            </a:r>
            <a:endParaRPr lang="en-US" altLang="zh-CN"/>
          </a:p>
          <a:p>
            <a:pPr lvl="1"/>
            <a:r>
              <a:rPr lang="en-US" altLang="zh-CN"/>
              <a:t>PDA</a:t>
            </a:r>
            <a:r>
              <a:rPr lang="zh-CN" altLang="en-US"/>
              <a:t> </a:t>
            </a:r>
            <a:r>
              <a:rPr lang="en-US" altLang="zh-CN"/>
              <a:t>= DFA + </a:t>
            </a:r>
            <a:r>
              <a:rPr lang="zh-CN" altLang="en-US"/>
              <a:t>栈（ </a:t>
            </a:r>
            <a:r>
              <a:rPr lang="en-US" altLang="zh-CN"/>
              <a:t>PDA </a:t>
            </a:r>
            <a:r>
              <a:rPr lang="zh-CN" altLang="en-US"/>
              <a:t>默认就是 </a:t>
            </a:r>
            <a:r>
              <a:rPr lang="en-US" altLang="zh-CN"/>
              <a:t>DPDA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NPDA = DPDA + </a:t>
            </a:r>
            <a:r>
              <a:rPr lang="zh-CN" altLang="en-US"/>
              <a:t>不确定性</a:t>
            </a:r>
            <a:endParaRPr lang="en-US" altLang="zh-CN"/>
          </a:p>
          <a:p>
            <a:pPr lvl="1"/>
            <a:r>
              <a:rPr lang="en-US" altLang="zh-CN"/>
              <a:t>NPDA </a:t>
            </a:r>
            <a:r>
              <a:rPr lang="zh-CN" altLang="en-US"/>
              <a:t>比 </a:t>
            </a:r>
            <a:r>
              <a:rPr lang="en-US" altLang="zh-CN"/>
              <a:t>DPDA </a:t>
            </a:r>
            <a:r>
              <a:rPr lang="zh-CN" altLang="en-US"/>
              <a:t>功能更强大</a:t>
            </a:r>
            <a:endParaRPr lang="en-US" altLang="zh-CN"/>
          </a:p>
          <a:p>
            <a:r>
              <a:rPr lang="zh-CN" altLang="en-US"/>
              <a:t>图灵机</a:t>
            </a:r>
            <a:endParaRPr lang="en-US" altLang="zh-CN"/>
          </a:p>
          <a:p>
            <a:pPr lvl="1"/>
            <a:r>
              <a:rPr lang="zh-CN" altLang="en-US"/>
              <a:t>图灵机 </a:t>
            </a:r>
            <a:r>
              <a:rPr lang="en-US" altLang="zh-CN"/>
              <a:t>= DFA + </a:t>
            </a:r>
            <a:r>
              <a:rPr lang="zh-CN" altLang="en-US"/>
              <a:t>纸带</a:t>
            </a:r>
            <a:endParaRPr lang="en-US" altLang="zh-CN"/>
          </a:p>
          <a:p>
            <a:pPr lvl="1"/>
            <a:r>
              <a:rPr lang="zh-CN" altLang="en-US"/>
              <a:t>给图灵机增加非确定性并不能使其变强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7625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CAAE7-2272-4334-ACBB-52FE76E5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E848D-F08A-4C8D-9F84-4A4584A0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7246065" cy="5382000"/>
          </a:xfrm>
        </p:spPr>
        <p:txBody>
          <a:bodyPr/>
          <a:lstStyle/>
          <a:p>
            <a:r>
              <a:rPr lang="zh-CN" altLang="en-US"/>
              <a:t>人物：图灵</a:t>
            </a:r>
            <a:r>
              <a:rPr lang="en-US" altLang="zh-CN"/>
              <a:t>(1912-1954)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被誉为</a:t>
            </a:r>
            <a:r>
              <a:rPr lang="zh-CN" altLang="en-US">
                <a:solidFill>
                  <a:srgbClr val="FFFF00"/>
                </a:solidFill>
              </a:rPr>
              <a:t>计算机科学之父</a:t>
            </a:r>
            <a:r>
              <a:rPr lang="zh-CN" altLang="en-US"/>
              <a:t>与</a:t>
            </a:r>
            <a:r>
              <a:rPr lang="zh-CN" altLang="en-US">
                <a:solidFill>
                  <a:srgbClr val="FFFF00"/>
                </a:solidFill>
              </a:rPr>
              <a:t>人工智能之父</a:t>
            </a:r>
            <a:r>
              <a:rPr lang="zh-CN" altLang="en-US"/>
              <a:t>，长跑爱好者，因性取向而被英国政府</a:t>
            </a:r>
            <a:r>
              <a:rPr lang="zh-CN" altLang="en-US">
                <a:solidFill>
                  <a:srgbClr val="FFFF00"/>
                </a:solidFill>
              </a:rPr>
              <a:t>化学阉割</a:t>
            </a:r>
            <a:r>
              <a:rPr lang="zh-CN" altLang="en-US"/>
              <a:t>，最终吃了含有氰化物的</a:t>
            </a:r>
            <a:r>
              <a:rPr lang="zh-CN" altLang="en-US">
                <a:solidFill>
                  <a:srgbClr val="FFFF00"/>
                </a:solidFill>
              </a:rPr>
              <a:t>毒苹果自杀</a:t>
            </a:r>
            <a:r>
              <a:rPr lang="zh-CN" altLang="en-US"/>
              <a:t>。</a:t>
            </a:r>
            <a:r>
              <a:rPr lang="en-US" altLang="zh-CN"/>
              <a:t>2013</a:t>
            </a:r>
            <a:r>
              <a:rPr lang="zh-CN" altLang="en-US"/>
              <a:t>年被英国</a:t>
            </a:r>
            <a:r>
              <a:rPr lang="zh-CN" altLang="en-US">
                <a:solidFill>
                  <a:srgbClr val="FFFF00"/>
                </a:solidFill>
              </a:rPr>
              <a:t>女王赦免</a:t>
            </a:r>
            <a:endParaRPr lang="en-US" altLang="zh-CN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/>
              <a:t>推荐观看</a:t>
            </a:r>
            <a:r>
              <a:rPr lang="zh-CN" altLang="en-US">
                <a:solidFill>
                  <a:srgbClr val="FFFF00"/>
                </a:solidFill>
              </a:rPr>
              <a:t>电影</a:t>
            </a:r>
            <a:r>
              <a:rPr lang="en-US" altLang="zh-CN">
                <a:solidFill>
                  <a:srgbClr val="FFFF00"/>
                </a:solidFill>
              </a:rPr>
              <a:t>《</a:t>
            </a:r>
            <a:r>
              <a:rPr lang="zh-CN" altLang="en-US">
                <a:solidFill>
                  <a:srgbClr val="FFFF00"/>
                </a:solidFill>
              </a:rPr>
              <a:t>模仿游戏</a:t>
            </a:r>
            <a:r>
              <a:rPr lang="en-US" altLang="zh-CN">
                <a:solidFill>
                  <a:srgbClr val="FFFF00"/>
                </a:solidFill>
              </a:rPr>
              <a:t>》</a:t>
            </a:r>
            <a:r>
              <a:rPr lang="zh-CN" altLang="en-US"/>
              <a:t>，讲述了二战期间，盟军苦于无法破译德国的秘密系统 ，召集了一批民间数学家进行秘密破解工作，图灵（卷福饰演）就是其中之一</a:t>
            </a:r>
            <a:endParaRPr lang="en-US" altLang="zh-CN"/>
          </a:p>
          <a:p>
            <a:r>
              <a:rPr lang="zh-CN" altLang="en-US"/>
              <a:t>另一些声音</a:t>
            </a:r>
            <a:endParaRPr lang="en-US" altLang="zh-CN"/>
          </a:p>
          <a:p>
            <a:pPr lvl="1"/>
            <a:r>
              <a:rPr lang="zh-CN" altLang="en-US"/>
              <a:t>王垠</a:t>
            </a:r>
            <a:r>
              <a:rPr lang="en-US" altLang="zh-CN"/>
              <a:t>《</a:t>
            </a:r>
            <a:r>
              <a:rPr lang="zh-CN" altLang="en-US">
                <a:hlinkClick r:id="rId2"/>
              </a:rPr>
              <a:t>图灵的光环</a:t>
            </a:r>
            <a:r>
              <a:rPr lang="en-US" altLang="zh-CN"/>
              <a:t>》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7F9C0-ABBF-4AF9-A30A-5E1296AA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637" y="1260000"/>
            <a:ext cx="1778295" cy="24764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89EE28-534C-4AF3-8795-9ABF832F4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265" y="1260000"/>
            <a:ext cx="1839014" cy="24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477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20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饥人谷2020" id="{6843F196-B966-4C70-969F-DDD7B1BDA6C1}" vid="{67322D24-0832-4EA8-8101-CF1D0197960C}"/>
    </a:ext>
  </a:extLst>
</a:theme>
</file>

<file path=ppt/theme/theme2.xml><?xml version="1.0" encoding="utf-8"?>
<a:theme xmlns:a="http://schemas.openxmlformats.org/drawingml/2006/main" name="饥人谷2019浅色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FF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D326234F-4341-4D06-8CC1-2D740558C2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饥人谷2020</Template>
  <TotalTime>13341</TotalTime>
  <Words>7721</Words>
  <Application>Microsoft Office PowerPoint</Application>
  <PresentationFormat>宽屏</PresentationFormat>
  <Paragraphs>1124</Paragraphs>
  <Slides>103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103</vt:i4>
      </vt:variant>
    </vt:vector>
  </HeadingPairs>
  <TitlesOfParts>
    <vt:vector size="112" baseType="lpstr">
      <vt:lpstr>等线</vt:lpstr>
      <vt:lpstr>思源黑体</vt:lpstr>
      <vt:lpstr>微软雅黑</vt:lpstr>
      <vt:lpstr>Arial</vt:lpstr>
      <vt:lpstr>Consolas</vt:lpstr>
      <vt:lpstr>JetBrains Mono</vt:lpstr>
      <vt:lpstr>Wingdings</vt:lpstr>
      <vt:lpstr>饥人谷2020</vt:lpstr>
      <vt:lpstr>饥人谷2019浅色主题​​</vt:lpstr>
      <vt:lpstr>状态机与图灵机</vt:lpstr>
      <vt:lpstr>编译器是什么</vt:lpstr>
      <vt:lpstr>词法分析 Lexical analysis </vt:lpstr>
      <vt:lpstr>这节课研究词法分析用到的理论</vt:lpstr>
      <vt:lpstr>任务1</vt:lpstr>
      <vt:lpstr>逐字遍历</vt:lpstr>
      <vt:lpstr>任务2</vt:lpstr>
      <vt:lpstr>逐字遍历</vt:lpstr>
      <vt:lpstr>图示</vt:lpstr>
      <vt:lpstr>上页中的图相当重要</vt:lpstr>
      <vt:lpstr>状态机 State Machine</vt:lpstr>
      <vt:lpstr>finite</vt:lpstr>
      <vt:lpstr>缩写</vt:lpstr>
      <vt:lpstr>FA 图示</vt:lpstr>
      <vt:lpstr>FA 释义</vt:lpstr>
      <vt:lpstr>接受 v.s. 不接受</vt:lpstr>
      <vt:lpstr>所以，到底什么是状态机</vt:lpstr>
      <vt:lpstr>状态机的定义</vt:lpstr>
      <vt:lpstr>这玩意到底有什么用</vt:lpstr>
      <vt:lpstr>随堂练习</vt:lpstr>
      <vt:lpstr>答案</vt:lpstr>
      <vt:lpstr>如何用代码实现 FA</vt:lpstr>
      <vt:lpstr>一、Rule 类</vt:lpstr>
      <vt:lpstr>二、FARuleList 类</vt:lpstr>
      <vt:lpstr>三、FiniteAutomaton 类</vt:lpstr>
      <vt:lpstr>真实计算机 v.s. 有限状态机</vt:lpstr>
      <vt:lpstr>确定性有限自动机</vt:lpstr>
      <vt:lpstr>非确定性有限自动机</vt:lpstr>
      <vt:lpstr>情景再现</vt:lpstr>
      <vt:lpstr>情景再现</vt:lpstr>
      <vt:lpstr>NFA 的定义</vt:lpstr>
      <vt:lpstr>非确定性：无法确定切换到什么状态</vt:lpstr>
      <vt:lpstr>饱和式运行</vt:lpstr>
      <vt:lpstr>如何用 ruby 实现这样的 NFA</vt:lpstr>
      <vt:lpstr>运行 nfa.rb</vt:lpstr>
      <vt:lpstr>NFA = DFA + 非确定性/自由移动</vt:lpstr>
      <vt:lpstr>自由移动：切换时可以不读入字符串</vt:lpstr>
      <vt:lpstr>自由移动</vt:lpstr>
      <vt:lpstr>NFA = DFA + 非确定性/自由移动</vt:lpstr>
      <vt:lpstr>如何用 ruby 实现自由移动的 NFA</vt:lpstr>
      <vt:lpstr>一、用 nil 表示不读入字符</vt:lpstr>
      <vt:lpstr>二、递归地查找自动移动</vt:lpstr>
      <vt:lpstr>三、先自由移动，再读入字符</vt:lpstr>
      <vt:lpstr>运行 nfa_2.rb</vt:lpstr>
      <vt:lpstr>小结</vt:lpstr>
      <vt:lpstr>正则表达式</vt:lpstr>
      <vt:lpstr>任何一个FA都可以表示为正则表达式*</vt:lpstr>
      <vt:lpstr>把 FA 转为正则表达式</vt:lpstr>
      <vt:lpstr>正则表达式 RE 的组成</vt:lpstr>
      <vt:lpstr>优先级</vt:lpstr>
      <vt:lpstr>如何用 ruby 实现 RE 的语法</vt:lpstr>
      <vt:lpstr>第一次尝试</vt:lpstr>
      <vt:lpstr>要解决括号问题，请创建 re_2.rb</vt:lpstr>
      <vt:lpstr>加括号的规则</vt:lpstr>
      <vt:lpstr>给三个操作加上优先级判断</vt:lpstr>
      <vt:lpstr>运行 re_2.rb</vt:lpstr>
      <vt:lpstr>如何运行正则表达式</vt:lpstr>
      <vt:lpstr>新建 re_to_nfa.rb</vt:lpstr>
      <vt:lpstr>Literal 怎么变成 NFA</vt:lpstr>
      <vt:lpstr>Empty 类</vt:lpstr>
      <vt:lpstr>Literal#to_nfa_factory</vt:lpstr>
      <vt:lpstr>现在我们已经可以 把 // 和 /x/ 变成 NFA 了</vt:lpstr>
      <vt:lpstr>连接操作</vt:lpstr>
      <vt:lpstr>Concat#to_nfa_factory</vt:lpstr>
      <vt:lpstr>选择操作</vt:lpstr>
      <vt:lpstr>Choose#to_nfa_factory</vt:lpstr>
      <vt:lpstr>重复操作</vt:lpstr>
      <vt:lpstr>Repeat#to_nfa_factory</vt:lpstr>
      <vt:lpstr>综合一下</vt:lpstr>
      <vt:lpstr>RE 转为 NFA</vt:lpstr>
      <vt:lpstr>NFA 可以转为 DFA 吗</vt:lpstr>
      <vt:lpstr>举例 NFA 变 DFA</vt:lpstr>
      <vt:lpstr>思考</vt:lpstr>
      <vt:lpstr>总结</vt:lpstr>
      <vt:lpstr>如何增强计算能力</vt:lpstr>
      <vt:lpstr>一道考题</vt:lpstr>
      <vt:lpstr>给 DFA 添加一个栈</vt:lpstr>
      <vt:lpstr>解决思路</vt:lpstr>
      <vt:lpstr>解决方案</vt:lpstr>
      <vt:lpstr>简化上图</vt:lpstr>
      <vt:lpstr>这就是「下推自动机」</vt:lpstr>
      <vt:lpstr>练习1：等量字符串</vt:lpstr>
      <vt:lpstr>练习2：回文字符串</vt:lpstr>
      <vt:lpstr>非确定性 PDA</vt:lpstr>
      <vt:lpstr>非确定性 PDA 比确定性 PDA 强</vt:lpstr>
      <vt:lpstr>总结</vt:lpstr>
      <vt:lpstr>推论</vt:lpstr>
      <vt:lpstr>终极机器</vt:lpstr>
      <vt:lpstr>栈不够灵活</vt:lpstr>
      <vt:lpstr>如何读写纸带内容</vt:lpstr>
      <vt:lpstr>练习1</vt:lpstr>
      <vt:lpstr>练习2</vt:lpstr>
      <vt:lpstr>图灵机的 Rule</vt:lpstr>
      <vt:lpstr>练习3</vt:lpstr>
      <vt:lpstr>非确定型图灵机</vt:lpstr>
      <vt:lpstr>对图灵机的扩展都不会让图灵机变强</vt:lpstr>
      <vt:lpstr>通用机器</vt:lpstr>
      <vt:lpstr>总结</vt:lpstr>
      <vt:lpstr>课后拓展</vt:lpstr>
      <vt:lpstr>课后拓展</vt:lpstr>
      <vt:lpstr>课后拓展</vt:lpstr>
      <vt:lpstr>到底谁是计算机之父？</vt:lpstr>
      <vt:lpstr>我们从状态机学到了图灵机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有限自动机 Finite Automaton</dc:title>
  <dc:creator>方 方</dc:creator>
  <cp:lastModifiedBy>方 方</cp:lastModifiedBy>
  <cp:revision>1157</cp:revision>
  <dcterms:created xsi:type="dcterms:W3CDTF">2020-10-12T00:03:08Z</dcterms:created>
  <dcterms:modified xsi:type="dcterms:W3CDTF">2020-10-29T18:57:11Z</dcterms:modified>
</cp:coreProperties>
</file>