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11"/>
  </p:notesMasterIdLst>
  <p:sldIdLst>
    <p:sldId id="256" r:id="rId2"/>
    <p:sldId id="257" r:id="rId3"/>
    <p:sldId id="258" r:id="rId4"/>
    <p:sldId id="260" r:id="rId5"/>
    <p:sldId id="261" r:id="rId6"/>
    <p:sldId id="262" r:id="rId7"/>
    <p:sldId id="264" r:id="rId8"/>
    <p:sldId id="265" r:id="rId9"/>
    <p:sldId id="263" r:id="rId10"/>
  </p:sldIdLst>
  <p:sldSz cx="12192000" cy="6858000"/>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7" autoAdjust="0"/>
    <p:restoredTop sz="69262" autoAdjust="0"/>
  </p:normalViewPr>
  <p:slideViewPr>
    <p:cSldViewPr snapToGrid="0">
      <p:cViewPr varScale="1">
        <p:scale>
          <a:sx n="83" d="100"/>
          <a:sy n="83" d="100"/>
        </p:scale>
        <p:origin x="1530"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25B85-AEE8-44D4-822A-0202A9CEB418}" type="datetimeFigureOut">
              <a:rPr lang="en-US" smtClean="0"/>
              <a:t>03/08/2017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B3349-E9B8-48FF-A3F6-6244EB8DD049}" type="slidenum">
              <a:rPr lang="en-US" smtClean="0"/>
              <a:t>‹#›</a:t>
            </a:fld>
            <a:endParaRPr lang="en-US" dirty="0"/>
          </a:p>
        </p:txBody>
      </p:sp>
    </p:spTree>
    <p:extLst>
      <p:ext uri="{BB962C8B-B14F-4D97-AF65-F5344CB8AC3E}">
        <p14:creationId xmlns:p14="http://schemas.microsoft.com/office/powerpoint/2010/main" val="1829149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B3349-E9B8-48FF-A3F6-6244EB8DD049}" type="slidenum">
              <a:rPr lang="en-US" smtClean="0"/>
              <a:t>1</a:t>
            </a:fld>
            <a:endParaRPr lang="en-US" dirty="0"/>
          </a:p>
        </p:txBody>
      </p:sp>
    </p:spTree>
    <p:extLst>
      <p:ext uri="{BB962C8B-B14F-4D97-AF65-F5344CB8AC3E}">
        <p14:creationId xmlns:p14="http://schemas.microsoft.com/office/powerpoint/2010/main" val="312689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dirty="0"/>
              <a:t>Example: </a:t>
            </a:r>
            <a:r>
              <a:rPr lang="en-US" dirty="0" err="1"/>
              <a:t>AlphaGo</a:t>
            </a:r>
            <a:r>
              <a:rPr lang="en-US" dirty="0"/>
              <a:t>.</a:t>
            </a:r>
          </a:p>
          <a:p>
            <a:pPr marL="342900" indent="-342900">
              <a:buFont typeface="Wingdings" panose="05000000000000000000" pitchFamily="2" charset="2"/>
              <a:buChar char="§"/>
            </a:pPr>
            <a:r>
              <a:rPr lang="en-US" dirty="0"/>
              <a:t>E = the experience of playing many games of checkers. </a:t>
            </a:r>
            <a:r>
              <a:rPr lang="en-US" altLang="zh-CN" dirty="0"/>
              <a:t>E.g. the way human was playing</a:t>
            </a:r>
            <a:r>
              <a:rPr lang="en-US" altLang="zh-CN" baseline="0" dirty="0"/>
              <a:t> the game</a:t>
            </a:r>
            <a:endParaRPr lang="en-US" dirty="0"/>
          </a:p>
          <a:p>
            <a:pPr marL="342900" indent="-342900">
              <a:buFont typeface="Wingdings" panose="05000000000000000000" pitchFamily="2" charset="2"/>
              <a:buChar char="§"/>
            </a:pPr>
            <a:r>
              <a:rPr lang="en-US" dirty="0"/>
              <a:t>T = the task of playing checkers. </a:t>
            </a:r>
            <a:r>
              <a:rPr lang="en-US" altLang="zh-CN" dirty="0"/>
              <a:t>E.g. be a good robot player</a:t>
            </a:r>
            <a:endParaRPr lang="en-US" dirty="0"/>
          </a:p>
          <a:p>
            <a:pPr marL="342900" indent="-342900">
              <a:buFont typeface="Wingdings" panose="05000000000000000000" pitchFamily="2" charset="2"/>
              <a:buChar char="§"/>
            </a:pPr>
            <a:r>
              <a:rPr lang="en-US" dirty="0"/>
              <a:t>P = the probability that the program will win the next game. </a:t>
            </a:r>
            <a:r>
              <a:rPr lang="en-US" altLang="zh-CN" dirty="0"/>
              <a:t>E.g. win all the</a:t>
            </a:r>
            <a:r>
              <a:rPr lang="en-US" altLang="zh-CN" baseline="0" dirty="0"/>
              <a:t> games against human</a:t>
            </a:r>
            <a:endParaRPr lang="en-US" dirty="0"/>
          </a:p>
          <a:p>
            <a:endParaRPr lang="en-US" dirty="0"/>
          </a:p>
          <a:p>
            <a:r>
              <a:rPr lang="zh-CN" altLang="en-US" dirty="0"/>
              <a:t>“对于某类任务</a:t>
            </a:r>
            <a:r>
              <a:rPr lang="en-US" altLang="zh-CN" dirty="0"/>
              <a:t>T</a:t>
            </a:r>
            <a:r>
              <a:rPr lang="zh-CN" altLang="en-US" dirty="0"/>
              <a:t>和性能度量</a:t>
            </a:r>
            <a:r>
              <a:rPr lang="en-US" altLang="zh-CN" dirty="0"/>
              <a:t>P</a:t>
            </a:r>
            <a:r>
              <a:rPr lang="zh-CN" altLang="en-US" dirty="0"/>
              <a:t>，如果一个计算机程序在</a:t>
            </a:r>
            <a:r>
              <a:rPr lang="en-US" altLang="zh-CN" dirty="0"/>
              <a:t>T</a:t>
            </a:r>
            <a:r>
              <a:rPr lang="zh-CN" altLang="en-US" dirty="0"/>
              <a:t>上以</a:t>
            </a:r>
            <a:r>
              <a:rPr lang="en-US" altLang="zh-CN" dirty="0"/>
              <a:t>P</a:t>
            </a:r>
            <a:r>
              <a:rPr lang="zh-CN" altLang="en-US" dirty="0"/>
              <a:t>衡量的性能随着经验</a:t>
            </a:r>
            <a:r>
              <a:rPr lang="en-US" altLang="zh-CN" dirty="0"/>
              <a:t>E</a:t>
            </a:r>
            <a:r>
              <a:rPr lang="zh-CN" altLang="en-US" dirty="0"/>
              <a:t>而自我完善，那么我们称这个计算机程序在从经验</a:t>
            </a:r>
            <a:r>
              <a:rPr lang="en-US" altLang="zh-CN" dirty="0"/>
              <a:t>E</a:t>
            </a:r>
            <a:r>
              <a:rPr lang="zh-CN" altLang="en-US" dirty="0"/>
              <a:t>学习。”</a:t>
            </a:r>
            <a:endParaRPr lang="en-US" dirty="0"/>
          </a:p>
        </p:txBody>
      </p:sp>
      <p:sp>
        <p:nvSpPr>
          <p:cNvPr id="4" name="Slide Number Placeholder 3"/>
          <p:cNvSpPr>
            <a:spLocks noGrp="1"/>
          </p:cNvSpPr>
          <p:nvPr>
            <p:ph type="sldNum" sz="quarter" idx="10"/>
          </p:nvPr>
        </p:nvSpPr>
        <p:spPr/>
        <p:txBody>
          <a:bodyPr/>
          <a:lstStyle/>
          <a:p>
            <a:fld id="{865B3349-E9B8-48FF-A3F6-6244EB8DD049}" type="slidenum">
              <a:rPr lang="en-US" smtClean="0"/>
              <a:t>2</a:t>
            </a:fld>
            <a:endParaRPr lang="en-US" dirty="0"/>
          </a:p>
        </p:txBody>
      </p:sp>
    </p:spTree>
    <p:extLst>
      <p:ext uri="{BB962C8B-B14F-4D97-AF65-F5344CB8AC3E}">
        <p14:creationId xmlns:p14="http://schemas.microsoft.com/office/powerpoint/2010/main" val="296752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Supervised: 	You teach your kids to do something</a:t>
            </a:r>
          </a:p>
          <a:p>
            <a:r>
              <a:rPr lang="en-US" baseline="0" dirty="0"/>
              <a:t>Unsupervised: Your kids do something based on their own understanding; NLA,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(Supervised - With Input and Target; Unsupervised – Input Only)</a:t>
            </a:r>
          </a:p>
          <a:p>
            <a:endParaRPr lang="en-US" baseline="0" dirty="0"/>
          </a:p>
          <a:p>
            <a:r>
              <a:rPr lang="en-US" baseline="0" dirty="0"/>
              <a:t>Regression Example:	Predict Age by Picture</a:t>
            </a:r>
          </a:p>
          <a:p>
            <a:r>
              <a:rPr lang="en-US" baseline="0" dirty="0"/>
              <a:t>Classification Example:	Bank Loan based on Personal Credit</a:t>
            </a:r>
          </a:p>
          <a:p>
            <a:endParaRPr lang="en-US" baseline="0" dirty="0"/>
          </a:p>
          <a:p>
            <a:r>
              <a:rPr lang="en-US" baseline="0" dirty="0"/>
              <a:t>Clustering(</a:t>
            </a:r>
            <a:r>
              <a:rPr lang="zh-CN" altLang="en-US" baseline="0" dirty="0"/>
              <a:t>聚类</a:t>
            </a:r>
            <a:r>
              <a:rPr lang="en-US" baseline="0" dirty="0"/>
              <a:t>) Example: 	Put similar or related data into a g</a:t>
            </a:r>
            <a:r>
              <a:rPr lang="en-US" altLang="zh-CN" baseline="0" dirty="0"/>
              <a:t>roup by variables, e.g. </a:t>
            </a:r>
            <a:r>
              <a:rPr lang="en-US" baseline="0" dirty="0"/>
              <a:t>Google News</a:t>
            </a:r>
          </a:p>
          <a:p>
            <a:r>
              <a:rPr lang="en-US" baseline="0" dirty="0"/>
              <a:t>Non-Clustering Example: 	</a:t>
            </a:r>
            <a:r>
              <a:rPr lang="en-US" sz="1200" b="0" i="0" kern="1200" baseline="0" dirty="0">
                <a:solidFill>
                  <a:schemeClr val="tx1"/>
                </a:solidFill>
                <a:effectLst/>
                <a:latin typeface="+mn-lt"/>
                <a:ea typeface="+mn-ea"/>
                <a:cs typeface="+mn-cs"/>
              </a:rPr>
              <a:t>F</a:t>
            </a:r>
            <a:r>
              <a:rPr lang="en-US" sz="1200" b="0" i="0" kern="1200" dirty="0">
                <a:solidFill>
                  <a:schemeClr val="tx1"/>
                </a:solidFill>
                <a:effectLst/>
                <a:latin typeface="+mn-lt"/>
                <a:ea typeface="+mn-ea"/>
                <a:cs typeface="+mn-cs"/>
              </a:rPr>
              <a:t>ind Structure in Messy Data - </a:t>
            </a:r>
            <a:r>
              <a:rPr lang="en-US" baseline="0" dirty="0"/>
              <a:t>Cocktail Party Algorithm; </a:t>
            </a:r>
            <a:r>
              <a:rPr lang="en-US" altLang="zh-CN" baseline="0" dirty="0"/>
              <a:t>or NLA</a:t>
            </a:r>
            <a:endParaRPr lang="en-US" baseline="0" dirty="0"/>
          </a:p>
          <a:p>
            <a:endParaRPr lang="en-US" baseline="0" dirty="0"/>
          </a:p>
          <a:p>
            <a:r>
              <a:rPr lang="en-US" baseline="0" dirty="0"/>
              <a:t>Note: Regression &amp; Classification can turn into each other by change the question, e.g. House Price, ask “can sell more or less than expected price”</a:t>
            </a:r>
          </a:p>
        </p:txBody>
      </p:sp>
      <p:sp>
        <p:nvSpPr>
          <p:cNvPr id="4" name="Slide Number Placeholder 3"/>
          <p:cNvSpPr>
            <a:spLocks noGrp="1"/>
          </p:cNvSpPr>
          <p:nvPr>
            <p:ph type="sldNum" sz="quarter" idx="10"/>
          </p:nvPr>
        </p:nvSpPr>
        <p:spPr/>
        <p:txBody>
          <a:bodyPr/>
          <a:lstStyle/>
          <a:p>
            <a:fld id="{865B3349-E9B8-48FF-A3F6-6244EB8DD049}" type="slidenum">
              <a:rPr lang="en-US" smtClean="0"/>
              <a:t>3</a:t>
            </a:fld>
            <a:endParaRPr lang="en-US" dirty="0"/>
          </a:p>
        </p:txBody>
      </p:sp>
    </p:spTree>
    <p:extLst>
      <p:ext uri="{BB962C8B-B14F-4D97-AF65-F5344CB8AC3E}">
        <p14:creationId xmlns:p14="http://schemas.microsoft.com/office/powerpoint/2010/main" val="3998987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B3349-E9B8-48FF-A3F6-6244EB8DD049}" type="slidenum">
              <a:rPr lang="en-US" smtClean="0"/>
              <a:t>4</a:t>
            </a:fld>
            <a:endParaRPr lang="en-US" dirty="0"/>
          </a:p>
        </p:txBody>
      </p:sp>
    </p:spTree>
    <p:extLst>
      <p:ext uri="{BB962C8B-B14F-4D97-AF65-F5344CB8AC3E}">
        <p14:creationId xmlns:p14="http://schemas.microsoft.com/office/powerpoint/2010/main" val="3896406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代价函数</a:t>
            </a:r>
            <a:endParaRPr lang="en-US" altLang="zh-CN" dirty="0"/>
          </a:p>
          <a:p>
            <a:r>
              <a:rPr lang="en-US" altLang="zh-CN" dirty="0"/>
              <a:t>Find </a:t>
            </a:r>
            <a:r>
              <a:rPr lang="en-US" dirty="0"/>
              <a:t>seta 1 and seta 2 which lead to</a:t>
            </a:r>
            <a:r>
              <a:rPr lang="en-US" baseline="0" dirty="0"/>
              <a:t> the minimal cost</a:t>
            </a:r>
            <a:endParaRPr lang="en-US" dirty="0"/>
          </a:p>
        </p:txBody>
      </p:sp>
      <p:sp>
        <p:nvSpPr>
          <p:cNvPr id="4" name="Slide Number Placeholder 3"/>
          <p:cNvSpPr>
            <a:spLocks noGrp="1"/>
          </p:cNvSpPr>
          <p:nvPr>
            <p:ph type="sldNum" sz="quarter" idx="10"/>
          </p:nvPr>
        </p:nvSpPr>
        <p:spPr/>
        <p:txBody>
          <a:bodyPr/>
          <a:lstStyle/>
          <a:p>
            <a:fld id="{865B3349-E9B8-48FF-A3F6-6244EB8DD049}" type="slidenum">
              <a:rPr lang="en-US" smtClean="0"/>
              <a:t>5</a:t>
            </a:fld>
            <a:endParaRPr lang="en-US" dirty="0"/>
          </a:p>
        </p:txBody>
      </p:sp>
    </p:spTree>
    <p:extLst>
      <p:ext uri="{BB962C8B-B14F-4D97-AF65-F5344CB8AC3E}">
        <p14:creationId xmlns:p14="http://schemas.microsoft.com/office/powerpoint/2010/main" val="783903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the parameters of math model need to will be updated as the </a:t>
            </a:r>
            <a:r>
              <a:rPr lang="en-US" dirty="0"/>
              <a:t>training set is</a:t>
            </a:r>
            <a:r>
              <a:rPr lang="en-US" baseline="0" dirty="0"/>
              <a:t> continuously growing</a:t>
            </a:r>
            <a:endParaRPr lang="en-US" dirty="0"/>
          </a:p>
          <a:p>
            <a:pPr marL="171450" indent="-171450">
              <a:buFont typeface="Arial" panose="020B0604020202020204" pitchFamily="34" charset="0"/>
              <a:buChar char="•"/>
            </a:pPr>
            <a:r>
              <a:rPr lang="en-US" dirty="0"/>
              <a:t>add</a:t>
            </a:r>
            <a:r>
              <a:rPr lang="en-US" baseline="0" dirty="0"/>
              <a:t> verification &amp; </a:t>
            </a:r>
            <a:r>
              <a:rPr lang="en-US" altLang="zh-CN" baseline="0" dirty="0"/>
              <a:t>evolution</a:t>
            </a:r>
            <a:r>
              <a:rPr lang="en-US" baseline="0" dirty="0"/>
              <a:t> stage if necessary, evolution means the whole model is changed, e.g. from single parameter regression to multiple parameter regression.</a:t>
            </a:r>
            <a:endParaRPr lang="en-US" dirty="0"/>
          </a:p>
        </p:txBody>
      </p:sp>
      <p:sp>
        <p:nvSpPr>
          <p:cNvPr id="4" name="Slide Number Placeholder 3"/>
          <p:cNvSpPr>
            <a:spLocks noGrp="1"/>
          </p:cNvSpPr>
          <p:nvPr>
            <p:ph type="sldNum" sz="quarter" idx="10"/>
          </p:nvPr>
        </p:nvSpPr>
        <p:spPr/>
        <p:txBody>
          <a:bodyPr/>
          <a:lstStyle/>
          <a:p>
            <a:fld id="{865B3349-E9B8-48FF-A3F6-6244EB8DD049}" type="slidenum">
              <a:rPr lang="en-US" smtClean="0"/>
              <a:t>6</a:t>
            </a:fld>
            <a:endParaRPr lang="en-US" dirty="0"/>
          </a:p>
        </p:txBody>
      </p:sp>
    </p:spTree>
    <p:extLst>
      <p:ext uri="{BB962C8B-B14F-4D97-AF65-F5344CB8AC3E}">
        <p14:creationId xmlns:p14="http://schemas.microsoft.com/office/powerpoint/2010/main" val="2726017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B3349-E9B8-48FF-A3F6-6244EB8DD049}" type="slidenum">
              <a:rPr lang="en-US" smtClean="0"/>
              <a:t>7</a:t>
            </a:fld>
            <a:endParaRPr lang="en-US" dirty="0"/>
          </a:p>
        </p:txBody>
      </p:sp>
    </p:spTree>
    <p:extLst>
      <p:ext uri="{BB962C8B-B14F-4D97-AF65-F5344CB8AC3E}">
        <p14:creationId xmlns:p14="http://schemas.microsoft.com/office/powerpoint/2010/main" val="3126398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B3349-E9B8-48FF-A3F6-6244EB8DD049}" type="slidenum">
              <a:rPr lang="en-US" smtClean="0"/>
              <a:t>9</a:t>
            </a:fld>
            <a:endParaRPr lang="en-US" dirty="0"/>
          </a:p>
        </p:txBody>
      </p:sp>
    </p:spTree>
    <p:extLst>
      <p:ext uri="{BB962C8B-B14F-4D97-AF65-F5344CB8AC3E}">
        <p14:creationId xmlns:p14="http://schemas.microsoft.com/office/powerpoint/2010/main" val="3794525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short title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p:nvGrpSpPr>
        <p:grpSpPr>
          <a:xfrm>
            <a:off x="432000" y="0"/>
            <a:ext cx="11328000" cy="6427200"/>
            <a:chOff x="324000" y="0"/>
            <a:chExt cx="8496000" cy="4820400"/>
          </a:xfrm>
        </p:grpSpPr>
        <p:sp>
          <p:nvSpPr>
            <p:cNvPr id="6" name="Rectangle 5"/>
            <p:cNvSpPr/>
            <p:nvPr userDrawn="1"/>
          </p:nvSpPr>
          <p:spPr bwMode="gray">
            <a:xfrm>
              <a:off x="324000" y="162000"/>
              <a:ext cx="8496000" cy="1447200"/>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2" name="Picture 11"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370400"/>
              <a:ext cx="908824" cy="450000"/>
            </a:xfrm>
            <a:prstGeom prst="rect">
              <a:avLst/>
            </a:prstGeom>
          </p:spPr>
        </p:pic>
      </p:grpSp>
      <p:sp>
        <p:nvSpPr>
          <p:cNvPr id="2" name="Title 1"/>
          <p:cNvSpPr>
            <a:spLocks noGrp="1"/>
          </p:cNvSpPr>
          <p:nvPr>
            <p:ph type="ctrTitle" hasCustomPrompt="1"/>
          </p:nvPr>
        </p:nvSpPr>
        <p:spPr bwMode="gray">
          <a:xfrm>
            <a:off x="552000" y="324000"/>
            <a:ext cx="11040000" cy="738664"/>
          </a:xfrm>
        </p:spPr>
        <p:txBody>
          <a:bodyPr>
            <a:noAutofit/>
          </a:bodyPr>
          <a:lstStyle>
            <a:lvl1pPr>
              <a:defRPr sz="6400">
                <a:solidFill>
                  <a:sysClr val="windowText" lastClr="000000"/>
                </a:solidFill>
                <a:latin typeface="+mj-lt"/>
              </a:defRPr>
            </a:lvl1pPr>
          </a:lstStyle>
          <a:p>
            <a:r>
              <a:rPr lang="en-US" noProof="0" dirty="0"/>
              <a:t>Short Presentation Title</a:t>
            </a:r>
            <a:endParaRPr lang="de-DE" dirty="0"/>
          </a:p>
        </p:txBody>
      </p:sp>
      <p:sp>
        <p:nvSpPr>
          <p:cNvPr id="7" name="Subtitle 2"/>
          <p:cNvSpPr>
            <a:spLocks noGrp="1"/>
          </p:cNvSpPr>
          <p:nvPr>
            <p:ph type="subTitle" idx="1" hasCustomPrompt="1"/>
          </p:nvPr>
        </p:nvSpPr>
        <p:spPr bwMode="gray">
          <a:xfrm>
            <a:off x="552000" y="1474471"/>
            <a:ext cx="11040000" cy="576000"/>
          </a:xfrm>
        </p:spPr>
        <p:txBody>
          <a:bodyPr anchor="t" anchorCtr="0">
            <a:noAutofit/>
          </a:bodyPr>
          <a:lstStyle>
            <a:lvl1pPr marL="0" marR="0" indent="0" algn="l" defTabSz="1219170" rtl="0" eaLnBrk="1" fontAlgn="auto" latinLnBrk="0" hangingPunct="1">
              <a:lnSpc>
                <a:spcPct val="100000"/>
              </a:lnSpc>
              <a:spcBef>
                <a:spcPts val="0"/>
              </a:spcBef>
              <a:spcAft>
                <a:spcPts val="0"/>
              </a:spcAft>
              <a:buClr>
                <a:schemeClr val="accent1"/>
              </a:buClr>
              <a:buSzPct val="80000"/>
              <a:buFontTx/>
              <a:buNone/>
              <a:tabLst/>
              <a:defRPr sz="2133" b="0">
                <a:solidFill>
                  <a:sysClr val="windowText" lastClr="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Speaker’s Name/Department (delete if not needed)</a:t>
            </a:r>
            <a:br>
              <a:rPr lang="en-US" dirty="0"/>
            </a:br>
            <a:r>
              <a:rPr lang="en-US" dirty="0"/>
              <a:t>Month 00, 2010</a:t>
            </a:r>
          </a:p>
        </p:txBody>
      </p:sp>
    </p:spTree>
    <p:extLst>
      <p:ext uri="{BB962C8B-B14F-4D97-AF65-F5344CB8AC3E}">
        <p14:creationId xmlns:p14="http://schemas.microsoft.com/office/powerpoint/2010/main" val="11564722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460592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432002" y="1728000"/>
            <a:ext cx="11326284" cy="40992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2774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432000" y="1728000"/>
            <a:ext cx="5553600" cy="40992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6400" y="1728000"/>
            <a:ext cx="5553600" cy="40992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31310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7660800" y="1728000"/>
            <a:ext cx="4104000" cy="4099200"/>
          </a:xfrm>
        </p:spPr>
        <p:txBody>
          <a:bodyPr tIns="1296000" anchor="t" anchorCtr="0"/>
          <a:lstStyle>
            <a:lvl1pPr algn="ctr">
              <a:defRPr b="0"/>
            </a:lvl1pPr>
          </a:lstStyle>
          <a:p>
            <a:r>
              <a:rPr lang="en-US" dirty="0"/>
              <a:t>Click icon to add picture</a:t>
            </a:r>
            <a:endParaRPr lang="de-DE" dirty="0"/>
          </a:p>
        </p:txBody>
      </p:sp>
      <p:sp>
        <p:nvSpPr>
          <p:cNvPr id="7" name="Text Placeholder 6"/>
          <p:cNvSpPr>
            <a:spLocks noGrp="1"/>
          </p:cNvSpPr>
          <p:nvPr>
            <p:ph type="body" sz="quarter" idx="11" hasCustomPrompt="1"/>
          </p:nvPr>
        </p:nvSpPr>
        <p:spPr bwMode="gray">
          <a:xfrm>
            <a:off x="432000" y="1728000"/>
            <a:ext cx="6984000" cy="40992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3631308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6400" y="1728000"/>
            <a:ext cx="5553600" cy="4099200"/>
          </a:xfrm>
        </p:spPr>
        <p:txBody>
          <a:bodyPr vert="horz" lIns="0" tIns="1296000" rIns="0" bIns="0" rtlCol="0" anchor="t" anchorCtr="0">
            <a:noAutofit/>
          </a:bodyPr>
          <a:lstStyle>
            <a:lvl1pPr marL="0" indent="0" algn="ctr" defTabSz="121917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dirty="0"/>
              <a:t>Click icon to add picture</a:t>
            </a:r>
            <a:endParaRPr lang="de-DE" dirty="0"/>
          </a:p>
        </p:txBody>
      </p:sp>
      <p:sp>
        <p:nvSpPr>
          <p:cNvPr id="7" name="Text Placeholder 6"/>
          <p:cNvSpPr>
            <a:spLocks noGrp="1"/>
          </p:cNvSpPr>
          <p:nvPr>
            <p:ph type="body" sz="quarter" idx="11" hasCustomPrompt="1"/>
          </p:nvPr>
        </p:nvSpPr>
        <p:spPr bwMode="gray">
          <a:xfrm>
            <a:off x="432000" y="1728000"/>
            <a:ext cx="5553600" cy="40992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137862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67072" y="1728000"/>
            <a:ext cx="6984000" cy="4099200"/>
          </a:xfrm>
        </p:spPr>
        <p:txBody>
          <a:bodyPr vert="horz" lIns="0" tIns="1296000" rIns="0" bIns="0" rtlCol="0" anchor="t" anchorCtr="0">
            <a:noAutofit/>
          </a:bodyPr>
          <a:lstStyle>
            <a:lvl1pPr marL="0" indent="0" algn="ctr" defTabSz="121917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dirty="0"/>
              <a:t>Click icon to add picture</a:t>
            </a:r>
            <a:endParaRPr lang="de-DE" dirty="0"/>
          </a:p>
        </p:txBody>
      </p:sp>
      <p:sp>
        <p:nvSpPr>
          <p:cNvPr id="7" name="Text Placeholder 6"/>
          <p:cNvSpPr>
            <a:spLocks noGrp="1"/>
          </p:cNvSpPr>
          <p:nvPr>
            <p:ph type="body" sz="quarter" idx="11" hasCustomPrompt="1"/>
          </p:nvPr>
        </p:nvSpPr>
        <p:spPr bwMode="gray">
          <a:xfrm>
            <a:off x="432000" y="1728000"/>
            <a:ext cx="4104000" cy="40992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1852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432000" y="1728000"/>
            <a:ext cx="55536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6400" y="1728000"/>
            <a:ext cx="55536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432000" y="3573492"/>
            <a:ext cx="5553600" cy="2260043"/>
          </a:xfrm>
        </p:spPr>
        <p:txBody>
          <a:bodyPr tIns="504000" anchor="t" anchorCtr="0"/>
          <a:lstStyle>
            <a:lvl1pPr algn="ctr">
              <a:defRPr b="0"/>
            </a:lvl1pPr>
          </a:lstStyle>
          <a:p>
            <a:r>
              <a:rPr lang="en-US" dirty="0"/>
              <a:t>Click icon to add picture</a:t>
            </a:r>
            <a:endParaRPr lang="de-DE" dirty="0"/>
          </a:p>
        </p:txBody>
      </p:sp>
      <p:sp>
        <p:nvSpPr>
          <p:cNvPr id="11" name="Picture Placeholder 4"/>
          <p:cNvSpPr>
            <a:spLocks noGrp="1"/>
          </p:cNvSpPr>
          <p:nvPr>
            <p:ph type="pic" sz="quarter" idx="16"/>
          </p:nvPr>
        </p:nvSpPr>
        <p:spPr bwMode="gray">
          <a:xfrm>
            <a:off x="6206400" y="3573492"/>
            <a:ext cx="5553600" cy="2260043"/>
          </a:xfrm>
        </p:spPr>
        <p:txBody>
          <a:bodyPr tIns="504000" anchor="t" anchorCtr="0"/>
          <a:lstStyle>
            <a:lvl1pPr algn="ctr">
              <a:defRPr b="0"/>
            </a:lvl1pPr>
          </a:lstStyle>
          <a:p>
            <a:r>
              <a:rPr lang="en-US" dirty="0"/>
              <a:t>Click icon to add picture</a:t>
            </a:r>
            <a:endParaRPr lang="de-DE" dirty="0"/>
          </a:p>
        </p:txBody>
      </p:sp>
    </p:spTree>
    <p:extLst>
      <p:ext uri="{BB962C8B-B14F-4D97-AF65-F5344CB8AC3E}">
        <p14:creationId xmlns:p14="http://schemas.microsoft.com/office/powerpoint/2010/main" val="4065224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432000" y="1728000"/>
            <a:ext cx="11328000" cy="4099200"/>
          </a:xfrm>
        </p:spPr>
        <p:txBody>
          <a:bodyPr tIns="1440000"/>
          <a:lstStyle>
            <a:lvl1pPr algn="ctr">
              <a:defRPr b="0"/>
            </a:lvl1pPr>
          </a:lstStyle>
          <a:p>
            <a:pPr lvl="0"/>
            <a:r>
              <a:rPr lang="en-US" dirty="0"/>
              <a:t>Click to add content</a:t>
            </a:r>
          </a:p>
        </p:txBody>
      </p:sp>
    </p:spTree>
    <p:extLst>
      <p:ext uri="{BB962C8B-B14F-4D97-AF65-F5344CB8AC3E}">
        <p14:creationId xmlns:p14="http://schemas.microsoft.com/office/powerpoint/2010/main" val="3458016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432002" y="1727999"/>
            <a:ext cx="11326284" cy="4099200"/>
          </a:xfrm>
        </p:spPr>
        <p:txBody>
          <a:bodyPr>
            <a:no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40356757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8689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with picture">
    <p:bg bwMode="gray">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bwMode="gray">
          <a:xfrm>
            <a:off x="432000" y="216000"/>
            <a:ext cx="11328000" cy="1929600"/>
          </a:xfrm>
          <a:prstGeom prst="rect">
            <a:avLst/>
          </a:prstGeom>
          <a:solidFill>
            <a:schemeClr val="tx1">
              <a:alpha val="75000"/>
            </a:schemeClr>
          </a:solidFill>
          <a:ln w="6350"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432000" y="0"/>
            <a:ext cx="11328000" cy="216000"/>
          </a:xfrm>
          <a:prstGeom prst="rect">
            <a:avLst/>
          </a:prstGeom>
          <a:solidFill>
            <a:schemeClr val="accent1"/>
          </a:solidFill>
          <a:ln w="9525"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552000" y="324001"/>
            <a:ext cx="11040000" cy="1008000"/>
          </a:xfrm>
        </p:spPr>
        <p:txBody>
          <a:bodyPr anchor="ctr" anchorCtr="0">
            <a:noAutofit/>
          </a:bodyPr>
          <a:lstStyle>
            <a:lvl1pPr>
              <a:defRPr sz="3200">
                <a:solidFill>
                  <a:sysClr val="windowText" lastClr="000000"/>
                </a:solidFill>
                <a:latin typeface="+mj-lt"/>
              </a:defRPr>
            </a:lvl1pPr>
          </a:lstStyle>
          <a:p>
            <a:r>
              <a:rPr lang="en-US" sz="4000" dirty="0"/>
              <a:t>Alternate Presentation Title</a:t>
            </a:r>
            <a:br>
              <a:rPr lang="en-US" sz="4000" dirty="0"/>
            </a:br>
            <a:r>
              <a:rPr lang="en-US" sz="4000" dirty="0"/>
              <a:t>Breaks to Two Lines</a:t>
            </a:r>
            <a:endParaRPr lang="de-DE" dirty="0"/>
          </a:p>
        </p:txBody>
      </p:sp>
      <p:sp>
        <p:nvSpPr>
          <p:cNvPr id="3" name="Subtitle 2"/>
          <p:cNvSpPr>
            <a:spLocks noGrp="1"/>
          </p:cNvSpPr>
          <p:nvPr>
            <p:ph type="subTitle" idx="1" hasCustomPrompt="1"/>
          </p:nvPr>
        </p:nvSpPr>
        <p:spPr bwMode="gray">
          <a:xfrm>
            <a:off x="552000" y="1474471"/>
            <a:ext cx="11040000" cy="576000"/>
          </a:xfrm>
        </p:spPr>
        <p:txBody>
          <a:bodyPr anchor="t" anchorCtr="0">
            <a:noAutofit/>
          </a:bodyPr>
          <a:lstStyle>
            <a:lvl1pPr marL="0" marR="0" indent="0" algn="l" defTabSz="1219170" rtl="0" eaLnBrk="1" fontAlgn="auto" latinLnBrk="0" hangingPunct="1">
              <a:lnSpc>
                <a:spcPct val="100000"/>
              </a:lnSpc>
              <a:spcBef>
                <a:spcPts val="0"/>
              </a:spcBef>
              <a:spcAft>
                <a:spcPts val="0"/>
              </a:spcAft>
              <a:buClr>
                <a:schemeClr val="accent1"/>
              </a:buClr>
              <a:buSzPct val="80000"/>
              <a:buFontTx/>
              <a:buNone/>
              <a:tabLst/>
              <a:defRPr sz="2133" b="0">
                <a:solidFill>
                  <a:sysClr val="windowText" lastClr="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Speaker’s Name/Department (delete if not needed)</a:t>
            </a:r>
            <a:br>
              <a:rPr lang="en-US" dirty="0"/>
            </a:br>
            <a:r>
              <a:rPr lang="en-US" dirty="0"/>
              <a:t>Month 00, 2010</a:t>
            </a:r>
          </a:p>
        </p:txBody>
      </p:sp>
      <p:pic>
        <p:nvPicPr>
          <p:cNvPr id="10" name="Picture 9"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0" y="5827200"/>
            <a:ext cx="1211765" cy="600000"/>
          </a:xfrm>
          <a:prstGeom prst="rect">
            <a:avLst/>
          </a:prstGeom>
        </p:spPr>
      </p:pic>
    </p:spTree>
    <p:extLst>
      <p:ext uri="{BB962C8B-B14F-4D97-AF65-F5344CB8AC3E}">
        <p14:creationId xmlns:p14="http://schemas.microsoft.com/office/powerpoint/2010/main" val="3853844652"/>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432000" y="1728000"/>
            <a:ext cx="5553600" cy="4451796"/>
          </a:xfrm>
          <a:prstGeom prst="rect">
            <a:avLst/>
          </a:prstGeom>
          <a:noFill/>
        </p:spPr>
        <p:txBody>
          <a:bodyPr wrap="square" lIns="0" tIns="0" rIns="0" bIns="0" rtlCol="0">
            <a:spAutoFit/>
          </a:bodyPr>
          <a:lstStyle/>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Some software products marketed by SAP AG and its distributors contain proprietary software components of other software vendors.</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Microsoft, Windows, Excel, Outlook, and PowerPoint are registered trademarks of Microsoft Corporation. </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Linux is the registered trademark of Linus Torvalds in the U.S. and other countries.</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Adobe, the Adobe logo, Acrobat, PostScript, and Reader are either trademarks or registered trademarks of Adobe Systems Incorporated in the United States and/or other countries.</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Oracle is a registered trademark of Oracle Corporation.</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UNIX, X/Open, OSF/1, and Motif are registered trademarks of the Open Group.</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US" sz="933" kern="1200" noProof="1">
                <a:solidFill>
                  <a:schemeClr val="tx1"/>
                </a:solidFill>
                <a:latin typeface="+mn-lt"/>
                <a:ea typeface="MS PGothic" pitchFamily="34" charset="-128"/>
                <a:cs typeface="+mn-cs"/>
              </a:rPr>
              <a:t>Citrix, ICA, Program Neighborhood, MetaFrame, WinFrame, VideoFrame, and MultiWin are trademarks or registered trademarks of Citrix Systems, Inc.</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HTML, XML, XHTML and W3C are trademarks or registered trademarks of W3C®, World Wide Web Consortium, Massachusetts Institute of Technology. </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Java is a registered trademark of Sun Microsystems, Inc.</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JavaScript is a registered trademark of Sun Microsystems, Inc., used under license for technology invented and implemented by Netscape. </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US" sz="933" kern="1200" noProof="1">
                <a:solidFill>
                  <a:schemeClr val="tx1"/>
                </a:solidFill>
                <a:latin typeface="+mn-lt"/>
                <a:ea typeface="MS PGothic" pitchFamily="34" charset="-128"/>
                <a:cs typeface="+mn-cs"/>
              </a:rPr>
              <a:t>SAP, R/3, SAP NetWeaver, Duet, PartnerEdge, ByDesign, SAP BusinessObjects Explorer, StreamWork,</a:t>
            </a:r>
            <a:r>
              <a:rPr lang="en-US" sz="933" kern="1200" baseline="0" noProof="1">
                <a:solidFill>
                  <a:schemeClr val="tx1"/>
                </a:solidFill>
                <a:latin typeface="+mn-lt"/>
                <a:ea typeface="MS PGothic" pitchFamily="34" charset="-128"/>
                <a:cs typeface="+mn-cs"/>
              </a:rPr>
              <a:t> </a:t>
            </a:r>
            <a:r>
              <a:rPr lang="en-US" sz="933" kern="1200" noProof="1">
                <a:solidFill>
                  <a:schemeClr val="tx1"/>
                </a:solidFill>
                <a:latin typeface="+mn-lt"/>
                <a:ea typeface="MS PGothic" pitchFamily="34" charset="-128"/>
                <a:cs typeface="+mn-cs"/>
              </a:rPr>
              <a:t>and other SAP products and services mentioned herein as well as their respective logos are trademarks or registered trademarks of SAP AG in Germany and other countries.</a:t>
            </a:r>
            <a:endParaRPr lang="de-DE" sz="933" kern="1200" noProof="1">
              <a:solidFill>
                <a:schemeClr val="tx1"/>
              </a:solidFill>
              <a:latin typeface="+mn-lt"/>
              <a:ea typeface="MS PGothic" pitchFamily="34" charset="-128"/>
              <a:cs typeface="+mn-cs"/>
            </a:endParaRPr>
          </a:p>
        </p:txBody>
      </p:sp>
      <p:sp>
        <p:nvSpPr>
          <p:cNvPr id="11" name="TextBox 10"/>
          <p:cNvSpPr txBox="1"/>
          <p:nvPr/>
        </p:nvSpPr>
        <p:spPr bwMode="gray">
          <a:xfrm>
            <a:off x="432000" y="324000"/>
            <a:ext cx="7081597" cy="756000"/>
          </a:xfrm>
          <a:prstGeom prst="rect">
            <a:avLst/>
          </a:prstGeom>
        </p:spPr>
        <p:txBody>
          <a:bodyPr vert="horz" lIns="0" tIns="0" rIns="0" bIns="0" rtlCol="0" anchor="ctr" anchorCtr="0">
            <a:noAutofit/>
          </a:bodyPr>
          <a:lstStyle/>
          <a:p>
            <a:pPr algn="l" defTabSz="1219170" rtl="0" eaLnBrk="1" latinLnBrk="0" hangingPunct="1">
              <a:spcBef>
                <a:spcPct val="0"/>
              </a:spcBef>
              <a:buNone/>
            </a:pPr>
            <a:r>
              <a:rPr lang="en-GB" sz="3200" b="1" kern="1200" noProof="0" dirty="0">
                <a:solidFill>
                  <a:schemeClr val="accent2"/>
                </a:solidFill>
                <a:latin typeface="+mj-lt"/>
                <a:ea typeface="+mj-ea"/>
                <a:cs typeface="+mj-cs"/>
              </a:rPr>
              <a:t>© </a:t>
            </a:r>
            <a:r>
              <a:rPr lang="de-DE" sz="3200" b="1" kern="1200" noProof="0" dirty="0">
                <a:solidFill>
                  <a:schemeClr val="accent2"/>
                </a:solidFill>
                <a:latin typeface="+mj-lt"/>
                <a:ea typeface="+mj-ea"/>
                <a:cs typeface="+mj-cs"/>
              </a:rPr>
              <a:t>2011 SAP AG. All rights reserved</a:t>
            </a:r>
          </a:p>
        </p:txBody>
      </p:sp>
      <p:sp>
        <p:nvSpPr>
          <p:cNvPr id="6" name="TextBox 5"/>
          <p:cNvSpPr txBox="1"/>
          <p:nvPr/>
        </p:nvSpPr>
        <p:spPr bwMode="gray">
          <a:xfrm>
            <a:off x="6206400" y="1728001"/>
            <a:ext cx="5553600" cy="4403963"/>
          </a:xfrm>
          <a:prstGeom prst="rect">
            <a:avLst/>
          </a:prstGeom>
          <a:noFill/>
        </p:spPr>
        <p:txBody>
          <a:bodyPr wrap="square" lIns="0" tIns="0" rIns="0" bIns="0" rtlCol="0">
            <a:spAutoFit/>
          </a:bodyPr>
          <a:lstStyle/>
          <a:p>
            <a:pPr marL="0" algn="l" defTabSz="1219170" rtl="0" eaLnBrk="1" fontAlgn="t" latinLnBrk="0" hangingPunct="1">
              <a:lnSpc>
                <a:spcPct val="95000"/>
              </a:lnSpc>
              <a:spcBef>
                <a:spcPts val="533"/>
              </a:spcBef>
            </a:pPr>
            <a:r>
              <a:rPr lang="en-US" sz="933" kern="1200" noProof="1">
                <a:solidFill>
                  <a:schemeClr val="tx1"/>
                </a:solidFill>
                <a:latin typeface="Arial"/>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endParaRPr lang="de-DE" sz="933" kern="1200" noProof="1">
              <a:solidFill>
                <a:schemeClr val="tx1"/>
              </a:solidFill>
              <a:latin typeface="Arial"/>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Arial"/>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33" kern="1200" noProof="1">
              <a:solidFill>
                <a:schemeClr val="tx1"/>
              </a:solidFill>
              <a:latin typeface="Arial"/>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Arial"/>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33" kern="1200" noProof="1">
              <a:solidFill>
                <a:schemeClr val="tx1"/>
              </a:solidFill>
              <a:latin typeface="Arial"/>
              <a:ea typeface="MS PGothic" pitchFamily="34" charset="-128"/>
              <a:cs typeface="+mn-cs"/>
            </a:endParaRPr>
          </a:p>
          <a:p>
            <a:pPr marL="0" algn="l" defTabSz="1219170" rtl="0" eaLnBrk="1" latinLnBrk="0" hangingPunct="1">
              <a:lnSpc>
                <a:spcPct val="95000"/>
              </a:lnSpc>
              <a:spcBef>
                <a:spcPts val="533"/>
              </a:spcBef>
            </a:pPr>
            <a:r>
              <a:rPr lang="en-US" sz="933" kern="1200" noProof="1">
                <a:solidFill>
                  <a:schemeClr val="tx1"/>
                </a:solidFill>
                <a:latin typeface="Arial"/>
                <a:ea typeface="MS PGothic" pitchFamily="34" charset="-128"/>
                <a:cs typeface="+mn-cs"/>
              </a:rPr>
              <a:t>The information in this document is proprietary to SAP. No part of this document may be reproduced, copied, or transmitted in any form or for any purpose without the express prior written permission of </a:t>
            </a:r>
            <a:br>
              <a:rPr lang="en-US" sz="933" kern="1200" noProof="1">
                <a:solidFill>
                  <a:schemeClr val="tx1"/>
                </a:solidFill>
                <a:latin typeface="Arial"/>
                <a:ea typeface="MS PGothic" pitchFamily="34" charset="-128"/>
                <a:cs typeface="+mn-cs"/>
              </a:rPr>
            </a:br>
            <a:r>
              <a:rPr lang="en-US" sz="933" kern="1200" noProof="1">
                <a:solidFill>
                  <a:schemeClr val="tx1"/>
                </a:solidFill>
                <a:latin typeface="Arial"/>
                <a:ea typeface="MS PGothic" pitchFamily="34" charset="-128"/>
                <a:cs typeface="+mn-cs"/>
              </a:rPr>
              <a:t>SAP AG.</a:t>
            </a:r>
            <a:endParaRPr lang="de-DE" sz="933" kern="1200" noProof="1">
              <a:solidFill>
                <a:schemeClr val="tx1"/>
              </a:solidFill>
              <a:latin typeface="Arial"/>
              <a:ea typeface="MS PGothic" pitchFamily="34" charset="-128"/>
              <a:cs typeface="+mn-cs"/>
            </a:endParaRPr>
          </a:p>
          <a:p>
            <a:pPr marL="0" algn="l" defTabSz="1219170" rtl="0" eaLnBrk="1" latinLnBrk="0" hangingPunct="1">
              <a:lnSpc>
                <a:spcPct val="95000"/>
              </a:lnSpc>
              <a:spcBef>
                <a:spcPts val="533"/>
              </a:spcBef>
            </a:pPr>
            <a:r>
              <a:rPr lang="en-US" sz="933" kern="1200" noProof="1">
                <a:solidFill>
                  <a:schemeClr val="tx1"/>
                </a:solidFill>
                <a:latin typeface="Arial"/>
                <a:ea typeface="MS PGothic" pitchFamily="34" charset="-128"/>
                <a:cs typeface="+mn-cs"/>
              </a:rPr>
              <a:t>This document is a preliminary version and not subject to your license agreement or any other agreement with SAP. This document contains only intended strategies, developments, and functionalities of the SAP® product and is not intended to be binding upon SAP to any particular course of business, product strategy, and/or development. Please note that this document is subject to change and may be changed by SAP at any time without notice.</a:t>
            </a:r>
            <a:endParaRPr lang="de-DE" sz="933" kern="1200" noProof="1">
              <a:solidFill>
                <a:schemeClr val="tx1"/>
              </a:solidFill>
              <a:latin typeface="Arial"/>
              <a:ea typeface="MS PGothic" pitchFamily="34" charset="-128"/>
              <a:cs typeface="+mn-cs"/>
            </a:endParaRPr>
          </a:p>
          <a:p>
            <a:pPr marL="0" algn="l" defTabSz="1219170" rtl="0" eaLnBrk="1" latinLnBrk="0" hangingPunct="1">
              <a:lnSpc>
                <a:spcPct val="95000"/>
              </a:lnSpc>
              <a:spcBef>
                <a:spcPts val="533"/>
              </a:spcBef>
            </a:pPr>
            <a:r>
              <a:rPr lang="en-US" sz="933" kern="1200" noProof="1">
                <a:solidFill>
                  <a:schemeClr val="tx1"/>
                </a:solidFill>
                <a:latin typeface="Arial"/>
                <a:ea typeface="MS PGothic" pitchFamily="34" charset="-128"/>
                <a:cs typeface="+mn-cs"/>
              </a:rPr>
              <a:t>SAP assumes no responsibility for errors or omissions in this document. SAP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endParaRPr lang="de-DE" sz="933" kern="1200" noProof="1">
              <a:solidFill>
                <a:schemeClr val="tx1"/>
              </a:solidFill>
              <a:latin typeface="Arial"/>
              <a:ea typeface="MS PGothic" pitchFamily="34" charset="-128"/>
              <a:cs typeface="+mn-cs"/>
            </a:endParaRPr>
          </a:p>
          <a:p>
            <a:pPr marL="0" algn="l" defTabSz="1219170" rtl="0" eaLnBrk="1" latinLnBrk="0" hangingPunct="1">
              <a:lnSpc>
                <a:spcPct val="95000"/>
              </a:lnSpc>
              <a:spcBef>
                <a:spcPts val="533"/>
              </a:spcBef>
            </a:pPr>
            <a:r>
              <a:rPr lang="en-US" sz="933" kern="1200" noProof="1">
                <a:solidFill>
                  <a:schemeClr val="tx1"/>
                </a:solidFill>
                <a:latin typeface="Arial"/>
                <a:ea typeface="MS PGothic" pitchFamily="34" charset="-128"/>
                <a:cs typeface="+mn-cs"/>
              </a:rPr>
              <a:t>SAP shall have no liability for damages of any kind including without limitation direct, special, indirect, or consequential damages that may result from the use of these materials. This limitation shall not apply in cases of intent or gross negligence.</a:t>
            </a:r>
            <a:endParaRPr lang="de-DE" sz="933" kern="1200" noProof="1">
              <a:solidFill>
                <a:schemeClr val="tx1"/>
              </a:solidFill>
              <a:latin typeface="Arial"/>
              <a:ea typeface="MS PGothic" pitchFamily="34" charset="-128"/>
              <a:cs typeface="+mn-cs"/>
            </a:endParaRPr>
          </a:p>
          <a:p>
            <a:pPr marL="0" algn="l" defTabSz="1219170" rtl="0" eaLnBrk="1" latinLnBrk="0" hangingPunct="1">
              <a:lnSpc>
                <a:spcPct val="95000"/>
              </a:lnSpc>
              <a:spcBef>
                <a:spcPts val="533"/>
              </a:spcBef>
            </a:pPr>
            <a:r>
              <a:rPr lang="en-US" sz="933" kern="1200" noProof="1">
                <a:solidFill>
                  <a:schemeClr val="tx1"/>
                </a:solidFill>
                <a:latin typeface="Arial"/>
                <a:ea typeface="MS PGothic" pitchFamily="34" charset="-128"/>
                <a:cs typeface="+mn-cs"/>
              </a:rPr>
              <a:t>The statutory liability for personal injury and defective products is not affected. SAP has no control over the information that you may access through the use of hot links contained in these materials and does not endorse your use of third-party Web pages nor provide any warranty whatsoever relating to third-party Web pages.</a:t>
            </a:r>
          </a:p>
        </p:txBody>
      </p:sp>
    </p:spTree>
    <p:extLst>
      <p:ext uri="{BB962C8B-B14F-4D97-AF65-F5344CB8AC3E}">
        <p14:creationId xmlns:p14="http://schemas.microsoft.com/office/powerpoint/2010/main" val="399050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short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552000" y="324000"/>
            <a:ext cx="11040000" cy="738664"/>
          </a:xfrm>
        </p:spPr>
        <p:txBody>
          <a:bodyPr>
            <a:noAutofit/>
          </a:bodyPr>
          <a:lstStyle>
            <a:lvl1pPr>
              <a:defRPr sz="6400">
                <a:solidFill>
                  <a:sysClr val="windowText" lastClr="000000"/>
                </a:solidFill>
                <a:latin typeface="+mj-lt"/>
              </a:defRPr>
            </a:lvl1pPr>
          </a:lstStyle>
          <a:p>
            <a:r>
              <a:rPr lang="en-US" noProof="0" dirty="0"/>
              <a:t>Short Presentation Title</a:t>
            </a:r>
            <a:endParaRPr lang="de-DE" dirty="0"/>
          </a:p>
        </p:txBody>
      </p:sp>
      <p:pic>
        <p:nvPicPr>
          <p:cNvPr id="5" name="Picture 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0" y="5827200"/>
            <a:ext cx="1211765" cy="600000"/>
          </a:xfrm>
          <a:prstGeom prst="rect">
            <a:avLst/>
          </a:prstGeom>
        </p:spPr>
      </p:pic>
      <p:sp>
        <p:nvSpPr>
          <p:cNvPr id="6" name="Subtitle 2"/>
          <p:cNvSpPr>
            <a:spLocks noGrp="1"/>
          </p:cNvSpPr>
          <p:nvPr>
            <p:ph type="subTitle" idx="1" hasCustomPrompt="1"/>
          </p:nvPr>
        </p:nvSpPr>
        <p:spPr bwMode="gray">
          <a:xfrm>
            <a:off x="552000" y="1474471"/>
            <a:ext cx="11040000" cy="576000"/>
          </a:xfrm>
        </p:spPr>
        <p:txBody>
          <a:bodyPr anchor="t" anchorCtr="0">
            <a:noAutofit/>
          </a:bodyPr>
          <a:lstStyle>
            <a:lvl1pPr marL="0" marR="0" indent="0" algn="l" defTabSz="1219170" rtl="0" eaLnBrk="1" fontAlgn="auto" latinLnBrk="0" hangingPunct="1">
              <a:lnSpc>
                <a:spcPct val="100000"/>
              </a:lnSpc>
              <a:spcBef>
                <a:spcPts val="0"/>
              </a:spcBef>
              <a:spcAft>
                <a:spcPts val="0"/>
              </a:spcAft>
              <a:buClr>
                <a:schemeClr val="accent1"/>
              </a:buClr>
              <a:buSzPct val="80000"/>
              <a:buFontTx/>
              <a:buNone/>
              <a:tabLst/>
              <a:defRPr sz="2133" b="0">
                <a:solidFill>
                  <a:sysClr val="windowText" lastClr="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Speaker’s Name/Department (delete if not needed)</a:t>
            </a:r>
            <a:br>
              <a:rPr lang="en-US" dirty="0"/>
            </a:br>
            <a:r>
              <a:rPr lang="en-US" dirty="0"/>
              <a:t>Month 00, 2010</a:t>
            </a:r>
          </a:p>
        </p:txBody>
      </p:sp>
    </p:spTree>
    <p:extLst>
      <p:ext uri="{BB962C8B-B14F-4D97-AF65-F5344CB8AC3E}">
        <p14:creationId xmlns:p14="http://schemas.microsoft.com/office/powerpoint/2010/main" val="27632923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two lines">
    <p:bg>
      <p:bgPr>
        <a:solidFill>
          <a:schemeClr val="accent1"/>
        </a:solidFill>
        <a:effectLst/>
      </p:bgPr>
    </p:bg>
    <p:spTree>
      <p:nvGrpSpPr>
        <p:cNvPr id="1" name=""/>
        <p:cNvGrpSpPr/>
        <p:nvPr/>
      </p:nvGrpSpPr>
      <p:grpSpPr>
        <a:xfrm>
          <a:off x="0" y="0"/>
          <a:ext cx="0" cy="0"/>
          <a:chOff x="0" y="0"/>
          <a:chExt cx="0" cy="0"/>
        </a:xfrm>
      </p:grpSpPr>
      <p:pic>
        <p:nvPicPr>
          <p:cNvPr id="5" name="Picture 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0" y="5827200"/>
            <a:ext cx="1211765" cy="600000"/>
          </a:xfrm>
          <a:prstGeom prst="rect">
            <a:avLst/>
          </a:prstGeom>
        </p:spPr>
      </p:pic>
      <p:sp>
        <p:nvSpPr>
          <p:cNvPr id="6" name="Subtitle 2"/>
          <p:cNvSpPr>
            <a:spLocks noGrp="1"/>
          </p:cNvSpPr>
          <p:nvPr>
            <p:ph type="subTitle" idx="1" hasCustomPrompt="1"/>
          </p:nvPr>
        </p:nvSpPr>
        <p:spPr bwMode="gray">
          <a:xfrm>
            <a:off x="552000" y="1474471"/>
            <a:ext cx="11040000" cy="576000"/>
          </a:xfrm>
        </p:spPr>
        <p:txBody>
          <a:bodyPr anchor="t" anchorCtr="0">
            <a:noAutofit/>
          </a:bodyPr>
          <a:lstStyle>
            <a:lvl1pPr marL="0" marR="0" indent="0" algn="l" defTabSz="1219170" rtl="0" eaLnBrk="1" fontAlgn="auto" latinLnBrk="0" hangingPunct="1">
              <a:lnSpc>
                <a:spcPct val="100000"/>
              </a:lnSpc>
              <a:spcBef>
                <a:spcPts val="0"/>
              </a:spcBef>
              <a:spcAft>
                <a:spcPts val="0"/>
              </a:spcAft>
              <a:buClr>
                <a:schemeClr val="accent1"/>
              </a:buClr>
              <a:buSzPct val="80000"/>
              <a:buFontTx/>
              <a:buNone/>
              <a:tabLst/>
              <a:defRPr sz="2133" b="0">
                <a:solidFill>
                  <a:sysClr val="windowText" lastClr="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Speaker’s Name/Department (delete if not needed)</a:t>
            </a:r>
            <a:br>
              <a:rPr lang="en-US" dirty="0"/>
            </a:br>
            <a:r>
              <a:rPr lang="en-US" dirty="0"/>
              <a:t>Month 00, 2010</a:t>
            </a:r>
          </a:p>
        </p:txBody>
      </p:sp>
      <p:sp>
        <p:nvSpPr>
          <p:cNvPr id="7" name="Title 1"/>
          <p:cNvSpPr>
            <a:spLocks noGrp="1"/>
          </p:cNvSpPr>
          <p:nvPr>
            <p:ph type="ctrTitle" hasCustomPrompt="1"/>
          </p:nvPr>
        </p:nvSpPr>
        <p:spPr bwMode="gray">
          <a:xfrm>
            <a:off x="552000" y="324001"/>
            <a:ext cx="11040000" cy="1008000"/>
          </a:xfrm>
        </p:spPr>
        <p:txBody>
          <a:bodyPr anchor="ctr" anchorCtr="0">
            <a:noAutofit/>
          </a:bodyPr>
          <a:lstStyle>
            <a:lvl1pPr>
              <a:defRPr sz="4800">
                <a:solidFill>
                  <a:sysClr val="windowText" lastClr="000000"/>
                </a:solidFill>
                <a:latin typeface="+mj-lt"/>
              </a:defRPr>
            </a:lvl1pPr>
          </a:lstStyle>
          <a:p>
            <a:r>
              <a:rPr lang="en-US" sz="4000" dirty="0"/>
              <a:t>Alternate Presentation Title</a:t>
            </a:r>
            <a:br>
              <a:rPr lang="en-US" sz="4000" dirty="0"/>
            </a:br>
            <a:r>
              <a:rPr lang="en-US" sz="4000" dirty="0"/>
              <a:t>Breaks to Two Lines</a:t>
            </a:r>
            <a:endParaRPr lang="de-DE" dirty="0"/>
          </a:p>
        </p:txBody>
      </p:sp>
    </p:spTree>
    <p:extLst>
      <p:ext uri="{BB962C8B-B14F-4D97-AF65-F5344CB8AC3E}">
        <p14:creationId xmlns:p14="http://schemas.microsoft.com/office/powerpoint/2010/main" val="256366757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event logo">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p:nvSpPr>
        <p:spPr bwMode="gray">
          <a:xfrm>
            <a:off x="432000" y="216000"/>
            <a:ext cx="11328000" cy="1929600"/>
          </a:xfrm>
          <a:prstGeom prst="rect">
            <a:avLst/>
          </a:prstGeom>
          <a:solidFill>
            <a:schemeClr val="tx1">
              <a:alpha val="75000"/>
            </a:schemeClr>
          </a:solidFill>
          <a:ln w="6350"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p:nvSpPr>
        <p:spPr bwMode="gray">
          <a:xfrm>
            <a:off x="432000" y="0"/>
            <a:ext cx="11328000" cy="216000"/>
          </a:xfrm>
          <a:prstGeom prst="rect">
            <a:avLst/>
          </a:prstGeom>
          <a:solidFill>
            <a:schemeClr val="accent1"/>
          </a:solidFill>
          <a:ln w="9525"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552000" y="324000"/>
            <a:ext cx="11040000" cy="738664"/>
          </a:xfrm>
        </p:spPr>
        <p:txBody>
          <a:bodyPr>
            <a:noAutofit/>
          </a:bodyPr>
          <a:lstStyle>
            <a:lvl1pPr>
              <a:defRPr sz="6400">
                <a:solidFill>
                  <a:sysClr val="windowText" lastClr="000000"/>
                </a:solidFill>
                <a:latin typeface="+mj-lt"/>
              </a:defRPr>
            </a:lvl1pPr>
          </a:lstStyle>
          <a:p>
            <a:r>
              <a:rPr lang="en-US" noProof="0" dirty="0"/>
              <a:t>Short Presentation Title</a:t>
            </a:r>
            <a:endParaRPr lang="de-DE" dirty="0"/>
          </a:p>
        </p:txBody>
      </p:sp>
      <p:pic>
        <p:nvPicPr>
          <p:cNvPr id="9" name="Picture 8" descr="SAP_FKOM_KO.png"/>
          <p:cNvPicPr>
            <a:picLocks noChangeAspect="1"/>
          </p:cNvPicPr>
          <p:nvPr/>
        </p:nvPicPr>
        <p:blipFill>
          <a:blip r:embed="rId2" cstate="print"/>
          <a:stretch>
            <a:fillRect/>
          </a:stretch>
        </p:blipFill>
        <p:spPr>
          <a:xfrm>
            <a:off x="431801" y="5827200"/>
            <a:ext cx="2425865" cy="600000"/>
          </a:xfrm>
          <a:prstGeom prst="rect">
            <a:avLst/>
          </a:prstGeom>
          <a:noFill/>
          <a:ln>
            <a:noFill/>
          </a:ln>
        </p:spPr>
      </p:pic>
      <p:sp>
        <p:nvSpPr>
          <p:cNvPr id="7" name="Subtitle 2"/>
          <p:cNvSpPr>
            <a:spLocks noGrp="1"/>
          </p:cNvSpPr>
          <p:nvPr>
            <p:ph type="subTitle" idx="1" hasCustomPrompt="1"/>
          </p:nvPr>
        </p:nvSpPr>
        <p:spPr bwMode="gray">
          <a:xfrm>
            <a:off x="552000" y="1474471"/>
            <a:ext cx="11040000" cy="576000"/>
          </a:xfrm>
        </p:spPr>
        <p:txBody>
          <a:bodyPr anchor="t" anchorCtr="0">
            <a:noAutofit/>
          </a:bodyPr>
          <a:lstStyle>
            <a:lvl1pPr marL="0" marR="0" indent="0" algn="l" defTabSz="1219170" rtl="0" eaLnBrk="1" fontAlgn="auto" latinLnBrk="0" hangingPunct="1">
              <a:lnSpc>
                <a:spcPct val="100000"/>
              </a:lnSpc>
              <a:spcBef>
                <a:spcPts val="0"/>
              </a:spcBef>
              <a:spcAft>
                <a:spcPts val="0"/>
              </a:spcAft>
              <a:buClr>
                <a:schemeClr val="accent1"/>
              </a:buClr>
              <a:buSzPct val="80000"/>
              <a:buFontTx/>
              <a:buNone/>
              <a:tabLst/>
              <a:defRPr sz="2133" b="0">
                <a:solidFill>
                  <a:sysClr val="windowText" lastClr="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Speaker’s Name/Department (delete if not needed)</a:t>
            </a:r>
            <a:br>
              <a:rPr lang="en-US" dirty="0"/>
            </a:br>
            <a:r>
              <a:rPr lang="en-US" dirty="0"/>
              <a:t>Month 00, 2010</a:t>
            </a:r>
          </a:p>
        </p:txBody>
      </p:sp>
    </p:spTree>
    <p:extLst>
      <p:ext uri="{BB962C8B-B14F-4D97-AF65-F5344CB8AC3E}">
        <p14:creationId xmlns:p14="http://schemas.microsoft.com/office/powerpoint/2010/main" val="120041084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432000" y="0"/>
            <a:ext cx="11328000" cy="2295525"/>
          </a:xfrm>
          <a:prstGeom prst="rect">
            <a:avLst/>
          </a:prstGeom>
          <a:solidFill>
            <a:schemeClr val="accent1"/>
          </a:solidFill>
          <a:ln w="9525"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432000" y="2444400"/>
            <a:ext cx="11328000" cy="984885"/>
          </a:xfrm>
        </p:spPr>
        <p:txBody>
          <a:bodyPr anchor="t" anchorCtr="0">
            <a:noAutofit/>
          </a:bodyPr>
          <a:lstStyle>
            <a:lvl1pPr>
              <a:defRPr sz="6400">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432000" y="3582601"/>
            <a:ext cx="11328400" cy="620713"/>
          </a:xfrm>
        </p:spPr>
        <p:txBody>
          <a:bodyPr/>
          <a:lstStyle>
            <a:lvl1pPr>
              <a:spcBef>
                <a:spcPts val="1600"/>
              </a:spcBef>
              <a:defRPr sz="2133" b="0"/>
            </a:lvl1pPr>
          </a:lstStyle>
          <a:p>
            <a:r>
              <a:rPr lang="en-US" dirty="0"/>
              <a:t>Subtitle if needed</a:t>
            </a:r>
          </a:p>
        </p:txBody>
      </p:sp>
      <p:pic>
        <p:nvPicPr>
          <p:cNvPr id="6" name="Picture 5"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0" y="5827200"/>
            <a:ext cx="1211765" cy="600000"/>
          </a:xfrm>
          <a:prstGeom prst="rect">
            <a:avLst/>
          </a:prstGeom>
        </p:spPr>
      </p:pic>
    </p:spTree>
    <p:extLst>
      <p:ext uri="{BB962C8B-B14F-4D97-AF65-F5344CB8AC3E}">
        <p14:creationId xmlns:p14="http://schemas.microsoft.com/office/powerpoint/2010/main" val="236819251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432000" y="216000"/>
            <a:ext cx="11328000" cy="2078400"/>
          </a:xfrm>
        </p:spPr>
        <p:txBody>
          <a:bodyPr anchor="ctr" anchorCtr="0"/>
          <a:lstStyle>
            <a:lvl1pPr algn="ctr">
              <a:defRPr/>
            </a:lvl1pPr>
          </a:lstStyle>
          <a:p>
            <a:r>
              <a:rPr lang="en-US" dirty="0"/>
              <a:t>Click icon to add picture</a:t>
            </a:r>
          </a:p>
        </p:txBody>
      </p:sp>
      <p:sp>
        <p:nvSpPr>
          <p:cNvPr id="2" name="Title 1"/>
          <p:cNvSpPr>
            <a:spLocks noGrp="1"/>
          </p:cNvSpPr>
          <p:nvPr>
            <p:ph type="ctrTitle" hasCustomPrompt="1"/>
          </p:nvPr>
        </p:nvSpPr>
        <p:spPr bwMode="gray">
          <a:xfrm>
            <a:off x="432000" y="2444400"/>
            <a:ext cx="11328000" cy="984885"/>
          </a:xfrm>
        </p:spPr>
        <p:txBody>
          <a:bodyPr anchor="t" anchorCtr="0">
            <a:noAutofit/>
          </a:bodyPr>
          <a:lstStyle>
            <a:lvl1pPr>
              <a:defRPr sz="6400">
                <a:solidFill>
                  <a:schemeClr val="tx1"/>
                </a:solidFill>
                <a:latin typeface="+mj-lt"/>
              </a:defRPr>
            </a:lvl1pPr>
          </a:lstStyle>
          <a:p>
            <a:r>
              <a:rPr lang="en-US" dirty="0"/>
              <a:t>Divider page</a:t>
            </a:r>
            <a:endParaRPr lang="de-DE" dirty="0"/>
          </a:p>
        </p:txBody>
      </p:sp>
      <p:sp>
        <p:nvSpPr>
          <p:cNvPr id="12" name="Rectangle 11"/>
          <p:cNvSpPr/>
          <p:nvPr/>
        </p:nvSpPr>
        <p:spPr bwMode="gray">
          <a:xfrm>
            <a:off x="432000" y="0"/>
            <a:ext cx="11328000" cy="216000"/>
          </a:xfrm>
          <a:prstGeom prst="rect">
            <a:avLst/>
          </a:prstGeom>
          <a:solidFill>
            <a:schemeClr val="accent1"/>
          </a:solidFill>
          <a:ln w="9525"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432000" y="3582601"/>
            <a:ext cx="11328400" cy="620713"/>
          </a:xfrm>
        </p:spPr>
        <p:txBody>
          <a:bodyPr/>
          <a:lstStyle>
            <a:lvl1pPr>
              <a:spcBef>
                <a:spcPts val="1600"/>
              </a:spcBef>
              <a:defRPr sz="2133" b="0"/>
            </a:lvl1pPr>
          </a:lstStyle>
          <a:p>
            <a:r>
              <a:rPr lang="en-US" dirty="0"/>
              <a:t>Subtitle if needed</a:t>
            </a:r>
          </a:p>
        </p:txBody>
      </p:sp>
      <p:pic>
        <p:nvPicPr>
          <p:cNvPr id="7" name="Picture 6"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0" y="5827200"/>
            <a:ext cx="1211765" cy="600000"/>
          </a:xfrm>
          <a:prstGeom prst="rect">
            <a:avLst/>
          </a:prstGeom>
        </p:spPr>
      </p:pic>
    </p:spTree>
    <p:extLst>
      <p:ext uri="{BB962C8B-B14F-4D97-AF65-F5344CB8AC3E}">
        <p14:creationId xmlns:p14="http://schemas.microsoft.com/office/powerpoint/2010/main" val="386473545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32000" y="2444400"/>
            <a:ext cx="11328000" cy="738664"/>
          </a:xfrm>
        </p:spPr>
        <p:txBody>
          <a:bodyPr>
            <a:noAutofit/>
          </a:bodyPr>
          <a:lstStyle>
            <a:lvl1pPr>
              <a:defRPr sz="6400">
                <a:solidFill>
                  <a:schemeClr val="tx1"/>
                </a:solidFill>
                <a:latin typeface="+mj-lt"/>
              </a:defRPr>
            </a:lvl1pPr>
          </a:lstStyle>
          <a:p>
            <a:r>
              <a:rPr lang="en-US" dirty="0"/>
              <a:t>Thank You!</a:t>
            </a:r>
            <a:endParaRPr lang="de-DE" dirty="0"/>
          </a:p>
        </p:txBody>
      </p:sp>
      <p:sp>
        <p:nvSpPr>
          <p:cNvPr id="12" name="Rectangle 11"/>
          <p:cNvSpPr/>
          <p:nvPr/>
        </p:nvSpPr>
        <p:spPr bwMode="gray">
          <a:xfrm>
            <a:off x="432000" y="0"/>
            <a:ext cx="11328000" cy="216000"/>
          </a:xfrm>
          <a:prstGeom prst="rect">
            <a:avLst/>
          </a:prstGeom>
          <a:solidFill>
            <a:schemeClr val="accent1"/>
          </a:solidFill>
          <a:ln w="9525"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432000" y="4604385"/>
            <a:ext cx="11328400" cy="1477328"/>
          </a:xfrm>
        </p:spPr>
        <p:txBody>
          <a:bodyPr anchor="b" anchorCtr="0">
            <a:noAutofit/>
          </a:bodyPr>
          <a:lstStyle>
            <a:lvl1pPr>
              <a:spcBef>
                <a:spcPts val="0"/>
              </a:spcBef>
              <a:defRPr sz="2133"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6" name="Picture 5"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1" y="648001"/>
            <a:ext cx="2443073" cy="1209676"/>
          </a:xfrm>
          <a:prstGeom prst="rect">
            <a:avLst/>
          </a:prstGeom>
        </p:spPr>
      </p:pic>
    </p:spTree>
    <p:extLst>
      <p:ext uri="{BB962C8B-B14F-4D97-AF65-F5344CB8AC3E}">
        <p14:creationId xmlns:p14="http://schemas.microsoft.com/office/powerpoint/2010/main" val="426506043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Agenda</a:t>
            </a:r>
          </a:p>
        </p:txBody>
      </p:sp>
      <p:sp>
        <p:nvSpPr>
          <p:cNvPr id="4" name="Text Placeholder 3"/>
          <p:cNvSpPr>
            <a:spLocks noGrp="1"/>
          </p:cNvSpPr>
          <p:nvPr>
            <p:ph type="body" sz="quarter" idx="10" hasCustomPrompt="1"/>
          </p:nvPr>
        </p:nvSpPr>
        <p:spPr>
          <a:xfrm>
            <a:off x="432002" y="1728000"/>
            <a:ext cx="11326284" cy="4099200"/>
          </a:xfrm>
        </p:spPr>
        <p:txBody>
          <a:bodyPr>
            <a:noAutofit/>
          </a:bodyPr>
          <a:lstStyle>
            <a:lvl1pPr marL="0" marR="0" indent="0" algn="l" defTabSz="1219170" rtl="0" eaLnBrk="1" fontAlgn="auto" latinLnBrk="0" hangingPunct="1">
              <a:lnSpc>
                <a:spcPct val="100000"/>
              </a:lnSpc>
              <a:spcBef>
                <a:spcPts val="3200"/>
              </a:spcBef>
              <a:spcAft>
                <a:spcPts val="0"/>
              </a:spcAft>
              <a:buClr>
                <a:schemeClr val="accent1"/>
              </a:buClr>
              <a:buSzPct val="80000"/>
              <a:buFontTx/>
              <a:buNone/>
              <a:tabLst/>
              <a:defRPr b="0"/>
            </a:lvl1pPr>
            <a:lvl2pPr marL="0" marR="0" indent="0" algn="l" defTabSz="1219170" rtl="0" eaLnBrk="1" fontAlgn="auto" latinLnBrk="0" hangingPunct="1">
              <a:lnSpc>
                <a:spcPct val="100000"/>
              </a:lnSpc>
              <a:spcBef>
                <a:spcPts val="1600"/>
              </a:spcBef>
              <a:spcAft>
                <a:spcPts val="0"/>
              </a:spcAft>
              <a:buClr>
                <a:schemeClr val="accent1"/>
              </a:buClr>
              <a:buSzPct val="80000"/>
              <a:buFontTx/>
              <a:buNone/>
              <a:tabLst/>
              <a:defRPr/>
            </a:lvl2pPr>
            <a:lvl3pPr marL="0" marR="0" indent="0" algn="l" defTabSz="1219170" rtl="0" eaLnBrk="1" fontAlgn="auto" latinLnBrk="0" hangingPunct="1">
              <a:lnSpc>
                <a:spcPct val="100000"/>
              </a:lnSpc>
              <a:spcBef>
                <a:spcPts val="3200"/>
              </a:spcBef>
              <a:spcAft>
                <a:spcPts val="0"/>
              </a:spcAft>
              <a:buClr>
                <a:schemeClr val="accent1"/>
              </a:buClr>
              <a:buSzPct val="80000"/>
              <a:buFontTx/>
              <a:buNone/>
              <a:tabLst/>
              <a:defRPr/>
            </a:lvl3pPr>
            <a:lvl4pPr marL="359991" indent="-239994">
              <a:spcBef>
                <a:spcPts val="800"/>
              </a:spcBef>
              <a:buClr>
                <a:schemeClr val="accent1"/>
              </a:buClr>
              <a:buFont typeface="Wingdings" pitchFamily="2" charset="2"/>
              <a:buChar char=""/>
              <a:defRPr sz="2400"/>
            </a:lvl4pPr>
          </a:lstStyle>
          <a:p>
            <a:pPr lvl="1"/>
            <a:r>
              <a:rPr lang="en-US" dirty="0"/>
              <a:t>Agenda Item/Divider Headline</a:t>
            </a:r>
          </a:p>
          <a:p>
            <a:pPr lvl="3"/>
            <a:r>
              <a:rPr lang="en-US" dirty="0"/>
              <a:t>Details</a:t>
            </a:r>
          </a:p>
          <a:p>
            <a:endParaRPr lang="en-US" dirty="0"/>
          </a:p>
          <a:p>
            <a:endParaRPr lang="en-US" dirty="0"/>
          </a:p>
        </p:txBody>
      </p:sp>
    </p:spTree>
    <p:extLst>
      <p:ext uri="{BB962C8B-B14F-4D97-AF65-F5344CB8AC3E}">
        <p14:creationId xmlns:p14="http://schemas.microsoft.com/office/powerpoint/2010/main" val="353306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32000" y="432000"/>
            <a:ext cx="113280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432000" y="1728000"/>
            <a:ext cx="11328000" cy="4099200"/>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p:nvSpPr>
        <p:spPr bwMode="gray">
          <a:xfrm>
            <a:off x="432000" y="0"/>
            <a:ext cx="11328000" cy="216000"/>
          </a:xfrm>
          <a:prstGeom prst="rect">
            <a:avLst/>
          </a:prstGeom>
          <a:solidFill>
            <a:schemeClr val="accent1"/>
          </a:solidFill>
          <a:ln w="9525"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432000" y="1296000"/>
            <a:ext cx="113284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gray">
          <a:xfrm>
            <a:off x="432000" y="6426000"/>
            <a:ext cx="11328000" cy="432000"/>
          </a:xfrm>
          <a:prstGeom prst="rect">
            <a:avLst/>
          </a:prstGeom>
          <a:solidFill>
            <a:schemeClr val="tx1"/>
          </a:solidFill>
          <a:ln w="9525"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TextBox 9"/>
          <p:cNvSpPr txBox="1"/>
          <p:nvPr/>
        </p:nvSpPr>
        <p:spPr bwMode="gray">
          <a:xfrm>
            <a:off x="432001" y="6559927"/>
            <a:ext cx="2333127" cy="164212"/>
          </a:xfrm>
          <a:prstGeom prst="rect">
            <a:avLst/>
          </a:prstGeom>
          <a:noFill/>
        </p:spPr>
        <p:txBody>
          <a:bodyPr wrap="none" lIns="96000" tIns="0" rIns="0" bIns="0" rtlCol="0">
            <a:spAutoFit/>
          </a:bodyPr>
          <a:lstStyle/>
          <a:p>
            <a:pPr marL="177796" indent="-177796" algn="l">
              <a:buClr>
                <a:schemeClr val="bg1"/>
              </a:buClr>
              <a:buFont typeface="Arial" pitchFamily="34" charset="0"/>
              <a:buChar char="©"/>
              <a:tabLst/>
            </a:pPr>
            <a:r>
              <a:rPr lang="en-US" sz="1067" noProof="0" dirty="0">
                <a:solidFill>
                  <a:schemeClr val="bg1"/>
                </a:solidFill>
              </a:rPr>
              <a:t>2011 SAP AG. All rights reserved.</a:t>
            </a:r>
          </a:p>
        </p:txBody>
      </p:sp>
      <p:sp>
        <p:nvSpPr>
          <p:cNvPr id="34" name="TextBox 33"/>
          <p:cNvSpPr txBox="1"/>
          <p:nvPr/>
        </p:nvSpPr>
        <p:spPr bwMode="gray">
          <a:xfrm>
            <a:off x="11502388" y="6559927"/>
            <a:ext cx="262047" cy="164212"/>
          </a:xfrm>
          <a:prstGeom prst="rect">
            <a:avLst/>
          </a:prstGeom>
          <a:noFill/>
        </p:spPr>
        <p:txBody>
          <a:bodyPr wrap="none" lIns="0" tIns="0" rIns="96000" bIns="0" rtlCol="0">
            <a:spAutoFit/>
          </a:bodyPr>
          <a:lstStyle/>
          <a:p>
            <a:pPr marL="124881" indent="-124881" algn="r">
              <a:buClr>
                <a:schemeClr val="accent2"/>
              </a:buClr>
              <a:buFont typeface="Arial" pitchFamily="34" charset="0"/>
              <a:buNone/>
            </a:pPr>
            <a:fld id="{0BDC132A-5C91-4078-9777-31DA19A62E0A}" type="slidenum">
              <a:rPr lang="en-US" sz="1067" baseline="0" noProof="0" smtClean="0">
                <a:solidFill>
                  <a:schemeClr val="bg1"/>
                </a:solidFill>
              </a:rPr>
              <a:pPr marL="124881" indent="-124881" algn="r">
                <a:buClr>
                  <a:schemeClr val="accent2"/>
                </a:buClr>
                <a:buFont typeface="Arial" pitchFamily="34" charset="0"/>
                <a:buNone/>
              </a:pPr>
              <a:t>‹#›</a:t>
            </a:fld>
            <a:endParaRPr lang="en-US" sz="1067" noProof="0" dirty="0">
              <a:solidFill>
                <a:schemeClr val="bg1"/>
              </a:solidFill>
            </a:endParaRPr>
          </a:p>
        </p:txBody>
      </p:sp>
    </p:spTree>
    <p:extLst>
      <p:ext uri="{BB962C8B-B14F-4D97-AF65-F5344CB8AC3E}">
        <p14:creationId xmlns:p14="http://schemas.microsoft.com/office/powerpoint/2010/main" val="215338625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Lst>
  <p:txStyles>
    <p:titleStyle>
      <a:lvl1pPr algn="l" defTabSz="1219170" rtl="0" eaLnBrk="1" latinLnBrk="0" hangingPunct="1">
        <a:spcBef>
          <a:spcPct val="0"/>
        </a:spcBef>
        <a:buNone/>
        <a:defRPr sz="3200" b="1" kern="1200">
          <a:solidFill>
            <a:schemeClr val="accent2"/>
          </a:solidFill>
          <a:latin typeface="+mj-lt"/>
          <a:ea typeface="+mj-ea"/>
          <a:cs typeface="+mj-cs"/>
        </a:defRPr>
      </a:lvl1pPr>
    </p:titleStyle>
    <p:bodyStyle>
      <a:lvl1pPr marL="0" indent="0" algn="l" defTabSz="1219170" rtl="0" eaLnBrk="1" latinLnBrk="0" hangingPunct="1">
        <a:spcBef>
          <a:spcPts val="2160"/>
        </a:spcBef>
        <a:buClr>
          <a:schemeClr val="accent1"/>
        </a:buClr>
        <a:buSzPct val="80000"/>
        <a:buFontTx/>
        <a:buNone/>
        <a:defRPr sz="2400" b="1" kern="1200">
          <a:solidFill>
            <a:schemeClr val="tx1"/>
          </a:solidFill>
          <a:latin typeface="+mn-lt"/>
          <a:ea typeface="+mn-ea"/>
          <a:cs typeface="+mn-cs"/>
        </a:defRPr>
      </a:lvl1pPr>
      <a:lvl2pPr marL="0" indent="0" algn="l" defTabSz="1219170" rtl="0" eaLnBrk="1" latinLnBrk="0" hangingPunct="1">
        <a:spcBef>
          <a:spcPts val="667"/>
        </a:spcBef>
        <a:buClr>
          <a:schemeClr val="accent1"/>
        </a:buClr>
        <a:buSzPct val="80000"/>
        <a:buFont typeface="Wingdings" pitchFamily="2" charset="2"/>
        <a:buNone/>
        <a:defRPr sz="2400" kern="1200">
          <a:solidFill>
            <a:schemeClr val="tx1"/>
          </a:solidFill>
          <a:latin typeface="+mn-lt"/>
          <a:ea typeface="+mn-ea"/>
          <a:cs typeface="+mn-cs"/>
        </a:defRPr>
      </a:lvl2pPr>
      <a:lvl3pPr marL="359824" indent="-241294" algn="l" defTabSz="1219170" rtl="0" eaLnBrk="1" latinLnBrk="0" hangingPunct="1">
        <a:spcBef>
          <a:spcPts val="560"/>
        </a:spcBef>
        <a:buClr>
          <a:schemeClr val="accent1"/>
        </a:buClr>
        <a:buSzPct val="100000"/>
        <a:buFont typeface="Wingdings" pitchFamily="2" charset="2"/>
        <a:buChar char=""/>
        <a:defRPr sz="2133" kern="1200">
          <a:solidFill>
            <a:schemeClr val="tx1"/>
          </a:solidFill>
          <a:latin typeface="+mn-lt"/>
          <a:ea typeface="+mn-ea"/>
          <a:cs typeface="+mn-cs"/>
        </a:defRPr>
      </a:lvl3pPr>
      <a:lvl4pPr marL="596885" indent="-237061" algn="l" defTabSz="1219170" rtl="0" eaLnBrk="1" latinLnBrk="0" hangingPunct="1">
        <a:spcBef>
          <a:spcPts val="560"/>
        </a:spcBef>
        <a:buClr>
          <a:schemeClr val="accent2"/>
        </a:buClr>
        <a:buSzPct val="100000"/>
        <a:buFont typeface="Arial" pitchFamily="34" charset="0"/>
        <a:buChar char="–"/>
        <a:defRPr sz="1867" kern="1200">
          <a:solidFill>
            <a:schemeClr val="tx1"/>
          </a:solidFill>
          <a:latin typeface="+mn-lt"/>
          <a:ea typeface="+mn-ea"/>
          <a:cs typeface="+mn-cs"/>
        </a:defRPr>
      </a:lvl4pPr>
      <a:lvl5pPr marL="836063" indent="-239178" algn="l" defTabSz="1219170" rtl="0" eaLnBrk="1" latinLnBrk="0" hangingPunct="1">
        <a:spcBef>
          <a:spcPts val="336"/>
        </a:spcBef>
        <a:buClr>
          <a:schemeClr val="accent2"/>
        </a:buClr>
        <a:buSzPct val="100000"/>
        <a:buFont typeface="Courier New" pitchFamily="49" charset="0"/>
        <a:buChar char="o"/>
        <a:defRPr sz="18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wdf.sap.corp/i075908/ml-linear-regression-demo"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hyperlink" Target="https://www.coursera.org/learn/machine-learning/home/welcome"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effectLst>
                  <a:outerShdw blurRad="38100" dist="38100" dir="2700000" algn="tl">
                    <a:srgbClr val="000000">
                      <a:alpha val="43137"/>
                    </a:srgbClr>
                  </a:outerShdw>
                </a:effectLst>
                <a:latin typeface="Comic Sans MS" panose="030F0702030302020204" pitchFamily="66" charset="0"/>
              </a:rPr>
              <a:t>Machine </a:t>
            </a:r>
            <a:r>
              <a:rPr lang="en-US" altLang="zh-CN" sz="4400" dirty="0">
                <a:effectLst>
                  <a:outerShdw blurRad="38100" dist="38100" dir="2700000" algn="tl">
                    <a:srgbClr val="000000">
                      <a:alpha val="43137"/>
                    </a:srgbClr>
                  </a:outerShdw>
                </a:effectLst>
                <a:latin typeface="Comic Sans MS" panose="030F0702030302020204" pitchFamily="66" charset="0"/>
              </a:rPr>
              <a:t>Learning Introduction</a:t>
            </a:r>
            <a:endParaRPr lang="en-US" sz="4400" dirty="0">
              <a:effectLst>
                <a:outerShdw blurRad="38100" dist="38100" dir="2700000" algn="tl">
                  <a:srgbClr val="000000">
                    <a:alpha val="43137"/>
                  </a:srgbClr>
                </a:outerShdw>
              </a:effectLst>
              <a:latin typeface="Comic Sans MS" panose="030F0702030302020204" pitchFamily="66" charset="0"/>
            </a:endParaRPr>
          </a:p>
        </p:txBody>
      </p:sp>
      <p:sp>
        <p:nvSpPr>
          <p:cNvPr id="3" name="Subtitle 2"/>
          <p:cNvSpPr>
            <a:spLocks noGrp="1"/>
          </p:cNvSpPr>
          <p:nvPr>
            <p:ph type="subTitle" idx="1"/>
          </p:nvPr>
        </p:nvSpPr>
        <p:spPr/>
        <p:txBody>
          <a:bodyPr/>
          <a:lstStyle/>
          <a:p>
            <a:r>
              <a:rPr lang="en-US" dirty="0">
                <a:latin typeface="Comic Sans MS" panose="030F0702030302020204" pitchFamily="66" charset="0"/>
              </a:rPr>
              <a:t>H</a:t>
            </a:r>
            <a:r>
              <a:rPr lang="en-US" altLang="zh-CN" dirty="0">
                <a:latin typeface="Comic Sans MS" panose="030F0702030302020204" pitchFamily="66" charset="0"/>
              </a:rPr>
              <a:t>aibin Yuan / GS HCM</a:t>
            </a:r>
          </a:p>
          <a:p>
            <a:r>
              <a:rPr lang="en-US" dirty="0">
                <a:latin typeface="Comic Sans MS" panose="030F0702030302020204" pitchFamily="66" charset="0"/>
              </a:rPr>
              <a:t>April 01, 2016</a:t>
            </a:r>
          </a:p>
        </p:txBody>
      </p:sp>
    </p:spTree>
    <p:extLst>
      <p:ext uri="{BB962C8B-B14F-4D97-AF65-F5344CB8AC3E}">
        <p14:creationId xmlns:p14="http://schemas.microsoft.com/office/powerpoint/2010/main" val="169634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Comic Sans MS" panose="030F0702030302020204" pitchFamily="66" charset="0"/>
              </a:rPr>
              <a:t>Definition</a:t>
            </a:r>
            <a:endParaRPr lang="en-US" dirty="0">
              <a:latin typeface="Comic Sans MS" panose="030F0702030302020204" pitchFamily="66" charset="0"/>
            </a:endParaRPr>
          </a:p>
        </p:txBody>
      </p:sp>
      <p:sp>
        <p:nvSpPr>
          <p:cNvPr id="3" name="Content Placeholder 2"/>
          <p:cNvSpPr>
            <a:spLocks noGrp="1"/>
          </p:cNvSpPr>
          <p:nvPr>
            <p:ph type="body" sz="quarter" idx="10"/>
          </p:nvPr>
        </p:nvSpPr>
        <p:spPr>
          <a:xfrm>
            <a:off x="432002" y="1420837"/>
            <a:ext cx="11326284" cy="4909625"/>
          </a:xfrm>
        </p:spPr>
        <p:txBody>
          <a:bodyPr/>
          <a:lstStyle/>
          <a:p>
            <a:pPr marL="342900" indent="-342900">
              <a:buFont typeface="Wingdings" panose="05000000000000000000" pitchFamily="2" charset="2"/>
              <a:buChar char="q"/>
            </a:pPr>
            <a:r>
              <a:rPr lang="en-US" dirty="0">
                <a:latin typeface="Comic Sans MS" panose="030F0702030302020204" pitchFamily="66" charset="0"/>
              </a:rPr>
              <a:t> "</a:t>
            </a:r>
            <a:r>
              <a:rPr lang="en-US" altLang="zh-CN" dirty="0">
                <a:latin typeface="Comic Sans MS" panose="030F0702030302020204" pitchFamily="66" charset="0"/>
              </a:rPr>
              <a:t>T</a:t>
            </a:r>
            <a:r>
              <a:rPr lang="en-US" dirty="0">
                <a:latin typeface="Comic Sans MS" panose="030F0702030302020204" pitchFamily="66" charset="0"/>
              </a:rPr>
              <a:t>he field of study that gives computers the ability to learn without being explicitly programmed." </a:t>
            </a:r>
            <a:br>
              <a:rPr lang="en-US" dirty="0">
                <a:latin typeface="Comic Sans MS" panose="030F0702030302020204" pitchFamily="66" charset="0"/>
              </a:rPr>
            </a:br>
            <a:r>
              <a:rPr lang="en-US" dirty="0">
                <a:latin typeface="Comic Sans MS" panose="030F0702030302020204" pitchFamily="66" charset="0"/>
              </a:rPr>
              <a:t>- Arthur Samuel (1959)</a:t>
            </a:r>
            <a:br>
              <a:rPr lang="en-US" dirty="0">
                <a:latin typeface="Comic Sans MS" panose="030F0702030302020204" pitchFamily="66" charset="0"/>
              </a:rPr>
            </a:br>
            <a:endParaRPr lang="en-US" dirty="0">
              <a:latin typeface="Comic Sans MS" panose="030F0702030302020204" pitchFamily="66" charset="0"/>
            </a:endParaRPr>
          </a:p>
          <a:p>
            <a:pPr marL="342900" indent="-342900">
              <a:buFont typeface="Wingdings" panose="05000000000000000000" pitchFamily="2" charset="2"/>
              <a:buChar char="q"/>
            </a:pPr>
            <a:r>
              <a:rPr lang="en-US" dirty="0">
                <a:latin typeface="Comic Sans MS" panose="030F0702030302020204" pitchFamily="66" charset="0"/>
              </a:rPr>
              <a:t>"A computer program is said to learn from experience E with respect to some class of tasks T and performance measure P, if its performance at tasks in T, as measured by P, improves with experience E." </a:t>
            </a:r>
            <a:br>
              <a:rPr lang="en-US" dirty="0">
                <a:latin typeface="Comic Sans MS" panose="030F0702030302020204" pitchFamily="66" charset="0"/>
              </a:rPr>
            </a:br>
            <a:r>
              <a:rPr lang="en-US" dirty="0">
                <a:latin typeface="Comic Sans MS" panose="030F0702030302020204" pitchFamily="66" charset="0"/>
              </a:rPr>
              <a:t>- Tom Mitchell (1997)</a:t>
            </a:r>
          </a:p>
        </p:txBody>
      </p:sp>
    </p:spTree>
    <p:extLst>
      <p:ext uri="{BB962C8B-B14F-4D97-AF65-F5344CB8AC3E}">
        <p14:creationId xmlns:p14="http://schemas.microsoft.com/office/powerpoint/2010/main" val="251549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anose="030F0702030302020204" pitchFamily="66" charset="0"/>
              </a:rPr>
              <a:t>Classifications of Machine Learning Problems</a:t>
            </a:r>
          </a:p>
        </p:txBody>
      </p:sp>
      <p:sp>
        <p:nvSpPr>
          <p:cNvPr id="4" name="Text Placeholder 3"/>
          <p:cNvSpPr>
            <a:spLocks noGrp="1"/>
          </p:cNvSpPr>
          <p:nvPr>
            <p:ph type="body" sz="quarter" idx="10"/>
          </p:nvPr>
        </p:nvSpPr>
        <p:spPr>
          <a:xfrm>
            <a:off x="432002" y="1409075"/>
            <a:ext cx="11327998" cy="4958125"/>
          </a:xfrm>
        </p:spPr>
        <p:txBody>
          <a:bodyPr/>
          <a:lstStyle/>
          <a:p>
            <a:pPr marL="342900" indent="-342900">
              <a:buFont typeface="Wingdings" panose="05000000000000000000" pitchFamily="2" charset="2"/>
              <a:buChar char="q"/>
            </a:pPr>
            <a:r>
              <a:rPr lang="en-US" b="1" dirty="0">
                <a:latin typeface="Comic Sans MS" panose="030F0702030302020204" pitchFamily="66" charset="0"/>
              </a:rPr>
              <a:t>Supervised Learning:</a:t>
            </a:r>
            <a:br>
              <a:rPr lang="en-US" dirty="0">
                <a:latin typeface="Comic Sans MS" panose="030F0702030302020204" pitchFamily="66" charset="0"/>
              </a:rPr>
            </a:br>
            <a:r>
              <a:rPr lang="en-US" sz="2000" dirty="0">
                <a:latin typeface="Comic Sans MS" panose="030F0702030302020204" pitchFamily="66" charset="0"/>
              </a:rPr>
              <a:t>we are given a data set and already know what our correct output should look like</a:t>
            </a:r>
          </a:p>
          <a:p>
            <a:pPr marL="702891" lvl="3" indent="-342900">
              <a:buFont typeface="Courier New" panose="02070309020205020404" pitchFamily="49" charset="0"/>
              <a:buChar char="o"/>
            </a:pPr>
            <a:r>
              <a:rPr lang="en-US" altLang="zh-CN" dirty="0">
                <a:latin typeface="Comic Sans MS" panose="030F0702030302020204" pitchFamily="66" charset="0"/>
              </a:rPr>
              <a:t>Regression Problem </a:t>
            </a:r>
            <a:br>
              <a:rPr lang="en-US" altLang="zh-CN" dirty="0">
                <a:latin typeface="Comic Sans MS" panose="030F0702030302020204" pitchFamily="66" charset="0"/>
              </a:rPr>
            </a:br>
            <a:r>
              <a:rPr lang="en-US" altLang="zh-CN" sz="2000" dirty="0">
                <a:latin typeface="Comic Sans MS" panose="030F0702030302020204" pitchFamily="66" charset="0"/>
              </a:rPr>
              <a:t>our goal is to predict a continuous valued output</a:t>
            </a:r>
            <a:endParaRPr lang="en-US" altLang="zh-CN" dirty="0">
              <a:latin typeface="Comic Sans MS" panose="030F0702030302020204" pitchFamily="66" charset="0"/>
            </a:endParaRPr>
          </a:p>
          <a:p>
            <a:pPr marL="702891" lvl="3" indent="-342900">
              <a:buFont typeface="Courier New" panose="02070309020205020404" pitchFamily="49" charset="0"/>
              <a:buChar char="o"/>
            </a:pPr>
            <a:r>
              <a:rPr lang="en-US" altLang="zh-CN" dirty="0">
                <a:latin typeface="Comic Sans MS" panose="030F0702030302020204" pitchFamily="66" charset="0"/>
              </a:rPr>
              <a:t>Classification Problem</a:t>
            </a:r>
            <a:br>
              <a:rPr lang="en-US" altLang="zh-CN" dirty="0">
                <a:latin typeface="Comic Sans MS" panose="030F0702030302020204" pitchFamily="66" charset="0"/>
              </a:rPr>
            </a:br>
            <a:r>
              <a:rPr lang="en-US" altLang="zh-CN" sz="2000" dirty="0">
                <a:latin typeface="Comic Sans MS" panose="030F0702030302020204" pitchFamily="66" charset="0"/>
              </a:rPr>
              <a:t>our goal is to predict a discrete value output</a:t>
            </a:r>
            <a:endParaRPr lang="en-US" dirty="0">
              <a:latin typeface="Comic Sans MS" panose="030F0702030302020204" pitchFamily="66" charset="0"/>
            </a:endParaRPr>
          </a:p>
          <a:p>
            <a:pPr marL="342900" indent="-342900">
              <a:buFont typeface="Wingdings" panose="05000000000000000000" pitchFamily="2" charset="2"/>
              <a:buChar char="q"/>
            </a:pPr>
            <a:r>
              <a:rPr lang="en-US" b="1" dirty="0">
                <a:latin typeface="Comic Sans MS" panose="030F0702030302020204" pitchFamily="66" charset="0"/>
              </a:rPr>
              <a:t>Unsupervised Learning</a:t>
            </a:r>
            <a:br>
              <a:rPr lang="en-US" b="1" dirty="0">
                <a:latin typeface="Comic Sans MS" panose="030F0702030302020204" pitchFamily="66" charset="0"/>
              </a:rPr>
            </a:br>
            <a:r>
              <a:rPr lang="en-US" altLang="zh-CN" sz="2000" dirty="0">
                <a:latin typeface="Comic Sans MS" panose="030F0702030302020204" pitchFamily="66" charset="0"/>
              </a:rPr>
              <a:t>have</a:t>
            </a:r>
            <a:r>
              <a:rPr lang="en-US" sz="2000" dirty="0">
                <a:latin typeface="Comic Sans MS" panose="030F0702030302020204" pitchFamily="66" charset="0"/>
              </a:rPr>
              <a:t> no idea what our results should look like</a:t>
            </a:r>
          </a:p>
          <a:p>
            <a:pPr marL="702891" lvl="3" indent="-342900">
              <a:buFont typeface="Courier New" panose="02070309020205020404" pitchFamily="49" charset="0"/>
              <a:buChar char="o"/>
            </a:pPr>
            <a:r>
              <a:rPr lang="en-US" dirty="0">
                <a:latin typeface="Comic Sans MS" panose="030F0702030302020204" pitchFamily="66" charset="0"/>
              </a:rPr>
              <a:t>Clustering</a:t>
            </a:r>
          </a:p>
          <a:p>
            <a:pPr marL="702891" lvl="3" indent="-342900">
              <a:buFont typeface="Courier New" panose="02070309020205020404" pitchFamily="49" charset="0"/>
              <a:buChar char="o"/>
            </a:pPr>
            <a:r>
              <a:rPr lang="en-US" dirty="0">
                <a:latin typeface="Comic Sans MS" panose="030F0702030302020204" pitchFamily="66" charset="0"/>
              </a:rPr>
              <a:t>Non-Clustering</a:t>
            </a:r>
          </a:p>
          <a:p>
            <a:pPr marL="342900" lvl="2" indent="-342900">
              <a:buFont typeface="Wingdings" panose="05000000000000000000" pitchFamily="2" charset="2"/>
              <a:buChar char="q"/>
            </a:pPr>
            <a:r>
              <a:rPr lang="en-US" sz="2400" b="1" dirty="0">
                <a:latin typeface="Comic Sans MS" panose="030F0702030302020204" pitchFamily="66" charset="0"/>
              </a:rPr>
              <a:t>Semi-Supervised Learning</a:t>
            </a:r>
          </a:p>
        </p:txBody>
      </p:sp>
      <p:pic>
        <p:nvPicPr>
          <p:cNvPr id="5" name="Picture 4"/>
          <p:cNvPicPr>
            <a:picLocks noChangeAspect="1"/>
          </p:cNvPicPr>
          <p:nvPr/>
        </p:nvPicPr>
        <p:blipFill>
          <a:blip r:embed="rId3"/>
          <a:stretch>
            <a:fillRect/>
          </a:stretch>
        </p:blipFill>
        <p:spPr>
          <a:xfrm>
            <a:off x="6656142" y="3082626"/>
            <a:ext cx="5087663" cy="3123209"/>
          </a:xfrm>
          <a:prstGeom prst="rect">
            <a:avLst/>
          </a:prstGeom>
        </p:spPr>
      </p:pic>
    </p:spTree>
    <p:extLst>
      <p:ext uri="{BB962C8B-B14F-4D97-AF65-F5344CB8AC3E}">
        <p14:creationId xmlns:p14="http://schemas.microsoft.com/office/powerpoint/2010/main" val="175299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796613" y="2377903"/>
            <a:ext cx="4963387" cy="3267038"/>
          </a:xfrm>
          <a:prstGeom prst="rect">
            <a:avLst/>
          </a:prstGeom>
        </p:spPr>
      </p:pic>
      <p:sp>
        <p:nvSpPr>
          <p:cNvPr id="2" name="Title 1"/>
          <p:cNvSpPr>
            <a:spLocks noGrp="1"/>
          </p:cNvSpPr>
          <p:nvPr>
            <p:ph type="title"/>
          </p:nvPr>
        </p:nvSpPr>
        <p:spPr/>
        <p:txBody>
          <a:bodyPr/>
          <a:lstStyle/>
          <a:p>
            <a:r>
              <a:rPr lang="en-US" altLang="zh-CN" dirty="0">
                <a:latin typeface="Comic Sans MS" panose="030F0702030302020204" pitchFamily="66" charset="0"/>
              </a:rPr>
              <a:t>Model</a:t>
            </a:r>
            <a:r>
              <a:rPr lang="en-US" dirty="0">
                <a:latin typeface="Comic Sans MS" panose="030F0702030302020204" pitchFamily="66" charset="0"/>
              </a:rPr>
              <a:t> Representation</a:t>
            </a:r>
          </a:p>
        </p:txBody>
      </p:sp>
      <p:sp>
        <p:nvSpPr>
          <p:cNvPr id="4" name="Text Placeholder 3"/>
          <p:cNvSpPr>
            <a:spLocks noGrp="1"/>
          </p:cNvSpPr>
          <p:nvPr>
            <p:ph type="body" sz="quarter" idx="10"/>
          </p:nvPr>
        </p:nvSpPr>
        <p:spPr>
          <a:xfrm>
            <a:off x="432002" y="1409075"/>
            <a:ext cx="11327998" cy="5026894"/>
          </a:xfrm>
        </p:spPr>
        <p:txBody>
          <a:bodyPr/>
          <a:lstStyle/>
          <a:p>
            <a:pPr marL="342900" indent="-342900">
              <a:buFont typeface="Wingdings" panose="05000000000000000000" pitchFamily="2" charset="2"/>
              <a:buChar char="q"/>
            </a:pPr>
            <a:r>
              <a:rPr lang="en-US" b="1" dirty="0">
                <a:latin typeface="Comic Sans MS" panose="030F0702030302020204" pitchFamily="66" charset="0"/>
              </a:rPr>
              <a:t>Supervised Learning:</a:t>
            </a:r>
            <a:br>
              <a:rPr lang="en-US" dirty="0">
                <a:latin typeface="Comic Sans MS" panose="030F0702030302020204" pitchFamily="66" charset="0"/>
              </a:rPr>
            </a:br>
            <a:r>
              <a:rPr lang="en-US" dirty="0">
                <a:latin typeface="Comic Sans MS" panose="030F0702030302020204" pitchFamily="66" charset="0"/>
              </a:rPr>
              <a:t>hypothesis function:</a:t>
            </a:r>
            <a:br>
              <a:rPr lang="en-US" dirty="0">
                <a:latin typeface="Comic Sans MS" panose="030F0702030302020204" pitchFamily="66" charset="0"/>
              </a:rPr>
            </a:br>
            <a:r>
              <a:rPr lang="en-US" b="1" dirty="0">
                <a:solidFill>
                  <a:srgbClr val="C00000"/>
                </a:solidFill>
                <a:latin typeface="Comic Sans MS" panose="030F0702030302020204" pitchFamily="66" charset="0"/>
              </a:rPr>
              <a:t>h(x)</a:t>
            </a:r>
            <a:r>
              <a:rPr lang="en-US" dirty="0">
                <a:latin typeface="Comic Sans MS" panose="030F0702030302020204" pitchFamily="66" charset="0"/>
              </a:rPr>
              <a:t> is a “good” predictor for the corresponding value of </a:t>
            </a:r>
            <a:r>
              <a:rPr lang="en-US" b="1" dirty="0">
                <a:solidFill>
                  <a:srgbClr val="C00000"/>
                </a:solidFill>
                <a:latin typeface="Comic Sans MS" panose="030F0702030302020204" pitchFamily="66" charset="0"/>
              </a:rPr>
              <a:t>y</a:t>
            </a:r>
            <a:r>
              <a:rPr lang="en-US" dirty="0">
                <a:latin typeface="Comic Sans MS" panose="030F0702030302020204" pitchFamily="66" charset="0"/>
              </a:rPr>
              <a:t>.</a:t>
            </a:r>
          </a:p>
          <a:p>
            <a:pPr marL="702891" lvl="3" indent="-342900">
              <a:buFont typeface="Courier New" panose="02070309020205020404" pitchFamily="49" charset="0"/>
              <a:buChar char="o"/>
            </a:pPr>
            <a:r>
              <a:rPr lang="en-US" altLang="zh-CN" sz="2000" b="1" dirty="0">
                <a:latin typeface="Comic Sans MS" panose="030F0702030302020204" pitchFamily="66" charset="0"/>
              </a:rPr>
              <a:t>Parametric Algorithm</a:t>
            </a:r>
          </a:p>
          <a:p>
            <a:pPr marL="1178963" lvl="4" indent="-342900"/>
            <a:r>
              <a:rPr lang="en-US" altLang="zh-CN" b="1" dirty="0">
                <a:latin typeface="Comic Sans MS" panose="030F0702030302020204" pitchFamily="66" charset="0"/>
              </a:rPr>
              <a:t>Linear Algorithm: (fixed pattern)</a:t>
            </a:r>
            <a:br>
              <a:rPr lang="en-US" altLang="zh-CN" dirty="0">
                <a:latin typeface="Comic Sans MS" panose="030F0702030302020204" pitchFamily="66" charset="0"/>
              </a:rPr>
            </a:br>
            <a:r>
              <a:rPr lang="en-US" altLang="zh-CN" dirty="0">
                <a:latin typeface="Comic Sans MS" panose="030F0702030302020204" pitchFamily="66" charset="0"/>
              </a:rPr>
              <a:t>y = </a:t>
            </a:r>
            <a:r>
              <a:rPr lang="en-US" altLang="zh-CN" dirty="0">
                <a:solidFill>
                  <a:srgbClr val="C00000"/>
                </a:solidFill>
                <a:latin typeface="Comic Sans MS" panose="030F0702030302020204" pitchFamily="66" charset="0"/>
              </a:rPr>
              <a:t>a</a:t>
            </a:r>
            <a:r>
              <a:rPr lang="en-US" altLang="zh-CN" dirty="0">
                <a:latin typeface="Comic Sans MS" panose="030F0702030302020204" pitchFamily="66" charset="0"/>
              </a:rPr>
              <a:t> + </a:t>
            </a:r>
            <a:r>
              <a:rPr lang="en-US" altLang="zh-CN" dirty="0">
                <a:solidFill>
                  <a:srgbClr val="C00000"/>
                </a:solidFill>
                <a:latin typeface="Comic Sans MS" panose="030F0702030302020204" pitchFamily="66" charset="0"/>
              </a:rPr>
              <a:t>b</a:t>
            </a:r>
            <a:r>
              <a:rPr lang="en-US" altLang="zh-CN" dirty="0">
                <a:latin typeface="Comic Sans MS" panose="030F0702030302020204" pitchFamily="66" charset="0"/>
              </a:rPr>
              <a:t>*x</a:t>
            </a:r>
          </a:p>
          <a:p>
            <a:pPr marL="1178963" lvl="4" indent="-342900"/>
            <a:r>
              <a:rPr lang="en-US" altLang="zh-CN" b="1" dirty="0">
                <a:latin typeface="Comic Sans MS" panose="030F0702030302020204" pitchFamily="66" charset="0"/>
              </a:rPr>
              <a:t>Training Set: (fixed value)</a:t>
            </a:r>
          </a:p>
          <a:p>
            <a:pPr lvl="4" indent="0">
              <a:buNone/>
            </a:pPr>
            <a:r>
              <a:rPr lang="en-US" altLang="zh-CN" dirty="0">
                <a:latin typeface="Comic Sans MS" panose="030F0702030302020204" pitchFamily="66" charset="0"/>
              </a:rPr>
              <a:t>	x = 1; y = 1.7</a:t>
            </a:r>
            <a:br>
              <a:rPr lang="en-US" altLang="zh-CN" dirty="0">
                <a:latin typeface="Comic Sans MS" panose="030F0702030302020204" pitchFamily="66" charset="0"/>
              </a:rPr>
            </a:br>
            <a:r>
              <a:rPr lang="en-US" altLang="zh-CN" dirty="0">
                <a:latin typeface="Comic Sans MS" panose="030F0702030302020204" pitchFamily="66" charset="0"/>
              </a:rPr>
              <a:t>	…</a:t>
            </a:r>
          </a:p>
          <a:p>
            <a:pPr marL="1178963" lvl="4" indent="-342900"/>
            <a:r>
              <a:rPr lang="en-US" altLang="zh-CN" b="1" dirty="0">
                <a:latin typeface="Comic Sans MS" panose="030F0702030302020204" pitchFamily="66" charset="0"/>
              </a:rPr>
              <a:t>Parameter Groups: (decided by program)</a:t>
            </a:r>
            <a:br>
              <a:rPr lang="en-US" altLang="zh-CN" dirty="0">
                <a:latin typeface="Comic Sans MS" panose="030F0702030302020204" pitchFamily="66" charset="0"/>
              </a:rPr>
            </a:br>
            <a:r>
              <a:rPr lang="en-US" altLang="zh-CN" dirty="0">
                <a:latin typeface="Comic Sans MS" panose="030F0702030302020204" pitchFamily="66" charset="0"/>
              </a:rPr>
              <a:t>a = 1.5; b = 0.2</a:t>
            </a:r>
            <a:br>
              <a:rPr lang="en-US" altLang="zh-CN" dirty="0">
                <a:latin typeface="Comic Sans MS" panose="030F0702030302020204" pitchFamily="66" charset="0"/>
              </a:rPr>
            </a:br>
            <a:r>
              <a:rPr lang="en-US" altLang="zh-CN" dirty="0">
                <a:latin typeface="Comic Sans MS" panose="030F0702030302020204" pitchFamily="66" charset="0"/>
              </a:rPr>
              <a:t>a = 1.4; b = 0.3</a:t>
            </a:r>
            <a:br>
              <a:rPr lang="en-US" altLang="zh-CN" dirty="0">
                <a:latin typeface="Comic Sans MS" panose="030F0702030302020204" pitchFamily="66" charset="0"/>
              </a:rPr>
            </a:br>
            <a:r>
              <a:rPr lang="en-US" altLang="zh-CN" dirty="0">
                <a:latin typeface="Comic Sans MS" panose="030F0702030302020204" pitchFamily="66" charset="0"/>
              </a:rPr>
              <a:t>…</a:t>
            </a:r>
            <a:br>
              <a:rPr lang="en-US" altLang="zh-CN" dirty="0">
                <a:latin typeface="Comic Sans MS" panose="030F0702030302020204" pitchFamily="66" charset="0"/>
              </a:rPr>
            </a:br>
            <a:r>
              <a:rPr lang="en-US" altLang="zh-CN" dirty="0">
                <a:solidFill>
                  <a:srgbClr val="C00000"/>
                </a:solidFill>
                <a:effectLst>
                  <a:outerShdw blurRad="38100" dist="38100" dir="2700000" algn="tl">
                    <a:srgbClr val="000000">
                      <a:alpha val="43137"/>
                    </a:srgbClr>
                  </a:outerShdw>
                </a:effectLst>
                <a:latin typeface="Comic Sans MS" panose="030F0702030302020204" pitchFamily="66" charset="0"/>
              </a:rPr>
              <a:t>Question: How can a program know which group is better?</a:t>
            </a:r>
          </a:p>
          <a:p>
            <a:pPr marL="702891" lvl="3" indent="-342900">
              <a:buFont typeface="Courier New" panose="02070309020205020404" pitchFamily="49" charset="0"/>
              <a:buChar char="o"/>
            </a:pPr>
            <a:r>
              <a:rPr lang="en-US" altLang="zh-CN" sz="2000" b="1" dirty="0">
                <a:latin typeface="Comic Sans MS" panose="030F0702030302020204" pitchFamily="66" charset="0"/>
              </a:rPr>
              <a:t>Non-Parametric Algorithm</a:t>
            </a:r>
          </a:p>
        </p:txBody>
      </p:sp>
    </p:spTree>
    <p:extLst>
      <p:ext uri="{BB962C8B-B14F-4D97-AF65-F5344CB8AC3E}">
        <p14:creationId xmlns:p14="http://schemas.microsoft.com/office/powerpoint/2010/main" val="121044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Comic Sans MS" panose="030F0702030302020204" pitchFamily="66" charset="0"/>
              </a:rPr>
              <a:t>Cost Function</a:t>
            </a:r>
            <a:endParaRPr lang="en-US" dirty="0">
              <a:latin typeface="Comic Sans MS" panose="030F0702030302020204" pitchFamily="66" charset="0"/>
            </a:endParaRPr>
          </a:p>
        </p:txBody>
      </p:sp>
      <p:sp>
        <p:nvSpPr>
          <p:cNvPr id="4" name="Text Placeholder 3"/>
          <p:cNvSpPr>
            <a:spLocks noGrp="1"/>
          </p:cNvSpPr>
          <p:nvPr>
            <p:ph type="body" sz="quarter" idx="10"/>
          </p:nvPr>
        </p:nvSpPr>
        <p:spPr>
          <a:xfrm>
            <a:off x="432002" y="1409075"/>
            <a:ext cx="11327998" cy="4958125"/>
          </a:xfrm>
        </p:spPr>
        <p:txBody>
          <a:bodyPr/>
          <a:lstStyle/>
          <a:p>
            <a:pPr marL="342900" indent="-342900">
              <a:buFont typeface="Wingdings" panose="05000000000000000000" pitchFamily="2" charset="2"/>
              <a:buChar char="q"/>
            </a:pPr>
            <a:r>
              <a:rPr lang="en-US" altLang="zh-CN" b="1" dirty="0">
                <a:latin typeface="Comic Sans MS" panose="030F0702030302020204" pitchFamily="66" charset="0"/>
              </a:rPr>
              <a:t>Definition: </a:t>
            </a:r>
            <a:br>
              <a:rPr lang="en-US" altLang="zh-CN" dirty="0">
                <a:latin typeface="Comic Sans MS" panose="030F0702030302020204" pitchFamily="66" charset="0"/>
              </a:rPr>
            </a:br>
            <a:r>
              <a:rPr lang="en-US" altLang="zh-CN" dirty="0">
                <a:latin typeface="Comic Sans MS" panose="030F0702030302020204" pitchFamily="66" charset="0"/>
              </a:rPr>
              <a:t>to </a:t>
            </a:r>
            <a:r>
              <a:rPr lang="en-US" dirty="0">
                <a:latin typeface="Comic Sans MS" panose="030F0702030302020204" pitchFamily="66" charset="0"/>
              </a:rPr>
              <a:t>measure the accuracy of our hypothesis function. </a:t>
            </a:r>
            <a:br>
              <a:rPr lang="en-US" dirty="0">
                <a:latin typeface="Comic Sans MS" panose="030F0702030302020204" pitchFamily="66" charset="0"/>
              </a:rPr>
            </a:br>
            <a:r>
              <a:rPr lang="en-US" dirty="0">
                <a:latin typeface="Comic Sans MS" panose="030F0702030302020204" pitchFamily="66" charset="0"/>
              </a:rPr>
              <a:t>(to minimize the difference between the predicted value and actual value)</a:t>
            </a:r>
            <a:endParaRPr lang="en-US" b="1" dirty="0">
              <a:latin typeface="Comic Sans MS" panose="030F0702030302020204" pitchFamily="66" charset="0"/>
            </a:endParaRPr>
          </a:p>
          <a:p>
            <a:pPr marL="342900" indent="-342900">
              <a:buFont typeface="Wingdings" panose="05000000000000000000" pitchFamily="2" charset="2"/>
              <a:buChar char="q"/>
            </a:pPr>
            <a:r>
              <a:rPr lang="en-US" altLang="zh-CN" b="1" dirty="0">
                <a:latin typeface="Comic Sans MS" panose="030F0702030302020204" pitchFamily="66" charset="0"/>
              </a:rPr>
              <a:t>Example:</a:t>
            </a:r>
            <a:br>
              <a:rPr lang="en-US" altLang="zh-CN" sz="2000" dirty="0">
                <a:latin typeface="Comic Sans MS" panose="030F0702030302020204" pitchFamily="66" charset="0"/>
              </a:rPr>
            </a:br>
            <a:r>
              <a:rPr lang="en-US" altLang="zh-CN" sz="2000" dirty="0">
                <a:latin typeface="Comic Sans MS" panose="030F0702030302020204" pitchFamily="66" charset="0"/>
              </a:rPr>
              <a:t>Model Algorithm:	</a:t>
            </a:r>
            <a:br>
              <a:rPr lang="en-US" altLang="zh-CN" sz="2000" dirty="0">
                <a:latin typeface="Comic Sans MS" panose="030F0702030302020204" pitchFamily="66" charset="0"/>
              </a:rPr>
            </a:br>
            <a:br>
              <a:rPr lang="en-US" altLang="zh-CN" sz="2000" dirty="0">
                <a:latin typeface="Comic Sans MS" panose="030F0702030302020204" pitchFamily="66" charset="0"/>
              </a:rPr>
            </a:br>
            <a:r>
              <a:rPr lang="en-US" altLang="zh-CN" sz="2000" dirty="0">
                <a:latin typeface="Comic Sans MS" panose="030F0702030302020204" pitchFamily="66" charset="0"/>
              </a:rPr>
              <a:t>Cost Function:	</a:t>
            </a:r>
            <a:endParaRPr lang="en-US" altLang="zh-CN" b="1" dirty="0">
              <a:latin typeface="Comic Sans MS" panose="030F0702030302020204" pitchFamily="66" charset="0"/>
            </a:endParaRPr>
          </a:p>
          <a:p>
            <a:pPr marL="342900" indent="-342900">
              <a:buFont typeface="Wingdings" panose="05000000000000000000" pitchFamily="2" charset="2"/>
              <a:buChar char="q"/>
            </a:pPr>
            <a:r>
              <a:rPr lang="en-US" altLang="zh-CN" b="1" dirty="0">
                <a:latin typeface="Comic Sans MS" panose="030F0702030302020204" pitchFamily="66" charset="0"/>
              </a:rPr>
              <a:t>How To Resolve Cost Function?</a:t>
            </a:r>
            <a:br>
              <a:rPr lang="en-US" altLang="zh-CN" b="1" dirty="0">
                <a:latin typeface="Comic Sans MS" panose="030F0702030302020204" pitchFamily="66" charset="0"/>
              </a:rPr>
            </a:br>
            <a:r>
              <a:rPr lang="en-US" altLang="zh-CN" sz="2000" dirty="0" err="1">
                <a:latin typeface="Comic Sans MS" panose="030F0702030302020204" pitchFamily="66" charset="0"/>
              </a:rPr>
              <a:t>e.g</a:t>
            </a:r>
            <a:r>
              <a:rPr lang="en-US" altLang="zh-CN" sz="2000" dirty="0">
                <a:latin typeface="Comic Sans MS" panose="030F0702030302020204" pitchFamily="66" charset="0"/>
              </a:rPr>
              <a:t> LMS(Least Mean Square) algorithms (Gradient Descent algorithms)</a:t>
            </a:r>
            <a:br>
              <a:rPr lang="en-US" altLang="zh-CN" sz="2000" dirty="0">
                <a:latin typeface="Comic Sans MS" panose="030F0702030302020204" pitchFamily="66" charset="0"/>
              </a:rPr>
            </a:br>
            <a:br>
              <a:rPr lang="en-US" altLang="zh-CN" sz="2000" dirty="0">
                <a:latin typeface="Comic Sans MS" panose="030F0702030302020204" pitchFamily="66" charset="0"/>
              </a:rPr>
            </a:br>
            <a:endParaRPr lang="en-US" altLang="zh-CN" sz="2000" dirty="0">
              <a:latin typeface="Comic Sans MS" panose="030F0702030302020204" pitchFamily="66" charset="0"/>
            </a:endParaRPr>
          </a:p>
          <a:p>
            <a:pPr marL="342900" indent="-342900">
              <a:buFont typeface="Wingdings" panose="05000000000000000000" pitchFamily="2" charset="2"/>
              <a:buChar char="q"/>
            </a:pPr>
            <a:endParaRPr lang="en-US" b="1" dirty="0">
              <a:latin typeface="Comic Sans MS" panose="030F0702030302020204" pitchFamily="66" charset="0"/>
            </a:endParaRPr>
          </a:p>
        </p:txBody>
      </p:sp>
      <p:pic>
        <p:nvPicPr>
          <p:cNvPr id="5" name="Picture 4"/>
          <p:cNvPicPr>
            <a:picLocks noChangeAspect="1"/>
          </p:cNvPicPr>
          <p:nvPr/>
        </p:nvPicPr>
        <p:blipFill>
          <a:blip r:embed="rId3"/>
          <a:stretch>
            <a:fillRect/>
          </a:stretch>
        </p:blipFill>
        <p:spPr>
          <a:xfrm>
            <a:off x="2896422" y="3693583"/>
            <a:ext cx="4895238" cy="685714"/>
          </a:xfrm>
          <a:prstGeom prst="rect">
            <a:avLst/>
          </a:prstGeom>
        </p:spPr>
      </p:pic>
      <p:pic>
        <p:nvPicPr>
          <p:cNvPr id="6" name="Picture 5"/>
          <p:cNvPicPr>
            <a:picLocks noChangeAspect="1"/>
          </p:cNvPicPr>
          <p:nvPr/>
        </p:nvPicPr>
        <p:blipFill>
          <a:blip r:embed="rId4"/>
          <a:stretch>
            <a:fillRect/>
          </a:stretch>
        </p:blipFill>
        <p:spPr>
          <a:xfrm>
            <a:off x="2896422" y="3181740"/>
            <a:ext cx="2095238" cy="485714"/>
          </a:xfrm>
          <a:prstGeom prst="rect">
            <a:avLst/>
          </a:prstGeom>
        </p:spPr>
      </p:pic>
    </p:spTree>
    <p:extLst>
      <p:ext uri="{BB962C8B-B14F-4D97-AF65-F5344CB8AC3E}">
        <p14:creationId xmlns:p14="http://schemas.microsoft.com/office/powerpoint/2010/main" val="311276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Comic Sans MS" panose="030F0702030302020204" pitchFamily="66" charset="0"/>
              </a:rPr>
              <a:t>Workflow Example</a:t>
            </a:r>
            <a:endParaRPr lang="en-US" dirty="0">
              <a:latin typeface="Comic Sans MS" panose="030F0702030302020204" pitchFamily="66" charset="0"/>
            </a:endParaRPr>
          </a:p>
        </p:txBody>
      </p:sp>
      <p:pic>
        <p:nvPicPr>
          <p:cNvPr id="5" name="Picture 4"/>
          <p:cNvPicPr>
            <a:picLocks noChangeAspect="1"/>
          </p:cNvPicPr>
          <p:nvPr/>
        </p:nvPicPr>
        <p:blipFill>
          <a:blip r:embed="rId3"/>
          <a:stretch>
            <a:fillRect/>
          </a:stretch>
        </p:blipFill>
        <p:spPr>
          <a:xfrm>
            <a:off x="375729" y="1357381"/>
            <a:ext cx="11412407" cy="4967754"/>
          </a:xfrm>
          <a:prstGeom prst="rect">
            <a:avLst/>
          </a:prstGeom>
        </p:spPr>
      </p:pic>
    </p:spTree>
    <p:extLst>
      <p:ext uri="{BB962C8B-B14F-4D97-AF65-F5344CB8AC3E}">
        <p14:creationId xmlns:p14="http://schemas.microsoft.com/office/powerpoint/2010/main" val="168927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anose="030F0702030302020204" pitchFamily="66" charset="0"/>
              </a:rPr>
              <a:t>Demo</a:t>
            </a:r>
          </a:p>
        </p:txBody>
      </p:sp>
      <p:sp>
        <p:nvSpPr>
          <p:cNvPr id="3" name="Text Placeholder 2"/>
          <p:cNvSpPr>
            <a:spLocks noGrp="1"/>
          </p:cNvSpPr>
          <p:nvPr>
            <p:ph type="body" sz="quarter" idx="4294967295"/>
          </p:nvPr>
        </p:nvSpPr>
        <p:spPr>
          <a:xfrm>
            <a:off x="0" y="1384300"/>
            <a:ext cx="11326813" cy="4976813"/>
          </a:xfrm>
        </p:spPr>
        <p:txBody>
          <a:bodyPr/>
          <a:lstStyle/>
          <a:p>
            <a:r>
              <a:rPr lang="en-US" dirty="0"/>
              <a:t> </a:t>
            </a:r>
          </a:p>
        </p:txBody>
      </p:sp>
      <p:sp>
        <p:nvSpPr>
          <p:cNvPr id="4" name="Text Placeholder 3"/>
          <p:cNvSpPr txBox="1">
            <a:spLocks/>
          </p:cNvSpPr>
          <p:nvPr/>
        </p:nvSpPr>
        <p:spPr bwMode="gray">
          <a:xfrm>
            <a:off x="432000" y="1409075"/>
            <a:ext cx="11328000" cy="4958125"/>
          </a:xfrm>
          <a:prstGeom prst="rect">
            <a:avLst/>
          </a:prstGeom>
        </p:spPr>
        <p:txBody>
          <a:bodyPr vert="horz" lIns="0" tIns="0" rIns="0" bIns="0" rtlCol="0">
            <a:noAutofit/>
          </a:bodyPr>
          <a:lstStyle>
            <a:lvl1pPr marL="0" marR="0" indent="0" algn="l" defTabSz="1219170" rtl="0" eaLnBrk="1" fontAlgn="auto" latinLnBrk="0" hangingPunct="1">
              <a:lnSpc>
                <a:spcPct val="100000"/>
              </a:lnSpc>
              <a:spcBef>
                <a:spcPts val="3200"/>
              </a:spcBef>
              <a:spcAft>
                <a:spcPts val="0"/>
              </a:spcAft>
              <a:buClr>
                <a:schemeClr val="accent1"/>
              </a:buClr>
              <a:buSzPct val="80000"/>
              <a:buFontTx/>
              <a:buNone/>
              <a:tabLst/>
              <a:defRPr sz="2400" b="0" kern="1200">
                <a:solidFill>
                  <a:schemeClr val="tx1"/>
                </a:solidFill>
                <a:latin typeface="+mn-lt"/>
                <a:ea typeface="+mn-ea"/>
                <a:cs typeface="+mn-cs"/>
              </a:defRPr>
            </a:lvl1pPr>
            <a:lvl2pPr marL="0" marR="0" indent="0" algn="l" defTabSz="1219170" rtl="0" eaLnBrk="1" fontAlgn="auto" latinLnBrk="0" hangingPunct="1">
              <a:lnSpc>
                <a:spcPct val="100000"/>
              </a:lnSpc>
              <a:spcBef>
                <a:spcPts val="1600"/>
              </a:spcBef>
              <a:spcAft>
                <a:spcPts val="0"/>
              </a:spcAft>
              <a:buClr>
                <a:schemeClr val="accent1"/>
              </a:buClr>
              <a:buSzPct val="80000"/>
              <a:buFontTx/>
              <a:buNone/>
              <a:tabLst/>
              <a:defRPr sz="2400" kern="1200">
                <a:solidFill>
                  <a:schemeClr val="tx1"/>
                </a:solidFill>
                <a:latin typeface="+mn-lt"/>
                <a:ea typeface="+mn-ea"/>
                <a:cs typeface="+mn-cs"/>
              </a:defRPr>
            </a:lvl2pPr>
            <a:lvl3pPr marL="0" marR="0" indent="0" algn="l" defTabSz="1219170" rtl="0" eaLnBrk="1" fontAlgn="auto" latinLnBrk="0" hangingPunct="1">
              <a:lnSpc>
                <a:spcPct val="100000"/>
              </a:lnSpc>
              <a:spcBef>
                <a:spcPts val="3200"/>
              </a:spcBef>
              <a:spcAft>
                <a:spcPts val="0"/>
              </a:spcAft>
              <a:buClr>
                <a:schemeClr val="accent1"/>
              </a:buClr>
              <a:buSzPct val="80000"/>
              <a:buFontTx/>
              <a:buNone/>
              <a:tabLst/>
              <a:defRPr sz="2133" kern="1200">
                <a:solidFill>
                  <a:schemeClr val="tx1"/>
                </a:solidFill>
                <a:latin typeface="+mn-lt"/>
                <a:ea typeface="+mn-ea"/>
                <a:cs typeface="+mn-cs"/>
              </a:defRPr>
            </a:lvl3pPr>
            <a:lvl4pPr marL="359991" indent="-239994" algn="l" defTabSz="1219170" rtl="0" eaLnBrk="1" latinLnBrk="0" hangingPunct="1">
              <a:spcBef>
                <a:spcPts val="800"/>
              </a:spcBef>
              <a:buClr>
                <a:schemeClr val="accent1"/>
              </a:buClr>
              <a:buSzPct val="100000"/>
              <a:buFont typeface="Wingdings" pitchFamily="2" charset="2"/>
              <a:buChar char=""/>
              <a:defRPr sz="2400" kern="1200">
                <a:solidFill>
                  <a:schemeClr val="tx1"/>
                </a:solidFill>
                <a:latin typeface="+mn-lt"/>
                <a:ea typeface="+mn-ea"/>
                <a:cs typeface="+mn-cs"/>
              </a:defRPr>
            </a:lvl4pPr>
            <a:lvl5pPr marL="836063" indent="-239178" algn="l" defTabSz="1219170" rtl="0" eaLnBrk="1" latinLnBrk="0" hangingPunct="1">
              <a:spcBef>
                <a:spcPts val="336"/>
              </a:spcBef>
              <a:buClr>
                <a:schemeClr val="accent2"/>
              </a:buClr>
              <a:buSzPct val="100000"/>
              <a:buFont typeface="Courier New" pitchFamily="49" charset="0"/>
              <a:buChar char="o"/>
              <a:defRPr sz="18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342900" indent="-342900">
              <a:buFont typeface="Wingdings" panose="05000000000000000000" pitchFamily="2" charset="2"/>
              <a:buChar char="q"/>
            </a:pPr>
            <a:r>
              <a:rPr lang="en-US" b="1" dirty="0">
                <a:latin typeface="Comic Sans MS" panose="030F0702030302020204" pitchFamily="66" charset="0"/>
                <a:hlinkClick r:id="rId3"/>
              </a:rPr>
              <a:t>https://github.wdf.sap.corp/i075908/ml-linear-regression-demo</a:t>
            </a:r>
            <a:endParaRPr lang="en-US" b="1" dirty="0">
              <a:latin typeface="Comic Sans MS" panose="030F0702030302020204" pitchFamily="66" charset="0"/>
            </a:endParaRPr>
          </a:p>
          <a:p>
            <a:endParaRPr lang="en-US" b="1" dirty="0">
              <a:latin typeface="Comic Sans MS" panose="030F0702030302020204" pitchFamily="66" charset="0"/>
            </a:endParaRPr>
          </a:p>
        </p:txBody>
      </p:sp>
    </p:spTree>
    <p:extLst>
      <p:ext uri="{BB962C8B-B14F-4D97-AF65-F5344CB8AC3E}">
        <p14:creationId xmlns:p14="http://schemas.microsoft.com/office/powerpoint/2010/main" val="359278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anose="030F0702030302020204" pitchFamily="66" charset="0"/>
              </a:rPr>
              <a:t>To Be Continued …</a:t>
            </a:r>
          </a:p>
        </p:txBody>
      </p:sp>
      <p:sp>
        <p:nvSpPr>
          <p:cNvPr id="4" name="Text Placeholder 3"/>
          <p:cNvSpPr txBox="1">
            <a:spLocks/>
          </p:cNvSpPr>
          <p:nvPr/>
        </p:nvSpPr>
        <p:spPr bwMode="gray">
          <a:xfrm>
            <a:off x="432000" y="1409075"/>
            <a:ext cx="11328000" cy="4958125"/>
          </a:xfrm>
          <a:prstGeom prst="rect">
            <a:avLst/>
          </a:prstGeom>
        </p:spPr>
        <p:txBody>
          <a:bodyPr vert="horz" lIns="0" tIns="0" rIns="0" bIns="0" rtlCol="0">
            <a:noAutofit/>
          </a:bodyPr>
          <a:lstStyle>
            <a:lvl1pPr marL="0" marR="0" indent="0" algn="l" defTabSz="1219170" rtl="0" eaLnBrk="1" fontAlgn="auto" latinLnBrk="0" hangingPunct="1">
              <a:lnSpc>
                <a:spcPct val="100000"/>
              </a:lnSpc>
              <a:spcBef>
                <a:spcPts val="3200"/>
              </a:spcBef>
              <a:spcAft>
                <a:spcPts val="0"/>
              </a:spcAft>
              <a:buClr>
                <a:schemeClr val="accent1"/>
              </a:buClr>
              <a:buSzPct val="80000"/>
              <a:buFontTx/>
              <a:buNone/>
              <a:tabLst/>
              <a:defRPr sz="2400" b="0" kern="1200">
                <a:solidFill>
                  <a:schemeClr val="tx1"/>
                </a:solidFill>
                <a:latin typeface="+mn-lt"/>
                <a:ea typeface="+mn-ea"/>
                <a:cs typeface="+mn-cs"/>
              </a:defRPr>
            </a:lvl1pPr>
            <a:lvl2pPr marL="0" marR="0" indent="0" algn="l" defTabSz="1219170" rtl="0" eaLnBrk="1" fontAlgn="auto" latinLnBrk="0" hangingPunct="1">
              <a:lnSpc>
                <a:spcPct val="100000"/>
              </a:lnSpc>
              <a:spcBef>
                <a:spcPts val="1600"/>
              </a:spcBef>
              <a:spcAft>
                <a:spcPts val="0"/>
              </a:spcAft>
              <a:buClr>
                <a:schemeClr val="accent1"/>
              </a:buClr>
              <a:buSzPct val="80000"/>
              <a:buFontTx/>
              <a:buNone/>
              <a:tabLst/>
              <a:defRPr sz="2400" kern="1200">
                <a:solidFill>
                  <a:schemeClr val="tx1"/>
                </a:solidFill>
                <a:latin typeface="+mn-lt"/>
                <a:ea typeface="+mn-ea"/>
                <a:cs typeface="+mn-cs"/>
              </a:defRPr>
            </a:lvl2pPr>
            <a:lvl3pPr marL="0" marR="0" indent="0" algn="l" defTabSz="1219170" rtl="0" eaLnBrk="1" fontAlgn="auto" latinLnBrk="0" hangingPunct="1">
              <a:lnSpc>
                <a:spcPct val="100000"/>
              </a:lnSpc>
              <a:spcBef>
                <a:spcPts val="3200"/>
              </a:spcBef>
              <a:spcAft>
                <a:spcPts val="0"/>
              </a:spcAft>
              <a:buClr>
                <a:schemeClr val="accent1"/>
              </a:buClr>
              <a:buSzPct val="80000"/>
              <a:buFontTx/>
              <a:buNone/>
              <a:tabLst/>
              <a:defRPr sz="2133" kern="1200">
                <a:solidFill>
                  <a:schemeClr val="tx1"/>
                </a:solidFill>
                <a:latin typeface="+mn-lt"/>
                <a:ea typeface="+mn-ea"/>
                <a:cs typeface="+mn-cs"/>
              </a:defRPr>
            </a:lvl3pPr>
            <a:lvl4pPr marL="359991" indent="-239994" algn="l" defTabSz="1219170" rtl="0" eaLnBrk="1" latinLnBrk="0" hangingPunct="1">
              <a:spcBef>
                <a:spcPts val="800"/>
              </a:spcBef>
              <a:buClr>
                <a:schemeClr val="accent1"/>
              </a:buClr>
              <a:buSzPct val="100000"/>
              <a:buFont typeface="Wingdings" pitchFamily="2" charset="2"/>
              <a:buChar char=""/>
              <a:defRPr sz="2400" kern="1200">
                <a:solidFill>
                  <a:schemeClr val="tx1"/>
                </a:solidFill>
                <a:latin typeface="+mn-lt"/>
                <a:ea typeface="+mn-ea"/>
                <a:cs typeface="+mn-cs"/>
              </a:defRPr>
            </a:lvl4pPr>
            <a:lvl5pPr marL="836063" indent="-239178" algn="l" defTabSz="1219170" rtl="0" eaLnBrk="1" latinLnBrk="0" hangingPunct="1">
              <a:spcBef>
                <a:spcPts val="336"/>
              </a:spcBef>
              <a:buClr>
                <a:schemeClr val="accent2"/>
              </a:buClr>
              <a:buSzPct val="100000"/>
              <a:buFont typeface="Courier New" pitchFamily="49" charset="0"/>
              <a:buChar char="o"/>
              <a:defRPr sz="18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342900" indent="-342900">
              <a:buFont typeface="Wingdings" panose="05000000000000000000" pitchFamily="2" charset="2"/>
              <a:buChar char="q"/>
            </a:pPr>
            <a:r>
              <a:rPr lang="en-US" altLang="zh-CN" sz="2000" b="1" dirty="0">
                <a:latin typeface="Comic Sans MS" panose="030F0702030302020204" pitchFamily="66" charset="0"/>
              </a:rPr>
              <a:t>Unsupervised Learning</a:t>
            </a:r>
          </a:p>
          <a:p>
            <a:pPr marL="702891" lvl="3" indent="-342900">
              <a:buFont typeface="Wingdings" panose="05000000000000000000" pitchFamily="2" charset="2"/>
              <a:buChar char="ü"/>
            </a:pPr>
            <a:r>
              <a:rPr lang="en-US" altLang="zh-CN" sz="2000" dirty="0">
                <a:latin typeface="Comic Sans MS" panose="030F0702030302020204" pitchFamily="66" charset="0"/>
              </a:rPr>
              <a:t>Linear Regression with Multiple Variables (</a:t>
            </a:r>
            <a:r>
              <a:rPr lang="zh-CN" altLang="en-US" sz="2000" dirty="0">
                <a:latin typeface="Comic Sans MS" panose="030F0702030302020204" pitchFamily="66" charset="0"/>
              </a:rPr>
              <a:t>参数算法</a:t>
            </a:r>
            <a:r>
              <a:rPr lang="en-US" altLang="zh-CN" sz="2000" dirty="0">
                <a:latin typeface="Comic Sans MS" panose="030F0702030302020204" pitchFamily="66" charset="0"/>
              </a:rPr>
              <a:t>)</a:t>
            </a:r>
          </a:p>
          <a:p>
            <a:pPr marL="702891" lvl="3" indent="-342900">
              <a:buFont typeface="Wingdings" panose="05000000000000000000" pitchFamily="2" charset="2"/>
              <a:buChar char="ü"/>
            </a:pPr>
            <a:r>
              <a:rPr lang="en-US" altLang="zh-CN" sz="2000" dirty="0">
                <a:latin typeface="Comic Sans MS" panose="030F0702030302020204" pitchFamily="66" charset="0"/>
              </a:rPr>
              <a:t>Logistic Regression &amp; Regularization (</a:t>
            </a:r>
            <a:r>
              <a:rPr lang="zh-CN" altLang="en-US" sz="2000" dirty="0">
                <a:latin typeface="Comic Sans MS" panose="030F0702030302020204" pitchFamily="66" charset="0"/>
              </a:rPr>
              <a:t>非参数算法</a:t>
            </a:r>
            <a:r>
              <a:rPr lang="en-US" altLang="zh-CN" sz="2000" dirty="0">
                <a:latin typeface="Comic Sans MS" panose="030F0702030302020204" pitchFamily="66" charset="0"/>
              </a:rPr>
              <a:t>)</a:t>
            </a:r>
          </a:p>
          <a:p>
            <a:pPr marL="702891" lvl="3" indent="-342900">
              <a:buFont typeface="Wingdings" panose="05000000000000000000" pitchFamily="2" charset="2"/>
              <a:buChar char="ü"/>
            </a:pPr>
            <a:r>
              <a:rPr lang="en-US" altLang="zh-CN" sz="2000" dirty="0">
                <a:latin typeface="Comic Sans MS" panose="030F0702030302020204" pitchFamily="66" charset="0"/>
              </a:rPr>
              <a:t>Neural Networks (</a:t>
            </a:r>
            <a:r>
              <a:rPr lang="zh-CN" altLang="en-US" sz="2000" dirty="0">
                <a:latin typeface="Comic Sans MS" panose="030F0702030302020204" pitchFamily="66" charset="0"/>
              </a:rPr>
              <a:t>神经网络</a:t>
            </a:r>
            <a:r>
              <a:rPr lang="en-US" altLang="zh-CN" sz="2000" dirty="0">
                <a:latin typeface="Comic Sans MS" panose="030F0702030302020204" pitchFamily="66" charset="0"/>
              </a:rPr>
              <a:t>)</a:t>
            </a:r>
          </a:p>
          <a:p>
            <a:pPr marL="702891" lvl="3" indent="-342900">
              <a:buFont typeface="Wingdings" panose="05000000000000000000" pitchFamily="2" charset="2"/>
              <a:buChar char="ü"/>
            </a:pPr>
            <a:r>
              <a:rPr lang="en-US" altLang="zh-CN" sz="2000" dirty="0">
                <a:latin typeface="Comic Sans MS" panose="030F0702030302020204" pitchFamily="66" charset="0"/>
              </a:rPr>
              <a:t>‘black box’ learning algorithm – SVM (</a:t>
            </a:r>
            <a:r>
              <a:rPr lang="zh-CN" altLang="en-US" sz="2000" dirty="0">
                <a:latin typeface="Comic Sans MS" panose="030F0702030302020204" pitchFamily="66" charset="0"/>
              </a:rPr>
              <a:t>支持向量机</a:t>
            </a:r>
            <a:r>
              <a:rPr lang="en-US" altLang="zh-CN" sz="2000" dirty="0">
                <a:latin typeface="Comic Sans MS" panose="030F0702030302020204" pitchFamily="66" charset="0"/>
              </a:rPr>
              <a:t>)</a:t>
            </a:r>
          </a:p>
          <a:p>
            <a:pPr marL="342900" indent="-342900">
              <a:buFont typeface="Wingdings" panose="05000000000000000000" pitchFamily="2" charset="2"/>
              <a:buChar char="q"/>
            </a:pPr>
            <a:r>
              <a:rPr lang="en-US" altLang="zh-CN" sz="2000" b="1" dirty="0">
                <a:latin typeface="Comic Sans MS" panose="030F0702030302020204" pitchFamily="66" charset="0"/>
              </a:rPr>
              <a:t>Unsupervised Learning</a:t>
            </a:r>
          </a:p>
          <a:p>
            <a:pPr marL="702891" lvl="3" indent="-342900">
              <a:buFont typeface="Wingdings" panose="05000000000000000000" pitchFamily="2" charset="2"/>
              <a:buChar char="ü"/>
            </a:pPr>
            <a:r>
              <a:rPr lang="en-US" altLang="zh-CN" sz="2000" dirty="0">
                <a:latin typeface="Comic Sans MS" panose="030F0702030302020204" pitchFamily="66" charset="0"/>
              </a:rPr>
              <a:t>Dimensionality Reduction (</a:t>
            </a:r>
            <a:r>
              <a:rPr lang="zh-CN" altLang="en-US" sz="2000" dirty="0">
                <a:latin typeface="Comic Sans MS" panose="030F0702030302020204" pitchFamily="66" charset="0"/>
              </a:rPr>
              <a:t>降维</a:t>
            </a:r>
            <a:r>
              <a:rPr lang="en-US" altLang="zh-CN" sz="2000" dirty="0">
                <a:latin typeface="Comic Sans MS" panose="030F0702030302020204" pitchFamily="66" charset="0"/>
              </a:rPr>
              <a:t>)</a:t>
            </a:r>
          </a:p>
          <a:p>
            <a:pPr marL="702891" lvl="3" indent="-342900">
              <a:buFont typeface="Wingdings" panose="05000000000000000000" pitchFamily="2" charset="2"/>
              <a:buChar char="ü"/>
            </a:pPr>
            <a:r>
              <a:rPr lang="en-US" altLang="zh-CN" sz="2000" dirty="0">
                <a:latin typeface="Comic Sans MS" panose="030F0702030302020204" pitchFamily="66" charset="0"/>
              </a:rPr>
              <a:t>…</a:t>
            </a:r>
          </a:p>
          <a:p>
            <a:pPr marL="342900" lvl="2" indent="-342900">
              <a:buFont typeface="Wingdings" panose="05000000000000000000" pitchFamily="2" charset="2"/>
              <a:buChar char="q"/>
            </a:pPr>
            <a:r>
              <a:rPr lang="en-US" sz="2000" b="1" dirty="0">
                <a:latin typeface="Comic Sans MS" panose="030F0702030302020204" pitchFamily="66" charset="0"/>
              </a:rPr>
              <a:t>Ref: Machine Learning by Stanford University</a:t>
            </a:r>
            <a:br>
              <a:rPr lang="en-US" sz="2000" dirty="0"/>
            </a:br>
            <a:r>
              <a:rPr lang="en-US" altLang="zh-CN" sz="1600" dirty="0">
                <a:latin typeface="Comic Sans MS" panose="030F0702030302020204" pitchFamily="66" charset="0"/>
                <a:hlinkClick r:id="rId2"/>
              </a:rPr>
              <a:t>https://www.coursera.org/learn/machine-learning/home/welcome</a:t>
            </a:r>
            <a:br>
              <a:rPr lang="en-US" altLang="zh-CN" sz="1600" dirty="0">
                <a:latin typeface="Comic Sans MS" panose="030F0702030302020204" pitchFamily="66" charset="0"/>
              </a:rPr>
            </a:br>
            <a:r>
              <a:rPr lang="en-US" altLang="zh-CN" sz="1800" dirty="0">
                <a:latin typeface="Comic Sans MS" panose="030F0702030302020204" pitchFamily="66" charset="0"/>
              </a:rPr>
              <a:t>Important: Week 6 - Advice for Applying Machine Learning</a:t>
            </a:r>
          </a:p>
        </p:txBody>
      </p:sp>
    </p:spTree>
    <p:extLst>
      <p:ext uri="{BB962C8B-B14F-4D97-AF65-F5344CB8AC3E}">
        <p14:creationId xmlns:p14="http://schemas.microsoft.com/office/powerpoint/2010/main" val="274264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32400" y="3021175"/>
            <a:ext cx="11328000" cy="738664"/>
          </a:xfrm>
        </p:spPr>
        <p:txBody>
          <a:bodyPr/>
          <a:lstStyle/>
          <a:p>
            <a:r>
              <a:rPr lang="en-US" dirty="0">
                <a:solidFill>
                  <a:schemeClr val="tx1">
                    <a:lumMod val="65000"/>
                    <a:lumOff val="35000"/>
                  </a:schemeClr>
                </a:solidFill>
                <a:effectLst>
                  <a:outerShdw blurRad="38100" dist="38100" dir="2700000" algn="tl">
                    <a:srgbClr val="000000">
                      <a:alpha val="43137"/>
                    </a:srgbClr>
                  </a:outerShdw>
                </a:effectLst>
                <a:latin typeface="Comic Sans MS" panose="030F0702030302020204" pitchFamily="66" charset="0"/>
              </a:rPr>
              <a:t>Thank You!</a:t>
            </a:r>
          </a:p>
        </p:txBody>
      </p:sp>
      <p:sp>
        <p:nvSpPr>
          <p:cNvPr id="5" name="Text Placeholder 4"/>
          <p:cNvSpPr>
            <a:spLocks noGrp="1"/>
          </p:cNvSpPr>
          <p:nvPr>
            <p:ph type="body" sz="quarter" idx="10"/>
          </p:nvPr>
        </p:nvSpPr>
        <p:spPr/>
        <p:txBody>
          <a:bodyPr/>
          <a:lstStyle/>
          <a:p>
            <a:r>
              <a:rPr lang="en-US" dirty="0">
                <a:solidFill>
                  <a:schemeClr val="tx1">
                    <a:lumMod val="65000"/>
                    <a:lumOff val="35000"/>
                  </a:schemeClr>
                </a:solidFill>
                <a:latin typeface="Comic Sans MS" panose="030F0702030302020204" pitchFamily="66" charset="0"/>
              </a:rPr>
              <a:t>I075908</a:t>
            </a:r>
          </a:p>
          <a:p>
            <a:r>
              <a:rPr lang="en-US" dirty="0">
                <a:solidFill>
                  <a:schemeClr val="tx1">
                    <a:lumMod val="65000"/>
                    <a:lumOff val="35000"/>
                  </a:schemeClr>
                </a:solidFill>
                <a:latin typeface="Comic Sans MS" panose="030F0702030302020204" pitchFamily="66" charset="0"/>
              </a:rPr>
              <a:t>Haibin Yuan</a:t>
            </a:r>
          </a:p>
        </p:txBody>
      </p:sp>
    </p:spTree>
    <p:extLst>
      <p:ext uri="{BB962C8B-B14F-4D97-AF65-F5344CB8AC3E}">
        <p14:creationId xmlns:p14="http://schemas.microsoft.com/office/powerpoint/2010/main" val="2874423653"/>
      </p:ext>
    </p:extLst>
  </p:cSld>
  <p:clrMapOvr>
    <a:masterClrMapping/>
  </p:clrMapOvr>
</p:sld>
</file>

<file path=ppt/theme/theme1.xml><?xml version="1.0" encoding="utf-8"?>
<a:theme xmlns:a="http://schemas.openxmlformats.org/drawingml/2006/main" name="SAPCorporate_2011">
  <a:themeElements>
    <a:clrScheme name="SAP 3">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fontAlgn="base">
          <a:spcBef>
            <a:spcPct val="50000"/>
          </a:spcBef>
          <a:spcAft>
            <a:spcPct val="0"/>
          </a:spcAft>
          <a:buClr>
            <a:srgbClr val="F0AB00"/>
          </a:buClr>
          <a:buSzPct val="80000"/>
          <a:defRPr sz="1800" kern="0" dirty="0"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SAPCorporate_2011</Template>
  <TotalTime>4648</TotalTime>
  <Words>288</Words>
  <Application>Microsoft Office PowerPoint</Application>
  <PresentationFormat>Widescreen</PresentationFormat>
  <Paragraphs>72</Paragraphs>
  <Slides>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 Unicode MS</vt:lpstr>
      <vt:lpstr>MS PGothic</vt:lpstr>
      <vt:lpstr>等线</vt:lpstr>
      <vt:lpstr>Arial</vt:lpstr>
      <vt:lpstr>Calibri</vt:lpstr>
      <vt:lpstr>Comic Sans MS</vt:lpstr>
      <vt:lpstr>Courier New</vt:lpstr>
      <vt:lpstr>wingdings</vt:lpstr>
      <vt:lpstr>wingdings</vt:lpstr>
      <vt:lpstr>SAPCorporate_2011</vt:lpstr>
      <vt:lpstr>Machine Learning Introduction</vt:lpstr>
      <vt:lpstr>Definition</vt:lpstr>
      <vt:lpstr>Classifications of Machine Learning Problems</vt:lpstr>
      <vt:lpstr>Model Representation</vt:lpstr>
      <vt:lpstr>Cost Function</vt:lpstr>
      <vt:lpstr>Workflow Example</vt:lpstr>
      <vt:lpstr>Demo</vt:lpstr>
      <vt:lpstr>To Be Continued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Introduction</dc:title>
  <dc:creator>Yuan, Haibin</dc:creator>
  <cp:lastModifiedBy>Yuan, Haibin</cp:lastModifiedBy>
  <cp:revision>127</cp:revision>
  <dcterms:created xsi:type="dcterms:W3CDTF">2017-02-23T02:43:42Z</dcterms:created>
  <dcterms:modified xsi:type="dcterms:W3CDTF">2017-03-08T05:07:32Z</dcterms:modified>
</cp:coreProperties>
</file>