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328" r:id="rId3"/>
    <p:sldId id="324" r:id="rId4"/>
    <p:sldId id="325" r:id="rId5"/>
    <p:sldId id="329" r:id="rId6"/>
    <p:sldId id="326" r:id="rId7"/>
    <p:sldId id="327" r:id="rId8"/>
    <p:sldId id="312" r:id="rId9"/>
    <p:sldId id="317" r:id="rId10"/>
    <p:sldId id="316" r:id="rId11"/>
    <p:sldId id="315" r:id="rId12"/>
    <p:sldId id="318" r:id="rId13"/>
    <p:sldId id="319" r:id="rId14"/>
    <p:sldId id="321" r:id="rId15"/>
    <p:sldId id="320" r:id="rId16"/>
    <p:sldId id="322" r:id="rId17"/>
    <p:sldId id="331" r:id="rId18"/>
    <p:sldId id="332" r:id="rId19"/>
    <p:sldId id="333" r:id="rId20"/>
    <p:sldId id="330" r:id="rId21"/>
    <p:sldId id="310" r:id="rId22"/>
    <p:sldId id="334" r:id="rId23"/>
    <p:sldId id="336" r:id="rId24"/>
    <p:sldId id="337" r:id="rId25"/>
    <p:sldId id="323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50"/>
  </p:normalViewPr>
  <p:slideViewPr>
    <p:cSldViewPr snapToGrid="0" snapToObjects="1">
      <p:cViewPr>
        <p:scale>
          <a:sx n="80" d="100"/>
          <a:sy n="80" d="100"/>
        </p:scale>
        <p:origin x="3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EDCBD-A3A6-4236-ACF6-3199A97BC61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7E41BD5-4EF2-4911-BC10-32BEA4E5753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/>
            <a:t>Image</a:t>
          </a:r>
          <a:endParaRPr lang="en-CA" sz="3200" dirty="0"/>
        </a:p>
      </dgm:t>
    </dgm:pt>
    <dgm:pt modelId="{ACBAEA6B-B066-478A-83AF-465FF50669DC}" type="parTrans" cxnId="{81278BB8-4286-4F82-9404-6D7F043D07ED}">
      <dgm:prSet/>
      <dgm:spPr/>
      <dgm:t>
        <a:bodyPr/>
        <a:lstStyle/>
        <a:p>
          <a:endParaRPr lang="en-CA"/>
        </a:p>
      </dgm:t>
    </dgm:pt>
    <dgm:pt modelId="{403E3523-CDE1-4A5B-8091-2AB28E83FDDD}" type="sibTrans" cxnId="{81278BB8-4286-4F82-9404-6D7F043D07ED}">
      <dgm:prSet/>
      <dgm:spPr/>
      <dgm:t>
        <a:bodyPr/>
        <a:lstStyle/>
        <a:p>
          <a:endParaRPr lang="en-CA"/>
        </a:p>
      </dgm:t>
    </dgm:pt>
    <dgm:pt modelId="{A97C6F1D-E38A-4497-8F79-3D7B05FCF05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/>
            <a:t>OCR</a:t>
          </a:r>
          <a:endParaRPr lang="en-CA" sz="3200" dirty="0"/>
        </a:p>
      </dgm:t>
    </dgm:pt>
    <dgm:pt modelId="{8F231A7E-0085-4C22-812A-A91810CFD2A4}" type="parTrans" cxnId="{34855585-DEED-43E0-942F-65763804DC5E}">
      <dgm:prSet/>
      <dgm:spPr/>
      <dgm:t>
        <a:bodyPr/>
        <a:lstStyle/>
        <a:p>
          <a:endParaRPr lang="en-CA"/>
        </a:p>
      </dgm:t>
    </dgm:pt>
    <dgm:pt modelId="{6224F093-0A3D-41E7-A145-EA0595D74A66}" type="sibTrans" cxnId="{34855585-DEED-43E0-942F-65763804DC5E}">
      <dgm:prSet/>
      <dgm:spPr/>
      <dgm:t>
        <a:bodyPr/>
        <a:lstStyle/>
        <a:p>
          <a:endParaRPr lang="en-CA"/>
        </a:p>
      </dgm:t>
    </dgm:pt>
    <dgm:pt modelId="{ACB947E4-B166-4F82-B966-B608CFC8769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 smtClean="0"/>
            <a:t>Spell Correction</a:t>
          </a:r>
          <a:endParaRPr lang="en-CA" sz="1800" dirty="0"/>
        </a:p>
      </dgm:t>
    </dgm:pt>
    <dgm:pt modelId="{2988FD8F-D7B6-4ABC-A704-0DC1E73EFCEF}" type="parTrans" cxnId="{6E093F18-65F2-40F3-B84D-DBFDED5E82FA}">
      <dgm:prSet/>
      <dgm:spPr/>
      <dgm:t>
        <a:bodyPr/>
        <a:lstStyle/>
        <a:p>
          <a:endParaRPr lang="en-CA"/>
        </a:p>
      </dgm:t>
    </dgm:pt>
    <dgm:pt modelId="{622EEBAD-3E92-4D6B-A65F-EA6930D962FC}" type="sibTrans" cxnId="{6E093F18-65F2-40F3-B84D-DBFDED5E82FA}">
      <dgm:prSet/>
      <dgm:spPr/>
      <dgm:t>
        <a:bodyPr/>
        <a:lstStyle/>
        <a:p>
          <a:endParaRPr lang="en-CA"/>
        </a:p>
      </dgm:t>
    </dgm:pt>
    <dgm:pt modelId="{A6AB833F-ACAE-4B64-91A9-1F361E4AC75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000" dirty="0" smtClean="0"/>
            <a:t>User interface</a:t>
          </a:r>
          <a:endParaRPr lang="en-CA" sz="2000" dirty="0"/>
        </a:p>
      </dgm:t>
    </dgm:pt>
    <dgm:pt modelId="{FFD7D9B2-1CA2-492E-9F7C-8E856568CC7E}" type="parTrans" cxnId="{65F446D9-54BB-4713-B6C3-D3B258C2971F}">
      <dgm:prSet/>
      <dgm:spPr/>
      <dgm:t>
        <a:bodyPr/>
        <a:lstStyle/>
        <a:p>
          <a:endParaRPr lang="en-CA"/>
        </a:p>
      </dgm:t>
    </dgm:pt>
    <dgm:pt modelId="{B7569757-D50D-4E3C-8FE2-90B859A6C58B}" type="sibTrans" cxnId="{65F446D9-54BB-4713-B6C3-D3B258C2971F}">
      <dgm:prSet/>
      <dgm:spPr/>
      <dgm:t>
        <a:bodyPr/>
        <a:lstStyle/>
        <a:p>
          <a:endParaRPr lang="en-CA"/>
        </a:p>
      </dgm:t>
    </dgm:pt>
    <dgm:pt modelId="{8410FA79-331E-4086-9DBC-8950932832C9}">
      <dgm:prSet phldrT="[Text]" custT="1"/>
      <dgm:spPr>
        <a:solidFill>
          <a:srgbClr val="7030A0"/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sz="1600" dirty="0" smtClean="0"/>
            <a:t>Compliance Assessment (ingredients, claims)</a:t>
          </a:r>
          <a:endParaRPr lang="en-CA" sz="1600" dirty="0"/>
        </a:p>
      </dgm:t>
    </dgm:pt>
    <dgm:pt modelId="{F3116F8A-0FFE-4BA1-A9E6-F694D3F98428}" type="parTrans" cxnId="{CE9D60F1-4861-448C-A1BC-5B1784388E3B}">
      <dgm:prSet/>
      <dgm:spPr/>
      <dgm:t>
        <a:bodyPr/>
        <a:lstStyle/>
        <a:p>
          <a:endParaRPr lang="en-CA"/>
        </a:p>
      </dgm:t>
    </dgm:pt>
    <dgm:pt modelId="{D94CF800-7FE0-4210-BA5F-A5A1E9A474B5}" type="sibTrans" cxnId="{CE9D60F1-4861-448C-A1BC-5B1784388E3B}">
      <dgm:prSet/>
      <dgm:spPr/>
      <dgm:t>
        <a:bodyPr/>
        <a:lstStyle/>
        <a:p>
          <a:endParaRPr lang="en-CA"/>
        </a:p>
      </dgm:t>
    </dgm:pt>
    <dgm:pt modelId="{8204AF14-432C-4919-A0CF-55F6DBDDA66A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 smtClean="0"/>
            <a:t>Classification of the corrected words to category: </a:t>
          </a:r>
          <a:r>
            <a:rPr lang="en-US" sz="1200" dirty="0" smtClean="0"/>
            <a:t>claims, ingredients, product names, company names, NPN</a:t>
          </a:r>
          <a:endParaRPr lang="en-CA" sz="1200" dirty="0"/>
        </a:p>
      </dgm:t>
    </dgm:pt>
    <dgm:pt modelId="{0AEC78BE-B48E-45D8-AD8D-4DA4DAC0CC52}" type="parTrans" cxnId="{F6706522-1DB1-4DDA-A450-0DFA005D6CD7}">
      <dgm:prSet/>
      <dgm:spPr/>
      <dgm:t>
        <a:bodyPr/>
        <a:lstStyle/>
        <a:p>
          <a:endParaRPr lang="en-CA"/>
        </a:p>
      </dgm:t>
    </dgm:pt>
    <dgm:pt modelId="{7BDD9495-B9BC-4365-AA6F-DF1FA1D56BDE}" type="sibTrans" cxnId="{F6706522-1DB1-4DDA-A450-0DFA005D6CD7}">
      <dgm:prSet/>
      <dgm:spPr/>
      <dgm:t>
        <a:bodyPr/>
        <a:lstStyle/>
        <a:p>
          <a:endParaRPr lang="en-CA"/>
        </a:p>
      </dgm:t>
    </dgm:pt>
    <dgm:pt modelId="{1A0D846C-8E62-4E78-A2CD-82825D40BA3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API Calls </a:t>
          </a:r>
        </a:p>
        <a:p>
          <a:r>
            <a:rPr lang="en-US" sz="1800" dirty="0" smtClean="0"/>
            <a:t>(LNHPD API) </a:t>
          </a:r>
          <a:endParaRPr lang="en-CA" sz="1800" dirty="0"/>
        </a:p>
      </dgm:t>
    </dgm:pt>
    <dgm:pt modelId="{0C9335D9-0BFA-4F03-A1D1-F78C4DE5E66C}" type="parTrans" cxnId="{4953E6E3-34B0-4F8D-9816-A8185CB7581B}">
      <dgm:prSet/>
      <dgm:spPr/>
      <dgm:t>
        <a:bodyPr/>
        <a:lstStyle/>
        <a:p>
          <a:endParaRPr lang="en-CA"/>
        </a:p>
      </dgm:t>
    </dgm:pt>
    <dgm:pt modelId="{AD758E0D-A2B9-47EB-A2E7-9A2C1E2674FE}" type="sibTrans" cxnId="{4953E6E3-34B0-4F8D-9816-A8185CB7581B}">
      <dgm:prSet/>
      <dgm:spPr/>
      <dgm:t>
        <a:bodyPr/>
        <a:lstStyle/>
        <a:p>
          <a:endParaRPr lang="en-CA"/>
        </a:p>
      </dgm:t>
    </dgm:pt>
    <dgm:pt modelId="{A6975753-0261-4888-810D-5981EC6E2D1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User checks OCR result</a:t>
          </a:r>
          <a:endParaRPr lang="en-CA" sz="2000" dirty="0">
            <a:solidFill>
              <a:schemeClr val="tx1"/>
            </a:solidFill>
          </a:endParaRPr>
        </a:p>
      </dgm:t>
    </dgm:pt>
    <dgm:pt modelId="{4AFD2419-BEA5-4687-8E1F-96ACAA513D51}" type="parTrans" cxnId="{0E688595-713E-46DE-A39C-9C2EF711B06C}">
      <dgm:prSet/>
      <dgm:spPr/>
      <dgm:t>
        <a:bodyPr/>
        <a:lstStyle/>
        <a:p>
          <a:endParaRPr lang="en-CA"/>
        </a:p>
      </dgm:t>
    </dgm:pt>
    <dgm:pt modelId="{ACF2E8F5-623E-4EAD-8EA4-228D0C7F26D6}" type="sibTrans" cxnId="{0E688595-713E-46DE-A39C-9C2EF711B06C}">
      <dgm:prSet/>
      <dgm:spPr/>
      <dgm:t>
        <a:bodyPr/>
        <a:lstStyle/>
        <a:p>
          <a:endParaRPr lang="en-CA"/>
        </a:p>
      </dgm:t>
    </dgm:pt>
    <dgm:pt modelId="{D9BB6342-803B-4D88-8911-C3BF8B24F357}" type="pres">
      <dgm:prSet presAssocID="{BE8EDCBD-A3A6-4236-ACF6-3199A97BC61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CA"/>
        </a:p>
      </dgm:t>
    </dgm:pt>
    <dgm:pt modelId="{BB5F33F0-F590-4DBC-9EED-25E263526F0E}" type="pres">
      <dgm:prSet presAssocID="{E7E41BD5-4EF2-4911-BC10-32BEA4E57532}" presName="compNode" presStyleCnt="0"/>
      <dgm:spPr/>
    </dgm:pt>
    <dgm:pt modelId="{85DB8F0C-A9E2-4D19-9275-DA02F7CD7CA8}" type="pres">
      <dgm:prSet presAssocID="{E7E41BD5-4EF2-4911-BC10-32BEA4E57532}" presName="dummyConnPt" presStyleCnt="0"/>
      <dgm:spPr/>
    </dgm:pt>
    <dgm:pt modelId="{8CE9F47B-9AAE-446E-B73D-1E397069495F}" type="pres">
      <dgm:prSet presAssocID="{E7E41BD5-4EF2-4911-BC10-32BEA4E57532}" presName="node" presStyleLbl="node1" presStyleIdx="0" presStyleCnt="8" custLinFactNeighborX="1205" custLinFactNeighborY="-1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10BF17F-204B-4625-AE70-40639D0E2549}" type="pres">
      <dgm:prSet presAssocID="{403E3523-CDE1-4A5B-8091-2AB28E83FDDD}" presName="sibTrans" presStyleLbl="bgSibTrans2D1" presStyleIdx="0" presStyleCnt="7"/>
      <dgm:spPr/>
      <dgm:t>
        <a:bodyPr/>
        <a:lstStyle/>
        <a:p>
          <a:endParaRPr lang="en-CA"/>
        </a:p>
      </dgm:t>
    </dgm:pt>
    <dgm:pt modelId="{8E621F4B-8961-4C98-9509-1549A5F3C425}" type="pres">
      <dgm:prSet presAssocID="{A97C6F1D-E38A-4497-8F79-3D7B05FCF054}" presName="compNode" presStyleCnt="0"/>
      <dgm:spPr/>
    </dgm:pt>
    <dgm:pt modelId="{015F836B-D940-4B36-8653-5E738CA4893E}" type="pres">
      <dgm:prSet presAssocID="{A97C6F1D-E38A-4497-8F79-3D7B05FCF054}" presName="dummyConnPt" presStyleCnt="0"/>
      <dgm:spPr/>
    </dgm:pt>
    <dgm:pt modelId="{051F34D7-F2E2-4283-A0E2-7AD6EA669E27}" type="pres">
      <dgm:prSet presAssocID="{A97C6F1D-E38A-4497-8F79-3D7B05FCF054}" presName="node" presStyleLbl="node1" presStyleIdx="1" presStyleCnt="8" custLinFactNeighborX="1205" custLinFactNeighborY="-1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929ED90-800B-41A9-832A-AD936A130608}" type="pres">
      <dgm:prSet presAssocID="{6224F093-0A3D-41E7-A145-EA0595D74A66}" presName="sibTrans" presStyleLbl="bgSibTrans2D1" presStyleIdx="1" presStyleCnt="7"/>
      <dgm:spPr/>
      <dgm:t>
        <a:bodyPr/>
        <a:lstStyle/>
        <a:p>
          <a:endParaRPr lang="en-CA"/>
        </a:p>
      </dgm:t>
    </dgm:pt>
    <dgm:pt modelId="{7495FF2A-1450-4847-B671-505B7F853F70}" type="pres">
      <dgm:prSet presAssocID="{ACB947E4-B166-4F82-B966-B608CFC8769E}" presName="compNode" presStyleCnt="0"/>
      <dgm:spPr/>
    </dgm:pt>
    <dgm:pt modelId="{2D946FE8-B0DE-425C-856A-2B5B49D76572}" type="pres">
      <dgm:prSet presAssocID="{ACB947E4-B166-4F82-B966-B608CFC8769E}" presName="dummyConnPt" presStyleCnt="0"/>
      <dgm:spPr/>
    </dgm:pt>
    <dgm:pt modelId="{CCA90FB2-0F08-4D5E-9836-558CD5DC89E7}" type="pres">
      <dgm:prSet presAssocID="{ACB947E4-B166-4F82-B966-B608CFC87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D00734-1254-4C00-80E8-9113D159550D}" type="pres">
      <dgm:prSet presAssocID="{622EEBAD-3E92-4D6B-A65F-EA6930D962FC}" presName="sibTrans" presStyleLbl="bgSibTrans2D1" presStyleIdx="2" presStyleCnt="7"/>
      <dgm:spPr/>
      <dgm:t>
        <a:bodyPr/>
        <a:lstStyle/>
        <a:p>
          <a:endParaRPr lang="en-CA"/>
        </a:p>
      </dgm:t>
    </dgm:pt>
    <dgm:pt modelId="{97AA2466-3011-46E6-AF0A-A0D36D64C8A9}" type="pres">
      <dgm:prSet presAssocID="{8204AF14-432C-4919-A0CF-55F6DBDDA66A}" presName="compNode" presStyleCnt="0"/>
      <dgm:spPr/>
    </dgm:pt>
    <dgm:pt modelId="{FDDAF9DF-41FE-4BB8-91E9-043F07C04BE3}" type="pres">
      <dgm:prSet presAssocID="{8204AF14-432C-4919-A0CF-55F6DBDDA66A}" presName="dummyConnPt" presStyleCnt="0"/>
      <dgm:spPr/>
    </dgm:pt>
    <dgm:pt modelId="{21E0BDDF-BD1A-46D3-9D63-6BB4FD0A8259}" type="pres">
      <dgm:prSet presAssocID="{8204AF14-432C-4919-A0CF-55F6DBDDA66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3CB44C-E4FF-4CFA-A018-BEB102E2C11E}" type="pres">
      <dgm:prSet presAssocID="{7BDD9495-B9BC-4365-AA6F-DF1FA1D56BDE}" presName="sibTrans" presStyleLbl="bgSibTrans2D1" presStyleIdx="3" presStyleCnt="7"/>
      <dgm:spPr/>
      <dgm:t>
        <a:bodyPr/>
        <a:lstStyle/>
        <a:p>
          <a:endParaRPr lang="en-CA"/>
        </a:p>
      </dgm:t>
    </dgm:pt>
    <dgm:pt modelId="{7FD2AB90-494B-4668-ADCB-60A1FC2C2E72}" type="pres">
      <dgm:prSet presAssocID="{A6975753-0261-4888-810D-5981EC6E2D1B}" presName="compNode" presStyleCnt="0"/>
      <dgm:spPr/>
    </dgm:pt>
    <dgm:pt modelId="{3B60307C-0719-4823-81C8-086E49F88065}" type="pres">
      <dgm:prSet presAssocID="{A6975753-0261-4888-810D-5981EC6E2D1B}" presName="dummyConnPt" presStyleCnt="0"/>
      <dgm:spPr/>
    </dgm:pt>
    <dgm:pt modelId="{61455508-7079-4A2D-AEC9-CC95E3319047}" type="pres">
      <dgm:prSet presAssocID="{A6975753-0261-4888-810D-5981EC6E2D1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1D5802-745B-48C1-971F-6B32C705EDAF}" type="pres">
      <dgm:prSet presAssocID="{ACF2E8F5-623E-4EAD-8EA4-228D0C7F26D6}" presName="sibTrans" presStyleLbl="bgSibTrans2D1" presStyleIdx="4" presStyleCnt="7"/>
      <dgm:spPr/>
      <dgm:t>
        <a:bodyPr/>
        <a:lstStyle/>
        <a:p>
          <a:endParaRPr lang="en-CA"/>
        </a:p>
      </dgm:t>
    </dgm:pt>
    <dgm:pt modelId="{4F436810-7E9B-48B6-8E38-C1B68ADC91AE}" type="pres">
      <dgm:prSet presAssocID="{1A0D846C-8E62-4E78-A2CD-82825D40BA35}" presName="compNode" presStyleCnt="0"/>
      <dgm:spPr/>
    </dgm:pt>
    <dgm:pt modelId="{B86D4953-6C94-4015-84DC-A9E279F35A36}" type="pres">
      <dgm:prSet presAssocID="{1A0D846C-8E62-4E78-A2CD-82825D40BA35}" presName="dummyConnPt" presStyleCnt="0"/>
      <dgm:spPr/>
    </dgm:pt>
    <dgm:pt modelId="{6C482E10-81D6-4A49-B364-9B4334BB2383}" type="pres">
      <dgm:prSet presAssocID="{1A0D846C-8E62-4E78-A2CD-82825D40BA35}" presName="node" presStyleLbl="node1" presStyleIdx="5" presStyleCnt="8" custLinFactNeighborX="603" custLinFactNeighborY="-1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71F97EC-4E6F-4EB5-B3DF-18E568AE8157}" type="pres">
      <dgm:prSet presAssocID="{AD758E0D-A2B9-47EB-A2E7-9A2C1E2674FE}" presName="sibTrans" presStyleLbl="bgSibTrans2D1" presStyleIdx="5" presStyleCnt="7"/>
      <dgm:spPr/>
      <dgm:t>
        <a:bodyPr/>
        <a:lstStyle/>
        <a:p>
          <a:endParaRPr lang="en-CA"/>
        </a:p>
      </dgm:t>
    </dgm:pt>
    <dgm:pt modelId="{36B0C78A-EC3B-4BC0-A2B2-8D76311E9586}" type="pres">
      <dgm:prSet presAssocID="{8410FA79-331E-4086-9DBC-8950932832C9}" presName="compNode" presStyleCnt="0"/>
      <dgm:spPr/>
    </dgm:pt>
    <dgm:pt modelId="{03BB1214-6657-4751-94B9-99FBD0F51FF0}" type="pres">
      <dgm:prSet presAssocID="{8410FA79-331E-4086-9DBC-8950932832C9}" presName="dummyConnPt" presStyleCnt="0"/>
      <dgm:spPr/>
    </dgm:pt>
    <dgm:pt modelId="{D56DCDCB-A1FE-46BC-B0F2-4B82A795FD37}" type="pres">
      <dgm:prSet presAssocID="{8410FA79-331E-4086-9DBC-8950932832C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419D30-7D25-4F1D-9B9C-8578DD963606}" type="pres">
      <dgm:prSet presAssocID="{D94CF800-7FE0-4210-BA5F-A5A1E9A474B5}" presName="sibTrans" presStyleLbl="bgSibTrans2D1" presStyleIdx="6" presStyleCnt="7"/>
      <dgm:spPr/>
      <dgm:t>
        <a:bodyPr/>
        <a:lstStyle/>
        <a:p>
          <a:endParaRPr lang="en-CA"/>
        </a:p>
      </dgm:t>
    </dgm:pt>
    <dgm:pt modelId="{36C8138A-7CE3-4E4D-A55C-D1B3F1A3C0C8}" type="pres">
      <dgm:prSet presAssocID="{A6AB833F-ACAE-4B64-91A9-1F361E4AC754}" presName="compNode" presStyleCnt="0"/>
      <dgm:spPr/>
    </dgm:pt>
    <dgm:pt modelId="{DC07E53D-BDFA-4E7D-81C9-A9685BEAAAF2}" type="pres">
      <dgm:prSet presAssocID="{A6AB833F-ACAE-4B64-91A9-1F361E4AC754}" presName="dummyConnPt" presStyleCnt="0"/>
      <dgm:spPr/>
    </dgm:pt>
    <dgm:pt modelId="{9FF65C42-2DA3-4B8B-A16A-8DFDE6E6B68E}" type="pres">
      <dgm:prSet presAssocID="{A6AB833F-ACAE-4B64-91A9-1F361E4AC75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9FCC881-8536-4FA7-865D-C44FBD623370}" type="presOf" srcId="{A6975753-0261-4888-810D-5981EC6E2D1B}" destId="{61455508-7079-4A2D-AEC9-CC95E3319047}" srcOrd="0" destOrd="0" presId="urn:microsoft.com/office/officeart/2005/8/layout/bProcess4"/>
    <dgm:cxn modelId="{12C6C52D-6FFE-4026-A3E6-6E502B18623F}" type="presOf" srcId="{A97C6F1D-E38A-4497-8F79-3D7B05FCF054}" destId="{051F34D7-F2E2-4283-A0E2-7AD6EA669E27}" srcOrd="0" destOrd="0" presId="urn:microsoft.com/office/officeart/2005/8/layout/bProcess4"/>
    <dgm:cxn modelId="{8926E1EA-83B8-40D1-A655-4318F3753394}" type="presOf" srcId="{622EEBAD-3E92-4D6B-A65F-EA6930D962FC}" destId="{4BD00734-1254-4C00-80E8-9113D159550D}" srcOrd="0" destOrd="0" presId="urn:microsoft.com/office/officeart/2005/8/layout/bProcess4"/>
    <dgm:cxn modelId="{87CB03F8-3DFF-4B51-90B0-44F2583A54CF}" type="presOf" srcId="{AD758E0D-A2B9-47EB-A2E7-9A2C1E2674FE}" destId="{E71F97EC-4E6F-4EB5-B3DF-18E568AE8157}" srcOrd="0" destOrd="0" presId="urn:microsoft.com/office/officeart/2005/8/layout/bProcess4"/>
    <dgm:cxn modelId="{9309D9EE-9B6A-431A-9FE6-D7639FF0021F}" type="presOf" srcId="{1A0D846C-8E62-4E78-A2CD-82825D40BA35}" destId="{6C482E10-81D6-4A49-B364-9B4334BB2383}" srcOrd="0" destOrd="0" presId="urn:microsoft.com/office/officeart/2005/8/layout/bProcess4"/>
    <dgm:cxn modelId="{65F446D9-54BB-4713-B6C3-D3B258C2971F}" srcId="{BE8EDCBD-A3A6-4236-ACF6-3199A97BC61D}" destId="{A6AB833F-ACAE-4B64-91A9-1F361E4AC754}" srcOrd="7" destOrd="0" parTransId="{FFD7D9B2-1CA2-492E-9F7C-8E856568CC7E}" sibTransId="{B7569757-D50D-4E3C-8FE2-90B859A6C58B}"/>
    <dgm:cxn modelId="{69008DE0-83A9-489C-A02D-74CBF60C25C1}" type="presOf" srcId="{ACB947E4-B166-4F82-B966-B608CFC8769E}" destId="{CCA90FB2-0F08-4D5E-9836-558CD5DC89E7}" srcOrd="0" destOrd="0" presId="urn:microsoft.com/office/officeart/2005/8/layout/bProcess4"/>
    <dgm:cxn modelId="{F6706522-1DB1-4DDA-A450-0DFA005D6CD7}" srcId="{BE8EDCBD-A3A6-4236-ACF6-3199A97BC61D}" destId="{8204AF14-432C-4919-A0CF-55F6DBDDA66A}" srcOrd="3" destOrd="0" parTransId="{0AEC78BE-B48E-45D8-AD8D-4DA4DAC0CC52}" sibTransId="{7BDD9495-B9BC-4365-AA6F-DF1FA1D56BDE}"/>
    <dgm:cxn modelId="{4088421A-D8BA-490B-85A6-A2266E7A78A7}" type="presOf" srcId="{ACF2E8F5-623E-4EAD-8EA4-228D0C7F26D6}" destId="{751D5802-745B-48C1-971F-6B32C705EDAF}" srcOrd="0" destOrd="0" presId="urn:microsoft.com/office/officeart/2005/8/layout/bProcess4"/>
    <dgm:cxn modelId="{72F2455B-D89B-4E16-BCFC-98DE1F35412D}" type="presOf" srcId="{403E3523-CDE1-4A5B-8091-2AB28E83FDDD}" destId="{610BF17F-204B-4625-AE70-40639D0E2549}" srcOrd="0" destOrd="0" presId="urn:microsoft.com/office/officeart/2005/8/layout/bProcess4"/>
    <dgm:cxn modelId="{CE9D60F1-4861-448C-A1BC-5B1784388E3B}" srcId="{BE8EDCBD-A3A6-4236-ACF6-3199A97BC61D}" destId="{8410FA79-331E-4086-9DBC-8950932832C9}" srcOrd="6" destOrd="0" parTransId="{F3116F8A-0FFE-4BA1-A9E6-F694D3F98428}" sibTransId="{D94CF800-7FE0-4210-BA5F-A5A1E9A474B5}"/>
    <dgm:cxn modelId="{34855585-DEED-43E0-942F-65763804DC5E}" srcId="{BE8EDCBD-A3A6-4236-ACF6-3199A97BC61D}" destId="{A97C6F1D-E38A-4497-8F79-3D7B05FCF054}" srcOrd="1" destOrd="0" parTransId="{8F231A7E-0085-4C22-812A-A91810CFD2A4}" sibTransId="{6224F093-0A3D-41E7-A145-EA0595D74A66}"/>
    <dgm:cxn modelId="{881E120F-FA26-4280-92C6-0E314A5EBC2D}" type="presOf" srcId="{6224F093-0A3D-41E7-A145-EA0595D74A66}" destId="{A929ED90-800B-41A9-832A-AD936A130608}" srcOrd="0" destOrd="0" presId="urn:microsoft.com/office/officeart/2005/8/layout/bProcess4"/>
    <dgm:cxn modelId="{0E688595-713E-46DE-A39C-9C2EF711B06C}" srcId="{BE8EDCBD-A3A6-4236-ACF6-3199A97BC61D}" destId="{A6975753-0261-4888-810D-5981EC6E2D1B}" srcOrd="4" destOrd="0" parTransId="{4AFD2419-BEA5-4687-8E1F-96ACAA513D51}" sibTransId="{ACF2E8F5-623E-4EAD-8EA4-228D0C7F26D6}"/>
    <dgm:cxn modelId="{891F8EEA-D8EF-4861-A9B1-A863F0EF067D}" type="presOf" srcId="{E7E41BD5-4EF2-4911-BC10-32BEA4E57532}" destId="{8CE9F47B-9AAE-446E-B73D-1E397069495F}" srcOrd="0" destOrd="0" presId="urn:microsoft.com/office/officeart/2005/8/layout/bProcess4"/>
    <dgm:cxn modelId="{BEDD716F-CB03-430D-B55A-1F498D849067}" type="presOf" srcId="{8410FA79-331E-4086-9DBC-8950932832C9}" destId="{D56DCDCB-A1FE-46BC-B0F2-4B82A795FD37}" srcOrd="0" destOrd="0" presId="urn:microsoft.com/office/officeart/2005/8/layout/bProcess4"/>
    <dgm:cxn modelId="{25009C3D-C462-4322-8871-3D45830C5C5A}" type="presOf" srcId="{A6AB833F-ACAE-4B64-91A9-1F361E4AC754}" destId="{9FF65C42-2DA3-4B8B-A16A-8DFDE6E6B68E}" srcOrd="0" destOrd="0" presId="urn:microsoft.com/office/officeart/2005/8/layout/bProcess4"/>
    <dgm:cxn modelId="{04DCEF59-1644-4D8F-AECC-9798D63A8A47}" type="presOf" srcId="{BE8EDCBD-A3A6-4236-ACF6-3199A97BC61D}" destId="{D9BB6342-803B-4D88-8911-C3BF8B24F357}" srcOrd="0" destOrd="0" presId="urn:microsoft.com/office/officeart/2005/8/layout/bProcess4"/>
    <dgm:cxn modelId="{4953E6E3-34B0-4F8D-9816-A8185CB7581B}" srcId="{BE8EDCBD-A3A6-4236-ACF6-3199A97BC61D}" destId="{1A0D846C-8E62-4E78-A2CD-82825D40BA35}" srcOrd="5" destOrd="0" parTransId="{0C9335D9-0BFA-4F03-A1D1-F78C4DE5E66C}" sibTransId="{AD758E0D-A2B9-47EB-A2E7-9A2C1E2674FE}"/>
    <dgm:cxn modelId="{025E7F0E-BB09-427D-BB0B-A338E1F54A63}" type="presOf" srcId="{8204AF14-432C-4919-A0CF-55F6DBDDA66A}" destId="{21E0BDDF-BD1A-46D3-9D63-6BB4FD0A8259}" srcOrd="0" destOrd="0" presId="urn:microsoft.com/office/officeart/2005/8/layout/bProcess4"/>
    <dgm:cxn modelId="{6E093F18-65F2-40F3-B84D-DBFDED5E82FA}" srcId="{BE8EDCBD-A3A6-4236-ACF6-3199A97BC61D}" destId="{ACB947E4-B166-4F82-B966-B608CFC8769E}" srcOrd="2" destOrd="0" parTransId="{2988FD8F-D7B6-4ABC-A704-0DC1E73EFCEF}" sibTransId="{622EEBAD-3E92-4D6B-A65F-EA6930D962FC}"/>
    <dgm:cxn modelId="{81278BB8-4286-4F82-9404-6D7F043D07ED}" srcId="{BE8EDCBD-A3A6-4236-ACF6-3199A97BC61D}" destId="{E7E41BD5-4EF2-4911-BC10-32BEA4E57532}" srcOrd="0" destOrd="0" parTransId="{ACBAEA6B-B066-478A-83AF-465FF50669DC}" sibTransId="{403E3523-CDE1-4A5B-8091-2AB28E83FDDD}"/>
    <dgm:cxn modelId="{2CFD8C20-664C-4EA1-A413-A12ACE6EB93D}" type="presOf" srcId="{7BDD9495-B9BC-4365-AA6F-DF1FA1D56BDE}" destId="{1C3CB44C-E4FF-4CFA-A018-BEB102E2C11E}" srcOrd="0" destOrd="0" presId="urn:microsoft.com/office/officeart/2005/8/layout/bProcess4"/>
    <dgm:cxn modelId="{FE3E5BBF-97E5-4F90-8E0D-67E48DF392D8}" type="presOf" srcId="{D94CF800-7FE0-4210-BA5F-A5A1E9A474B5}" destId="{6E419D30-7D25-4F1D-9B9C-8578DD963606}" srcOrd="0" destOrd="0" presId="urn:microsoft.com/office/officeart/2005/8/layout/bProcess4"/>
    <dgm:cxn modelId="{7598FA90-14A1-403B-A35F-1D8D68FA39A4}" type="presParOf" srcId="{D9BB6342-803B-4D88-8911-C3BF8B24F357}" destId="{BB5F33F0-F590-4DBC-9EED-25E263526F0E}" srcOrd="0" destOrd="0" presId="urn:microsoft.com/office/officeart/2005/8/layout/bProcess4"/>
    <dgm:cxn modelId="{9B3B9C1C-AC6C-4A49-BB17-878A87A882F6}" type="presParOf" srcId="{BB5F33F0-F590-4DBC-9EED-25E263526F0E}" destId="{85DB8F0C-A9E2-4D19-9275-DA02F7CD7CA8}" srcOrd="0" destOrd="0" presId="urn:microsoft.com/office/officeart/2005/8/layout/bProcess4"/>
    <dgm:cxn modelId="{DC48E4D6-D23C-431F-A404-A66EC648AA1B}" type="presParOf" srcId="{BB5F33F0-F590-4DBC-9EED-25E263526F0E}" destId="{8CE9F47B-9AAE-446E-B73D-1E397069495F}" srcOrd="1" destOrd="0" presId="urn:microsoft.com/office/officeart/2005/8/layout/bProcess4"/>
    <dgm:cxn modelId="{F8D11283-DE78-431A-B163-860EB18BD3BF}" type="presParOf" srcId="{D9BB6342-803B-4D88-8911-C3BF8B24F357}" destId="{610BF17F-204B-4625-AE70-40639D0E2549}" srcOrd="1" destOrd="0" presId="urn:microsoft.com/office/officeart/2005/8/layout/bProcess4"/>
    <dgm:cxn modelId="{682C1100-DC53-4A19-8732-8D9CBE3B848F}" type="presParOf" srcId="{D9BB6342-803B-4D88-8911-C3BF8B24F357}" destId="{8E621F4B-8961-4C98-9509-1549A5F3C425}" srcOrd="2" destOrd="0" presId="urn:microsoft.com/office/officeart/2005/8/layout/bProcess4"/>
    <dgm:cxn modelId="{F8FED08E-D865-4AA7-A768-798551A91897}" type="presParOf" srcId="{8E621F4B-8961-4C98-9509-1549A5F3C425}" destId="{015F836B-D940-4B36-8653-5E738CA4893E}" srcOrd="0" destOrd="0" presId="urn:microsoft.com/office/officeart/2005/8/layout/bProcess4"/>
    <dgm:cxn modelId="{76C7429B-14C1-41A3-B3ED-59ABDBA4BFC7}" type="presParOf" srcId="{8E621F4B-8961-4C98-9509-1549A5F3C425}" destId="{051F34D7-F2E2-4283-A0E2-7AD6EA669E27}" srcOrd="1" destOrd="0" presId="urn:microsoft.com/office/officeart/2005/8/layout/bProcess4"/>
    <dgm:cxn modelId="{352C3482-FE84-435E-BCE9-11BC83231E95}" type="presParOf" srcId="{D9BB6342-803B-4D88-8911-C3BF8B24F357}" destId="{A929ED90-800B-41A9-832A-AD936A130608}" srcOrd="3" destOrd="0" presId="urn:microsoft.com/office/officeart/2005/8/layout/bProcess4"/>
    <dgm:cxn modelId="{61F27625-CF1F-40BA-B7DD-35AF3BC6A190}" type="presParOf" srcId="{D9BB6342-803B-4D88-8911-C3BF8B24F357}" destId="{7495FF2A-1450-4847-B671-505B7F853F70}" srcOrd="4" destOrd="0" presId="urn:microsoft.com/office/officeart/2005/8/layout/bProcess4"/>
    <dgm:cxn modelId="{30ADB7AF-2230-41B4-A8C4-CB3D07D59C93}" type="presParOf" srcId="{7495FF2A-1450-4847-B671-505B7F853F70}" destId="{2D946FE8-B0DE-425C-856A-2B5B49D76572}" srcOrd="0" destOrd="0" presId="urn:microsoft.com/office/officeart/2005/8/layout/bProcess4"/>
    <dgm:cxn modelId="{180BBA65-E64E-4263-A4CF-C4320A7C3B9C}" type="presParOf" srcId="{7495FF2A-1450-4847-B671-505B7F853F70}" destId="{CCA90FB2-0F08-4D5E-9836-558CD5DC89E7}" srcOrd="1" destOrd="0" presId="urn:microsoft.com/office/officeart/2005/8/layout/bProcess4"/>
    <dgm:cxn modelId="{9BFDA56F-112F-4CEE-A13D-BC342AC23428}" type="presParOf" srcId="{D9BB6342-803B-4D88-8911-C3BF8B24F357}" destId="{4BD00734-1254-4C00-80E8-9113D159550D}" srcOrd="5" destOrd="0" presId="urn:microsoft.com/office/officeart/2005/8/layout/bProcess4"/>
    <dgm:cxn modelId="{D1CDA2CA-7793-4F40-BFA2-CAF93140CB95}" type="presParOf" srcId="{D9BB6342-803B-4D88-8911-C3BF8B24F357}" destId="{97AA2466-3011-46E6-AF0A-A0D36D64C8A9}" srcOrd="6" destOrd="0" presId="urn:microsoft.com/office/officeart/2005/8/layout/bProcess4"/>
    <dgm:cxn modelId="{52B7D88B-86ED-4965-9A74-16385C5BB286}" type="presParOf" srcId="{97AA2466-3011-46E6-AF0A-A0D36D64C8A9}" destId="{FDDAF9DF-41FE-4BB8-91E9-043F07C04BE3}" srcOrd="0" destOrd="0" presId="urn:microsoft.com/office/officeart/2005/8/layout/bProcess4"/>
    <dgm:cxn modelId="{2F1B906B-9D31-4FA3-8139-E9420DB0025D}" type="presParOf" srcId="{97AA2466-3011-46E6-AF0A-A0D36D64C8A9}" destId="{21E0BDDF-BD1A-46D3-9D63-6BB4FD0A8259}" srcOrd="1" destOrd="0" presId="urn:microsoft.com/office/officeart/2005/8/layout/bProcess4"/>
    <dgm:cxn modelId="{E523663C-1BD9-41FC-8BF0-324A26CDCDAE}" type="presParOf" srcId="{D9BB6342-803B-4D88-8911-C3BF8B24F357}" destId="{1C3CB44C-E4FF-4CFA-A018-BEB102E2C11E}" srcOrd="7" destOrd="0" presId="urn:microsoft.com/office/officeart/2005/8/layout/bProcess4"/>
    <dgm:cxn modelId="{C8CCE151-AC06-49C9-8485-244C0C4B896B}" type="presParOf" srcId="{D9BB6342-803B-4D88-8911-C3BF8B24F357}" destId="{7FD2AB90-494B-4668-ADCB-60A1FC2C2E72}" srcOrd="8" destOrd="0" presId="urn:microsoft.com/office/officeart/2005/8/layout/bProcess4"/>
    <dgm:cxn modelId="{21AC2079-A47D-40FB-BC14-DD6B55EB0E25}" type="presParOf" srcId="{7FD2AB90-494B-4668-ADCB-60A1FC2C2E72}" destId="{3B60307C-0719-4823-81C8-086E49F88065}" srcOrd="0" destOrd="0" presId="urn:microsoft.com/office/officeart/2005/8/layout/bProcess4"/>
    <dgm:cxn modelId="{84FE8FE8-E670-4CCD-B233-BFE88576D84A}" type="presParOf" srcId="{7FD2AB90-494B-4668-ADCB-60A1FC2C2E72}" destId="{61455508-7079-4A2D-AEC9-CC95E3319047}" srcOrd="1" destOrd="0" presId="urn:microsoft.com/office/officeart/2005/8/layout/bProcess4"/>
    <dgm:cxn modelId="{E83CC617-17E1-4DE7-9DB5-84DBBE901DEB}" type="presParOf" srcId="{D9BB6342-803B-4D88-8911-C3BF8B24F357}" destId="{751D5802-745B-48C1-971F-6B32C705EDAF}" srcOrd="9" destOrd="0" presId="urn:microsoft.com/office/officeart/2005/8/layout/bProcess4"/>
    <dgm:cxn modelId="{F09DF55F-91CE-4295-8665-7FCEF6A4DC38}" type="presParOf" srcId="{D9BB6342-803B-4D88-8911-C3BF8B24F357}" destId="{4F436810-7E9B-48B6-8E38-C1B68ADC91AE}" srcOrd="10" destOrd="0" presId="urn:microsoft.com/office/officeart/2005/8/layout/bProcess4"/>
    <dgm:cxn modelId="{98C380AE-5153-4C37-92B5-5010A35EF593}" type="presParOf" srcId="{4F436810-7E9B-48B6-8E38-C1B68ADC91AE}" destId="{B86D4953-6C94-4015-84DC-A9E279F35A36}" srcOrd="0" destOrd="0" presId="urn:microsoft.com/office/officeart/2005/8/layout/bProcess4"/>
    <dgm:cxn modelId="{21696477-3A4A-4E73-B558-A1CF3B5CF378}" type="presParOf" srcId="{4F436810-7E9B-48B6-8E38-C1B68ADC91AE}" destId="{6C482E10-81D6-4A49-B364-9B4334BB2383}" srcOrd="1" destOrd="0" presId="urn:microsoft.com/office/officeart/2005/8/layout/bProcess4"/>
    <dgm:cxn modelId="{E7B27E6A-865C-49D0-8497-ADF7B92390B2}" type="presParOf" srcId="{D9BB6342-803B-4D88-8911-C3BF8B24F357}" destId="{E71F97EC-4E6F-4EB5-B3DF-18E568AE8157}" srcOrd="11" destOrd="0" presId="urn:microsoft.com/office/officeart/2005/8/layout/bProcess4"/>
    <dgm:cxn modelId="{F9BCCA7A-5C09-48E2-8220-734EBC993FB0}" type="presParOf" srcId="{D9BB6342-803B-4D88-8911-C3BF8B24F357}" destId="{36B0C78A-EC3B-4BC0-A2B2-8D76311E9586}" srcOrd="12" destOrd="0" presId="urn:microsoft.com/office/officeart/2005/8/layout/bProcess4"/>
    <dgm:cxn modelId="{F0F195F4-A708-425B-A68C-A6B9A5E9539D}" type="presParOf" srcId="{36B0C78A-EC3B-4BC0-A2B2-8D76311E9586}" destId="{03BB1214-6657-4751-94B9-99FBD0F51FF0}" srcOrd="0" destOrd="0" presId="urn:microsoft.com/office/officeart/2005/8/layout/bProcess4"/>
    <dgm:cxn modelId="{DE15BF49-FF9C-4559-A0E8-86E3F6BF79BB}" type="presParOf" srcId="{36B0C78A-EC3B-4BC0-A2B2-8D76311E9586}" destId="{D56DCDCB-A1FE-46BC-B0F2-4B82A795FD37}" srcOrd="1" destOrd="0" presId="urn:microsoft.com/office/officeart/2005/8/layout/bProcess4"/>
    <dgm:cxn modelId="{80D3482A-DF07-4C4A-8E8D-FAAC8CD79E78}" type="presParOf" srcId="{D9BB6342-803B-4D88-8911-C3BF8B24F357}" destId="{6E419D30-7D25-4F1D-9B9C-8578DD963606}" srcOrd="13" destOrd="0" presId="urn:microsoft.com/office/officeart/2005/8/layout/bProcess4"/>
    <dgm:cxn modelId="{66876746-8751-4B67-81D5-9ACCE040BCE7}" type="presParOf" srcId="{D9BB6342-803B-4D88-8911-C3BF8B24F357}" destId="{36C8138A-7CE3-4E4D-A55C-D1B3F1A3C0C8}" srcOrd="14" destOrd="0" presId="urn:microsoft.com/office/officeart/2005/8/layout/bProcess4"/>
    <dgm:cxn modelId="{6987FEB1-79E1-443D-B611-4010EBC81D54}" type="presParOf" srcId="{36C8138A-7CE3-4E4D-A55C-D1B3F1A3C0C8}" destId="{DC07E53D-BDFA-4E7D-81C9-A9685BEAAAF2}" srcOrd="0" destOrd="0" presId="urn:microsoft.com/office/officeart/2005/8/layout/bProcess4"/>
    <dgm:cxn modelId="{33E66A27-26E6-432B-B48A-BE5C64F8DBE7}" type="presParOf" srcId="{36C8138A-7CE3-4E4D-A55C-D1B3F1A3C0C8}" destId="{9FF65C42-2DA3-4B8B-A16A-8DFDE6E6B68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F17F-204B-4625-AE70-40639D0E2549}">
      <dsp:nvSpPr>
        <dsp:cNvPr id="0" name=""/>
        <dsp:cNvSpPr/>
      </dsp:nvSpPr>
      <dsp:spPr>
        <a:xfrm rot="5400000">
          <a:off x="-241521" y="1020034"/>
          <a:ext cx="1593400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F47B-9AAE-446E-B73D-1E397069495F}">
      <dsp:nvSpPr>
        <dsp:cNvPr id="0" name=""/>
        <dsp:cNvSpPr/>
      </dsp:nvSpPr>
      <dsp:spPr>
        <a:xfrm>
          <a:off x="122913" y="3"/>
          <a:ext cx="2137331" cy="12823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Image</a:t>
          </a:r>
          <a:endParaRPr lang="en-CA" sz="3200" kern="1200" dirty="0"/>
        </a:p>
      </dsp:txBody>
      <dsp:txXfrm>
        <a:off x="160473" y="37563"/>
        <a:ext cx="2062211" cy="1207278"/>
      </dsp:txXfrm>
    </dsp:sp>
    <dsp:sp modelId="{A929ED90-800B-41A9-832A-AD936A130608}">
      <dsp:nvSpPr>
        <dsp:cNvPr id="0" name=""/>
        <dsp:cNvSpPr/>
      </dsp:nvSpPr>
      <dsp:spPr>
        <a:xfrm rot="5455503">
          <a:off x="-255336" y="2623866"/>
          <a:ext cx="1595275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F34D7-F2E2-4283-A0E2-7AD6EA669E27}">
      <dsp:nvSpPr>
        <dsp:cNvPr id="0" name=""/>
        <dsp:cNvSpPr/>
      </dsp:nvSpPr>
      <dsp:spPr>
        <a:xfrm>
          <a:off x="122913" y="1603001"/>
          <a:ext cx="2137331" cy="12823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OCR</a:t>
          </a:r>
          <a:endParaRPr lang="en-CA" sz="3200" kern="1200" dirty="0"/>
        </a:p>
      </dsp:txBody>
      <dsp:txXfrm>
        <a:off x="160473" y="1640561"/>
        <a:ext cx="2062211" cy="1207278"/>
      </dsp:txXfrm>
    </dsp:sp>
    <dsp:sp modelId="{4BD00734-1254-4C00-80E8-9113D159550D}">
      <dsp:nvSpPr>
        <dsp:cNvPr id="0" name=""/>
        <dsp:cNvSpPr/>
      </dsp:nvSpPr>
      <dsp:spPr>
        <a:xfrm>
          <a:off x="534222" y="3426198"/>
          <a:ext cx="2833052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90FB2-0F08-4D5E-9836-558CD5DC89E7}">
      <dsp:nvSpPr>
        <dsp:cNvPr id="0" name=""/>
        <dsp:cNvSpPr/>
      </dsp:nvSpPr>
      <dsp:spPr>
        <a:xfrm>
          <a:off x="97158" y="3207667"/>
          <a:ext cx="2137331" cy="12823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Spell Correction</a:t>
          </a:r>
          <a:endParaRPr lang="en-CA" sz="1800" kern="1200" dirty="0"/>
        </a:p>
      </dsp:txBody>
      <dsp:txXfrm>
        <a:off x="134718" y="3245227"/>
        <a:ext cx="2062211" cy="1207278"/>
      </dsp:txXfrm>
    </dsp:sp>
    <dsp:sp modelId="{1C3CB44C-E4FF-4CFA-A018-BEB102E2C11E}">
      <dsp:nvSpPr>
        <dsp:cNvPr id="0" name=""/>
        <dsp:cNvSpPr/>
      </dsp:nvSpPr>
      <dsp:spPr>
        <a:xfrm rot="16200000">
          <a:off x="2575373" y="2624699"/>
          <a:ext cx="1593400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BDDF-BD1A-46D3-9D63-6BB4FD0A8259}">
      <dsp:nvSpPr>
        <dsp:cNvPr id="0" name=""/>
        <dsp:cNvSpPr/>
      </dsp:nvSpPr>
      <dsp:spPr>
        <a:xfrm>
          <a:off x="2939808" y="3207667"/>
          <a:ext cx="2137331" cy="128239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Classification of the corrected words to category: </a:t>
          </a:r>
          <a:r>
            <a:rPr lang="en-US" sz="1200" kern="1200" dirty="0" smtClean="0"/>
            <a:t>claims, ingredients, product names, company names, NPN</a:t>
          </a:r>
          <a:endParaRPr lang="en-CA" sz="1200" kern="1200" dirty="0"/>
        </a:p>
      </dsp:txBody>
      <dsp:txXfrm>
        <a:off x="2977368" y="3245227"/>
        <a:ext cx="2062211" cy="1207278"/>
      </dsp:txXfrm>
    </dsp:sp>
    <dsp:sp modelId="{751D5802-745B-48C1-971F-6B32C705EDAF}">
      <dsp:nvSpPr>
        <dsp:cNvPr id="0" name=""/>
        <dsp:cNvSpPr/>
      </dsp:nvSpPr>
      <dsp:spPr>
        <a:xfrm rot="16217382">
          <a:off x="2580973" y="1023267"/>
          <a:ext cx="1599887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55508-7079-4A2D-AEC9-CC95E3319047}">
      <dsp:nvSpPr>
        <dsp:cNvPr id="0" name=""/>
        <dsp:cNvSpPr/>
      </dsp:nvSpPr>
      <dsp:spPr>
        <a:xfrm>
          <a:off x="2939808" y="1604668"/>
          <a:ext cx="2137331" cy="128239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User checks OCR result</a:t>
          </a:r>
          <a:endParaRPr lang="en-CA" sz="2000" kern="1200" dirty="0">
            <a:solidFill>
              <a:schemeClr val="tx1"/>
            </a:solidFill>
          </a:endParaRPr>
        </a:p>
      </dsp:txBody>
      <dsp:txXfrm>
        <a:off x="2977368" y="1642228"/>
        <a:ext cx="2062211" cy="1207278"/>
      </dsp:txXfrm>
    </dsp:sp>
    <dsp:sp modelId="{E71F97EC-4E6F-4EB5-B3DF-18E568AE8157}">
      <dsp:nvSpPr>
        <dsp:cNvPr id="0" name=""/>
        <dsp:cNvSpPr/>
      </dsp:nvSpPr>
      <dsp:spPr>
        <a:xfrm rot="2032">
          <a:off x="3389760" y="219368"/>
          <a:ext cx="2820165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2E10-81D6-4A49-B364-9B4334BB2383}">
      <dsp:nvSpPr>
        <dsp:cNvPr id="0" name=""/>
        <dsp:cNvSpPr/>
      </dsp:nvSpPr>
      <dsp:spPr>
        <a:xfrm>
          <a:off x="2952697" y="3"/>
          <a:ext cx="2137331" cy="128239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API Calls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(LNHPD API) </a:t>
          </a:r>
          <a:endParaRPr lang="en-CA" sz="1800" kern="1200" dirty="0"/>
        </a:p>
      </dsp:txBody>
      <dsp:txXfrm>
        <a:off x="2990257" y="37563"/>
        <a:ext cx="2062211" cy="1207278"/>
      </dsp:txXfrm>
    </dsp:sp>
    <dsp:sp modelId="{6E419D30-7D25-4F1D-9B9C-8578DD963606}">
      <dsp:nvSpPr>
        <dsp:cNvPr id="0" name=""/>
        <dsp:cNvSpPr/>
      </dsp:nvSpPr>
      <dsp:spPr>
        <a:xfrm rot="5400000">
          <a:off x="5418024" y="1021701"/>
          <a:ext cx="1593400" cy="19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DCDCB-A1FE-46BC-B0F2-4B82A795FD37}">
      <dsp:nvSpPr>
        <dsp:cNvPr id="0" name=""/>
        <dsp:cNvSpPr/>
      </dsp:nvSpPr>
      <dsp:spPr>
        <a:xfrm>
          <a:off x="5782459" y="1670"/>
          <a:ext cx="2137331" cy="128239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Compliance Assessment (ingredients, claims)</a:t>
          </a:r>
          <a:endParaRPr lang="en-CA" sz="1600" kern="1200" dirty="0"/>
        </a:p>
      </dsp:txBody>
      <dsp:txXfrm>
        <a:off x="5820019" y="39230"/>
        <a:ext cx="2062211" cy="1207278"/>
      </dsp:txXfrm>
    </dsp:sp>
    <dsp:sp modelId="{9FF65C42-2DA3-4B8B-A16A-8DFDE6E6B68E}">
      <dsp:nvSpPr>
        <dsp:cNvPr id="0" name=""/>
        <dsp:cNvSpPr/>
      </dsp:nvSpPr>
      <dsp:spPr>
        <a:xfrm>
          <a:off x="5782459" y="1604668"/>
          <a:ext cx="2137331" cy="128239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interface</a:t>
          </a:r>
          <a:endParaRPr lang="en-CA" sz="2000" kern="1200" dirty="0"/>
        </a:p>
      </dsp:txBody>
      <dsp:txXfrm>
        <a:off x="5820019" y="1642228"/>
        <a:ext cx="2062211" cy="1207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6D038A0-4A66-AD46-880C-828033E5C1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85FAA1-7185-D84D-B954-6CF358AC4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A01C-2C12-804C-88B5-9896F19012E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53D3E8-DF6F-F14E-BEE2-9BCF9D7C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1D4BE8-358D-1544-B1D8-848CE765F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34E14-3BDD-F047-9350-B9B421CB2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1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CB8EC-329E-2141-BBA4-35C3D867A29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C39CB-E1CB-9340-B0B7-F19980BF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1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842122"/>
            <a:ext cx="6858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275" b="1" spc="75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4161759"/>
            <a:ext cx="6858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kern="4600" spc="75" baseline="0">
                <a:latin typeface="Arial MT Std" panose="020B0402020200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143000" y="5698451"/>
            <a:ext cx="6858000" cy="3841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spc="0" baseline="0" dirty="0">
                <a:latin typeface="+mn-lt"/>
              </a:rPr>
              <a:t>Delivering insight through data for a better Canada</a:t>
            </a:r>
            <a:endParaRPr lang="en-US" sz="1200" b="0" spc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9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85C0EB-557E-1645-91FD-31902787C3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106449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2F0AE7D4-08EF-754E-9708-5C9C639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FEA2062F-3764-B448-8D64-92E472DC98B1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42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9C42C0-1463-7D4C-A090-A7CB0034B9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6543675" y="1078992"/>
            <a:ext cx="1971675" cy="4828830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078991"/>
            <a:ext cx="5800725" cy="4828831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2421A01F-6CA4-7545-B86A-6EEE790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35470153-8F49-8344-92AA-9E7749E2F0B5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355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8042DF-D6CA-C54C-B4D1-49EAF075C1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294410"/>
            <a:ext cx="78867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3813"/>
            <a:ext cx="7886700" cy="3628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  <a:lvl2pPr>
              <a:defRPr sz="135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050">
                <a:latin typeface="Arial MT Std" panose="020B0402020200020204" pitchFamily="34" charset="0"/>
              </a:defRPr>
            </a:lvl4pPr>
            <a:lvl5pPr>
              <a:defRPr sz="105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698B9CE6-D98F-1843-B178-8BB7AD4DC082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0226A1F-D105-5543-88C8-44C54CF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A6984-BC7F-D144-AF57-8FDCF0C865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650105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342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52701DC-7B2B-D54E-891F-CC187756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BE097BAA-7985-8846-9CDB-5F90D22BA7BD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9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235FFA-E183-E64B-A48B-DBBE2E822A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906DD61B-D42A-2F4E-8796-F57BABF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B05CD447-7EEF-3041-9A9E-A01858D0019C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62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649C26-7612-444C-99FB-688555806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817461"/>
            <a:ext cx="3868340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817461"/>
            <a:ext cx="3887391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FC77CFC8-067E-DA4B-96A3-295B5CF9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EB74D445-C25D-F243-ABB1-8AA29D1ED8F0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493E133-8C24-484A-8624-466193203F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152144"/>
            <a:ext cx="78867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A9B4C8D-BDB6-2043-9291-BD7FAA25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297694BE-5E00-A347-8EFE-0EC9A8E1B1FB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73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5CD489-C97E-894B-8500-D101685036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530FC22-43D0-C64D-82B5-B359DD2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6110D53E-99AA-EF4C-BF64-D29544A07C5D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872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06E300-3473-574B-AEAC-B27BA195C7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0DE7DE39-1E83-254A-8454-37527E8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4F14E506-89BE-BE46-90A3-90DA89A5AE6F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3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345D2D-B6FE-794B-ACCE-8EBB8D9EB1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38472" y="-226050"/>
            <a:ext cx="3005528" cy="14605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987425"/>
            <a:ext cx="2949178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97374AA3-F4F7-844B-9252-3248168C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126" y="5921009"/>
            <a:ext cx="333982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501D2661-873E-DA4A-B614-9172187E9E01}"/>
              </a:ext>
            </a:extLst>
          </p:cNvPr>
          <p:cNvSpPr txBox="1">
            <a:spLocks/>
          </p:cNvSpPr>
          <p:nvPr userDrawn="1"/>
        </p:nvSpPr>
        <p:spPr>
          <a:xfrm>
            <a:off x="2807493" y="6455976"/>
            <a:ext cx="3529013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+mn-lt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6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92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854" y="2644347"/>
            <a:ext cx="7522436" cy="1033768"/>
          </a:xfrm>
        </p:spPr>
        <p:txBody>
          <a:bodyPr/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Cyclops– Vocabulary and Dataset Creation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17" y="3686012"/>
            <a:ext cx="7841673" cy="1059170"/>
          </a:xfrm>
        </p:spPr>
        <p:txBody>
          <a:bodyPr>
            <a:normAutofit/>
          </a:bodyPr>
          <a:lstStyle/>
          <a:p>
            <a:r>
              <a:rPr lang="en-US" sz="1800" dirty="0"/>
              <a:t>Joanne Yoon, Anurag Bejju, Alex El-Hajj, Denise Chen, Saeid Molladavoudi, Nick Denis, Monica Pickard </a:t>
            </a:r>
            <a:endParaRPr lang="en-US" sz="1800" dirty="0" smtClean="0"/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03, 2020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656113"/>
            <a:ext cx="4260850" cy="4058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896 Products</a:t>
            </a:r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79.1%</a:t>
            </a:r>
          </a:p>
          <a:p>
            <a:pPr marL="0" indent="0" algn="ctr">
              <a:buNone/>
            </a:pP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39950" y="508000"/>
            <a:ext cx="2838450" cy="462252"/>
          </a:xfrm>
        </p:spPr>
        <p:txBody>
          <a:bodyPr/>
          <a:lstStyle/>
          <a:p>
            <a:r>
              <a:rPr lang="en-US" b="1" dirty="0" smtClean="0"/>
              <a:t>OCR + </a:t>
            </a:r>
            <a:r>
              <a:rPr lang="en-US" b="1" dirty="0" err="1" smtClean="0"/>
              <a:t>SymSpell</a:t>
            </a:r>
            <a:r>
              <a:rPr lang="en-US" b="1" dirty="0" smtClean="0"/>
              <a:t> Analysis </a:t>
            </a:r>
            <a:endParaRPr lang="en-CA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3300" y="3227324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OCR perfectly extracted words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1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656113"/>
            <a:ext cx="4260850" cy="4058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896 Products</a:t>
            </a:r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79.1%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 smtClean="0"/>
              <a:t>334 or 37.3%</a:t>
            </a:r>
            <a:endParaRPr lang="en-CA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39950" y="508000"/>
            <a:ext cx="2838450" cy="462252"/>
          </a:xfrm>
        </p:spPr>
        <p:txBody>
          <a:bodyPr/>
          <a:lstStyle/>
          <a:p>
            <a:r>
              <a:rPr lang="en-US" b="1" dirty="0" smtClean="0"/>
              <a:t>OCR + </a:t>
            </a:r>
            <a:r>
              <a:rPr lang="en-US" b="1" dirty="0" err="1" smtClean="0"/>
              <a:t>SymSpell</a:t>
            </a:r>
            <a:r>
              <a:rPr lang="en-US" b="1" dirty="0" smtClean="0"/>
              <a:t> Analysis </a:t>
            </a:r>
            <a:endParaRPr lang="en-CA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3300" y="3227324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OCR perfectly extracted words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813300" y="462432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OCR perfectly extracted NPNs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0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995" y="372826"/>
            <a:ext cx="2607105" cy="422748"/>
          </a:xfrm>
        </p:spPr>
        <p:txBody>
          <a:bodyPr/>
          <a:lstStyle/>
          <a:p>
            <a:r>
              <a:rPr lang="en-US" b="1" dirty="0" smtClean="0"/>
              <a:t>OCR + </a:t>
            </a:r>
            <a:r>
              <a:rPr lang="en-US" b="1" dirty="0" err="1" smtClean="0"/>
              <a:t>SymSpell</a:t>
            </a:r>
            <a:r>
              <a:rPr lang="en-US" b="1" dirty="0" smtClean="0"/>
              <a:t> Analysis </a:t>
            </a:r>
            <a:endParaRPr lang="en-CA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10859" y="1517941"/>
            <a:ext cx="3886200" cy="3000599"/>
          </a:xfrm>
        </p:spPr>
        <p:txBody>
          <a:bodyPr>
            <a:normAutofit/>
          </a:bodyPr>
          <a:lstStyle/>
          <a:p>
            <a:r>
              <a:rPr lang="en-US" dirty="0" err="1" smtClean="0"/>
              <a:t>SymSpell</a:t>
            </a:r>
            <a:r>
              <a:rPr lang="en-US" dirty="0" smtClean="0"/>
              <a:t> w/ a single exact match:</a:t>
            </a:r>
          </a:p>
          <a:p>
            <a:pPr lvl="1"/>
            <a:r>
              <a:rPr lang="en-US" dirty="0"/>
              <a:t>82.6% of OCR words get matched to vocabulary</a:t>
            </a:r>
          </a:p>
          <a:p>
            <a:pPr lvl="1"/>
            <a:r>
              <a:rPr lang="en-US" dirty="0"/>
              <a:t>An additional 18 NPNs get matched </a:t>
            </a:r>
            <a:r>
              <a:rPr lang="en-US" dirty="0" smtClean="0"/>
              <a:t>exactly (39.3% of products)</a:t>
            </a:r>
          </a:p>
          <a:p>
            <a:endParaRPr lang="en-US" dirty="0" smtClean="0"/>
          </a:p>
          <a:p>
            <a:r>
              <a:rPr lang="en-US" dirty="0" err="1" smtClean="0"/>
              <a:t>SymSpell</a:t>
            </a:r>
            <a:r>
              <a:rPr lang="en-US" dirty="0" smtClean="0"/>
              <a:t> w/ multiple matches:</a:t>
            </a:r>
          </a:p>
          <a:p>
            <a:pPr lvl="1"/>
            <a:r>
              <a:rPr lang="en-US" dirty="0"/>
              <a:t>7942 (6.7%) of words have multiple matches</a:t>
            </a:r>
          </a:p>
          <a:p>
            <a:pPr lvl="1"/>
            <a:r>
              <a:rPr lang="en-US" dirty="0" smtClean="0"/>
              <a:t>An additional 87 NPNs are extracted, though they match to multiple different NPN (see Figure) </a:t>
            </a:r>
          </a:p>
          <a:p>
            <a:pPr lvl="1"/>
            <a:r>
              <a:rPr lang="en-US" dirty="0" smtClean="0"/>
              <a:t>47% of products have extracted NPN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10.2% (12,085 words) have no matches after OCR/</a:t>
            </a:r>
            <a:r>
              <a:rPr lang="en-US" dirty="0" err="1" smtClean="0"/>
              <a:t>SymSpell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1917" y="1517715"/>
            <a:ext cx="3886200" cy="3000599"/>
          </a:xfrm>
        </p:spPr>
        <p:txBody>
          <a:bodyPr>
            <a:normAutofit/>
          </a:bodyPr>
          <a:lstStyle/>
          <a:p>
            <a:r>
              <a:rPr lang="en-US" dirty="0" err="1" smtClean="0"/>
              <a:t>SymSpelll</a:t>
            </a:r>
            <a:r>
              <a:rPr lang="en-US" dirty="0" smtClean="0"/>
              <a:t> w/ a single exact match:</a:t>
            </a:r>
          </a:p>
          <a:p>
            <a:pPr lvl="1"/>
            <a:r>
              <a:rPr lang="en-US" dirty="0"/>
              <a:t>, 84.0% of OCR words get matched to vocabulary</a:t>
            </a:r>
          </a:p>
          <a:p>
            <a:pPr lvl="1"/>
            <a:r>
              <a:rPr lang="en-US" dirty="0"/>
              <a:t>An additional 39 NPNs get matched </a:t>
            </a:r>
            <a:r>
              <a:rPr lang="en-US" dirty="0" smtClean="0"/>
              <a:t>exactly </a:t>
            </a:r>
            <a:r>
              <a:rPr lang="en-US" dirty="0"/>
              <a:t>(41.6% of products)</a:t>
            </a:r>
          </a:p>
          <a:p>
            <a:pPr lvl="1"/>
            <a:endParaRPr lang="en-US" dirty="0"/>
          </a:p>
          <a:p>
            <a:r>
              <a:rPr lang="en-US" dirty="0" err="1" smtClean="0"/>
              <a:t>SymSpell</a:t>
            </a:r>
            <a:r>
              <a:rPr lang="en-US" dirty="0" smtClean="0"/>
              <a:t> w/ multiple matches:</a:t>
            </a:r>
          </a:p>
          <a:p>
            <a:pPr lvl="1"/>
            <a:r>
              <a:rPr lang="en-US" dirty="0"/>
              <a:t>11, 758(9.9%) of words have multiple matches</a:t>
            </a:r>
          </a:p>
          <a:p>
            <a:pPr lvl="1"/>
            <a:r>
              <a:rPr lang="en-US" dirty="0" smtClean="0"/>
              <a:t>An additional 125 NPNs are extracted, though they match to multiple different NPN (see Figure)</a:t>
            </a:r>
          </a:p>
          <a:p>
            <a:pPr lvl="1"/>
            <a:r>
              <a:rPr lang="en-US" dirty="0" smtClean="0"/>
              <a:t>55.6% of products have extracted NPN</a:t>
            </a:r>
          </a:p>
          <a:p>
            <a:endParaRPr lang="en-US" dirty="0" smtClean="0"/>
          </a:p>
          <a:p>
            <a:r>
              <a:rPr lang="en-US" dirty="0" smtClean="0"/>
              <a:t>5.6% (6,606 </a:t>
            </a:r>
            <a:r>
              <a:rPr lang="en-US" dirty="0"/>
              <a:t>words) have no matches after OCR/</a:t>
            </a:r>
            <a:r>
              <a:rPr lang="en-US" dirty="0" err="1"/>
              <a:t>SymSpell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262" y="932088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Edit Distance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798043" y="932088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Edit Distance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8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850" y="495300"/>
            <a:ext cx="2914650" cy="387572"/>
          </a:xfrm>
        </p:spPr>
        <p:txBody>
          <a:bodyPr/>
          <a:lstStyle/>
          <a:p>
            <a:r>
              <a:rPr lang="en-US" dirty="0" smtClean="0"/>
              <a:t>NPNs with Multiple Matches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8" y="1332819"/>
            <a:ext cx="3518741" cy="2345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90" y="3678645"/>
            <a:ext cx="3541999" cy="217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91" y="1332819"/>
            <a:ext cx="3591450" cy="23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Word Classifier Results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2441284" cy="291628"/>
          </a:xfrm>
        </p:spPr>
        <p:txBody>
          <a:bodyPr/>
          <a:lstStyle/>
          <a:p>
            <a:r>
              <a:rPr lang="en-US" dirty="0" smtClean="0"/>
              <a:t>Baseline: NHP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118" y="482283"/>
            <a:ext cx="2281310" cy="402801"/>
          </a:xfrm>
        </p:spPr>
        <p:txBody>
          <a:bodyPr/>
          <a:lstStyle/>
          <a:p>
            <a:r>
              <a:rPr lang="en-US" b="1" dirty="0" smtClean="0"/>
              <a:t>99.63% Test Accuracy</a:t>
            </a:r>
            <a:endParaRPr lang="en-CA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9296665"/>
              </p:ext>
            </p:extLst>
          </p:nvPr>
        </p:nvGraphicFramePr>
        <p:xfrm>
          <a:off x="1046267" y="1640482"/>
          <a:ext cx="7994702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67"/>
                <a:gridCol w="868196"/>
                <a:gridCol w="741664"/>
                <a:gridCol w="847933"/>
                <a:gridCol w="555864"/>
                <a:gridCol w="772733"/>
                <a:gridCol w="695459"/>
                <a:gridCol w="875763"/>
                <a:gridCol w="862885"/>
                <a:gridCol w="708338"/>
              </a:tblGrid>
              <a:tr h="484532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</a:p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Med.</a:t>
                      </a:r>
                    </a:p>
                    <a:p>
                      <a:pPr algn="ctr"/>
                      <a:r>
                        <a:rPr lang="en-US" dirty="0" err="1" smtClean="0"/>
                        <a:t>Ingred</a:t>
                      </a:r>
                      <a:r>
                        <a:rPr lang="en-US" dirty="0" smtClean="0"/>
                        <a:t>.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Claims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Non-med</a:t>
                      </a:r>
                      <a:endParaRPr lang="en-CA" dirty="0" smtClean="0"/>
                    </a:p>
                    <a:p>
                      <a:pPr algn="ctr"/>
                      <a:r>
                        <a:rPr lang="en-US" dirty="0" err="1" smtClean="0"/>
                        <a:t>Ingred</a:t>
                      </a:r>
                      <a:r>
                        <a:rPr lang="en-US" dirty="0" smtClean="0"/>
                        <a:t>.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NPN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</a:p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805226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Medicinal</a:t>
                      </a:r>
                    </a:p>
                    <a:p>
                      <a:pPr algn="ctr"/>
                      <a:r>
                        <a:rPr lang="en-US" dirty="0" smtClean="0"/>
                        <a:t>Ingredients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Claims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432498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 name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dirty="0" smtClean="0"/>
                        <a:t>on-med</a:t>
                      </a:r>
                      <a:endParaRPr lang="en-CA" dirty="0" smtClean="0"/>
                    </a:p>
                    <a:p>
                      <a:pPr algn="ctr"/>
                      <a:r>
                        <a:rPr lang="en-US" dirty="0" smtClean="0"/>
                        <a:t>Ingredients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CA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57347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NPN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22862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2498" y="1271150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Prediction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18009" y="3706256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 Class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8408" y="695459"/>
            <a:ext cx="7886700" cy="540956"/>
          </a:xfrm>
        </p:spPr>
        <p:txBody>
          <a:bodyPr/>
          <a:lstStyle/>
          <a:p>
            <a:r>
              <a:rPr lang="en-US" dirty="0" smtClean="0"/>
              <a:t>Test: Concatenated Inputs Dataset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22739"/>
            <a:ext cx="7886700" cy="2784504"/>
          </a:xfrm>
        </p:spPr>
        <p:txBody>
          <a:bodyPr/>
          <a:lstStyle/>
          <a:p>
            <a:r>
              <a:rPr lang="en-US" dirty="0" smtClean="0"/>
              <a:t>N = 5 concatenated inputs:</a:t>
            </a:r>
          </a:p>
          <a:p>
            <a:pPr lvl="1"/>
            <a:r>
              <a:rPr lang="en-US" dirty="0" smtClean="0"/>
              <a:t>82.2% accuracy</a:t>
            </a:r>
          </a:p>
          <a:p>
            <a:r>
              <a:rPr lang="en-US" dirty="0" smtClean="0"/>
              <a:t>N=10</a:t>
            </a:r>
          </a:p>
          <a:p>
            <a:pPr lvl="1"/>
            <a:r>
              <a:rPr lang="en-US" dirty="0" smtClean="0"/>
              <a:t>76.6% accuracy</a:t>
            </a:r>
          </a:p>
          <a:p>
            <a:r>
              <a:rPr lang="en-US" dirty="0" smtClean="0"/>
              <a:t>N=20</a:t>
            </a:r>
          </a:p>
          <a:p>
            <a:pPr lvl="1"/>
            <a:r>
              <a:rPr lang="en-US" dirty="0" smtClean="0"/>
              <a:t>73.3% accuracy</a:t>
            </a:r>
          </a:p>
          <a:p>
            <a:r>
              <a:rPr lang="en-US" dirty="0" smtClean="0"/>
              <a:t>N=40</a:t>
            </a:r>
          </a:p>
          <a:p>
            <a:pPr lvl="1"/>
            <a:r>
              <a:rPr lang="en-US" dirty="0" smtClean="0"/>
              <a:t>71.4% 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9" y="976548"/>
            <a:ext cx="7886700" cy="66309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sz="2700" dirty="0" err="1"/>
              <a:t>FrontEnd</a:t>
            </a:r>
            <a:r>
              <a:rPr lang="en-CA" sz="2700" dirty="0"/>
              <a:t> Pages (Search Products)</a:t>
            </a:r>
            <a:endParaRPr lang="en-CA" sz="2700" dirty="0"/>
          </a:p>
        </p:txBody>
      </p:sp>
      <p:sp>
        <p:nvSpPr>
          <p:cNvPr id="4" name="Rectangle 3"/>
          <p:cNvSpPr/>
          <p:nvPr/>
        </p:nvSpPr>
        <p:spPr>
          <a:xfrm>
            <a:off x="534472" y="1948734"/>
            <a:ext cx="1867436" cy="313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5" name="Rectangle 4"/>
          <p:cNvSpPr/>
          <p:nvPr/>
        </p:nvSpPr>
        <p:spPr>
          <a:xfrm>
            <a:off x="2665926" y="1948734"/>
            <a:ext cx="1867436" cy="313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8" name="TextBox 7"/>
          <p:cNvSpPr txBox="1"/>
          <p:nvPr/>
        </p:nvSpPr>
        <p:spPr>
          <a:xfrm>
            <a:off x="648770" y="2151578"/>
            <a:ext cx="1638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NPN Confirmation</a:t>
            </a:r>
            <a:endParaRPr lang="en-CA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780225" y="2036161"/>
            <a:ext cx="16388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/>
              <a:t>Product Name </a:t>
            </a:r>
            <a:br>
              <a:rPr lang="en-CA" sz="1500" dirty="0"/>
            </a:br>
            <a:r>
              <a:rPr lang="en-CA" sz="1500" dirty="0"/>
              <a:t>&amp; Company name</a:t>
            </a:r>
          </a:p>
          <a:p>
            <a:pPr algn="ctr"/>
            <a:r>
              <a:rPr lang="en-CA" sz="1500" dirty="0"/>
              <a:t>Confirmation</a:t>
            </a:r>
            <a:endParaRPr lang="en-CA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780225" y="3107833"/>
            <a:ext cx="1638837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/>
              <a:t>Top 10 Hits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/>
              <a:t>If none Correct: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CA" sz="1350" dirty="0"/>
              <a:t>User Input Box</a:t>
            </a:r>
            <a:endParaRPr lang="en-CA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4771623" y="2036162"/>
            <a:ext cx="3081271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dirty="0"/>
              <a:t>Products Identified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CA" dirty="0"/>
              <a:t>Output for each page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CA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dirty="0" err="1"/>
              <a:t>Licensed_product.json</a:t>
            </a:r>
            <a:endParaRPr lang="en-CA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CA" dirty="0"/>
              <a:t>Licensed number (NPN)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CA" dirty="0" err="1"/>
              <a:t>Lnhpd_ID</a:t>
            </a:r>
            <a:endParaRPr lang="en-CA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38798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456" y="1948974"/>
            <a:ext cx="2914650" cy="3081032"/>
          </a:xfrm>
        </p:spPr>
        <p:txBody>
          <a:bodyPr>
            <a:normAutofit/>
          </a:bodyPr>
          <a:lstStyle/>
          <a:p>
            <a:r>
              <a:rPr lang="en-US" dirty="0" smtClean="0"/>
              <a:t>User Separate the medicinal / non-medicinal data</a:t>
            </a:r>
          </a:p>
          <a:p>
            <a:r>
              <a:rPr lang="en-US" dirty="0" smtClean="0"/>
              <a:t>Alias dataset</a:t>
            </a:r>
          </a:p>
          <a:p>
            <a:pPr lvl="1"/>
            <a:r>
              <a:rPr lang="en-US" dirty="0" smtClean="0"/>
              <a:t>Natural Health Products Ingredient Database (Common Name)</a:t>
            </a:r>
          </a:p>
          <a:p>
            <a:r>
              <a:rPr lang="en-CA" dirty="0" smtClean="0"/>
              <a:t>Output</a:t>
            </a:r>
          </a:p>
          <a:p>
            <a:pPr lvl="1"/>
            <a:r>
              <a:rPr lang="en-CA" dirty="0" smtClean="0"/>
              <a:t>How Many matched</a:t>
            </a:r>
          </a:p>
          <a:p>
            <a:pPr lvl="1"/>
            <a:r>
              <a:rPr lang="en-CA" dirty="0" smtClean="0"/>
              <a:t>How many shall be added</a:t>
            </a:r>
          </a:p>
          <a:p>
            <a:pPr lvl="1"/>
            <a:r>
              <a:rPr lang="en-CA" dirty="0" smtClean="0"/>
              <a:t>How many are missing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37781" y="1943454"/>
            <a:ext cx="2266102" cy="3467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0" name="TextBox 9"/>
          <p:cNvSpPr txBox="1"/>
          <p:nvPr/>
        </p:nvSpPr>
        <p:spPr>
          <a:xfrm>
            <a:off x="4521570" y="2038685"/>
            <a:ext cx="2098523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Extracted: 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Medicinal Ingredients</a:t>
            </a:r>
            <a:endParaRPr lang="en-CA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585200" y="2738109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2" name="Flowchart: Connector 11"/>
          <p:cNvSpPr/>
          <p:nvPr/>
        </p:nvSpPr>
        <p:spPr>
          <a:xfrm>
            <a:off x="4585200" y="2948628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3" name="Flowchart: Connector 12"/>
          <p:cNvSpPr/>
          <p:nvPr/>
        </p:nvSpPr>
        <p:spPr>
          <a:xfrm>
            <a:off x="4584073" y="3144380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4" name="Flowchart: Connector 13"/>
          <p:cNvSpPr/>
          <p:nvPr/>
        </p:nvSpPr>
        <p:spPr>
          <a:xfrm>
            <a:off x="4584072" y="3354899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5" name="TextBox 14"/>
          <p:cNvSpPr txBox="1"/>
          <p:nvPr/>
        </p:nvSpPr>
        <p:spPr>
          <a:xfrm>
            <a:off x="4615891" y="2640289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a</a:t>
            </a:r>
            <a:endParaRPr lang="en-CA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813" y="2860673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b</a:t>
            </a:r>
            <a:endParaRPr lang="en-CA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812" y="3060807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c</a:t>
            </a:r>
            <a:endParaRPr lang="en-CA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624812" y="3260941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d</a:t>
            </a:r>
            <a:endParaRPr lang="en-CA" sz="10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6348" y="2661562"/>
            <a:ext cx="145523" cy="14552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578411" y="3541038"/>
            <a:ext cx="992422" cy="16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Add med. Ingredient</a:t>
            </a:r>
            <a:endParaRPr lang="en-CA" sz="788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02865" y="4092613"/>
            <a:ext cx="1453081" cy="239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/>
              <a:t>Confirm Medicinal Ingredients</a:t>
            </a:r>
            <a:endParaRPr lang="en-CA" sz="825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6348" y="2870997"/>
            <a:ext cx="145523" cy="1455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2393" y="3094565"/>
            <a:ext cx="145523" cy="1455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2394" y="3291640"/>
            <a:ext cx="145523" cy="145523"/>
          </a:xfrm>
          <a:prstGeom prst="rect">
            <a:avLst/>
          </a:prstGeom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13307" y="1017125"/>
            <a:ext cx="7886700" cy="663095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CA" sz="2700" dirty="0" err="1"/>
              <a:t>FrontEnd</a:t>
            </a:r>
            <a:r>
              <a:rPr lang="en-CA" sz="2700" dirty="0"/>
              <a:t> Pages (Matched medicinal Ingredients)</a:t>
            </a:r>
            <a:endParaRPr lang="en-CA" sz="2700" dirty="0"/>
          </a:p>
        </p:txBody>
      </p:sp>
    </p:spTree>
    <p:extLst>
      <p:ext uri="{BB962C8B-B14F-4D97-AF65-F5344CB8AC3E}">
        <p14:creationId xmlns:p14="http://schemas.microsoft.com/office/powerpoint/2010/main" val="12376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456" y="1948974"/>
            <a:ext cx="2914650" cy="308560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NHP </a:t>
            </a:r>
          </a:p>
          <a:p>
            <a:r>
              <a:rPr lang="en-US" dirty="0" smtClean="0"/>
              <a:t>Check for Prohibited Substance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medicinal_ingred</a:t>
            </a:r>
            <a:r>
              <a:rPr lang="en-US" dirty="0" smtClean="0"/>
              <a:t> matched, no need for check</a:t>
            </a:r>
          </a:p>
          <a:p>
            <a:r>
              <a:rPr lang="en-US" dirty="0" smtClean="0"/>
              <a:t>Final 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37781" y="1807341"/>
            <a:ext cx="2266102" cy="3467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0" name="TextBox 9"/>
          <p:cNvSpPr txBox="1"/>
          <p:nvPr/>
        </p:nvSpPr>
        <p:spPr>
          <a:xfrm>
            <a:off x="4535459" y="2115289"/>
            <a:ext cx="2098523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Extracted: Ingredients</a:t>
            </a:r>
            <a:endParaRPr lang="en-CA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585200" y="2738109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2" name="Flowchart: Connector 11"/>
          <p:cNvSpPr/>
          <p:nvPr/>
        </p:nvSpPr>
        <p:spPr>
          <a:xfrm>
            <a:off x="4585200" y="2948628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3" name="Flowchart: Connector 12"/>
          <p:cNvSpPr/>
          <p:nvPr/>
        </p:nvSpPr>
        <p:spPr>
          <a:xfrm>
            <a:off x="4584073" y="3144380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4" name="Flowchart: Connector 13"/>
          <p:cNvSpPr/>
          <p:nvPr/>
        </p:nvSpPr>
        <p:spPr>
          <a:xfrm>
            <a:off x="4584072" y="3354899"/>
            <a:ext cx="40741" cy="407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5" name="TextBox 14"/>
          <p:cNvSpPr txBox="1"/>
          <p:nvPr/>
        </p:nvSpPr>
        <p:spPr>
          <a:xfrm>
            <a:off x="4615891" y="2640289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a</a:t>
            </a:r>
            <a:endParaRPr lang="en-CA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813" y="2860673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b</a:t>
            </a:r>
            <a:endParaRPr lang="en-CA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812" y="3060807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c</a:t>
            </a:r>
            <a:endParaRPr lang="en-CA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624812" y="3260941"/>
            <a:ext cx="1154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Vitamin d</a:t>
            </a:r>
            <a:endParaRPr lang="en-CA" sz="10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6348" y="2661562"/>
            <a:ext cx="145523" cy="14552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578411" y="3541038"/>
            <a:ext cx="992422" cy="160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Add med. Ingredient</a:t>
            </a:r>
            <a:endParaRPr lang="en-CA" sz="788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02865" y="4092613"/>
            <a:ext cx="1453081" cy="239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/>
              <a:t>Confirm Medicinal Ingredients</a:t>
            </a:r>
            <a:endParaRPr lang="en-CA" sz="825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6348" y="2870997"/>
            <a:ext cx="145523" cy="1455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2393" y="3094565"/>
            <a:ext cx="145523" cy="1455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2394" y="3291640"/>
            <a:ext cx="145523" cy="145523"/>
          </a:xfrm>
          <a:prstGeom prst="rect">
            <a:avLst/>
          </a:prstGeom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13307" y="1017125"/>
            <a:ext cx="7886700" cy="66309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sz="2700" dirty="0" err="1"/>
              <a:t>FrontEnd</a:t>
            </a:r>
            <a:r>
              <a:rPr lang="en-CA" sz="2700" dirty="0"/>
              <a:t> Pages (Validate medical data)</a:t>
            </a:r>
            <a:endParaRPr lang="en-CA" sz="2700" dirty="0"/>
          </a:p>
        </p:txBody>
      </p:sp>
    </p:spTree>
    <p:extLst>
      <p:ext uri="{BB962C8B-B14F-4D97-AF65-F5344CB8AC3E}">
        <p14:creationId xmlns:p14="http://schemas.microsoft.com/office/powerpoint/2010/main" val="37088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667570"/>
            <a:ext cx="7886700" cy="2852737"/>
          </a:xfrm>
        </p:spPr>
        <p:txBody>
          <a:bodyPr/>
          <a:lstStyle/>
          <a:p>
            <a:r>
              <a:rPr lang="en-US" dirty="0" smtClean="0"/>
              <a:t>Annotation Datasets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25" y="633743"/>
            <a:ext cx="2730186" cy="324438"/>
          </a:xfrm>
        </p:spPr>
        <p:txBody>
          <a:bodyPr/>
          <a:lstStyle/>
          <a:p>
            <a:r>
              <a:rPr lang="en-US" b="1" dirty="0" smtClean="0"/>
              <a:t>Proposed Solution Pipeline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6782249"/>
              </p:ext>
            </p:extLst>
          </p:nvPr>
        </p:nvGraphicFramePr>
        <p:xfrm>
          <a:off x="186892" y="1350194"/>
          <a:ext cx="8016949" cy="449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33378" y="4550335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Completed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969954" y="4620701"/>
            <a:ext cx="256032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933378" y="5293392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Pending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5969954" y="5363758"/>
            <a:ext cx="256032" cy="228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5933378" y="4919667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Will be done soon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5969954" y="4990033"/>
            <a:ext cx="256032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3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C66045-1C8F-0A4A-B6FA-48BB9E6E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3" y="2448739"/>
            <a:ext cx="5392398" cy="2422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/</a:t>
            </a:r>
          </a:p>
          <a:p>
            <a:pPr marL="0" indent="0" algn="ctr">
              <a:buNone/>
            </a:pPr>
            <a:r>
              <a:rPr lang="en-CA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 </a:t>
            </a:r>
            <a:r>
              <a:rPr lang="en-CA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vous</a:t>
            </a:r>
            <a:r>
              <a:rPr lang="en-CA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remercie</a:t>
            </a:r>
            <a:endParaRPr lang="en-CA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CA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F68987-6612-A147-ABD4-604FC9F9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18984"/>
            <a:ext cx="1650657" cy="443030"/>
          </a:xfrm>
        </p:spPr>
        <p:txBody>
          <a:bodyPr/>
          <a:lstStyle/>
          <a:p>
            <a:r>
              <a:rPr lang="en-US" dirty="0" smtClean="0"/>
              <a:t>Word Classifier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109" y="2407975"/>
            <a:ext cx="1944646" cy="477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Embedding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22678" y="5727080"/>
            <a:ext cx="44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“reduces swelling and itchiness”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39330" y="5107459"/>
            <a:ext cx="0" cy="47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4461128"/>
            <a:ext cx="527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level input: </a:t>
            </a:r>
          </a:p>
          <a:p>
            <a:r>
              <a:rPr lang="en-US" dirty="0" smtClean="0"/>
              <a:t>[[</a:t>
            </a:r>
            <a:r>
              <a:rPr lang="en-US" dirty="0" err="1" smtClean="0"/>
              <a:t>s,e,c,u,d,e,r</a:t>
            </a:r>
            <a:r>
              <a:rPr lang="en-US" dirty="0" smtClean="0"/>
              <a:t>], [</a:t>
            </a:r>
            <a:r>
              <a:rPr lang="en-US" dirty="0" err="1" smtClean="0"/>
              <a:t>g,n,I,l,l,e,w,s</a:t>
            </a:r>
            <a:r>
              <a:rPr lang="en-US" dirty="0" smtClean="0"/>
              <a:t>], [</a:t>
            </a:r>
            <a:r>
              <a:rPr lang="en-US" dirty="0" err="1" smtClean="0"/>
              <a:t>d,n,a</a:t>
            </a:r>
            <a:r>
              <a:rPr lang="en-US" dirty="0" smtClean="0"/>
              <a:t>], [</a:t>
            </a:r>
            <a:r>
              <a:rPr lang="en-US" dirty="0" err="1" smtClean="0"/>
              <a:t>s,s,e,n,i,h,c,t,i</a:t>
            </a:r>
            <a:r>
              <a:rPr lang="en-US" dirty="0" smtClean="0"/>
              <a:t>]] 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39330" y="3983333"/>
            <a:ext cx="0" cy="47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571" y="3475502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…, </a:t>
            </a:r>
            <a:r>
              <a:rPr lang="en-US" dirty="0" err="1" smtClean="0"/>
              <a:t>s,s,e,n,i,h,c</a:t>
            </a:r>
            <a:r>
              <a:rPr lang="en-US" dirty="0" smtClean="0"/>
              <a:t>,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846314" y="3477626"/>
            <a:ext cx="3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9545" y="2988573"/>
            <a:ext cx="0" cy="47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075677" y="1037557"/>
            <a:ext cx="297078" cy="11701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0.2</a:t>
            </a:r>
          </a:p>
          <a:p>
            <a:pPr algn="ctr"/>
            <a:r>
              <a:rPr lang="en-US" sz="500" dirty="0" smtClean="0"/>
              <a:t>-1.1</a:t>
            </a:r>
          </a:p>
          <a:p>
            <a:pPr algn="ctr"/>
            <a:r>
              <a:rPr lang="en-US" sz="500" dirty="0" smtClean="0"/>
              <a:t>0.3</a:t>
            </a:r>
          </a:p>
          <a:p>
            <a:pPr algn="ctr"/>
            <a:r>
              <a:rPr lang="en-US" sz="500" dirty="0" smtClean="0"/>
              <a:t>0.4</a:t>
            </a:r>
          </a:p>
          <a:p>
            <a:pPr algn="ctr"/>
            <a:r>
              <a:rPr lang="en-US" sz="500" dirty="0" smtClean="0"/>
              <a:t>2.2</a:t>
            </a:r>
          </a:p>
          <a:p>
            <a:pPr algn="ctr"/>
            <a:r>
              <a:rPr lang="en-US" sz="500" dirty="0" smtClean="0"/>
              <a:t>…</a:t>
            </a:r>
          </a:p>
          <a:p>
            <a:pPr algn="ctr"/>
            <a:r>
              <a:rPr lang="en-US" sz="500" dirty="0" smtClean="0"/>
              <a:t>.</a:t>
            </a:r>
          </a:p>
          <a:p>
            <a:pPr algn="ctr"/>
            <a:r>
              <a:rPr lang="en-US" sz="500" dirty="0" smtClean="0"/>
              <a:t>.</a:t>
            </a:r>
          </a:p>
          <a:p>
            <a:pPr algn="ctr"/>
            <a:r>
              <a:rPr lang="en-US" sz="500" dirty="0" smtClean="0"/>
              <a:t>.</a:t>
            </a:r>
          </a:p>
          <a:p>
            <a:pPr algn="ctr"/>
            <a:r>
              <a:rPr lang="en-US" sz="500" dirty="0" smtClean="0"/>
              <a:t>.</a:t>
            </a:r>
          </a:p>
          <a:p>
            <a:pPr algn="ctr"/>
            <a:r>
              <a:rPr lang="en-US" sz="500" dirty="0" smtClean="0"/>
              <a:t>.</a:t>
            </a:r>
          </a:p>
          <a:p>
            <a:pPr algn="ctr"/>
            <a:r>
              <a:rPr lang="en-US" sz="500" dirty="0" smtClean="0"/>
              <a:t>-1.1</a:t>
            </a:r>
            <a:endParaRPr lang="en-CA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7123" y="2123192"/>
            <a:ext cx="3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CA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194099" y="1902941"/>
            <a:ext cx="758010" cy="50503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8985" y="1345295"/>
            <a:ext cx="46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CA" dirty="0"/>
          </a:p>
        </p:txBody>
      </p:sp>
      <p:sp>
        <p:nvSpPr>
          <p:cNvPr id="19" name="Right Arrow 18"/>
          <p:cNvSpPr/>
          <p:nvPr/>
        </p:nvSpPr>
        <p:spPr>
          <a:xfrm rot="18000000">
            <a:off x="4907353" y="4159373"/>
            <a:ext cx="1309816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2866638" y="2277270"/>
            <a:ext cx="6911803" cy="1256472"/>
            <a:chOff x="2840547" y="3094907"/>
            <a:chExt cx="6911803" cy="1256472"/>
          </a:xfrm>
        </p:grpSpPr>
        <p:sp>
          <p:nvSpPr>
            <p:cNvPr id="21" name="Rounded Rectangle 20"/>
            <p:cNvSpPr/>
            <p:nvPr/>
          </p:nvSpPr>
          <p:spPr>
            <a:xfrm>
              <a:off x="8301479" y="3094908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39123" y="3102933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92747" y="3114880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226074" y="3115013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63718" y="3123038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17342" y="3134985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47910" y="3134985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85554" y="3143010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6550" y="3094907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22058" y="3161224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59702" y="3169249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13326" y="3181196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0547" y="3172166"/>
              <a:ext cx="6911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…],[      ],[                  ]</a:t>
              </a:r>
              <a:endParaRPr lang="en-CA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4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86" y="371499"/>
            <a:ext cx="1650657" cy="443030"/>
          </a:xfrm>
        </p:spPr>
        <p:txBody>
          <a:bodyPr/>
          <a:lstStyle/>
          <a:p>
            <a:r>
              <a:rPr lang="en-US" dirty="0" smtClean="0"/>
              <a:t>Word Classifier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-159574" y="4855008"/>
            <a:ext cx="6911803" cy="1256472"/>
            <a:chOff x="2840547" y="3094907"/>
            <a:chExt cx="6911803" cy="1256472"/>
          </a:xfrm>
        </p:grpSpPr>
        <p:sp>
          <p:nvSpPr>
            <p:cNvPr id="21" name="Rounded Rectangle 20"/>
            <p:cNvSpPr/>
            <p:nvPr/>
          </p:nvSpPr>
          <p:spPr>
            <a:xfrm>
              <a:off x="8301479" y="3094908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39123" y="3102933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92747" y="3114880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226074" y="3115013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63718" y="3123038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17342" y="3134985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47910" y="3134985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85554" y="3143010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6550" y="3094907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22058" y="3161224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59702" y="3169249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13326" y="3181196"/>
              <a:ext cx="297078" cy="11701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0.2</a:t>
              </a:r>
            </a:p>
            <a:p>
              <a:pPr algn="ctr"/>
              <a:r>
                <a:rPr lang="en-US" sz="500" dirty="0" smtClean="0"/>
                <a:t>-1.1</a:t>
              </a:r>
            </a:p>
            <a:p>
              <a:pPr algn="ctr"/>
              <a:r>
                <a:rPr lang="en-US" sz="500" dirty="0" smtClean="0"/>
                <a:t>0.3</a:t>
              </a:r>
            </a:p>
            <a:p>
              <a:pPr algn="ctr"/>
              <a:r>
                <a:rPr lang="en-US" sz="500" dirty="0" smtClean="0"/>
                <a:t>0.4</a:t>
              </a:r>
            </a:p>
            <a:p>
              <a:pPr algn="ctr"/>
              <a:r>
                <a:rPr lang="en-US" sz="500" dirty="0" smtClean="0"/>
                <a:t>2.2</a:t>
              </a:r>
            </a:p>
            <a:p>
              <a:pPr algn="ctr"/>
              <a:r>
                <a:rPr lang="en-US" sz="500" dirty="0" smtClean="0"/>
                <a:t>…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.</a:t>
              </a:r>
            </a:p>
            <a:p>
              <a:pPr algn="ctr"/>
              <a:r>
                <a:rPr lang="en-US" sz="500" dirty="0" smtClean="0"/>
                <a:t>-1.1</a:t>
              </a:r>
              <a:endParaRPr lang="en-CA" sz="5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0547" y="3172166"/>
              <a:ext cx="6911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…],[      ],[                  ]</a:t>
              </a:r>
              <a:endParaRPr lang="en-CA" sz="6000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5148649" y="4258962"/>
            <a:ext cx="0" cy="3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19486" y="3589901"/>
            <a:ext cx="2014120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BiLSTM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1331001" y="814529"/>
            <a:ext cx="381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Input: “reduces swelling and itchiness”</a:t>
            </a:r>
            <a:endParaRPr lang="en-CA" dirty="0"/>
          </a:p>
        </p:txBody>
      </p:sp>
      <p:grpSp>
        <p:nvGrpSpPr>
          <p:cNvPr id="49" name="Group 48"/>
          <p:cNvGrpSpPr/>
          <p:nvPr/>
        </p:nvGrpSpPr>
        <p:grpSpPr>
          <a:xfrm>
            <a:off x="4041729" y="1272283"/>
            <a:ext cx="4183753" cy="1744160"/>
            <a:chOff x="4041729" y="1272283"/>
            <a:chExt cx="4183753" cy="1744160"/>
          </a:xfrm>
        </p:grpSpPr>
        <p:sp>
          <p:nvSpPr>
            <p:cNvPr id="37" name="Rounded Rectangle 36"/>
            <p:cNvSpPr/>
            <p:nvPr/>
          </p:nvSpPr>
          <p:spPr>
            <a:xfrm>
              <a:off x="6801520" y="1272283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048046" y="1290733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20686" y="1294350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0269" y="1309826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41729" y="1569893"/>
              <a:ext cx="41837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/>
                <a:t>[  ,  ,  ,  ]</a:t>
              </a:r>
              <a:endParaRPr lang="en-CA" sz="88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5062151" y="3130378"/>
            <a:ext cx="317157" cy="44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52229" y="3589901"/>
            <a:ext cx="2014120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Embedding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6752228" y="4941297"/>
            <a:ext cx="23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[itchiness, and, swelling, reduces]</a:t>
            </a:r>
            <a:endParaRPr lang="en-CA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301049" y="4411362"/>
            <a:ext cx="0" cy="3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598508" y="3052592"/>
            <a:ext cx="362465" cy="49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86" y="371499"/>
            <a:ext cx="1650657" cy="443030"/>
          </a:xfrm>
        </p:spPr>
        <p:txBody>
          <a:bodyPr/>
          <a:lstStyle/>
          <a:p>
            <a:r>
              <a:rPr lang="en-US" dirty="0" smtClean="0"/>
              <a:t>Word Classifier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01857" y="2290118"/>
            <a:ext cx="0" cy="3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5105" y="2779231"/>
            <a:ext cx="2014120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BiLSTM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1331001" y="814529"/>
            <a:ext cx="381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Input: “reduces swelling and itchiness”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801857" y="3521842"/>
            <a:ext cx="0" cy="44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4176849"/>
            <a:ext cx="4183753" cy="1744160"/>
            <a:chOff x="4041729" y="1272283"/>
            <a:chExt cx="4183753" cy="1744160"/>
          </a:xfrm>
        </p:grpSpPr>
        <p:sp>
          <p:nvSpPr>
            <p:cNvPr id="36" name="Rounded Rectangle 35"/>
            <p:cNvSpPr/>
            <p:nvPr/>
          </p:nvSpPr>
          <p:spPr>
            <a:xfrm>
              <a:off x="6801520" y="1272283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48046" y="1290733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320686" y="1294350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580269" y="1309826"/>
              <a:ext cx="458868" cy="15094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3.2</a:t>
              </a:r>
            </a:p>
            <a:p>
              <a:pPr algn="ctr"/>
              <a:r>
                <a:rPr lang="en-US" sz="700" dirty="0" smtClean="0"/>
                <a:t>-.2</a:t>
              </a:r>
            </a:p>
            <a:p>
              <a:pPr algn="ctr"/>
              <a:r>
                <a:rPr lang="en-US" sz="700" dirty="0" smtClean="0"/>
                <a:t>0.3</a:t>
              </a:r>
            </a:p>
            <a:p>
              <a:pPr algn="ctr"/>
              <a:r>
                <a:rPr lang="en-US" sz="700" dirty="0" smtClean="0"/>
                <a:t>1.3</a:t>
              </a:r>
            </a:p>
            <a:p>
              <a:pPr algn="ctr"/>
              <a:r>
                <a:rPr lang="en-US" sz="700" dirty="0" smtClean="0"/>
                <a:t>…..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.</a:t>
              </a:r>
            </a:p>
            <a:p>
              <a:pPr algn="ctr"/>
              <a:r>
                <a:rPr lang="en-US" sz="700" dirty="0" smtClean="0"/>
                <a:t>0.01</a:t>
              </a:r>
              <a:endParaRPr lang="en-CA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41729" y="1569893"/>
              <a:ext cx="418375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/>
                <a:t>[  ,  ,  ,  ]</a:t>
              </a:r>
              <a:endParaRPr lang="en-CA" sz="8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855657" y="1494085"/>
            <a:ext cx="2014120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CA" dirty="0"/>
          </a:p>
        </p:txBody>
      </p:sp>
      <p:pic>
        <p:nvPicPr>
          <p:cNvPr id="53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04" y="1508415"/>
            <a:ext cx="5373748" cy="3629025"/>
          </a:xfrm>
        </p:spPr>
      </p:pic>
    </p:spTree>
    <p:extLst>
      <p:ext uri="{BB962C8B-B14F-4D97-AF65-F5344CB8AC3E}">
        <p14:creationId xmlns:p14="http://schemas.microsoft.com/office/powerpoint/2010/main" val="33310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76" y="565321"/>
            <a:ext cx="2281310" cy="402801"/>
          </a:xfrm>
        </p:spPr>
        <p:txBody>
          <a:bodyPr/>
          <a:lstStyle/>
          <a:p>
            <a:r>
              <a:rPr lang="en-US" b="1" dirty="0" smtClean="0"/>
              <a:t>N = 5</a:t>
            </a:r>
            <a:br>
              <a:rPr lang="en-US" b="1" dirty="0" smtClean="0"/>
            </a:br>
            <a:r>
              <a:rPr lang="en-US" b="1" dirty="0" smtClean="0"/>
              <a:t>82.2% Test Accuracy</a:t>
            </a:r>
            <a:endParaRPr lang="en-CA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7946849"/>
              </p:ext>
            </p:extLst>
          </p:nvPr>
        </p:nvGraphicFramePr>
        <p:xfrm>
          <a:off x="997832" y="1407412"/>
          <a:ext cx="80045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67"/>
                <a:gridCol w="868196"/>
                <a:gridCol w="822016"/>
                <a:gridCol w="767581"/>
                <a:gridCol w="555864"/>
                <a:gridCol w="872683"/>
                <a:gridCol w="708338"/>
                <a:gridCol w="927279"/>
                <a:gridCol w="837127"/>
                <a:gridCol w="579549"/>
              </a:tblGrid>
              <a:tr h="484532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</a:p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Med.</a:t>
                      </a:r>
                    </a:p>
                    <a:p>
                      <a:pPr algn="ctr"/>
                      <a:r>
                        <a:rPr lang="en-US" dirty="0" err="1" smtClean="0"/>
                        <a:t>Ingred</a:t>
                      </a:r>
                      <a:r>
                        <a:rPr lang="en-US" dirty="0" smtClean="0"/>
                        <a:t>.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Claims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Non-med</a:t>
                      </a:r>
                      <a:endParaRPr lang="en-CA" dirty="0" smtClean="0"/>
                    </a:p>
                    <a:p>
                      <a:pPr algn="ctr"/>
                      <a:r>
                        <a:rPr lang="en-US" dirty="0" err="1" smtClean="0"/>
                        <a:t>Ingred</a:t>
                      </a:r>
                      <a:r>
                        <a:rPr lang="en-US" dirty="0" smtClean="0"/>
                        <a:t>.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NPN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</a:p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3754525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271108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Medicinal</a:t>
                      </a:r>
                    </a:p>
                    <a:p>
                      <a:pPr algn="ctr"/>
                      <a:r>
                        <a:rPr lang="en-US" dirty="0" smtClean="0"/>
                        <a:t>Ingredients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22512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2322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13728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Claims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510970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1656561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2608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 name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3092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dirty="0" smtClean="0"/>
                        <a:t>on-med</a:t>
                      </a:r>
                      <a:endParaRPr lang="en-CA" dirty="0" smtClean="0"/>
                    </a:p>
                    <a:p>
                      <a:pPr algn="ctr"/>
                      <a:r>
                        <a:rPr lang="en-US" dirty="0" smtClean="0"/>
                        <a:t>Ingredients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5866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3715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</a:p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CA" dirty="0" smtClean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139672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89493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58994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806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NPN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3565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53270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1305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31760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14708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9549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1847" y="999543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Prediction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11240" y="3320190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True Class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34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8" y="643620"/>
            <a:ext cx="7886700" cy="4355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Timelines</a:t>
            </a:r>
            <a:endParaRPr lang="en-CA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2195"/>
            <a:ext cx="7886700" cy="4539879"/>
          </a:xfrm>
        </p:spPr>
        <p:txBody>
          <a:bodyPr>
            <a:noAutofit/>
          </a:bodyPr>
          <a:lstStyle/>
          <a:p>
            <a:r>
              <a:rPr lang="en-US" sz="1400" dirty="0" smtClean="0"/>
              <a:t>Train word classifier (late February)</a:t>
            </a:r>
          </a:p>
          <a:p>
            <a:pPr lvl="1"/>
            <a:r>
              <a:rPr lang="en-US" sz="1200" dirty="0" smtClean="0"/>
              <a:t>Base w/ NHP dataset</a:t>
            </a:r>
          </a:p>
          <a:p>
            <a:pPr lvl="1"/>
            <a:r>
              <a:rPr lang="en-US" sz="1200" dirty="0" smtClean="0"/>
              <a:t>Base  w/  NHP + annotated OCR images datasets</a:t>
            </a:r>
          </a:p>
          <a:p>
            <a:pPr lvl="1"/>
            <a:r>
              <a:rPr lang="en-US" sz="1200" dirty="0" smtClean="0"/>
              <a:t>Base w/ NHP + annotated OCR images + synthetic instances datasets</a:t>
            </a:r>
          </a:p>
          <a:p>
            <a:pPr lvl="1"/>
            <a:r>
              <a:rPr lang="en-US" sz="1200" dirty="0" smtClean="0"/>
              <a:t>Fine-tuning</a:t>
            </a:r>
          </a:p>
          <a:p>
            <a:r>
              <a:rPr lang="en-US" sz="1400" dirty="0" smtClean="0"/>
              <a:t>Finalize OCR spell checking (mid February)</a:t>
            </a:r>
          </a:p>
          <a:p>
            <a:r>
              <a:rPr lang="en-US" sz="1400" dirty="0" smtClean="0"/>
              <a:t>Optimize Graph IE approach (mid/late February)</a:t>
            </a:r>
          </a:p>
          <a:p>
            <a:r>
              <a:rPr lang="en-US" sz="1400" dirty="0" smtClean="0"/>
              <a:t>Proposals (mid March)</a:t>
            </a:r>
          </a:p>
          <a:p>
            <a:pPr lvl="1"/>
            <a:r>
              <a:rPr lang="en-US" sz="1200" dirty="0" smtClean="0"/>
              <a:t>NPN (mid February)</a:t>
            </a:r>
          </a:p>
          <a:p>
            <a:pPr lvl="1"/>
            <a:r>
              <a:rPr lang="en-US" sz="1200" dirty="0"/>
              <a:t>Medicinal </a:t>
            </a:r>
            <a:r>
              <a:rPr lang="en-US" sz="1200" dirty="0" smtClean="0"/>
              <a:t>Ingredients</a:t>
            </a:r>
          </a:p>
          <a:p>
            <a:pPr lvl="1"/>
            <a:r>
              <a:rPr lang="en-US" sz="1200" dirty="0" smtClean="0"/>
              <a:t>Company Name</a:t>
            </a:r>
          </a:p>
          <a:p>
            <a:pPr lvl="1"/>
            <a:r>
              <a:rPr lang="en-US" sz="1200" dirty="0" smtClean="0"/>
              <a:t>Product Name</a:t>
            </a:r>
          </a:p>
          <a:p>
            <a:pPr lvl="1"/>
            <a:r>
              <a:rPr lang="en-US" sz="1200" dirty="0" smtClean="0"/>
              <a:t>Claims </a:t>
            </a:r>
          </a:p>
          <a:p>
            <a:r>
              <a:rPr lang="en-US" sz="1400" dirty="0" smtClean="0"/>
              <a:t>Compliance Assessment (March 31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)</a:t>
            </a:r>
          </a:p>
          <a:p>
            <a:pPr lvl="1"/>
            <a:r>
              <a:rPr lang="en-US" sz="1200" dirty="0" smtClean="0"/>
              <a:t>API calls and logic </a:t>
            </a:r>
          </a:p>
          <a:p>
            <a:pPr lvl="1"/>
            <a:r>
              <a:rPr lang="en-US" sz="1200" dirty="0" smtClean="0"/>
              <a:t>Report </a:t>
            </a:r>
          </a:p>
          <a:p>
            <a:r>
              <a:rPr lang="en-US" sz="1400" dirty="0" smtClean="0"/>
              <a:t>Web </a:t>
            </a:r>
            <a:r>
              <a:rPr lang="en-US" sz="1400" smtClean="0"/>
              <a:t>App </a:t>
            </a:r>
            <a:endParaRPr lang="en-US" sz="1400" dirty="0" smtClean="0"/>
          </a:p>
          <a:p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95" y="468404"/>
            <a:ext cx="7886700" cy="538544"/>
          </a:xfrm>
        </p:spPr>
        <p:txBody>
          <a:bodyPr/>
          <a:lstStyle/>
          <a:p>
            <a:r>
              <a:rPr lang="en-US" dirty="0" smtClean="0"/>
              <a:t>OCR + </a:t>
            </a:r>
            <a:r>
              <a:rPr lang="en-US" dirty="0" err="1" smtClean="0"/>
              <a:t>SymSpell</a:t>
            </a:r>
            <a:r>
              <a:rPr lang="en-US" dirty="0" smtClean="0"/>
              <a:t> Analysis 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3192" y="3175000"/>
            <a:ext cx="3886200" cy="30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10.2% (12,085 words) have no matches after OCR/</a:t>
            </a:r>
            <a:r>
              <a:rPr lang="en-US" dirty="0" err="1" smtClean="0"/>
              <a:t>SymSpell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 err="1" smtClean="0"/>
              <a:t>SymSpell</a:t>
            </a:r>
            <a:r>
              <a:rPr lang="en-US" dirty="0" smtClean="0"/>
              <a:t> , 82.6% of OCR words get matched to vocabulary</a:t>
            </a:r>
          </a:p>
          <a:p>
            <a:pPr lvl="1"/>
            <a:r>
              <a:rPr lang="en-US" dirty="0" smtClean="0"/>
              <a:t>Average of 1.4 classes per word in these </a:t>
            </a:r>
            <a:r>
              <a:rPr lang="en-US" dirty="0" err="1" smtClean="0"/>
              <a:t>symspell</a:t>
            </a:r>
            <a:r>
              <a:rPr lang="en-US" dirty="0" smtClean="0"/>
              <a:t> matches</a:t>
            </a:r>
          </a:p>
          <a:p>
            <a:r>
              <a:rPr lang="en-US" dirty="0" smtClean="0"/>
              <a:t>An additional 18 NPNs get matched exactly via </a:t>
            </a:r>
            <a:r>
              <a:rPr lang="en-US" dirty="0" err="1" smtClean="0"/>
              <a:t>SymSpell</a:t>
            </a:r>
            <a:r>
              <a:rPr lang="en-US" dirty="0" smtClean="0"/>
              <a:t> (39.3% of products)</a:t>
            </a:r>
          </a:p>
          <a:p>
            <a:r>
              <a:rPr lang="en-US" dirty="0" smtClean="0"/>
              <a:t>7942 (6.7%) of words have multiple matches</a:t>
            </a:r>
          </a:p>
          <a:p>
            <a:r>
              <a:rPr lang="en-US" dirty="0" smtClean="0"/>
              <a:t>Using multiple matches an additional 87 NPNs are detected, yielding a total of 421 (47.0%) products with extracted NPN</a:t>
            </a:r>
          </a:p>
          <a:p>
            <a:pPr lvl="1"/>
            <a:r>
              <a:rPr lang="en-US" dirty="0" smtClean="0"/>
              <a:t>Though these 87 NPNs match to many potential NPNs (to be confirmed by user)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3174999"/>
            <a:ext cx="3886200" cy="30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5.6% (6,606 </a:t>
            </a:r>
            <a:r>
              <a:rPr lang="en-US" dirty="0"/>
              <a:t>words) have no matches after OCR/</a:t>
            </a:r>
            <a:r>
              <a:rPr lang="en-US" dirty="0" err="1"/>
              <a:t>SymSpell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Including </a:t>
            </a:r>
            <a:r>
              <a:rPr lang="en-US" dirty="0" err="1"/>
              <a:t>SymSpell</a:t>
            </a:r>
            <a:r>
              <a:rPr lang="en-US" dirty="0"/>
              <a:t> , </a:t>
            </a:r>
            <a:r>
              <a:rPr lang="en-US" dirty="0" smtClean="0"/>
              <a:t>84.0% </a:t>
            </a:r>
            <a:r>
              <a:rPr lang="en-US" dirty="0"/>
              <a:t>of OCR words get matched to vocabulary</a:t>
            </a:r>
          </a:p>
          <a:p>
            <a:pPr lvl="1"/>
            <a:r>
              <a:rPr lang="en-US" dirty="0"/>
              <a:t>Average of </a:t>
            </a:r>
            <a:r>
              <a:rPr lang="en-US" dirty="0" smtClean="0"/>
              <a:t>1.3 </a:t>
            </a:r>
            <a:r>
              <a:rPr lang="en-US" dirty="0"/>
              <a:t>classes per word in these </a:t>
            </a:r>
            <a:r>
              <a:rPr lang="en-US" dirty="0" err="1"/>
              <a:t>symspell</a:t>
            </a:r>
            <a:r>
              <a:rPr lang="en-US" dirty="0"/>
              <a:t> matches</a:t>
            </a:r>
            <a:endParaRPr lang="en-US" dirty="0" smtClean="0"/>
          </a:p>
          <a:p>
            <a:r>
              <a:rPr lang="en-US" dirty="0"/>
              <a:t>An additional </a:t>
            </a:r>
            <a:r>
              <a:rPr lang="en-US" dirty="0" smtClean="0"/>
              <a:t>39 NPNs </a:t>
            </a:r>
            <a:r>
              <a:rPr lang="en-US" dirty="0"/>
              <a:t>get matched exactly via </a:t>
            </a:r>
            <a:r>
              <a:rPr lang="en-US" dirty="0" err="1"/>
              <a:t>SymSpell</a:t>
            </a:r>
            <a:r>
              <a:rPr lang="en-US" dirty="0"/>
              <a:t> </a:t>
            </a:r>
            <a:r>
              <a:rPr lang="en-US" dirty="0" smtClean="0"/>
              <a:t>(41.6% </a:t>
            </a:r>
            <a:r>
              <a:rPr lang="en-US" dirty="0"/>
              <a:t>of products)</a:t>
            </a:r>
          </a:p>
          <a:p>
            <a:r>
              <a:rPr lang="en-US" dirty="0" smtClean="0"/>
              <a:t>11, 758(9.9%) </a:t>
            </a:r>
            <a:r>
              <a:rPr lang="en-US" dirty="0"/>
              <a:t>of words have multiple matches</a:t>
            </a:r>
          </a:p>
          <a:p>
            <a:r>
              <a:rPr lang="en-US" dirty="0"/>
              <a:t>Using multiple matches an additional </a:t>
            </a:r>
            <a:r>
              <a:rPr lang="en-US" dirty="0" smtClean="0"/>
              <a:t>125 NPNs </a:t>
            </a:r>
            <a:r>
              <a:rPr lang="en-US" dirty="0"/>
              <a:t>are detected, yielding a total of </a:t>
            </a:r>
            <a:r>
              <a:rPr lang="en-US" dirty="0" smtClean="0"/>
              <a:t>498 (55.6%) </a:t>
            </a:r>
            <a:r>
              <a:rPr lang="en-US" dirty="0"/>
              <a:t>products with extracted NPN</a:t>
            </a:r>
          </a:p>
          <a:p>
            <a:pPr lvl="1"/>
            <a:r>
              <a:rPr lang="en-US" dirty="0"/>
              <a:t>Though these </a:t>
            </a:r>
            <a:r>
              <a:rPr lang="en-US" dirty="0" smtClean="0"/>
              <a:t>125 </a:t>
            </a:r>
            <a:r>
              <a:rPr lang="en-US" dirty="0"/>
              <a:t>NPNs match to many potential NPNs (to be confirmed by user)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595" y="2589147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Edit Distance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55276" y="2773813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Edit Distance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092467" y="21910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896 Products</a:t>
            </a:r>
          </a:p>
          <a:p>
            <a:r>
              <a:rPr lang="en-US" dirty="0"/>
              <a:t>% OCR perfect match = 79.1%</a:t>
            </a:r>
          </a:p>
          <a:p>
            <a:pPr lvl="1"/>
            <a:r>
              <a:rPr lang="en-US" dirty="0"/>
              <a:t>Of these, 88.8% of the words match to multiple classes</a:t>
            </a:r>
          </a:p>
          <a:p>
            <a:r>
              <a:rPr lang="en-US" dirty="0"/>
              <a:t>334 of the products have exact NPN extracted</a:t>
            </a:r>
          </a:p>
          <a:p>
            <a:pPr lvl="1"/>
            <a:r>
              <a:rPr lang="en-US" dirty="0"/>
              <a:t>Total </a:t>
            </a:r>
            <a:r>
              <a:rPr lang="en-US" dirty="0" err="1"/>
              <a:t>num</a:t>
            </a:r>
            <a:r>
              <a:rPr lang="en-US" dirty="0"/>
              <a:t> NPN extracted is 451 (duplicates)</a:t>
            </a:r>
          </a:p>
          <a:p>
            <a:pPr lvl="1"/>
            <a:r>
              <a:rPr lang="en-US" dirty="0"/>
              <a:t>37.3% of products have NPN extracted via OCR step</a:t>
            </a:r>
          </a:p>
        </p:txBody>
      </p:sp>
    </p:spTree>
    <p:extLst>
      <p:ext uri="{BB962C8B-B14F-4D97-AF65-F5344CB8AC3E}">
        <p14:creationId xmlns:p14="http://schemas.microsoft.com/office/powerpoint/2010/main" val="17466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45"/>
            <a:ext cx="7886700" cy="44972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Datasets using OCR data and annotations 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611" y="5624013"/>
            <a:ext cx="169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OCR Tokens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38254" y="3060154"/>
            <a:ext cx="334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56" y="884559"/>
            <a:ext cx="2704203" cy="468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5" y="1001519"/>
            <a:ext cx="2532736" cy="4388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74" y="461273"/>
            <a:ext cx="3065539" cy="531157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572228" y="3042643"/>
            <a:ext cx="334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4501" y="5624013"/>
            <a:ext cx="248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 Output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70859" y="5740585"/>
            <a:ext cx="248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OCR +  Annotation</a:t>
            </a: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BDE14-FAB4-0C40-8C82-1F19E60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0" y="346117"/>
            <a:ext cx="7886700" cy="44972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Output 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14815" b="-378"/>
          <a:stretch/>
        </p:blipFill>
        <p:spPr>
          <a:xfrm>
            <a:off x="158045" y="865966"/>
            <a:ext cx="8839199" cy="46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667570"/>
            <a:ext cx="7886700" cy="2852737"/>
          </a:xfrm>
        </p:spPr>
        <p:txBody>
          <a:bodyPr/>
          <a:lstStyle/>
          <a:p>
            <a:r>
              <a:rPr lang="en-US" dirty="0" smtClean="0"/>
              <a:t>NPN Extraction via OCR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402764" y="2984082"/>
            <a:ext cx="2567568" cy="238357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Revisiting OCR performance on NPNs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10258"/>
          <a:stretch/>
        </p:blipFill>
        <p:spPr>
          <a:xfrm>
            <a:off x="712284" y="2651957"/>
            <a:ext cx="3512661" cy="27742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9" t="51655" r="-277" b="32631"/>
          <a:stretch/>
        </p:blipFill>
        <p:spPr>
          <a:xfrm>
            <a:off x="6398011" y="3349095"/>
            <a:ext cx="577076" cy="17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99412" y="2393481"/>
            <a:ext cx="4034214" cy="3096491"/>
          </a:xfrm>
          <a:prstGeom prst="roundRect">
            <a:avLst>
              <a:gd name="adj" fmla="val 534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Modifying OCR to read NPNs better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10258"/>
          <a:stretch/>
        </p:blipFill>
        <p:spPr>
          <a:xfrm>
            <a:off x="687194" y="2593413"/>
            <a:ext cx="3512661" cy="277424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917688" y="2471098"/>
            <a:ext cx="3597662" cy="301887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Most of the time NPNs are:</a:t>
            </a:r>
          </a:p>
          <a:p>
            <a:r>
              <a:rPr lang="en-CA" dirty="0" smtClean="0"/>
              <a:t>Rotated</a:t>
            </a:r>
          </a:p>
          <a:p>
            <a:r>
              <a:rPr lang="en-CA" dirty="0" smtClean="0"/>
              <a:t>Small font</a:t>
            </a:r>
          </a:p>
          <a:p>
            <a:pPr lvl="1"/>
            <a:r>
              <a:rPr lang="en-CA" dirty="0" smtClean="0"/>
              <a:t>Low quality…</a:t>
            </a:r>
          </a:p>
          <a:p>
            <a:pPr lvl="1"/>
            <a:r>
              <a:rPr lang="en-CA" dirty="0" smtClean="0"/>
              <a:t>May take the </a:t>
            </a:r>
            <a:r>
              <a:rPr lang="en-CA" dirty="0" err="1" smtClean="0"/>
              <a:t>NPN+Number</a:t>
            </a:r>
            <a:r>
              <a:rPr lang="en-CA" dirty="0" smtClean="0"/>
              <a:t> as one word</a:t>
            </a:r>
          </a:p>
          <a:p>
            <a:r>
              <a:rPr lang="en-CA" dirty="0" smtClean="0"/>
              <a:t>Over messy background</a:t>
            </a:r>
          </a:p>
          <a:p>
            <a:pPr lvl="1"/>
            <a:r>
              <a:rPr lang="en-CA" dirty="0" smtClean="0"/>
              <a:t>Need to depend on DTR over tesseract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4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88" y="2590800"/>
            <a:ext cx="4811712" cy="705542"/>
          </a:xfrm>
        </p:spPr>
        <p:txBody>
          <a:bodyPr/>
          <a:lstStyle/>
          <a:p>
            <a:r>
              <a:rPr lang="en-US" dirty="0" smtClean="0"/>
              <a:t>OCR + </a:t>
            </a:r>
            <a:r>
              <a:rPr lang="en-US" dirty="0" err="1" smtClean="0"/>
              <a:t>SymSpell</a:t>
            </a:r>
            <a:r>
              <a:rPr lang="en-US" dirty="0" smtClean="0"/>
              <a:t> 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656113"/>
            <a:ext cx="4260850" cy="4058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896 Products</a:t>
            </a:r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39950" y="508000"/>
            <a:ext cx="2838450" cy="462252"/>
          </a:xfrm>
        </p:spPr>
        <p:txBody>
          <a:bodyPr/>
          <a:lstStyle/>
          <a:p>
            <a:r>
              <a:rPr lang="en-US" b="1" dirty="0" smtClean="0"/>
              <a:t>OCR + </a:t>
            </a:r>
            <a:r>
              <a:rPr lang="en-US" b="1" dirty="0" err="1" smtClean="0"/>
              <a:t>SymSpell</a:t>
            </a:r>
            <a:r>
              <a:rPr lang="en-US" b="1" dirty="0" smtClean="0"/>
              <a:t> Analysis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459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EAC6E9-255A-484E-A669-E02DDDC13278}" vid="{3201416B-F19C-BE45-84D4-6EBE33D2DD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Presentation-1</Template>
  <TotalTime>44845</TotalTime>
  <Words>1658</Words>
  <Application>Microsoft Office PowerPoint</Application>
  <PresentationFormat>On-screen Show (4:3)</PresentationFormat>
  <Paragraphs>829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 Std</vt:lpstr>
      <vt:lpstr>Calibri</vt:lpstr>
      <vt:lpstr>Tahoma</vt:lpstr>
      <vt:lpstr>Office Theme</vt:lpstr>
      <vt:lpstr>Cyclops– Vocabulary and Dataset Creation</vt:lpstr>
      <vt:lpstr>Annotation Datasets</vt:lpstr>
      <vt:lpstr>Creating Datasets using OCR data and annotations </vt:lpstr>
      <vt:lpstr>Final Output </vt:lpstr>
      <vt:lpstr>NPN Extraction via OCR</vt:lpstr>
      <vt:lpstr>Revisiting OCR performance on NPNs</vt:lpstr>
      <vt:lpstr>Modifying OCR to read NPNs better</vt:lpstr>
      <vt:lpstr>OCR + SymSpell Analysis</vt:lpstr>
      <vt:lpstr>OCR + SymSpell Analysis </vt:lpstr>
      <vt:lpstr>OCR + SymSpell Analysis </vt:lpstr>
      <vt:lpstr>OCR + SymSpell Analysis </vt:lpstr>
      <vt:lpstr>OCR + SymSpell Analysis </vt:lpstr>
      <vt:lpstr>NPNs with Multiple Matches</vt:lpstr>
      <vt:lpstr>Initial Word Classifier Results</vt:lpstr>
      <vt:lpstr>99.63% Test Accuracy</vt:lpstr>
      <vt:lpstr>Test: Concatenated Inputs Dataset</vt:lpstr>
      <vt:lpstr>FrontEnd Pages (Search Products)</vt:lpstr>
      <vt:lpstr>FrontEnd Pages (Matched medicinal Ingredients)</vt:lpstr>
      <vt:lpstr>FrontEnd Pages (Validate medical data)</vt:lpstr>
      <vt:lpstr>Proposed Solution Pipeline</vt:lpstr>
      <vt:lpstr>PowerPoint Presentation</vt:lpstr>
      <vt:lpstr>Word Classifier</vt:lpstr>
      <vt:lpstr>Word Classifier</vt:lpstr>
      <vt:lpstr>Word Classifier</vt:lpstr>
      <vt:lpstr>N = 5 82.2% Test Accuracy</vt:lpstr>
      <vt:lpstr>Timelines</vt:lpstr>
      <vt:lpstr>OCR + SymSpell Analysis 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Livestock Traceability</dc:title>
  <dc:creator>Molladavoudi, Saeid - ESD/DSE</dc:creator>
  <cp:lastModifiedBy>Denis, Nicholas - ESD/DSE</cp:lastModifiedBy>
  <cp:revision>182</cp:revision>
  <dcterms:created xsi:type="dcterms:W3CDTF">2019-04-18T18:39:13Z</dcterms:created>
  <dcterms:modified xsi:type="dcterms:W3CDTF">2020-02-11T12:12:07Z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-756992152</vt:i4>
  </property>
  <property fmtid="{D5CDD505-2E9C-101B-9397-08002B2CF9AE}" pid="3" name="_NewReviewCycle">
    <vt:lpwstr/>
  </property>
  <property fmtid="{D5CDD505-2E9C-101B-9397-08002B2CF9AE}" pid="4" name="_EmailSubject">
    <vt:lpwstr>Cyclops Slides</vt:lpwstr>
  </property>
  <property fmtid="{D5CDD505-2E9C-101B-9397-08002B2CF9AE}" pid="5" name="_AuthorEmail">
    <vt:lpwstr>anurag.bejju@canada.ca</vt:lpwstr>
  </property>
  <property fmtid="{D5CDD505-2E9C-101B-9397-08002B2CF9AE}" pid="6" name="_AuthorEmailDisplayName">
    <vt:lpwstr>Bejju, Anurag (STATCAN)</vt:lpwstr>
  </property>
  <property fmtid="{D5CDD505-2E9C-101B-9397-08002B2CF9AE}" pid="7" name="_PreviousAdHocReviewCycleID">
    <vt:i4>2072900449</vt:i4>
  </property>
</Properties>
</file>