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8"/>
  </p:notesMasterIdLst>
  <p:handoutMasterIdLst>
    <p:handoutMasterId r:id="rId9"/>
  </p:handoutMasterIdLst>
  <p:sldIdLst>
    <p:sldId id="256" r:id="rId2"/>
    <p:sldId id="304" r:id="rId3"/>
    <p:sldId id="307" r:id="rId4"/>
    <p:sldId id="302" r:id="rId5"/>
    <p:sldId id="301" r:id="rId6"/>
    <p:sldId id="29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1523" autoAdjust="0"/>
  </p:normalViewPr>
  <p:slideViewPr>
    <p:cSldViewPr snapToGrid="0" snapToObjects="1">
      <p:cViewPr varScale="1">
        <p:scale>
          <a:sx n="82" d="100"/>
          <a:sy n="82" d="100"/>
        </p:scale>
        <p:origin x="13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6D038A0-4A66-AD46-880C-828033E5C1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3085FAA1-7185-D84D-B954-6CF358AC45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00A01C-2C12-804C-88B5-9896F19012E5}" type="datetimeFigureOut">
              <a:rPr lang="en-US" smtClean="0"/>
              <a:t>11/18/2019</a:t>
            </a:fld>
            <a:endParaRPr lang="en-US"/>
          </a:p>
        </p:txBody>
      </p:sp>
      <p:sp>
        <p:nvSpPr>
          <p:cNvPr id="4" name="Footer Placeholder 3">
            <a:extLst>
              <a:ext uri="{FF2B5EF4-FFF2-40B4-BE49-F238E27FC236}">
                <a16:creationId xmlns="" xmlns:a16="http://schemas.microsoft.com/office/drawing/2014/main" id="{8253D3E8-DF6F-F14E-BEE2-9BCF9D7CC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6F1D4BE8-358D-1544-B1D8-848CE765F8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934E14-3BDD-F047-9350-B9B421CB2195}" type="slidenum">
              <a:rPr lang="en-US" smtClean="0"/>
              <a:t>‹#›</a:t>
            </a:fld>
            <a:endParaRPr lang="en-US"/>
          </a:p>
        </p:txBody>
      </p:sp>
    </p:spTree>
    <p:extLst>
      <p:ext uri="{BB962C8B-B14F-4D97-AF65-F5344CB8AC3E}">
        <p14:creationId xmlns:p14="http://schemas.microsoft.com/office/powerpoint/2010/main" val="37541411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CB8EC-329E-2141-BBA4-35C3D867A29B}" type="datetimeFigureOut">
              <a:rPr lang="en-US" smtClean="0"/>
              <a:t>11/18/2019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C39CB-E1CB-9340-B0B7-F19980BF290A}" type="slidenum">
              <a:rPr lang="en-US" smtClean="0"/>
              <a:t>‹#›</a:t>
            </a:fld>
            <a:endParaRPr lang="en-US"/>
          </a:p>
        </p:txBody>
      </p:sp>
    </p:spTree>
    <p:extLst>
      <p:ext uri="{BB962C8B-B14F-4D97-AF65-F5344CB8AC3E}">
        <p14:creationId xmlns:p14="http://schemas.microsoft.com/office/powerpoint/2010/main" val="1540661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E0C39CB-E1CB-9340-B0B7-F19980BF290A}" type="slidenum">
              <a:rPr lang="en-US" smtClean="0"/>
              <a:t>2</a:t>
            </a:fld>
            <a:endParaRPr lang="en-US"/>
          </a:p>
        </p:txBody>
      </p:sp>
    </p:spTree>
    <p:extLst>
      <p:ext uri="{BB962C8B-B14F-4D97-AF65-F5344CB8AC3E}">
        <p14:creationId xmlns:p14="http://schemas.microsoft.com/office/powerpoint/2010/main" val="381871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010DF-92C9-D745-A3CA-6B1713C25B63}"/>
              </a:ext>
            </a:extLst>
          </p:cNvPr>
          <p:cNvSpPr>
            <a:spLocks noGrp="1"/>
          </p:cNvSpPr>
          <p:nvPr>
            <p:ph type="ctrTitle" hasCustomPrompt="1"/>
          </p:nvPr>
        </p:nvSpPr>
        <p:spPr>
          <a:xfrm>
            <a:off x="1143000" y="2842122"/>
            <a:ext cx="6858000" cy="1138238"/>
          </a:xfrm>
          <a:prstGeom prst="rect">
            <a:avLst/>
          </a:prstGeom>
        </p:spPr>
        <p:txBody>
          <a:bodyPr anchor="b">
            <a:noAutofit/>
          </a:bodyPr>
          <a:lstStyle>
            <a:lvl1pPr algn="ctr">
              <a:defRPr sz="4275" b="1" spc="75" baseline="0">
                <a:latin typeface="Arial MT Std" panose="020B0402020200020204" pitchFamily="34" charset="0"/>
              </a:defRPr>
            </a:lvl1pPr>
          </a:lstStyle>
          <a:p>
            <a:r>
              <a:rPr lang="en-US" dirty="0"/>
              <a:t>TITLE GOES HERE</a:t>
            </a:r>
          </a:p>
        </p:txBody>
      </p:sp>
      <p:sp>
        <p:nvSpPr>
          <p:cNvPr id="3" name="Subtitle 2">
            <a:extLst>
              <a:ext uri="{FF2B5EF4-FFF2-40B4-BE49-F238E27FC236}">
                <a16:creationId xmlns="" xmlns:a16="http://schemas.microsoft.com/office/drawing/2014/main" id="{2CF005DD-11F8-9245-B26B-41D1F4F84416}"/>
              </a:ext>
            </a:extLst>
          </p:cNvPr>
          <p:cNvSpPr>
            <a:spLocks noGrp="1"/>
          </p:cNvSpPr>
          <p:nvPr>
            <p:ph type="subTitle" idx="1" hasCustomPrompt="1"/>
          </p:nvPr>
        </p:nvSpPr>
        <p:spPr>
          <a:xfrm>
            <a:off x="1143000" y="4161759"/>
            <a:ext cx="6858000" cy="384167"/>
          </a:xfrm>
          <a:prstGeom prst="rect">
            <a:avLst/>
          </a:prstGeom>
        </p:spPr>
        <p:txBody>
          <a:bodyPr>
            <a:normAutofit/>
          </a:bodyPr>
          <a:lstStyle>
            <a:lvl1pPr marL="0" indent="0" algn="ctr">
              <a:buNone/>
              <a:defRPr sz="2100" b="1" kern="4600" spc="75" baseline="0">
                <a:latin typeface="Arial MT Std" panose="020B0402020200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 GOES HERE</a:t>
            </a:r>
          </a:p>
        </p:txBody>
      </p:sp>
      <p:sp>
        <p:nvSpPr>
          <p:cNvPr id="7" name="Subtitle 2">
            <a:extLst>
              <a:ext uri="{FF2B5EF4-FFF2-40B4-BE49-F238E27FC236}">
                <a16:creationId xmlns="" xmlns:a16="http://schemas.microsoft.com/office/drawing/2014/main" id="{7AF7FE24-A452-0441-B567-CCDDCB585D4D}"/>
              </a:ext>
            </a:extLst>
          </p:cNvPr>
          <p:cNvSpPr txBox="1">
            <a:spLocks/>
          </p:cNvSpPr>
          <p:nvPr userDrawn="1"/>
        </p:nvSpPr>
        <p:spPr>
          <a:xfrm>
            <a:off x="1143000" y="5698451"/>
            <a:ext cx="6858000" cy="38416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b="0" spc="0" baseline="0" dirty="0">
                <a:latin typeface="+mn-lt"/>
              </a:rPr>
              <a:t>Delivering insight through data for a better Canada</a:t>
            </a:r>
            <a:endParaRPr lang="en-US" sz="1200" b="0" spc="0" baseline="0" dirty="0">
              <a:latin typeface="+mn-lt"/>
            </a:endParaRPr>
          </a:p>
        </p:txBody>
      </p:sp>
    </p:spTree>
    <p:extLst>
      <p:ext uri="{BB962C8B-B14F-4D97-AF65-F5344CB8AC3E}">
        <p14:creationId xmlns:p14="http://schemas.microsoft.com/office/powerpoint/2010/main" val="87795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F185C0EB-557E-1645-91FD-31902787C31B}"/>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3" name="Vertical Text Placeholder 2">
            <a:extLst>
              <a:ext uri="{FF2B5EF4-FFF2-40B4-BE49-F238E27FC236}">
                <a16:creationId xmlns="" xmlns:a16="http://schemas.microsoft.com/office/drawing/2014/main" id="{05561771-F5B0-B740-831B-001696BB1FE6}"/>
              </a:ext>
            </a:extLst>
          </p:cNvPr>
          <p:cNvSpPr>
            <a:spLocks noGrp="1"/>
          </p:cNvSpPr>
          <p:nvPr>
            <p:ph type="body" orient="vert" idx="1"/>
          </p:nvPr>
        </p:nvSpPr>
        <p:spPr>
          <a:xfrm>
            <a:off x="628650" y="1825625"/>
            <a:ext cx="7886700" cy="4106449"/>
          </a:xfrm>
          <a:prstGeom prst="rect">
            <a:avLst/>
          </a:prstGeom>
        </p:spPr>
        <p:txBody>
          <a:bodyPr vert="eaVert">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a:extLst>
              <a:ext uri="{FF2B5EF4-FFF2-40B4-BE49-F238E27FC236}">
                <a16:creationId xmlns="" xmlns:a16="http://schemas.microsoft.com/office/drawing/2014/main" id="{478D8594-770D-2F41-980E-F79D6542DB14}"/>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12" name="Slide Number Placeholder 5">
            <a:extLst>
              <a:ext uri="{FF2B5EF4-FFF2-40B4-BE49-F238E27FC236}">
                <a16:creationId xmlns="" xmlns:a16="http://schemas.microsoft.com/office/drawing/2014/main" id="{2F0AE7D4-08EF-754E-9708-5C9C6392F3BB}"/>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3" name="Subtitle 2">
            <a:extLst>
              <a:ext uri="{FF2B5EF4-FFF2-40B4-BE49-F238E27FC236}">
                <a16:creationId xmlns="" xmlns:a16="http://schemas.microsoft.com/office/drawing/2014/main" id="{FEA2062F-3764-B448-8D64-92E472DC98B1}"/>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149642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E79C42C0-1463-7D4C-A090-A7CB0034B953}"/>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Vertical Title 1">
            <a:extLst>
              <a:ext uri="{FF2B5EF4-FFF2-40B4-BE49-F238E27FC236}">
                <a16:creationId xmlns="" xmlns:a16="http://schemas.microsoft.com/office/drawing/2014/main" id="{3B3286D1-A677-074D-8452-B6E481375AB6}"/>
              </a:ext>
            </a:extLst>
          </p:cNvPr>
          <p:cNvSpPr>
            <a:spLocks noGrp="1"/>
          </p:cNvSpPr>
          <p:nvPr>
            <p:ph type="title" orient="vert" hasCustomPrompt="1"/>
          </p:nvPr>
        </p:nvSpPr>
        <p:spPr>
          <a:xfrm>
            <a:off x="6543675" y="1078992"/>
            <a:ext cx="1971675" cy="4828830"/>
          </a:xfrm>
          <a:prstGeom prst="rect">
            <a:avLst/>
          </a:prstGeom>
        </p:spPr>
        <p:txBody>
          <a:bodyPr vert="eaVert" anchor="b">
            <a:normAutofit/>
          </a:bodyPr>
          <a:lstStyle>
            <a:lvl1pPr>
              <a:defRPr sz="1500">
                <a:latin typeface="Arial MT Std" panose="020B0402020200020204" pitchFamily="34" charset="0"/>
              </a:defRPr>
            </a:lvl1pPr>
          </a:lstStyle>
          <a:p>
            <a:r>
              <a:rPr lang="en-US" dirty="0"/>
              <a:t>CLICK TO EDIT MASTER TITLE STYLE</a:t>
            </a:r>
          </a:p>
        </p:txBody>
      </p:sp>
      <p:sp>
        <p:nvSpPr>
          <p:cNvPr id="3" name="Vertical Text Placeholder 2">
            <a:extLst>
              <a:ext uri="{FF2B5EF4-FFF2-40B4-BE49-F238E27FC236}">
                <a16:creationId xmlns="" xmlns:a16="http://schemas.microsoft.com/office/drawing/2014/main" id="{DC30B674-98A5-8743-BF78-6CC7D5E7BE50}"/>
              </a:ext>
            </a:extLst>
          </p:cNvPr>
          <p:cNvSpPr>
            <a:spLocks noGrp="1"/>
          </p:cNvSpPr>
          <p:nvPr>
            <p:ph type="body" orient="vert" idx="1"/>
          </p:nvPr>
        </p:nvSpPr>
        <p:spPr>
          <a:xfrm>
            <a:off x="628650" y="1078991"/>
            <a:ext cx="5800725" cy="4828831"/>
          </a:xfrm>
          <a:prstGeom prst="rect">
            <a:avLst/>
          </a:prstGeom>
        </p:spPr>
        <p:txBody>
          <a:bodyPr vert="eaVert">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a:extLst>
              <a:ext uri="{FF2B5EF4-FFF2-40B4-BE49-F238E27FC236}">
                <a16:creationId xmlns="" xmlns:a16="http://schemas.microsoft.com/office/drawing/2014/main" id="{2421A01F-6CA4-7545-B86A-6EEE790D7E5B}"/>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2" name="Subtitle 2">
            <a:extLst>
              <a:ext uri="{FF2B5EF4-FFF2-40B4-BE49-F238E27FC236}">
                <a16:creationId xmlns="" xmlns:a16="http://schemas.microsoft.com/office/drawing/2014/main" id="{35470153-8F49-8344-92AA-9E7749E2F0B5}"/>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76355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D8042DF-D6CA-C54C-B4D1-49EAF075C121}"/>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 xmlns:a16="http://schemas.microsoft.com/office/drawing/2014/main" id="{34F190F8-0D08-1945-8123-F4A12E3B914A}"/>
              </a:ext>
            </a:extLst>
          </p:cNvPr>
          <p:cNvSpPr>
            <a:spLocks noGrp="1"/>
          </p:cNvSpPr>
          <p:nvPr>
            <p:ph type="title" hasCustomPrompt="1"/>
          </p:nvPr>
        </p:nvSpPr>
        <p:spPr>
          <a:xfrm>
            <a:off x="628650" y="1294410"/>
            <a:ext cx="7886700" cy="895042"/>
          </a:xfrm>
          <a:prstGeom prst="rect">
            <a:avLst/>
          </a:prstGeom>
        </p:spPr>
        <p:txBody>
          <a:bodyPr anchor="b">
            <a:normAutofit/>
          </a:bodyPr>
          <a:lstStyle>
            <a:lvl1pPr>
              <a:defRPr sz="1500" u="none">
                <a:latin typeface="Arial MT Std" panose="020B0402020200020204" pitchFamily="34"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35D0CB7B-8791-AE45-8FD2-E35F039282BC}"/>
              </a:ext>
            </a:extLst>
          </p:cNvPr>
          <p:cNvSpPr>
            <a:spLocks noGrp="1"/>
          </p:cNvSpPr>
          <p:nvPr>
            <p:ph idx="1"/>
          </p:nvPr>
        </p:nvSpPr>
        <p:spPr>
          <a:xfrm>
            <a:off x="628650" y="2303813"/>
            <a:ext cx="7886700" cy="3628261"/>
          </a:xfrm>
          <a:prstGeom prst="rect">
            <a:avLst/>
          </a:prstGeom>
        </p:spPr>
        <p:txBody>
          <a:bodyPr>
            <a:normAutofit/>
          </a:bodyPr>
          <a:lstStyle>
            <a:lvl1pPr>
              <a:defRPr sz="1500">
                <a:latin typeface="Arial MT Std" panose="020B0402020200020204" pitchFamily="34" charset="0"/>
              </a:defRPr>
            </a:lvl1pPr>
            <a:lvl2pPr>
              <a:defRPr sz="1350">
                <a:latin typeface="Arial MT Std" panose="020B0402020200020204" pitchFamily="34" charset="0"/>
              </a:defRPr>
            </a:lvl2pPr>
            <a:lvl3pPr>
              <a:defRPr sz="1200">
                <a:latin typeface="Arial MT Std" panose="020B0402020200020204" pitchFamily="34" charset="0"/>
              </a:defRPr>
            </a:lvl3pPr>
            <a:lvl4pPr>
              <a:defRPr sz="1050">
                <a:latin typeface="Arial MT Std" panose="020B0402020200020204" pitchFamily="34" charset="0"/>
              </a:defRPr>
            </a:lvl4pPr>
            <a:lvl5pPr>
              <a:defRPr sz="1050">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ubtitle 2">
            <a:extLst>
              <a:ext uri="{FF2B5EF4-FFF2-40B4-BE49-F238E27FC236}">
                <a16:creationId xmlns="" xmlns:a16="http://schemas.microsoft.com/office/drawing/2014/main" id="{698B9CE6-D98F-1843-B178-8BB7AD4DC082}"/>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
        <p:nvSpPr>
          <p:cNvPr id="7" name="Slide Number Placeholder 5">
            <a:extLst>
              <a:ext uri="{FF2B5EF4-FFF2-40B4-BE49-F238E27FC236}">
                <a16:creationId xmlns="" xmlns:a16="http://schemas.microsoft.com/office/drawing/2014/main" id="{60226A1F-D105-5543-88C8-44C54CF0A35D}"/>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Tree>
    <p:extLst>
      <p:ext uri="{BB962C8B-B14F-4D97-AF65-F5344CB8AC3E}">
        <p14:creationId xmlns:p14="http://schemas.microsoft.com/office/powerpoint/2010/main" val="55340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30A6984-BC7F-D144-AF57-8FDCF0C86515}"/>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 xmlns:a16="http://schemas.microsoft.com/office/drawing/2014/main" id="{0CA85CE2-762B-9C4F-B29F-5D8A941A19DD}"/>
              </a:ext>
            </a:extLst>
          </p:cNvPr>
          <p:cNvSpPr>
            <a:spLocks noGrp="1"/>
          </p:cNvSpPr>
          <p:nvPr>
            <p:ph type="title" hasCustomPrompt="1"/>
          </p:nvPr>
        </p:nvSpPr>
        <p:spPr>
          <a:xfrm>
            <a:off x="623888" y="1650105"/>
            <a:ext cx="7886700" cy="2852737"/>
          </a:xfrm>
          <a:prstGeom prst="rect">
            <a:avLst/>
          </a:prstGeom>
        </p:spPr>
        <p:txBody>
          <a:bodyPr anchor="b">
            <a:normAutofit/>
          </a:bodyPr>
          <a:lstStyle>
            <a:lvl1pPr>
              <a:defRPr sz="3000">
                <a:latin typeface="Arial MT Std" panose="020B0402020200020204" pitchFamily="34" charset="0"/>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9B547A7C-2582-B94D-B0CA-CE72B9DC3AC1}"/>
              </a:ext>
            </a:extLst>
          </p:cNvPr>
          <p:cNvSpPr>
            <a:spLocks noGrp="1"/>
          </p:cNvSpPr>
          <p:nvPr>
            <p:ph type="body" idx="1"/>
          </p:nvPr>
        </p:nvSpPr>
        <p:spPr>
          <a:xfrm>
            <a:off x="623888" y="4589465"/>
            <a:ext cx="7886700" cy="1342610"/>
          </a:xfrm>
          <a:prstGeom prst="rect">
            <a:avLst/>
          </a:prstGeom>
        </p:spPr>
        <p:txBody>
          <a:bodyPr>
            <a:normAutofit/>
          </a:bodyPr>
          <a:lstStyle>
            <a:lvl1pPr marL="0" indent="0">
              <a:buNone/>
              <a:defRPr sz="1200">
                <a:solidFill>
                  <a:schemeClr val="tx1"/>
                </a:solidFill>
                <a:latin typeface="Arial MT Std" panose="020B0402020200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11" name="Slide Number Placeholder 5">
            <a:extLst>
              <a:ext uri="{FF2B5EF4-FFF2-40B4-BE49-F238E27FC236}">
                <a16:creationId xmlns="" xmlns:a16="http://schemas.microsoft.com/office/drawing/2014/main" id="{052701DC-7B2B-D54E-891F-CC1877564967}"/>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2" name="Subtitle 2">
            <a:extLst>
              <a:ext uri="{FF2B5EF4-FFF2-40B4-BE49-F238E27FC236}">
                <a16:creationId xmlns="" xmlns:a16="http://schemas.microsoft.com/office/drawing/2014/main" id="{BE097BAA-7985-8846-9CDB-5F90D22BA7BD}"/>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424492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9235FFA-E183-E64B-A48B-DBBE2E822AC7}"/>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 xmlns:a16="http://schemas.microsoft.com/office/drawing/2014/main" id="{84D0AD4E-6AB3-214B-A4E4-E20A50DF7520}"/>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393BFCDB-AC25-4845-93D8-4FE6A2452AF6}"/>
              </a:ext>
            </a:extLst>
          </p:cNvPr>
          <p:cNvSpPr>
            <a:spLocks noGrp="1"/>
          </p:cNvSpPr>
          <p:nvPr>
            <p:ph sz="half" idx="1"/>
          </p:nvPr>
        </p:nvSpPr>
        <p:spPr>
          <a:xfrm>
            <a:off x="628650" y="1825625"/>
            <a:ext cx="3886200" cy="4114133"/>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F2469439-F6DE-1C4F-BF69-06F3A410960A}"/>
              </a:ext>
            </a:extLst>
          </p:cNvPr>
          <p:cNvSpPr>
            <a:spLocks noGrp="1"/>
          </p:cNvSpPr>
          <p:nvPr>
            <p:ph sz="half" idx="2"/>
          </p:nvPr>
        </p:nvSpPr>
        <p:spPr>
          <a:xfrm>
            <a:off x="4629150" y="1825625"/>
            <a:ext cx="3886200" cy="4114133"/>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a:extLst>
              <a:ext uri="{FF2B5EF4-FFF2-40B4-BE49-F238E27FC236}">
                <a16:creationId xmlns="" xmlns:a16="http://schemas.microsoft.com/office/drawing/2014/main" id="{906DD61B-D42A-2F4E-8796-F57BABF5ED02}"/>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3" name="Subtitle 2">
            <a:extLst>
              <a:ext uri="{FF2B5EF4-FFF2-40B4-BE49-F238E27FC236}">
                <a16:creationId xmlns="" xmlns:a16="http://schemas.microsoft.com/office/drawing/2014/main" id="{B05CD447-7EEF-3041-9A9E-A01858D0019C}"/>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340762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40649C26-7612-444C-99FB-6885558067EC}"/>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3" name="Text Placeholder 2">
            <a:extLst>
              <a:ext uri="{FF2B5EF4-FFF2-40B4-BE49-F238E27FC236}">
                <a16:creationId xmlns="" xmlns:a16="http://schemas.microsoft.com/office/drawing/2014/main" id="{6025CCEC-8CE8-A349-8EF6-399A8DC9DAD6}"/>
              </a:ext>
            </a:extLst>
          </p:cNvPr>
          <p:cNvSpPr>
            <a:spLocks noGrp="1"/>
          </p:cNvSpPr>
          <p:nvPr>
            <p:ph type="body" idx="1" hasCustomPrompt="1"/>
          </p:nvPr>
        </p:nvSpPr>
        <p:spPr>
          <a:xfrm>
            <a:off x="629842" y="1817461"/>
            <a:ext cx="3868340" cy="687614"/>
          </a:xfrm>
          <a:prstGeom prst="rect">
            <a:avLst/>
          </a:prstGeom>
        </p:spPr>
        <p:txBody>
          <a:bodyPr anchor="b">
            <a:normAutofit/>
          </a:bodyPr>
          <a:lstStyle>
            <a:lvl1pPr marL="0" indent="0">
              <a:buNone/>
              <a:defRPr sz="1350" b="0">
                <a:latin typeface="Arial MT Std" panose="020B0402020200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 xmlns:a16="http://schemas.microsoft.com/office/drawing/2014/main" id="{18B6288D-1486-174E-8027-9566C127ED22}"/>
              </a:ext>
            </a:extLst>
          </p:cNvPr>
          <p:cNvSpPr>
            <a:spLocks noGrp="1"/>
          </p:cNvSpPr>
          <p:nvPr>
            <p:ph sz="half" idx="2"/>
          </p:nvPr>
        </p:nvSpPr>
        <p:spPr>
          <a:xfrm>
            <a:off x="629842" y="2505075"/>
            <a:ext cx="3868340" cy="3442367"/>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95847CF6-9394-5B4B-8220-7B71F29DB861}"/>
              </a:ext>
            </a:extLst>
          </p:cNvPr>
          <p:cNvSpPr>
            <a:spLocks noGrp="1"/>
          </p:cNvSpPr>
          <p:nvPr>
            <p:ph type="body" sz="quarter" idx="3" hasCustomPrompt="1"/>
          </p:nvPr>
        </p:nvSpPr>
        <p:spPr>
          <a:xfrm>
            <a:off x="4629150" y="1817461"/>
            <a:ext cx="3887391" cy="687614"/>
          </a:xfrm>
          <a:prstGeom prst="rect">
            <a:avLst/>
          </a:prstGeom>
        </p:spPr>
        <p:txBody>
          <a:bodyPr anchor="b">
            <a:normAutofit/>
          </a:bodyPr>
          <a:lstStyle>
            <a:lvl1pPr marL="0" indent="0">
              <a:buNone/>
              <a:defRPr sz="1350" b="0">
                <a:latin typeface="Arial MT Std" panose="020B0402020200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 xmlns:a16="http://schemas.microsoft.com/office/drawing/2014/main" id="{1D0A9809-9CAB-EB48-A314-EFB972167AF3}"/>
              </a:ext>
            </a:extLst>
          </p:cNvPr>
          <p:cNvSpPr>
            <a:spLocks noGrp="1"/>
          </p:cNvSpPr>
          <p:nvPr>
            <p:ph sz="quarter" idx="4"/>
          </p:nvPr>
        </p:nvSpPr>
        <p:spPr>
          <a:xfrm>
            <a:off x="4629150" y="2505075"/>
            <a:ext cx="3887391" cy="3442367"/>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a:extLst>
              <a:ext uri="{FF2B5EF4-FFF2-40B4-BE49-F238E27FC236}">
                <a16:creationId xmlns="" xmlns:a16="http://schemas.microsoft.com/office/drawing/2014/main" id="{585302A5-2089-074D-816D-EAD2D14CDF96}"/>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15" name="Slide Number Placeholder 5">
            <a:extLst>
              <a:ext uri="{FF2B5EF4-FFF2-40B4-BE49-F238E27FC236}">
                <a16:creationId xmlns="" xmlns:a16="http://schemas.microsoft.com/office/drawing/2014/main" id="{FC77CFC8-067E-DA4B-96A3-295B5CF96788}"/>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6" name="Subtitle 2">
            <a:extLst>
              <a:ext uri="{FF2B5EF4-FFF2-40B4-BE49-F238E27FC236}">
                <a16:creationId xmlns="" xmlns:a16="http://schemas.microsoft.com/office/drawing/2014/main" id="{EB74D445-C25D-F243-ABB1-8AA29D1ED8F0}"/>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333364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493E133-8C24-484A-8624-466193203F0F}"/>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8" name="Title 1">
            <a:extLst>
              <a:ext uri="{FF2B5EF4-FFF2-40B4-BE49-F238E27FC236}">
                <a16:creationId xmlns="" xmlns:a16="http://schemas.microsoft.com/office/drawing/2014/main" id="{F8929614-25E8-7C40-B3D8-97B8D703FBC4}"/>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11" name="Slide Number Placeholder 5">
            <a:extLst>
              <a:ext uri="{FF2B5EF4-FFF2-40B4-BE49-F238E27FC236}">
                <a16:creationId xmlns="" xmlns:a16="http://schemas.microsoft.com/office/drawing/2014/main" id="{BA9B4C8D-BDB6-2043-9291-BD7FAA250B28}"/>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2" name="Subtitle 2">
            <a:extLst>
              <a:ext uri="{FF2B5EF4-FFF2-40B4-BE49-F238E27FC236}">
                <a16:creationId xmlns="" xmlns:a16="http://schemas.microsoft.com/office/drawing/2014/main" id="{297694BE-5E00-A347-8EFE-0EC9A8E1B1FB}"/>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251973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05CD489-C97E-894B-8500-D101685036FF}"/>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7" name="Slide Number Placeholder 5">
            <a:extLst>
              <a:ext uri="{FF2B5EF4-FFF2-40B4-BE49-F238E27FC236}">
                <a16:creationId xmlns="" xmlns:a16="http://schemas.microsoft.com/office/drawing/2014/main" id="{E530FC22-43D0-C64D-82B5-B359DD23874C}"/>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8" name="Subtitle 2">
            <a:extLst>
              <a:ext uri="{FF2B5EF4-FFF2-40B4-BE49-F238E27FC236}">
                <a16:creationId xmlns="" xmlns:a16="http://schemas.microsoft.com/office/drawing/2014/main" id="{6110D53E-99AA-EF4C-BF64-D29544A07C5D}"/>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412872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4506E300-3473-574B-AEAC-B27BA195C70E}"/>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 xmlns:a16="http://schemas.microsoft.com/office/drawing/2014/main" id="{19A84D10-1CE3-4440-9E21-70C1471000A8}"/>
              </a:ext>
            </a:extLst>
          </p:cNvPr>
          <p:cNvSpPr>
            <a:spLocks noGrp="1"/>
          </p:cNvSpPr>
          <p:nvPr>
            <p:ph type="title" hasCustomPrompt="1"/>
          </p:nvPr>
        </p:nvSpPr>
        <p:spPr>
          <a:xfrm>
            <a:off x="629841" y="987425"/>
            <a:ext cx="2949178" cy="978535"/>
          </a:xfrm>
          <a:prstGeom prst="rect">
            <a:avLst/>
          </a:prstGeom>
        </p:spPr>
        <p:txBody>
          <a:bodyPr anchor="b">
            <a:normAutofit/>
          </a:bodyPr>
          <a:lstStyle>
            <a:lvl1pPr>
              <a:defRPr sz="1500">
                <a:latin typeface="Arial MT Std" panose="020B0402020200020204" pitchFamily="34" charset="0"/>
              </a:defRPr>
            </a:lvl1pPr>
          </a:lstStyle>
          <a:p>
            <a:r>
              <a:rPr lang="en-US" dirty="0"/>
              <a:t>CLICK TO EDIT </a:t>
            </a:r>
            <a:br>
              <a:rPr lang="en-US" dirty="0"/>
            </a:br>
            <a:r>
              <a:rPr lang="en-US" dirty="0"/>
              <a:t>MASTER TITLE STYLE</a:t>
            </a:r>
          </a:p>
        </p:txBody>
      </p:sp>
      <p:sp>
        <p:nvSpPr>
          <p:cNvPr id="3" name="Content Placeholder 2">
            <a:extLst>
              <a:ext uri="{FF2B5EF4-FFF2-40B4-BE49-F238E27FC236}">
                <a16:creationId xmlns="" xmlns:a16="http://schemas.microsoft.com/office/drawing/2014/main" id="{55567A0D-A607-2A40-9D63-1E72C786320C}"/>
              </a:ext>
            </a:extLst>
          </p:cNvPr>
          <p:cNvSpPr>
            <a:spLocks noGrp="1"/>
          </p:cNvSpPr>
          <p:nvPr>
            <p:ph idx="1"/>
          </p:nvPr>
        </p:nvSpPr>
        <p:spPr>
          <a:xfrm>
            <a:off x="3887391" y="987426"/>
            <a:ext cx="4629150" cy="4873625"/>
          </a:xfrm>
          <a:prstGeom prst="rect">
            <a:avLst/>
          </a:prstGeom>
        </p:spPr>
        <p:txBody>
          <a:bodyPr>
            <a:normAutofit/>
          </a:bodyPr>
          <a:lstStyle>
            <a:lvl1pPr>
              <a:defRPr sz="1200"/>
            </a:lvl1pPr>
            <a:lvl2pPr>
              <a:defRPr sz="1050"/>
            </a:lvl2pPr>
            <a:lvl3pPr>
              <a:defRPr sz="900"/>
            </a:lvl3pPr>
            <a:lvl4pPr>
              <a:defRPr sz="825"/>
            </a:lvl4pPr>
            <a:lvl5pPr>
              <a:defRPr sz="825"/>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 xmlns:a16="http://schemas.microsoft.com/office/drawing/2014/main" id="{E9AD4E7A-54D4-6645-A6AF-C4324CC7448E}"/>
              </a:ext>
            </a:extLst>
          </p:cNvPr>
          <p:cNvSpPr>
            <a:spLocks noGrp="1"/>
          </p:cNvSpPr>
          <p:nvPr>
            <p:ph type="body" sz="half" idx="2" hasCustomPrompt="1"/>
          </p:nvPr>
        </p:nvSpPr>
        <p:spPr>
          <a:xfrm>
            <a:off x="629841" y="2057400"/>
            <a:ext cx="2949178" cy="3811588"/>
          </a:xfrm>
          <a:prstGeom prst="rect">
            <a:avLst/>
          </a:prstGeom>
        </p:spPr>
        <p:txBody>
          <a:bodyPr/>
          <a:lstStyle>
            <a:lvl1pPr marL="0" indent="0">
              <a:buNone/>
              <a:defRPr sz="1200">
                <a:latin typeface="Arial MT Std" panose="020B0402020200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12" name="Slide Number Placeholder 5">
            <a:extLst>
              <a:ext uri="{FF2B5EF4-FFF2-40B4-BE49-F238E27FC236}">
                <a16:creationId xmlns="" xmlns:a16="http://schemas.microsoft.com/office/drawing/2014/main" id="{0DE7DE39-1E83-254A-8454-37527E855772}"/>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3" name="Subtitle 2">
            <a:extLst>
              <a:ext uri="{FF2B5EF4-FFF2-40B4-BE49-F238E27FC236}">
                <a16:creationId xmlns="" xmlns:a16="http://schemas.microsoft.com/office/drawing/2014/main" id="{4F14E506-89BE-BE46-90A3-90DA89A5AE6F}"/>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247735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20345D2D-B6FE-794B-ACCE-8EBB8D9EB123}"/>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3" name="Picture Placeholder 2">
            <a:extLst>
              <a:ext uri="{FF2B5EF4-FFF2-40B4-BE49-F238E27FC236}">
                <a16:creationId xmlns="" xmlns:a16="http://schemas.microsoft.com/office/drawing/2014/main" id="{CE919A06-F4CD-CA4A-973D-806981699791}"/>
              </a:ext>
            </a:extLst>
          </p:cNvPr>
          <p:cNvSpPr>
            <a:spLocks noGrp="1"/>
          </p:cNvSpPr>
          <p:nvPr>
            <p:ph type="pic" idx="1" hasCustomPrompt="1"/>
          </p:nvPr>
        </p:nvSpPr>
        <p:spPr>
          <a:xfrm>
            <a:off x="3887391" y="987426"/>
            <a:ext cx="4629150" cy="4873625"/>
          </a:xfrm>
          <a:prstGeom prst="rect">
            <a:avLst/>
          </a:prstGeom>
        </p:spPr>
        <p:txBody>
          <a:bodyPr>
            <a:normAutofit/>
          </a:bodyPr>
          <a:lstStyle>
            <a:lvl1pPr marL="0" indent="0">
              <a:buNone/>
              <a:defRPr sz="1600">
                <a:latin typeface="Arial MT Std" panose="020B040202020002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0" name="Title 1">
            <a:extLst>
              <a:ext uri="{FF2B5EF4-FFF2-40B4-BE49-F238E27FC236}">
                <a16:creationId xmlns="" xmlns:a16="http://schemas.microsoft.com/office/drawing/2014/main" id="{5E297C46-D278-1B45-850B-6B2A1027B762}"/>
              </a:ext>
            </a:extLst>
          </p:cNvPr>
          <p:cNvSpPr>
            <a:spLocks noGrp="1"/>
          </p:cNvSpPr>
          <p:nvPr>
            <p:ph type="title" hasCustomPrompt="1"/>
          </p:nvPr>
        </p:nvSpPr>
        <p:spPr>
          <a:xfrm>
            <a:off x="629841" y="987425"/>
            <a:ext cx="2949178" cy="978535"/>
          </a:xfrm>
          <a:prstGeom prst="rect">
            <a:avLst/>
          </a:prstGeom>
        </p:spPr>
        <p:txBody>
          <a:bodyPr anchor="b">
            <a:normAutofit/>
          </a:bodyPr>
          <a:lstStyle>
            <a:lvl1pPr>
              <a:defRPr sz="1500">
                <a:latin typeface="Arial MT Std" panose="020B0402020200020204" pitchFamily="34" charset="0"/>
              </a:defRPr>
            </a:lvl1pPr>
          </a:lstStyle>
          <a:p>
            <a:r>
              <a:rPr lang="en-US" dirty="0"/>
              <a:t>CLICK TO EDIT </a:t>
            </a:r>
            <a:br>
              <a:rPr lang="en-US" dirty="0"/>
            </a:br>
            <a:r>
              <a:rPr lang="en-US" dirty="0"/>
              <a:t>MASTER TITLE STYLE</a:t>
            </a:r>
          </a:p>
        </p:txBody>
      </p:sp>
      <p:sp>
        <p:nvSpPr>
          <p:cNvPr id="11" name="Text Placeholder 3">
            <a:extLst>
              <a:ext uri="{FF2B5EF4-FFF2-40B4-BE49-F238E27FC236}">
                <a16:creationId xmlns="" xmlns:a16="http://schemas.microsoft.com/office/drawing/2014/main" id="{B52E6762-2574-764E-99AC-78507C80B6B2}"/>
              </a:ext>
            </a:extLst>
          </p:cNvPr>
          <p:cNvSpPr>
            <a:spLocks noGrp="1"/>
          </p:cNvSpPr>
          <p:nvPr>
            <p:ph type="body" sz="half" idx="2" hasCustomPrompt="1"/>
          </p:nvPr>
        </p:nvSpPr>
        <p:spPr>
          <a:xfrm>
            <a:off x="629841" y="2057400"/>
            <a:ext cx="2949178" cy="3811588"/>
          </a:xfrm>
          <a:prstGeom prst="rect">
            <a:avLst/>
          </a:prstGeom>
        </p:spPr>
        <p:txBody>
          <a:bodyPr/>
          <a:lstStyle>
            <a:lvl1pPr marL="0" indent="0">
              <a:buNone/>
              <a:defRPr sz="1200">
                <a:latin typeface="Arial MT Std" panose="020B0402020200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14" name="Slide Number Placeholder 5">
            <a:extLst>
              <a:ext uri="{FF2B5EF4-FFF2-40B4-BE49-F238E27FC236}">
                <a16:creationId xmlns="" xmlns:a16="http://schemas.microsoft.com/office/drawing/2014/main" id="{97374AA3-F4F7-844B-9252-3248168CE2D0}"/>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5" name="Subtitle 2">
            <a:extLst>
              <a:ext uri="{FF2B5EF4-FFF2-40B4-BE49-F238E27FC236}">
                <a16:creationId xmlns="" xmlns:a16="http://schemas.microsoft.com/office/drawing/2014/main" id="{501D2661-873E-DA4A-B614-9172187E9E01}"/>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248464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927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F6621C-6F45-B242-BB65-E518082388E2}"/>
              </a:ext>
            </a:extLst>
          </p:cNvPr>
          <p:cNvSpPr>
            <a:spLocks noGrp="1"/>
          </p:cNvSpPr>
          <p:nvPr>
            <p:ph type="ctrTitle"/>
          </p:nvPr>
        </p:nvSpPr>
        <p:spPr>
          <a:xfrm>
            <a:off x="1066800" y="645646"/>
            <a:ext cx="6858000" cy="960071"/>
          </a:xfrm>
        </p:spPr>
        <p:txBody>
          <a:bodyPr/>
          <a:lstStyle/>
          <a:p>
            <a:r>
              <a:rPr lang="en-US" sz="3200" u="sng" dirty="0" smtClean="0">
                <a:latin typeface="+mn-lt"/>
              </a:rPr>
              <a:t>Cyclops Project</a:t>
            </a:r>
            <a:endParaRPr lang="en-US" sz="3200" u="sng" dirty="0">
              <a:latin typeface="+mn-lt"/>
            </a:endParaRPr>
          </a:p>
        </p:txBody>
      </p:sp>
      <p:sp>
        <p:nvSpPr>
          <p:cNvPr id="3" name="Subtitle 2">
            <a:extLst>
              <a:ext uri="{FF2B5EF4-FFF2-40B4-BE49-F238E27FC236}">
                <a16:creationId xmlns="" xmlns:a16="http://schemas.microsoft.com/office/drawing/2014/main" id="{EAE707F7-BC74-7A48-A8B4-5834787C5F5D}"/>
              </a:ext>
            </a:extLst>
          </p:cNvPr>
          <p:cNvSpPr>
            <a:spLocks noGrp="1"/>
          </p:cNvSpPr>
          <p:nvPr>
            <p:ph type="subTitle" idx="1"/>
          </p:nvPr>
        </p:nvSpPr>
        <p:spPr>
          <a:xfrm>
            <a:off x="1295400" y="3730363"/>
            <a:ext cx="6858000" cy="733695"/>
          </a:xfrm>
        </p:spPr>
        <p:txBody>
          <a:bodyPr>
            <a:normAutofit/>
          </a:bodyPr>
          <a:lstStyle/>
          <a:p>
            <a:r>
              <a:rPr lang="en-US" dirty="0" smtClean="0"/>
              <a:t>Presentation 3 – </a:t>
            </a:r>
            <a:r>
              <a:rPr lang="en-CA" dirty="0" smtClean="0"/>
              <a:t>November 18, 2019</a:t>
            </a:r>
            <a:endParaRPr lang="en-US" dirty="0"/>
          </a:p>
        </p:txBody>
      </p:sp>
      <p:sp>
        <p:nvSpPr>
          <p:cNvPr id="6" name="Subtitle 2">
            <a:extLst>
              <a:ext uri="{FF2B5EF4-FFF2-40B4-BE49-F238E27FC236}">
                <a16:creationId xmlns="" xmlns:a16="http://schemas.microsoft.com/office/drawing/2014/main" id="{EAE707F7-BC74-7A48-A8B4-5834787C5F5D}"/>
              </a:ext>
            </a:extLst>
          </p:cNvPr>
          <p:cNvSpPr txBox="1">
            <a:spLocks/>
          </p:cNvSpPr>
          <p:nvPr/>
        </p:nvSpPr>
        <p:spPr>
          <a:xfrm>
            <a:off x="1295400" y="3346196"/>
            <a:ext cx="6858000" cy="384167"/>
          </a:xfrm>
          <a:prstGeom prst="rect">
            <a:avLst/>
          </a:prstGeom>
        </p:spPr>
        <p:txBody>
          <a:bodyPr>
            <a:normAutofit/>
          </a:bodyPr>
          <a:lstStyle>
            <a:lvl1pPr marL="0" indent="0" algn="ctr" defTabSz="685800" rtl="0" eaLnBrk="1" latinLnBrk="0" hangingPunct="1">
              <a:lnSpc>
                <a:spcPct val="90000"/>
              </a:lnSpc>
              <a:spcBef>
                <a:spcPts val="750"/>
              </a:spcBef>
              <a:buFont typeface="Arial" panose="020B0604020202020204" pitchFamily="34" charset="0"/>
              <a:buNone/>
              <a:defRPr sz="2100" b="1" kern="4600" spc="75" baseline="0">
                <a:solidFill>
                  <a:schemeClr val="tx1"/>
                </a:solidFill>
                <a:latin typeface="Arial MT Std" panose="020B0402020200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dirty="0" smtClean="0"/>
              <a:t>Data Science Division, Statistics Canada</a:t>
            </a:r>
            <a:endParaRPr lang="en-US" dirty="0"/>
          </a:p>
        </p:txBody>
      </p:sp>
    </p:spTree>
    <p:extLst>
      <p:ext uri="{BB962C8B-B14F-4D97-AF65-F5344CB8AC3E}">
        <p14:creationId xmlns:p14="http://schemas.microsoft.com/office/powerpoint/2010/main" val="346373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CF68987-6612-A147-ABD4-604FC9F9AD07}"/>
              </a:ext>
            </a:extLst>
          </p:cNvPr>
          <p:cNvSpPr>
            <a:spLocks noGrp="1"/>
          </p:cNvSpPr>
          <p:nvPr>
            <p:ph type="sldNum" sz="quarter" idx="12"/>
          </p:nvPr>
        </p:nvSpPr>
        <p:spPr/>
        <p:txBody>
          <a:bodyPr/>
          <a:lstStyle/>
          <a:p>
            <a:fld id="{EDB761FF-D525-D64B-8909-8CF25B3FD480}" type="slidenum">
              <a:rPr lang="en-US" smtClean="0"/>
              <a:pPr/>
              <a:t>1</a:t>
            </a:fld>
            <a:endParaRPr lang="en-US" dirty="0"/>
          </a:p>
        </p:txBody>
      </p:sp>
      <p:sp>
        <p:nvSpPr>
          <p:cNvPr id="6" name="Title 1">
            <a:extLst>
              <a:ext uri="{FF2B5EF4-FFF2-40B4-BE49-F238E27FC236}">
                <a16:creationId xmlns="" xmlns:a16="http://schemas.microsoft.com/office/drawing/2014/main" id="{C3ABDE14-FAB4-0C40-8C82-1F19E60359D4}"/>
              </a:ext>
            </a:extLst>
          </p:cNvPr>
          <p:cNvSpPr>
            <a:spLocks noGrp="1"/>
          </p:cNvSpPr>
          <p:nvPr>
            <p:ph type="title"/>
          </p:nvPr>
        </p:nvSpPr>
        <p:spPr>
          <a:xfrm>
            <a:off x="604426" y="190986"/>
            <a:ext cx="7886700" cy="700644"/>
          </a:xfrm>
        </p:spPr>
        <p:txBody>
          <a:bodyPr>
            <a:normAutofit/>
          </a:bodyPr>
          <a:lstStyle/>
          <a:p>
            <a:r>
              <a:rPr lang="en-US" sz="3200" b="1" dirty="0" smtClean="0">
                <a:latin typeface="+mn-lt"/>
              </a:rPr>
              <a:t>Scope Revisited</a:t>
            </a:r>
            <a:endParaRPr lang="en-US" sz="3200" b="1" dirty="0">
              <a:latin typeface="+mn-lt"/>
            </a:endParaRPr>
          </a:p>
        </p:txBody>
      </p:sp>
      <p:sp>
        <p:nvSpPr>
          <p:cNvPr id="2" name="TextBox 1"/>
          <p:cNvSpPr txBox="1"/>
          <p:nvPr/>
        </p:nvSpPr>
        <p:spPr>
          <a:xfrm>
            <a:off x="535932" y="960895"/>
            <a:ext cx="7685919" cy="5078313"/>
          </a:xfrm>
          <a:prstGeom prst="rect">
            <a:avLst/>
          </a:prstGeom>
          <a:noFill/>
        </p:spPr>
        <p:txBody>
          <a:bodyPr wrap="square" rtlCol="0">
            <a:spAutoFit/>
          </a:bodyPr>
          <a:lstStyle/>
          <a:p>
            <a:r>
              <a:rPr lang="en-CA" dirty="0" smtClean="0"/>
              <a:t>Priorities of items after the meeting with HC inspectors:</a:t>
            </a:r>
          </a:p>
          <a:p>
            <a:pPr marL="342900" indent="-342900">
              <a:buFont typeface="+mj-lt"/>
              <a:buAutoNum type="arabicPeriod"/>
            </a:pPr>
            <a:r>
              <a:rPr lang="en-CA" dirty="0" smtClean="0"/>
              <a:t>NPN </a:t>
            </a:r>
            <a:r>
              <a:rPr lang="en-CA" dirty="0"/>
              <a:t>number: if exists they look that up in the LNHPD to find the list of ingredients, recommended dosage, etc. If NPN does not exist, they find the company name/brand name and look those up in the LNHPD</a:t>
            </a:r>
          </a:p>
          <a:p>
            <a:pPr marL="342900" indent="-342900">
              <a:buFont typeface="+mj-lt"/>
              <a:buAutoNum type="arabicPeriod"/>
            </a:pPr>
            <a:r>
              <a:rPr lang="en-CA" dirty="0" smtClean="0"/>
              <a:t>If </a:t>
            </a:r>
            <a:r>
              <a:rPr lang="en-CA" dirty="0"/>
              <a:t>the product is available on LNHPD, they cross-reference all the ingredients on the labels with the ingredients on LNHPD to make sure that none of the ingredients are prohibited (as in schedule 2, i.e. excluded NHP substances), otherwise they look for at least one substance in schedule 1 (natural substances).</a:t>
            </a:r>
          </a:p>
          <a:p>
            <a:pPr marL="342900" indent="-342900">
              <a:buFont typeface="+mj-lt"/>
              <a:buAutoNum type="arabicPeriod"/>
            </a:pPr>
            <a:r>
              <a:rPr lang="en-CA" dirty="0" smtClean="0"/>
              <a:t>If </a:t>
            </a:r>
            <a:r>
              <a:rPr lang="en-CA" dirty="0"/>
              <a:t>the product is not available on LNHPD, they cross-reference all the ingredients in the NHP ingredient and make sure that </a:t>
            </a:r>
            <a:r>
              <a:rPr lang="en-CA" dirty="0" smtClean="0"/>
              <a:t>there </a:t>
            </a:r>
            <a:r>
              <a:rPr lang="en-CA" dirty="0"/>
              <a:t>are no controlled or biological drug substances are </a:t>
            </a:r>
            <a:r>
              <a:rPr lang="en-CA" dirty="0" smtClean="0"/>
              <a:t>among </a:t>
            </a:r>
            <a:r>
              <a:rPr lang="en-CA" dirty="0"/>
              <a:t>the ingredients,</a:t>
            </a:r>
          </a:p>
          <a:p>
            <a:pPr marL="342900" indent="-342900">
              <a:buFont typeface="+mj-lt"/>
              <a:buAutoNum type="arabicPeriod"/>
            </a:pPr>
            <a:r>
              <a:rPr lang="en-CA" dirty="0" smtClean="0"/>
              <a:t>Once </a:t>
            </a:r>
            <a:r>
              <a:rPr lang="en-CA" dirty="0"/>
              <a:t>they are done with the ingredients and the product has not failed up to that point, they will go to the claim and check the wording to make sure that it does not include any </a:t>
            </a:r>
            <a:r>
              <a:rPr lang="en-CA" dirty="0" smtClean="0"/>
              <a:t>disease associated to prohibitive </a:t>
            </a:r>
            <a:r>
              <a:rPr lang="en-CA" dirty="0"/>
              <a:t>words (</a:t>
            </a:r>
            <a:r>
              <a:rPr lang="en-CA" dirty="0" smtClean="0"/>
              <a:t>cure cancer, </a:t>
            </a:r>
            <a:r>
              <a:rPr lang="en-CA" dirty="0" err="1"/>
              <a:t>etc</a:t>
            </a:r>
            <a:r>
              <a:rPr lang="en-CA" dirty="0"/>
              <a:t>) and if not then they finally check the cosmetic document and look for the compliant claims,</a:t>
            </a:r>
          </a:p>
          <a:p>
            <a:pPr marL="342900" indent="-342900">
              <a:buFont typeface="+mj-lt"/>
              <a:buAutoNum type="arabicPeriod"/>
            </a:pPr>
            <a:r>
              <a:rPr lang="en-CA" dirty="0" smtClean="0"/>
              <a:t>all </a:t>
            </a:r>
            <a:r>
              <a:rPr lang="en-CA" dirty="0"/>
              <a:t>the above steps are passed, then the product is NHP and compliant.</a:t>
            </a:r>
          </a:p>
        </p:txBody>
      </p:sp>
    </p:spTree>
    <p:extLst>
      <p:ext uri="{BB962C8B-B14F-4D97-AF65-F5344CB8AC3E}">
        <p14:creationId xmlns:p14="http://schemas.microsoft.com/office/powerpoint/2010/main" val="450382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46"/>
          <p:cNvGraphicFramePr>
            <a:graphicFrameLocks noGrp="1"/>
          </p:cNvGraphicFramePr>
          <p:nvPr>
            <p:extLst>
              <p:ext uri="{D42A27DB-BD31-4B8C-83A1-F6EECF244321}">
                <p14:modId xmlns:p14="http://schemas.microsoft.com/office/powerpoint/2010/main" val="1950006586"/>
              </p:ext>
            </p:extLst>
          </p:nvPr>
        </p:nvGraphicFramePr>
        <p:xfrm>
          <a:off x="122549" y="1424446"/>
          <a:ext cx="8814061" cy="4399564"/>
        </p:xfrm>
        <a:graphic>
          <a:graphicData uri="http://schemas.openxmlformats.org/drawingml/2006/table">
            <a:tbl>
              <a:tblPr firstRow="1" bandRow="1">
                <a:tableStyleId>{5940675A-B579-460E-94D1-54222C63F5DA}</a:tableStyleId>
              </a:tblPr>
              <a:tblGrid>
                <a:gridCol w="2226914"/>
                <a:gridCol w="3275957"/>
                <a:gridCol w="3311190"/>
              </a:tblGrid>
              <a:tr h="382892">
                <a:tc>
                  <a:txBody>
                    <a:bodyPr/>
                    <a:lstStyle/>
                    <a:p>
                      <a:pPr algn="ctr"/>
                      <a:r>
                        <a:rPr lang="en-CA" sz="2000" b="0" cap="small" dirty="0" smtClean="0"/>
                        <a:t>Image</a:t>
                      </a:r>
                      <a:endParaRPr lang="en-CA" sz="2000" b="0" cap="small" dirty="0"/>
                    </a:p>
                  </a:txBody>
                  <a:tcPr/>
                </a:tc>
                <a:tc>
                  <a:txBody>
                    <a:bodyPr/>
                    <a:lstStyle/>
                    <a:p>
                      <a:pPr algn="ctr"/>
                      <a:r>
                        <a:rPr lang="en-CA" sz="2000" b="0" cap="small" dirty="0" smtClean="0"/>
                        <a:t>Database</a:t>
                      </a:r>
                      <a:r>
                        <a:rPr lang="en-CA" sz="2000" b="0" cap="small" baseline="0" dirty="0" smtClean="0"/>
                        <a:t> &amp; guidelines</a:t>
                      </a:r>
                      <a:endParaRPr lang="en-CA" sz="2000" b="0" cap="small" dirty="0"/>
                    </a:p>
                  </a:txBody>
                  <a:tcPr/>
                </a:tc>
                <a:tc>
                  <a:txBody>
                    <a:bodyPr/>
                    <a:lstStyle/>
                    <a:p>
                      <a:pPr algn="ctr"/>
                      <a:r>
                        <a:rPr lang="en-CA" sz="2000" b="0" cap="small" dirty="0" smtClean="0"/>
                        <a:t>Compliance</a:t>
                      </a:r>
                      <a:r>
                        <a:rPr lang="en-CA" sz="2000" b="0" cap="small" baseline="0" dirty="0" smtClean="0"/>
                        <a:t> checks</a:t>
                      </a:r>
                      <a:endParaRPr lang="en-CA" sz="2000" b="0" cap="small" dirty="0"/>
                    </a:p>
                  </a:txBody>
                  <a:tcPr/>
                </a:tc>
              </a:tr>
              <a:tr h="4003324">
                <a:tc>
                  <a:txBody>
                    <a:bodyPr/>
                    <a:lstStyle/>
                    <a:p>
                      <a:endParaRPr lang="en-CA" dirty="0"/>
                    </a:p>
                  </a:txBody>
                  <a:tcPr/>
                </a:tc>
                <a:tc>
                  <a:txBody>
                    <a:bodyPr/>
                    <a:lstStyle/>
                    <a:p>
                      <a:endParaRPr lang="en-CA" dirty="0"/>
                    </a:p>
                  </a:txBody>
                  <a:tcPr/>
                </a:tc>
                <a:tc>
                  <a:txBody>
                    <a:bodyPr/>
                    <a:lstStyle/>
                    <a:p>
                      <a:endParaRPr lang="en-CA" dirty="0" smtClean="0"/>
                    </a:p>
                    <a:p>
                      <a:endParaRPr lang="en-CA" dirty="0"/>
                    </a:p>
                  </a:txBody>
                  <a:tcPr/>
                </a:tc>
              </a:tr>
            </a:tbl>
          </a:graphicData>
        </a:graphic>
      </p:graphicFrame>
      <p:sp>
        <p:nvSpPr>
          <p:cNvPr id="4" name="Slide Number Placeholder 3">
            <a:extLst>
              <a:ext uri="{FF2B5EF4-FFF2-40B4-BE49-F238E27FC236}">
                <a16:creationId xmlns="" xmlns:a16="http://schemas.microsoft.com/office/drawing/2014/main" id="{7CF68987-6612-A147-ABD4-604FC9F9AD07}"/>
              </a:ext>
            </a:extLst>
          </p:cNvPr>
          <p:cNvSpPr>
            <a:spLocks noGrp="1"/>
          </p:cNvSpPr>
          <p:nvPr>
            <p:ph type="sldNum" sz="quarter" idx="12"/>
          </p:nvPr>
        </p:nvSpPr>
        <p:spPr>
          <a:xfrm>
            <a:off x="8386914" y="5810662"/>
            <a:ext cx="333982" cy="254590"/>
          </a:xfrm>
        </p:spPr>
        <p:txBody>
          <a:bodyPr/>
          <a:lstStyle/>
          <a:p>
            <a:fld id="{EDB761FF-D525-D64B-8909-8CF25B3FD480}" type="slidenum">
              <a:rPr lang="en-US" smtClean="0"/>
              <a:pPr/>
              <a:t>2</a:t>
            </a:fld>
            <a:endParaRPr lang="en-US" dirty="0"/>
          </a:p>
        </p:txBody>
      </p:sp>
      <p:sp>
        <p:nvSpPr>
          <p:cNvPr id="6" name="Title 1">
            <a:extLst>
              <a:ext uri="{FF2B5EF4-FFF2-40B4-BE49-F238E27FC236}">
                <a16:creationId xmlns="" xmlns:a16="http://schemas.microsoft.com/office/drawing/2014/main" id="{C3ABDE14-FAB4-0C40-8C82-1F19E60359D4}"/>
              </a:ext>
            </a:extLst>
          </p:cNvPr>
          <p:cNvSpPr>
            <a:spLocks noGrp="1"/>
          </p:cNvSpPr>
          <p:nvPr>
            <p:ph type="title"/>
          </p:nvPr>
        </p:nvSpPr>
        <p:spPr>
          <a:xfrm>
            <a:off x="848956" y="732095"/>
            <a:ext cx="7886700" cy="700644"/>
          </a:xfrm>
        </p:spPr>
        <p:txBody>
          <a:bodyPr>
            <a:normAutofit/>
          </a:bodyPr>
          <a:lstStyle/>
          <a:p>
            <a:r>
              <a:rPr lang="en-US" sz="3200" b="1" dirty="0" smtClean="0">
                <a:latin typeface="+mn-lt"/>
              </a:rPr>
              <a:t>Flow Chart</a:t>
            </a:r>
            <a:endParaRPr lang="en-US" sz="3200" b="1" dirty="0">
              <a:latin typeface="+mn-lt"/>
            </a:endParaRPr>
          </a:p>
        </p:txBody>
      </p:sp>
      <p:sp>
        <p:nvSpPr>
          <p:cNvPr id="33" name="Rectangle 32"/>
          <p:cNvSpPr/>
          <p:nvPr/>
        </p:nvSpPr>
        <p:spPr>
          <a:xfrm>
            <a:off x="449349" y="2024220"/>
            <a:ext cx="1536569" cy="3308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IMAGE(S)</a:t>
            </a:r>
            <a:endParaRPr lang="en-CA" dirty="0">
              <a:solidFill>
                <a:schemeClr val="tx1"/>
              </a:solidFill>
            </a:endParaRPr>
          </a:p>
        </p:txBody>
      </p:sp>
      <p:cxnSp>
        <p:nvCxnSpPr>
          <p:cNvPr id="34" name="Straight Arrow Connector 33"/>
          <p:cNvCxnSpPr>
            <a:stCxn id="33" idx="2"/>
          </p:cNvCxnSpPr>
          <p:nvPr/>
        </p:nvCxnSpPr>
        <p:spPr>
          <a:xfrm>
            <a:off x="1217634" y="2355062"/>
            <a:ext cx="0" cy="4769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5" name="TextBox 34"/>
          <p:cNvSpPr txBox="1"/>
          <p:nvPr/>
        </p:nvSpPr>
        <p:spPr>
          <a:xfrm>
            <a:off x="328786" y="3671387"/>
            <a:ext cx="1709824" cy="338554"/>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sz="1600" dirty="0" smtClean="0"/>
              <a:t>Ingredients Image</a:t>
            </a:r>
            <a:endParaRPr lang="en-CA" sz="1600" dirty="0"/>
          </a:p>
        </p:txBody>
      </p:sp>
      <p:sp>
        <p:nvSpPr>
          <p:cNvPr id="36" name="TextBox 35"/>
          <p:cNvSpPr txBox="1"/>
          <p:nvPr/>
        </p:nvSpPr>
        <p:spPr>
          <a:xfrm>
            <a:off x="409533" y="3232780"/>
            <a:ext cx="1568221" cy="33855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1600" dirty="0" smtClean="0"/>
              <a:t>Claim Image</a:t>
            </a:r>
            <a:endParaRPr lang="en-CA" sz="1600" dirty="0"/>
          </a:p>
        </p:txBody>
      </p:sp>
      <p:cxnSp>
        <p:nvCxnSpPr>
          <p:cNvPr id="37" name="Straight Arrow Connector 36"/>
          <p:cNvCxnSpPr/>
          <p:nvPr/>
        </p:nvCxnSpPr>
        <p:spPr>
          <a:xfrm>
            <a:off x="1183066" y="3985974"/>
            <a:ext cx="0" cy="5483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8" name="TextBox 37"/>
          <p:cNvSpPr txBox="1"/>
          <p:nvPr/>
        </p:nvSpPr>
        <p:spPr>
          <a:xfrm>
            <a:off x="192859" y="2831964"/>
            <a:ext cx="2070228" cy="276999"/>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sz="1200" dirty="0" err="1" smtClean="0"/>
              <a:t>NPN</a:t>
            </a:r>
            <a:r>
              <a:rPr lang="en-CA" sz="1200" dirty="0" smtClean="0"/>
              <a:t>/Product/Company Image</a:t>
            </a:r>
            <a:endParaRPr lang="en-CA" sz="1200" dirty="0"/>
          </a:p>
        </p:txBody>
      </p:sp>
      <p:sp>
        <p:nvSpPr>
          <p:cNvPr id="39" name="TextBox 38"/>
          <p:cNvSpPr txBox="1"/>
          <p:nvPr/>
        </p:nvSpPr>
        <p:spPr>
          <a:xfrm>
            <a:off x="483180" y="2460560"/>
            <a:ext cx="1624556" cy="276999"/>
          </a:xfrm>
          <a:prstGeom prst="rect">
            <a:avLst/>
          </a:prstGeom>
          <a:noFill/>
        </p:spPr>
        <p:txBody>
          <a:bodyPr wrap="square" rtlCol="0">
            <a:spAutoFit/>
          </a:bodyPr>
          <a:lstStyle/>
          <a:p>
            <a:r>
              <a:rPr lang="en-CA" sz="1200" dirty="0" smtClean="0">
                <a:latin typeface="Garamond" panose="02020404030301010803" pitchFamily="18" charset="0"/>
              </a:rPr>
              <a:t>Annotate</a:t>
            </a:r>
            <a:endParaRPr lang="en-CA" sz="1200" dirty="0">
              <a:latin typeface="Garamond" panose="02020404030301010803" pitchFamily="18" charset="0"/>
            </a:endParaRPr>
          </a:p>
        </p:txBody>
      </p:sp>
      <p:sp>
        <p:nvSpPr>
          <p:cNvPr id="43" name="TextBox 42"/>
          <p:cNvSpPr txBox="1"/>
          <p:nvPr/>
        </p:nvSpPr>
        <p:spPr>
          <a:xfrm>
            <a:off x="445015" y="4104197"/>
            <a:ext cx="1624556" cy="276999"/>
          </a:xfrm>
          <a:prstGeom prst="rect">
            <a:avLst/>
          </a:prstGeom>
          <a:noFill/>
        </p:spPr>
        <p:txBody>
          <a:bodyPr wrap="square" rtlCol="0">
            <a:spAutoFit/>
          </a:bodyPr>
          <a:lstStyle/>
          <a:p>
            <a:r>
              <a:rPr lang="en-CA" sz="1200" dirty="0" smtClean="0">
                <a:latin typeface="Garamond" panose="02020404030301010803" pitchFamily="18" charset="0"/>
              </a:rPr>
              <a:t>Recognize Text</a:t>
            </a:r>
            <a:endParaRPr lang="en-CA" sz="1200" dirty="0">
              <a:latin typeface="Garamond" panose="02020404030301010803" pitchFamily="18" charset="0"/>
            </a:endParaRPr>
          </a:p>
        </p:txBody>
      </p:sp>
      <p:sp>
        <p:nvSpPr>
          <p:cNvPr id="48" name="TextBox 47"/>
          <p:cNvSpPr txBox="1"/>
          <p:nvPr/>
        </p:nvSpPr>
        <p:spPr>
          <a:xfrm>
            <a:off x="328154" y="5364199"/>
            <a:ext cx="1709824" cy="338554"/>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sz="1600" dirty="0" smtClean="0"/>
              <a:t>Ingredients </a:t>
            </a:r>
            <a:r>
              <a:rPr lang="en-CA" sz="1600" dirty="0"/>
              <a:t>Text</a:t>
            </a:r>
          </a:p>
        </p:txBody>
      </p:sp>
      <p:sp>
        <p:nvSpPr>
          <p:cNvPr id="49" name="TextBox 48"/>
          <p:cNvSpPr txBox="1"/>
          <p:nvPr/>
        </p:nvSpPr>
        <p:spPr>
          <a:xfrm>
            <a:off x="389460" y="4953680"/>
            <a:ext cx="1568221" cy="33855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1600" dirty="0" smtClean="0"/>
              <a:t>Claim </a:t>
            </a:r>
            <a:r>
              <a:rPr lang="en-CA" sz="1600" dirty="0"/>
              <a:t>Text</a:t>
            </a:r>
          </a:p>
        </p:txBody>
      </p:sp>
      <p:sp>
        <p:nvSpPr>
          <p:cNvPr id="50" name="TextBox 49"/>
          <p:cNvSpPr txBox="1"/>
          <p:nvPr/>
        </p:nvSpPr>
        <p:spPr>
          <a:xfrm>
            <a:off x="192858" y="4558639"/>
            <a:ext cx="2045741" cy="276999"/>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sz="1200" dirty="0" err="1" smtClean="0"/>
              <a:t>NPN</a:t>
            </a:r>
            <a:r>
              <a:rPr lang="en-CA" sz="1200" dirty="0" smtClean="0"/>
              <a:t>/Product/Company text</a:t>
            </a:r>
            <a:endParaRPr lang="en-CA" sz="1200" dirty="0"/>
          </a:p>
        </p:txBody>
      </p:sp>
      <p:sp>
        <p:nvSpPr>
          <p:cNvPr id="53" name="TextBox 52"/>
          <p:cNvSpPr txBox="1"/>
          <p:nvPr/>
        </p:nvSpPr>
        <p:spPr>
          <a:xfrm>
            <a:off x="2522220" y="2065555"/>
            <a:ext cx="2948940" cy="307777"/>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sz="1400" dirty="0" smtClean="0"/>
              <a:t>Validate Label against Product License</a:t>
            </a:r>
            <a:endParaRPr lang="en-CA" sz="1400" dirty="0"/>
          </a:p>
        </p:txBody>
      </p:sp>
      <p:sp>
        <p:nvSpPr>
          <p:cNvPr id="54" name="TextBox 53"/>
          <p:cNvSpPr txBox="1"/>
          <p:nvPr/>
        </p:nvSpPr>
        <p:spPr>
          <a:xfrm>
            <a:off x="2885992" y="2959857"/>
            <a:ext cx="2086418" cy="33855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1600" dirty="0" smtClean="0"/>
              <a:t>Product Purpose Entry</a:t>
            </a:r>
            <a:endParaRPr lang="en-CA" sz="1600" dirty="0"/>
          </a:p>
        </p:txBody>
      </p:sp>
      <p:sp>
        <p:nvSpPr>
          <p:cNvPr id="55" name="TextBox 54"/>
          <p:cNvSpPr txBox="1"/>
          <p:nvPr/>
        </p:nvSpPr>
        <p:spPr>
          <a:xfrm>
            <a:off x="2896249" y="3365658"/>
            <a:ext cx="2086419"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sz="1600" dirty="0" smtClean="0"/>
              <a:t>Product Medicinal Ingredients Entry</a:t>
            </a:r>
            <a:endParaRPr lang="en-CA" sz="1600" dirty="0"/>
          </a:p>
        </p:txBody>
      </p:sp>
      <p:sp>
        <p:nvSpPr>
          <p:cNvPr id="56" name="TextBox 55"/>
          <p:cNvSpPr txBox="1"/>
          <p:nvPr/>
        </p:nvSpPr>
        <p:spPr>
          <a:xfrm>
            <a:off x="2947568" y="5106213"/>
            <a:ext cx="2049150"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sz="1600" dirty="0" smtClean="0"/>
              <a:t>Substance &amp; Drug Details (Schedule)</a:t>
            </a:r>
            <a:endParaRPr lang="en-CA" sz="1600" dirty="0"/>
          </a:p>
        </p:txBody>
      </p:sp>
      <p:sp>
        <p:nvSpPr>
          <p:cNvPr id="57" name="TextBox 56"/>
          <p:cNvSpPr txBox="1"/>
          <p:nvPr/>
        </p:nvSpPr>
        <p:spPr>
          <a:xfrm>
            <a:off x="2947569" y="4442397"/>
            <a:ext cx="2049149" cy="33855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1600" dirty="0" smtClean="0"/>
              <a:t>Claim Rules</a:t>
            </a:r>
            <a:endParaRPr lang="en-CA" sz="1600" dirty="0"/>
          </a:p>
        </p:txBody>
      </p:sp>
      <p:cxnSp>
        <p:nvCxnSpPr>
          <p:cNvPr id="58" name="Straight Arrow Connector 57"/>
          <p:cNvCxnSpPr>
            <a:stCxn id="50" idx="3"/>
            <a:endCxn id="53" idx="1"/>
          </p:cNvCxnSpPr>
          <p:nvPr/>
        </p:nvCxnSpPr>
        <p:spPr>
          <a:xfrm flipV="1">
            <a:off x="2238599" y="2219444"/>
            <a:ext cx="283621" cy="247769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1" name="TextBox 60"/>
          <p:cNvSpPr txBox="1"/>
          <p:nvPr/>
        </p:nvSpPr>
        <p:spPr>
          <a:xfrm>
            <a:off x="2961009" y="2531532"/>
            <a:ext cx="1753275"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Garamond" panose="02020404030301010803" pitchFamily="18" charset="0"/>
              </a:rPr>
              <a:t>Via LNHPD_ID key</a:t>
            </a:r>
            <a:endParaRPr lang="en-CA" sz="1200" dirty="0">
              <a:latin typeface="Garamond" panose="02020404030301010803" pitchFamily="18" charset="0"/>
            </a:endParaRPr>
          </a:p>
        </p:txBody>
      </p:sp>
      <p:cxnSp>
        <p:nvCxnSpPr>
          <p:cNvPr id="62" name="Straight Arrow Connector 61"/>
          <p:cNvCxnSpPr>
            <a:endCxn id="54" idx="0"/>
          </p:cNvCxnSpPr>
          <p:nvPr/>
        </p:nvCxnSpPr>
        <p:spPr>
          <a:xfrm>
            <a:off x="3929201" y="2373332"/>
            <a:ext cx="0" cy="58652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5" name="TextBox 64"/>
          <p:cNvSpPr txBox="1"/>
          <p:nvPr/>
        </p:nvSpPr>
        <p:spPr>
          <a:xfrm>
            <a:off x="5814198" y="1942444"/>
            <a:ext cx="2999864" cy="584775"/>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sz="1600" dirty="0" smtClean="0"/>
              <a:t>Is the registered NHP</a:t>
            </a:r>
          </a:p>
          <a:p>
            <a:pPr algn="ctr"/>
            <a:r>
              <a:rPr lang="en-CA" sz="1600" dirty="0" smtClean="0"/>
              <a:t>Active and displays NPN?</a:t>
            </a:r>
            <a:endParaRPr lang="en-CA" sz="1600" dirty="0"/>
          </a:p>
        </p:txBody>
      </p:sp>
      <p:sp>
        <p:nvSpPr>
          <p:cNvPr id="66" name="TextBox 65"/>
          <p:cNvSpPr txBox="1"/>
          <p:nvPr/>
        </p:nvSpPr>
        <p:spPr>
          <a:xfrm>
            <a:off x="5836914" y="5127874"/>
            <a:ext cx="2977148"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sz="1600" dirty="0" smtClean="0"/>
              <a:t>Describe substances that are not in Schedule 1, if any.</a:t>
            </a:r>
            <a:endParaRPr lang="en-CA" sz="1600" dirty="0"/>
          </a:p>
        </p:txBody>
      </p:sp>
      <p:sp>
        <p:nvSpPr>
          <p:cNvPr id="67" name="TextBox 66"/>
          <p:cNvSpPr txBox="1"/>
          <p:nvPr/>
        </p:nvSpPr>
        <p:spPr>
          <a:xfrm>
            <a:off x="5836914" y="3298411"/>
            <a:ext cx="2977148" cy="83099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sz="1600" dirty="0" smtClean="0"/>
              <a:t>Is displayed ingredients consistent with medical </a:t>
            </a:r>
            <a:r>
              <a:rPr lang="en-CA" sz="1600" dirty="0" err="1" smtClean="0"/>
              <a:t>LNHP</a:t>
            </a:r>
            <a:r>
              <a:rPr lang="en-CA" sz="1600" dirty="0" smtClean="0"/>
              <a:t> ingredients database?</a:t>
            </a:r>
            <a:endParaRPr lang="en-CA" sz="1600" dirty="0"/>
          </a:p>
        </p:txBody>
      </p:sp>
      <p:sp>
        <p:nvSpPr>
          <p:cNvPr id="68" name="TextBox 67"/>
          <p:cNvSpPr txBox="1"/>
          <p:nvPr/>
        </p:nvSpPr>
        <p:spPr>
          <a:xfrm>
            <a:off x="5836914" y="2682748"/>
            <a:ext cx="2977148" cy="58477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1600" dirty="0" smtClean="0"/>
              <a:t>Is displayed claim consistent with Product Purpose database?</a:t>
            </a:r>
            <a:endParaRPr lang="en-CA" sz="1600" dirty="0"/>
          </a:p>
        </p:txBody>
      </p:sp>
      <p:sp>
        <p:nvSpPr>
          <p:cNvPr id="69" name="TextBox 68"/>
          <p:cNvSpPr txBox="1"/>
          <p:nvPr/>
        </p:nvSpPr>
        <p:spPr>
          <a:xfrm>
            <a:off x="5836914" y="4275602"/>
            <a:ext cx="2977148" cy="83099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1600" dirty="0" smtClean="0"/>
              <a:t>Does the claim follow Guidelines for Cosmetic Advertising &amp; Labelling Claims?</a:t>
            </a:r>
            <a:endParaRPr lang="en-CA" sz="1600" dirty="0"/>
          </a:p>
        </p:txBody>
      </p:sp>
      <p:cxnSp>
        <p:nvCxnSpPr>
          <p:cNvPr id="70" name="Straight Arrow Connector 69"/>
          <p:cNvCxnSpPr>
            <a:stCxn id="53" idx="3"/>
            <a:endCxn id="65" idx="1"/>
          </p:cNvCxnSpPr>
          <p:nvPr/>
        </p:nvCxnSpPr>
        <p:spPr>
          <a:xfrm>
            <a:off x="5471160" y="2219444"/>
            <a:ext cx="343038" cy="1538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4" name="Straight Arrow Connector 73"/>
          <p:cNvCxnSpPr>
            <a:stCxn id="49" idx="3"/>
            <a:endCxn id="57" idx="1"/>
          </p:cNvCxnSpPr>
          <p:nvPr/>
        </p:nvCxnSpPr>
        <p:spPr>
          <a:xfrm flipV="1">
            <a:off x="1957681" y="4611674"/>
            <a:ext cx="989888" cy="51128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1" name="Straight Arrow Connector 80"/>
          <p:cNvCxnSpPr>
            <a:stCxn id="48" idx="3"/>
            <a:endCxn id="56" idx="1"/>
          </p:cNvCxnSpPr>
          <p:nvPr/>
        </p:nvCxnSpPr>
        <p:spPr>
          <a:xfrm flipV="1">
            <a:off x="2037978" y="5398601"/>
            <a:ext cx="909590" cy="13487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5" name="Straight Arrow Connector 84"/>
          <p:cNvCxnSpPr>
            <a:stCxn id="54" idx="3"/>
            <a:endCxn id="68" idx="1"/>
          </p:cNvCxnSpPr>
          <p:nvPr/>
        </p:nvCxnSpPr>
        <p:spPr>
          <a:xfrm flipV="1">
            <a:off x="4972410" y="2975136"/>
            <a:ext cx="864504" cy="1539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8" name="Straight Arrow Connector 87"/>
          <p:cNvCxnSpPr>
            <a:stCxn id="55" idx="3"/>
            <a:endCxn id="67" idx="1"/>
          </p:cNvCxnSpPr>
          <p:nvPr/>
        </p:nvCxnSpPr>
        <p:spPr>
          <a:xfrm>
            <a:off x="4982668" y="3658046"/>
            <a:ext cx="854246" cy="5586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92" name="Straight Arrow Connector 91"/>
          <p:cNvCxnSpPr>
            <a:stCxn id="57" idx="3"/>
            <a:endCxn id="69" idx="1"/>
          </p:cNvCxnSpPr>
          <p:nvPr/>
        </p:nvCxnSpPr>
        <p:spPr>
          <a:xfrm>
            <a:off x="4996718" y="4611674"/>
            <a:ext cx="840196" cy="794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95" name="Straight Arrow Connector 94"/>
          <p:cNvCxnSpPr>
            <a:stCxn id="56" idx="3"/>
            <a:endCxn id="66" idx="1"/>
          </p:cNvCxnSpPr>
          <p:nvPr/>
        </p:nvCxnSpPr>
        <p:spPr>
          <a:xfrm>
            <a:off x="4996718" y="5398601"/>
            <a:ext cx="840196" cy="2166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03" name="TextBox 102"/>
          <p:cNvSpPr txBox="1"/>
          <p:nvPr/>
        </p:nvSpPr>
        <p:spPr>
          <a:xfrm>
            <a:off x="2303647" y="2502777"/>
            <a:ext cx="761741"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Garamond" panose="02020404030301010803" pitchFamily="18" charset="0"/>
              </a:rPr>
              <a:t>API Calls</a:t>
            </a:r>
            <a:endParaRPr lang="en-CA" sz="1200" dirty="0">
              <a:latin typeface="Garamond" panose="02020404030301010803" pitchFamily="18" charset="0"/>
            </a:endParaRPr>
          </a:p>
        </p:txBody>
      </p:sp>
      <p:sp>
        <p:nvSpPr>
          <p:cNvPr id="121" name="TextBox 120"/>
          <p:cNvSpPr txBox="1"/>
          <p:nvPr/>
        </p:nvSpPr>
        <p:spPr>
          <a:xfrm>
            <a:off x="4840284" y="3172054"/>
            <a:ext cx="1140953"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Garamond" panose="02020404030301010803" pitchFamily="18" charset="0"/>
              </a:rPr>
              <a:t>If product is registered…</a:t>
            </a:r>
            <a:endParaRPr lang="en-CA" sz="1200" dirty="0">
              <a:latin typeface="Garamond" panose="02020404030301010803" pitchFamily="18" charset="0"/>
            </a:endParaRPr>
          </a:p>
        </p:txBody>
      </p:sp>
      <p:sp>
        <p:nvSpPr>
          <p:cNvPr id="122" name="TextBox 121"/>
          <p:cNvSpPr txBox="1"/>
          <p:nvPr/>
        </p:nvSpPr>
        <p:spPr>
          <a:xfrm>
            <a:off x="4756467" y="4878889"/>
            <a:ext cx="1140953"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Garamond" panose="02020404030301010803" pitchFamily="18" charset="0"/>
              </a:rPr>
              <a:t>If product is a NHP…</a:t>
            </a:r>
            <a:endParaRPr lang="en-CA" sz="1200" dirty="0">
              <a:latin typeface="Garamond" panose="02020404030301010803" pitchFamily="18" charset="0"/>
            </a:endParaRPr>
          </a:p>
        </p:txBody>
      </p:sp>
      <p:sp>
        <p:nvSpPr>
          <p:cNvPr id="148" name="TextBox 147"/>
          <p:cNvSpPr txBox="1"/>
          <p:nvPr/>
        </p:nvSpPr>
        <p:spPr>
          <a:xfrm>
            <a:off x="2209394" y="4832798"/>
            <a:ext cx="1140953"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Garamond" panose="02020404030301010803" pitchFamily="18" charset="0"/>
              </a:rPr>
              <a:t>Check with…</a:t>
            </a:r>
            <a:endParaRPr lang="en-CA" sz="1200" dirty="0">
              <a:latin typeface="Garamond" panose="02020404030301010803" pitchFamily="18" charset="0"/>
            </a:endParaRPr>
          </a:p>
        </p:txBody>
      </p:sp>
      <p:cxnSp>
        <p:nvCxnSpPr>
          <p:cNvPr id="152" name="Straight Arrow Connector 151"/>
          <p:cNvCxnSpPr>
            <a:stCxn id="48" idx="3"/>
            <a:endCxn id="55" idx="1"/>
          </p:cNvCxnSpPr>
          <p:nvPr/>
        </p:nvCxnSpPr>
        <p:spPr>
          <a:xfrm flipV="1">
            <a:off x="2037978" y="3658046"/>
            <a:ext cx="858271" cy="18754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55" name="TextBox 154"/>
          <p:cNvSpPr txBox="1"/>
          <p:nvPr/>
        </p:nvSpPr>
        <p:spPr>
          <a:xfrm>
            <a:off x="2235715" y="4044141"/>
            <a:ext cx="1271503"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CA" sz="1200" dirty="0" smtClean="0">
                <a:latin typeface="Garamond" panose="02020404030301010803" pitchFamily="18" charset="0"/>
              </a:rPr>
              <a:t>Compare with…</a:t>
            </a:r>
            <a:endParaRPr lang="en-CA" sz="1200" dirty="0">
              <a:latin typeface="Garamond" panose="02020404030301010803" pitchFamily="18" charset="0"/>
            </a:endParaRPr>
          </a:p>
        </p:txBody>
      </p:sp>
      <p:cxnSp>
        <p:nvCxnSpPr>
          <p:cNvPr id="72" name="Straight Arrow Connector 71"/>
          <p:cNvCxnSpPr>
            <a:endCxn id="54" idx="1"/>
          </p:cNvCxnSpPr>
          <p:nvPr/>
        </p:nvCxnSpPr>
        <p:spPr>
          <a:xfrm flipV="1">
            <a:off x="1957681" y="3129134"/>
            <a:ext cx="928311" cy="195183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61955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CF68987-6612-A147-ABD4-604FC9F9AD07}"/>
              </a:ext>
            </a:extLst>
          </p:cNvPr>
          <p:cNvSpPr>
            <a:spLocks noGrp="1"/>
          </p:cNvSpPr>
          <p:nvPr>
            <p:ph type="sldNum" sz="quarter" idx="12"/>
          </p:nvPr>
        </p:nvSpPr>
        <p:spPr/>
        <p:txBody>
          <a:bodyPr/>
          <a:lstStyle/>
          <a:p>
            <a:fld id="{EDB761FF-D525-D64B-8909-8CF25B3FD480}" type="slidenum">
              <a:rPr lang="en-US" smtClean="0"/>
              <a:pPr/>
              <a:t>3</a:t>
            </a:fld>
            <a:endParaRPr lang="en-US" dirty="0"/>
          </a:p>
        </p:txBody>
      </p:sp>
      <p:sp>
        <p:nvSpPr>
          <p:cNvPr id="6" name="Title 1">
            <a:extLst>
              <a:ext uri="{FF2B5EF4-FFF2-40B4-BE49-F238E27FC236}">
                <a16:creationId xmlns="" xmlns:a16="http://schemas.microsoft.com/office/drawing/2014/main" id="{C3ABDE14-FAB4-0C40-8C82-1F19E60359D4}"/>
              </a:ext>
            </a:extLst>
          </p:cNvPr>
          <p:cNvSpPr>
            <a:spLocks noGrp="1"/>
          </p:cNvSpPr>
          <p:nvPr>
            <p:ph type="title"/>
          </p:nvPr>
        </p:nvSpPr>
        <p:spPr>
          <a:xfrm>
            <a:off x="848956" y="891630"/>
            <a:ext cx="7886700" cy="700644"/>
          </a:xfrm>
        </p:spPr>
        <p:txBody>
          <a:bodyPr>
            <a:normAutofit/>
          </a:bodyPr>
          <a:lstStyle/>
          <a:p>
            <a:r>
              <a:rPr lang="en-US" sz="3200" b="1" dirty="0" smtClean="0">
                <a:latin typeface="+mn-lt"/>
              </a:rPr>
              <a:t>Update on the OCR – Rotating vertical text	</a:t>
            </a:r>
            <a:endParaRPr lang="en-US" sz="3200" b="1" dirty="0">
              <a:latin typeface="+mn-lt"/>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67656" r="70303" b="26124"/>
          <a:stretch/>
        </p:blipFill>
        <p:spPr bwMode="auto">
          <a:xfrm>
            <a:off x="6253078" y="3810864"/>
            <a:ext cx="1189397" cy="334181"/>
          </a:xfrm>
          <a:prstGeom prst="rect">
            <a:avLst/>
          </a:prstGeom>
          <a:noFill/>
          <a:ln>
            <a:noFill/>
          </a:ln>
        </p:spPr>
      </p:pic>
      <p:sp>
        <p:nvSpPr>
          <p:cNvPr id="7" name="TextBox 6"/>
          <p:cNvSpPr txBox="1"/>
          <p:nvPr/>
        </p:nvSpPr>
        <p:spPr>
          <a:xfrm>
            <a:off x="451091" y="1788554"/>
            <a:ext cx="7685919" cy="1200329"/>
          </a:xfrm>
          <a:prstGeom prst="rect">
            <a:avLst/>
          </a:prstGeom>
          <a:noFill/>
        </p:spPr>
        <p:txBody>
          <a:bodyPr wrap="square" rtlCol="0">
            <a:spAutoFit/>
          </a:bodyPr>
          <a:lstStyle/>
          <a:p>
            <a:r>
              <a:rPr lang="en-CA" dirty="0" smtClean="0"/>
              <a:t>NPN are the first key item to catch, but are frequently vertically rotated</a:t>
            </a:r>
          </a:p>
          <a:p>
            <a:r>
              <a:rPr lang="en-CA" dirty="0" smtClean="0"/>
              <a:t>The image cannot auto-rotate vertical words, thus used the tesseract confidence score. </a:t>
            </a:r>
          </a:p>
          <a:p>
            <a:endParaRPr lang="en-CA" dirty="0"/>
          </a:p>
        </p:txBody>
      </p:sp>
      <p:pic>
        <p:nvPicPr>
          <p:cNvPr id="2" name="Picture 1"/>
          <p:cNvPicPr>
            <a:picLocks noChangeAspect="1"/>
          </p:cNvPicPr>
          <p:nvPr/>
        </p:nvPicPr>
        <p:blipFill rotWithShape="1">
          <a:blip r:embed="rId3"/>
          <a:srcRect l="25091" t="23165" r="71017" b="46586"/>
          <a:stretch/>
        </p:blipFill>
        <p:spPr>
          <a:xfrm>
            <a:off x="575171" y="3009162"/>
            <a:ext cx="329938" cy="1941921"/>
          </a:xfrm>
          <a:prstGeom prst="rect">
            <a:avLst/>
          </a:prstGeom>
        </p:spPr>
      </p:pic>
      <p:sp>
        <p:nvSpPr>
          <p:cNvPr id="9" name="TextBox 8"/>
          <p:cNvSpPr txBox="1"/>
          <p:nvPr/>
        </p:nvSpPr>
        <p:spPr>
          <a:xfrm>
            <a:off x="1418420" y="3102960"/>
            <a:ext cx="1703767" cy="1754326"/>
          </a:xfrm>
          <a:prstGeom prst="rect">
            <a:avLst/>
          </a:prstGeom>
          <a:noFill/>
        </p:spPr>
        <p:txBody>
          <a:bodyPr wrap="square" rtlCol="0">
            <a:spAutoFit/>
          </a:bodyPr>
          <a:lstStyle/>
          <a:p>
            <a:r>
              <a:rPr lang="en-CA" dirty="0" smtClean="0"/>
              <a:t>Recognizing rotated images outputs short gibberish with low confidence score</a:t>
            </a:r>
            <a:endParaRPr lang="en-CA" dirty="0"/>
          </a:p>
        </p:txBody>
      </p:sp>
      <p:cxnSp>
        <p:nvCxnSpPr>
          <p:cNvPr id="10" name="Straight Arrow Connector 9"/>
          <p:cNvCxnSpPr>
            <a:stCxn id="2" idx="3"/>
            <a:endCxn id="9" idx="1"/>
          </p:cNvCxnSpPr>
          <p:nvPr/>
        </p:nvCxnSpPr>
        <p:spPr>
          <a:xfrm>
            <a:off x="905109" y="3980123"/>
            <a:ext cx="513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11309" y="3379958"/>
            <a:ext cx="2161994" cy="1200329"/>
          </a:xfrm>
          <a:prstGeom prst="rect">
            <a:avLst/>
          </a:prstGeom>
          <a:noFill/>
        </p:spPr>
        <p:txBody>
          <a:bodyPr wrap="square" rtlCol="0">
            <a:spAutoFit/>
          </a:bodyPr>
          <a:lstStyle/>
          <a:p>
            <a:r>
              <a:rPr lang="en-CA" dirty="0" smtClean="0"/>
              <a:t>Try rotating the vertical text to see if text is longer with higher confidence</a:t>
            </a:r>
            <a:endParaRPr lang="en-CA" dirty="0"/>
          </a:p>
        </p:txBody>
      </p:sp>
      <p:cxnSp>
        <p:nvCxnSpPr>
          <p:cNvPr id="16" name="Straight Arrow Connector 15"/>
          <p:cNvCxnSpPr>
            <a:stCxn id="9" idx="3"/>
            <a:endCxn id="13" idx="1"/>
          </p:cNvCxnSpPr>
          <p:nvPr/>
        </p:nvCxnSpPr>
        <p:spPr>
          <a:xfrm>
            <a:off x="3122187" y="3980123"/>
            <a:ext cx="589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rotWithShape="1">
          <a:blip r:embed="rId3"/>
          <a:srcRect l="25091" t="23165" r="71017" b="46586"/>
          <a:stretch/>
        </p:blipFill>
        <p:spPr>
          <a:xfrm rot="5400000">
            <a:off x="4578715" y="3832154"/>
            <a:ext cx="329938" cy="1941921"/>
          </a:xfrm>
          <a:prstGeom prst="rect">
            <a:avLst/>
          </a:prstGeom>
        </p:spPr>
      </p:pic>
      <p:cxnSp>
        <p:nvCxnSpPr>
          <p:cNvPr id="23" name="Straight Arrow Connector 22"/>
          <p:cNvCxnSpPr/>
          <p:nvPr/>
        </p:nvCxnSpPr>
        <p:spPr>
          <a:xfrm flipV="1">
            <a:off x="5853093" y="3996649"/>
            <a:ext cx="3999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48137" y="3767919"/>
            <a:ext cx="1187519" cy="369332"/>
          </a:xfrm>
          <a:prstGeom prst="rect">
            <a:avLst/>
          </a:prstGeom>
          <a:noFill/>
        </p:spPr>
        <p:txBody>
          <a:bodyPr wrap="square" rtlCol="0">
            <a:spAutoFit/>
          </a:bodyPr>
          <a:lstStyle/>
          <a:p>
            <a:r>
              <a:rPr lang="en-CA" dirty="0" smtClean="0"/>
              <a:t>OK. Good</a:t>
            </a:r>
            <a:endParaRPr lang="en-CA" dirty="0"/>
          </a:p>
        </p:txBody>
      </p:sp>
    </p:spTree>
    <p:extLst>
      <p:ext uri="{BB962C8B-B14F-4D97-AF65-F5344CB8AC3E}">
        <p14:creationId xmlns:p14="http://schemas.microsoft.com/office/powerpoint/2010/main" val="4021550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7CF68987-6612-A147-ABD4-604FC9F9AD07}"/>
              </a:ext>
            </a:extLst>
          </p:cNvPr>
          <p:cNvSpPr>
            <a:spLocks noGrp="1"/>
          </p:cNvSpPr>
          <p:nvPr>
            <p:ph type="sldNum" sz="quarter" idx="12"/>
          </p:nvPr>
        </p:nvSpPr>
        <p:spPr/>
        <p:txBody>
          <a:bodyPr/>
          <a:lstStyle/>
          <a:p>
            <a:fld id="{EDB761FF-D525-D64B-8909-8CF25B3FD480}" type="slidenum">
              <a:rPr lang="en-US" smtClean="0"/>
              <a:pPr/>
              <a:t>4</a:t>
            </a:fld>
            <a:endParaRPr lang="en-US" dirty="0"/>
          </a:p>
        </p:txBody>
      </p:sp>
      <p:sp>
        <p:nvSpPr>
          <p:cNvPr id="6" name="Title 1">
            <a:extLst>
              <a:ext uri="{FF2B5EF4-FFF2-40B4-BE49-F238E27FC236}">
                <a16:creationId xmlns="" xmlns:a16="http://schemas.microsoft.com/office/drawing/2014/main" id="{C3ABDE14-FAB4-0C40-8C82-1F19E60359D4}"/>
              </a:ext>
            </a:extLst>
          </p:cNvPr>
          <p:cNvSpPr>
            <a:spLocks noGrp="1"/>
          </p:cNvSpPr>
          <p:nvPr>
            <p:ph type="title"/>
          </p:nvPr>
        </p:nvSpPr>
        <p:spPr>
          <a:xfrm>
            <a:off x="604426" y="762090"/>
            <a:ext cx="7886700" cy="700644"/>
          </a:xfrm>
        </p:spPr>
        <p:txBody>
          <a:bodyPr>
            <a:normAutofit/>
          </a:bodyPr>
          <a:lstStyle/>
          <a:p>
            <a:r>
              <a:rPr lang="en-US" sz="3200" b="1" dirty="0" smtClean="0">
                <a:latin typeface="+mn-lt"/>
              </a:rPr>
              <a:t>Next Steps</a:t>
            </a:r>
            <a:endParaRPr lang="en-US" sz="3200" b="1" dirty="0">
              <a:latin typeface="+mn-lt"/>
            </a:endParaRPr>
          </a:p>
        </p:txBody>
      </p:sp>
      <p:sp>
        <p:nvSpPr>
          <p:cNvPr id="3" name="TextBox 2"/>
          <p:cNvSpPr txBox="1"/>
          <p:nvPr/>
        </p:nvSpPr>
        <p:spPr>
          <a:xfrm>
            <a:off x="746760" y="1645919"/>
            <a:ext cx="7940040" cy="3046988"/>
          </a:xfrm>
          <a:prstGeom prst="rect">
            <a:avLst/>
          </a:prstGeom>
          <a:noFill/>
        </p:spPr>
        <p:txBody>
          <a:bodyPr wrap="square" rtlCol="0">
            <a:spAutoFit/>
          </a:bodyPr>
          <a:lstStyle/>
          <a:p>
            <a:pPr marL="285750" indent="-285750">
              <a:buFont typeface="Arial" panose="020B0604020202020204" pitchFamily="34" charset="0"/>
              <a:buChar char="•"/>
            </a:pPr>
            <a:r>
              <a:rPr lang="en-CA" sz="2400" dirty="0" err="1" smtClean="0"/>
              <a:t>DScD</a:t>
            </a:r>
            <a:r>
              <a:rPr lang="en-CA" sz="2400" dirty="0" smtClean="0"/>
              <a:t>: Create the before/after OCR pipelines,</a:t>
            </a:r>
          </a:p>
          <a:p>
            <a:pPr marL="285750" indent="-285750">
              <a:buFont typeface="Arial" panose="020B0604020202020204" pitchFamily="34" charset="0"/>
              <a:buChar char="•"/>
            </a:pPr>
            <a:r>
              <a:rPr lang="en-CA" sz="2400" dirty="0" err="1" smtClean="0"/>
              <a:t>DScD</a:t>
            </a:r>
            <a:r>
              <a:rPr lang="en-CA" sz="2400" dirty="0" smtClean="0"/>
              <a:t>: Continue with the OCR</a:t>
            </a:r>
          </a:p>
          <a:p>
            <a:pPr marL="285750" indent="-285750">
              <a:buFont typeface="Arial" panose="020B0604020202020204" pitchFamily="34" charset="0"/>
              <a:buChar char="•"/>
            </a:pPr>
            <a:endParaRPr lang="en-CA" sz="2400" dirty="0" smtClean="0"/>
          </a:p>
          <a:p>
            <a:pPr marL="285750" indent="-285750">
              <a:buFont typeface="Arial" panose="020B0604020202020204" pitchFamily="34" charset="0"/>
              <a:buChar char="•"/>
            </a:pPr>
            <a:endParaRPr lang="en-CA" sz="2400" dirty="0"/>
          </a:p>
          <a:p>
            <a:pPr marL="285750" indent="-285750">
              <a:buFont typeface="Arial" panose="020B0604020202020204" pitchFamily="34" charset="0"/>
              <a:buChar char="•"/>
            </a:pPr>
            <a:endParaRPr lang="en-CA" sz="2400" dirty="0" smtClean="0"/>
          </a:p>
          <a:p>
            <a:pPr marL="285750" indent="-285750">
              <a:buFont typeface="Arial" panose="020B0604020202020204" pitchFamily="34" charset="0"/>
              <a:buChar char="•"/>
            </a:pPr>
            <a:r>
              <a:rPr lang="en-CA" sz="2400" dirty="0" smtClean="0"/>
              <a:t>HC: Annotate as many products as possible (real images),</a:t>
            </a:r>
          </a:p>
          <a:p>
            <a:pPr marL="285750" indent="-285750">
              <a:buFont typeface="Arial" panose="020B0604020202020204" pitchFamily="34" charset="0"/>
              <a:buChar char="•"/>
            </a:pPr>
            <a:r>
              <a:rPr lang="en-CA" sz="2400" dirty="0" smtClean="0"/>
              <a:t>HC: Cloud environment follow up,</a:t>
            </a:r>
          </a:p>
          <a:p>
            <a:pPr marL="285750" indent="-285750">
              <a:buFont typeface="Arial" panose="020B0604020202020204" pitchFamily="34" charset="0"/>
              <a:buChar char="•"/>
            </a:pPr>
            <a:r>
              <a:rPr lang="en-CA" sz="2400" dirty="0" smtClean="0"/>
              <a:t>HC: More real images from inspectors</a:t>
            </a:r>
            <a:endParaRPr lang="en-CA" sz="2400" dirty="0"/>
          </a:p>
        </p:txBody>
      </p:sp>
    </p:spTree>
    <p:extLst>
      <p:ext uri="{BB962C8B-B14F-4D97-AF65-F5344CB8AC3E}">
        <p14:creationId xmlns:p14="http://schemas.microsoft.com/office/powerpoint/2010/main" val="339127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4031E0D-2408-C04E-98AE-D48E1E51C302}"/>
              </a:ext>
            </a:extLst>
          </p:cNvPr>
          <p:cNvSpPr>
            <a:spLocks noGrp="1"/>
          </p:cNvSpPr>
          <p:nvPr>
            <p:ph type="body" idx="1"/>
          </p:nvPr>
        </p:nvSpPr>
        <p:spPr>
          <a:xfrm>
            <a:off x="628650" y="3058247"/>
            <a:ext cx="7886700" cy="741506"/>
          </a:xfrm>
        </p:spPr>
        <p:txBody>
          <a:bodyPr anchor="ctr">
            <a:normAutofit/>
          </a:bodyPr>
          <a:lstStyle/>
          <a:p>
            <a:pPr algn="ctr"/>
            <a:r>
              <a:rPr lang="en-CA" sz="4400" b="1" dirty="0" smtClean="0">
                <a:solidFill>
                  <a:srgbClr val="002060"/>
                </a:solidFill>
                <a:latin typeface="+mn-lt"/>
              </a:rPr>
              <a:t>Thank you!</a:t>
            </a:r>
          </a:p>
        </p:txBody>
      </p:sp>
      <p:sp>
        <p:nvSpPr>
          <p:cNvPr id="4" name="Slide Number Placeholder 3">
            <a:extLst>
              <a:ext uri="{FF2B5EF4-FFF2-40B4-BE49-F238E27FC236}">
                <a16:creationId xmlns="" xmlns:a16="http://schemas.microsoft.com/office/drawing/2014/main" id="{588A3B73-9DC3-614A-AB0B-B817C36A407C}"/>
              </a:ext>
            </a:extLst>
          </p:cNvPr>
          <p:cNvSpPr>
            <a:spLocks noGrp="1"/>
          </p:cNvSpPr>
          <p:nvPr>
            <p:ph type="sldNum" sz="quarter" idx="12"/>
          </p:nvPr>
        </p:nvSpPr>
        <p:spPr/>
        <p:txBody>
          <a:bodyPr/>
          <a:lstStyle/>
          <a:p>
            <a:fld id="{EDB761FF-D525-D64B-8909-8CF25B3FD480}" type="slidenum">
              <a:rPr lang="en-US" smtClean="0"/>
              <a:pPr/>
              <a:t>5</a:t>
            </a:fld>
            <a:endParaRPr lang="en-US" dirty="0"/>
          </a:p>
        </p:txBody>
      </p:sp>
    </p:spTree>
    <p:extLst>
      <p:ext uri="{BB962C8B-B14F-4D97-AF65-F5344CB8AC3E}">
        <p14:creationId xmlns:p14="http://schemas.microsoft.com/office/powerpoint/2010/main" val="248964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3EAC6E9-255A-484E-A669-E02DDDC13278}" vid="{3201416B-F19C-BE45-84D4-6EBE33D2DD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102872</TotalTime>
  <Words>477</Words>
  <Application>Microsoft Office PowerPoint</Application>
  <PresentationFormat>On-screen Show (4:3)</PresentationFormat>
  <Paragraphs>62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MT Std</vt:lpstr>
      <vt:lpstr>Calibri</vt:lpstr>
      <vt:lpstr>Garamond</vt:lpstr>
      <vt:lpstr>Office Theme</vt:lpstr>
      <vt:lpstr>Cyclops Project</vt:lpstr>
      <vt:lpstr>Scope Revisited</vt:lpstr>
      <vt:lpstr>Flow Chart</vt:lpstr>
      <vt:lpstr>Update on the OCR – Rotating vertical text </vt:lpstr>
      <vt:lpstr>Next Steps</vt:lpstr>
      <vt:lpstr>PowerPoint Presentation</vt:lpstr>
    </vt:vector>
  </TitlesOfParts>
  <Company>StatCan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Livestock Traceability</dc:title>
  <dc:creator>Molladavoudi, Saeid - ESD/DSE</dc:creator>
  <cp:lastModifiedBy>Molladavoudi, Saeid - ESD/DSE</cp:lastModifiedBy>
  <cp:revision>425</cp:revision>
  <dcterms:created xsi:type="dcterms:W3CDTF">2019-04-18T18:39:13Z</dcterms:created>
  <dcterms:modified xsi:type="dcterms:W3CDTF">2019-11-18T20:06:34Z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