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9" r:id="rId2"/>
    <p:sldId id="299" r:id="rId3"/>
    <p:sldId id="300" r:id="rId4"/>
    <p:sldId id="302" r:id="rId5"/>
    <p:sldId id="301" r:id="rId6"/>
    <p:sldId id="303" r:id="rId7"/>
    <p:sldId id="308" r:id="rId8"/>
    <p:sldId id="304" r:id="rId9"/>
    <p:sldId id="305" r:id="rId10"/>
    <p:sldId id="306" r:id="rId11"/>
    <p:sldId id="310" r:id="rId12"/>
    <p:sldId id="30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50"/>
  </p:normalViewPr>
  <p:slideViewPr>
    <p:cSldViewPr snapToGrid="0" snapToObjects="1">
      <p:cViewPr varScale="1">
        <p:scale>
          <a:sx n="116" d="100"/>
          <a:sy n="116" d="100"/>
        </p:scale>
        <p:origin x="13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6D038A0-4A66-AD46-880C-828033E5C1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085FAA1-7185-D84D-B954-6CF358AC45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0A01C-2C12-804C-88B5-9896F19012E5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253D3E8-DF6F-F14E-BEE2-9BCF9D7CC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F1D4BE8-358D-1544-B1D8-848CE765F8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34E14-3BDD-F047-9350-B9B421CB2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1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CB8EC-329E-2141-BBA4-35C3D867A29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C39CB-E1CB-9340-B0B7-F19980BF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1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C010DF-92C9-D745-A3CA-6B1713C25B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2842122"/>
            <a:ext cx="6858000" cy="113823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275" b="1" spc="75" baseline="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CF005DD-11F8-9245-B26B-41D1F4F844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4161759"/>
            <a:ext cx="6858000" cy="384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100" b="1" kern="4600" spc="75" baseline="0">
                <a:latin typeface="Arial MT Std" panose="020B0402020200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SUB-TITLE GOES HERE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7AF7FE24-A452-0441-B567-CCDDCB585D4D}"/>
              </a:ext>
            </a:extLst>
          </p:cNvPr>
          <p:cNvSpPr txBox="1">
            <a:spLocks/>
          </p:cNvSpPr>
          <p:nvPr userDrawn="1"/>
        </p:nvSpPr>
        <p:spPr>
          <a:xfrm>
            <a:off x="1143000" y="5698451"/>
            <a:ext cx="6858000" cy="38416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spc="0" baseline="0" dirty="0">
                <a:latin typeface="+mn-lt"/>
              </a:rPr>
              <a:t>Delivering insight through data for a better Canada</a:t>
            </a:r>
            <a:endParaRPr lang="en-US" sz="1200" b="0" spc="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795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185C0EB-557E-1645-91FD-31902787C3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561771-F5B0-B740-831B-001696BB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106449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78D8594-770D-2F41-980E-F79D6542D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152144"/>
            <a:ext cx="78867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2F0AE7D4-08EF-754E-9708-5C9C6392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FEA2062F-3764-B448-8D64-92E472DC98B1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642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79C42C0-1463-7D4C-A090-A7CB0034B9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B3286D1-A677-074D-8452-B6E481375AB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6543675" y="1078992"/>
            <a:ext cx="1971675" cy="4828830"/>
          </a:xfrm>
          <a:prstGeom prst="rect">
            <a:avLst/>
          </a:prstGeom>
        </p:spPr>
        <p:txBody>
          <a:bodyPr vert="eaVert" anchor="b"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30B674-98A5-8743-BF78-6CC7D5E7B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078991"/>
            <a:ext cx="5800725" cy="4828831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2421A01F-6CA4-7545-B86A-6EEE790D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35470153-8F49-8344-92AA-9E7749E2F0B5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355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D8042DF-D6CA-C54C-B4D1-49EAF075C1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190F8-0D08-1945-8123-F4A12E3B9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294410"/>
            <a:ext cx="7886700" cy="89504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 u="none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D0CB7B-8791-AE45-8FD2-E35F03928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03813"/>
            <a:ext cx="7886700" cy="36282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  <a:lvl2pPr>
              <a:defRPr sz="135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050">
                <a:latin typeface="Arial MT Std" panose="020B0402020200020204" pitchFamily="34" charset="0"/>
              </a:defRPr>
            </a:lvl4pPr>
            <a:lvl5pPr>
              <a:defRPr sz="105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698B9CE6-D98F-1843-B178-8BB7AD4DC082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0226A1F-D105-5543-88C8-44C54CF0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0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A6984-BC7F-D144-AF57-8FDCF0C865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A85CE2-762B-9C4F-B29F-5D8A941A19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650105"/>
            <a:ext cx="78867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547A7C-2582-B94D-B0CA-CE72B9DC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342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Arial MT Std" panose="020B0402020200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52701DC-7B2B-D54E-891F-CC187756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BE097BAA-7985-8846-9CDB-5F90D22BA7BD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492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9235FFA-E183-E64B-A48B-DBBE2E822A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0AD4E-6AB3-214B-A4E4-E20A50DF7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152144"/>
            <a:ext cx="78867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3BFCDB-AC25-4845-93D8-4FE6A245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1141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2469439-F6DE-1C4F-BF69-06F3A4109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141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906DD61B-D42A-2F4E-8796-F57BABF5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B05CD447-7EEF-3041-9A9E-A01858D0019C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762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0649C26-7612-444C-99FB-688555806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5CCEC-8CE8-A349-8EF6-399A8DC9DAD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9842" y="1817461"/>
            <a:ext cx="3868340" cy="6876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350" b="0">
                <a:latin typeface="Arial MT Std" panose="020B0402020200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B6288D-1486-174E-8027-9566C127E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4423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5847CF6-9394-5B4B-8220-7B71F29DB8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817461"/>
            <a:ext cx="3887391" cy="6876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350" b="0">
                <a:latin typeface="Arial MT Std" panose="020B0402020200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D0A9809-9CAB-EB48-A314-EFB972167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4423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85302A5-2089-074D-816D-EAD2D14CDF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152144"/>
            <a:ext cx="78867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FC77CFC8-067E-DA4B-96A3-295B5CF9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EB74D445-C25D-F243-ABB1-8AA29D1ED8F0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364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493E133-8C24-484A-8624-466193203F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F8929614-25E8-7C40-B3D8-97B8D703FB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152144"/>
            <a:ext cx="78867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A9B4C8D-BDB6-2043-9291-BD7FAA25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297694BE-5E00-A347-8EFE-0EC9A8E1B1FB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973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5CD489-C97E-894B-8500-D101685036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530FC22-43D0-C64D-82B5-B359DD23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6110D53E-99AA-EF4C-BF64-D29544A07C5D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872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506E300-3473-574B-AEAC-B27BA195C7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84D10-1CE3-4440-9E21-70C147100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987425"/>
            <a:ext cx="2949178" cy="9785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567A0D-A607-2A40-9D63-1E72C786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AD4E7A-54D4-6645-A6AF-C4324CC7448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 MT Std" panose="020B0402020200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0DE7DE39-1E83-254A-8454-37527E85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4F14E506-89BE-BE46-90A3-90DA89A5AE6F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735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0345D2D-B6FE-794B-ACCE-8EBB8D9EB1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E919A06-F4CD-CA4A-973D-80698169979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 MT Std" panose="020B0402020200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5E297C46-D278-1B45-850B-6B2A1027B7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987425"/>
            <a:ext cx="2949178" cy="9785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B52E6762-2574-764E-99AC-78507C80B6B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 MT Std" panose="020B0402020200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97374AA3-F4F7-844B-9252-3248168C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501D2661-873E-DA4A-B614-9172187E9E01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464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92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F6621C-6F45-B242-BB65-E51808238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854" y="2644347"/>
            <a:ext cx="7522436" cy="1033768"/>
          </a:xfrm>
        </p:spPr>
        <p:txBody>
          <a:bodyPr/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Cyclops– Vocabulary and Dataset Creation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AE707F7-BC74-7A48-A8B4-5834787C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017" y="3686012"/>
            <a:ext cx="7841673" cy="1059170"/>
          </a:xfrm>
        </p:spPr>
        <p:txBody>
          <a:bodyPr>
            <a:normAutofit/>
          </a:bodyPr>
          <a:lstStyle/>
          <a:p>
            <a:r>
              <a:rPr lang="en-US" sz="1800" dirty="0"/>
              <a:t>Joanne Yoon, Anurag Bejju, Alex El-Hajj, Denise Chen, Saeid Molladavoudi, Nick Denis, Monica Pickard </a:t>
            </a:r>
            <a:endParaRPr lang="en-US" sz="1800" dirty="0" smtClean="0"/>
          </a:p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February 03, 2020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6673"/>
            <a:ext cx="7886700" cy="895042"/>
          </a:xfrm>
        </p:spPr>
        <p:txBody>
          <a:bodyPr/>
          <a:lstStyle/>
          <a:p>
            <a:r>
              <a:rPr lang="en-CA" dirty="0" smtClean="0"/>
              <a:t>How to find THE NPN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3557"/>
            <a:ext cx="7886700" cy="3938517"/>
          </a:xfrm>
        </p:spPr>
        <p:txBody>
          <a:bodyPr>
            <a:normAutofit/>
          </a:bodyPr>
          <a:lstStyle/>
          <a:p>
            <a:r>
              <a:rPr lang="en-CA" sz="1650" dirty="0"/>
              <a:t>Find exact NPN match </a:t>
            </a:r>
          </a:p>
          <a:p>
            <a:pPr lvl="1"/>
            <a:r>
              <a:rPr lang="en-CA" sz="1650" dirty="0"/>
              <a:t>If multiple candidates, consider the following….</a:t>
            </a:r>
          </a:p>
          <a:p>
            <a:pPr lvl="1"/>
            <a:endParaRPr lang="en-CA" sz="1650" dirty="0"/>
          </a:p>
          <a:p>
            <a:pPr lvl="1"/>
            <a:endParaRPr lang="en-CA" sz="1650" dirty="0"/>
          </a:p>
          <a:p>
            <a:pPr lvl="1"/>
            <a:endParaRPr lang="en-CA" sz="1650" dirty="0"/>
          </a:p>
          <a:p>
            <a:pPr lvl="1"/>
            <a:endParaRPr lang="en-CA" sz="1650" dirty="0"/>
          </a:p>
          <a:p>
            <a:pPr marL="342900" lvl="1" indent="0">
              <a:buNone/>
            </a:pPr>
            <a:endParaRPr lang="en-CA" sz="1650" dirty="0"/>
          </a:p>
          <a:p>
            <a:pPr lvl="1"/>
            <a:r>
              <a:rPr lang="en-CA" sz="1650" dirty="0"/>
              <a:t>In all cases, we must follow the assumption that product name in DB is similar to the image with NPN.</a:t>
            </a:r>
          </a:p>
          <a:p>
            <a:pPr lvl="1"/>
            <a:endParaRPr lang="en-CA" sz="1650" dirty="0"/>
          </a:p>
        </p:txBody>
      </p:sp>
      <p:sp>
        <p:nvSpPr>
          <p:cNvPr id="4" name="Rounded Rectangle 3"/>
          <p:cNvSpPr/>
          <p:nvPr/>
        </p:nvSpPr>
        <p:spPr>
          <a:xfrm>
            <a:off x="1303020" y="2790630"/>
            <a:ext cx="2823210" cy="9492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5" name="Rounded Rectangle 4"/>
          <p:cNvSpPr/>
          <p:nvPr/>
        </p:nvSpPr>
        <p:spPr>
          <a:xfrm>
            <a:off x="4909755" y="2784891"/>
            <a:ext cx="2823210" cy="9492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1" t="49242" r="76967" b="33975"/>
          <a:stretch/>
        </p:blipFill>
        <p:spPr>
          <a:xfrm rot="5400000">
            <a:off x="2546887" y="2011636"/>
            <a:ext cx="464897" cy="20308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3492" t="3678"/>
          <a:stretch/>
        </p:blipFill>
        <p:spPr>
          <a:xfrm>
            <a:off x="5269230" y="2809850"/>
            <a:ext cx="2076450" cy="39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64505" y="3208949"/>
            <a:ext cx="16093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500" dirty="0"/>
              <a:t>On FRONT page</a:t>
            </a:r>
          </a:p>
          <a:p>
            <a:pPr algn="ctr"/>
            <a:r>
              <a:rPr lang="en-CA" sz="1500" dirty="0"/>
              <a:t>Next to NPN word</a:t>
            </a:r>
            <a:endParaRPr lang="en-CA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5269230" y="3221025"/>
            <a:ext cx="2076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500" dirty="0"/>
              <a:t>On BACK page</a:t>
            </a:r>
          </a:p>
          <a:p>
            <a:pPr algn="ctr"/>
            <a:r>
              <a:rPr lang="en-CA" sz="1500" dirty="0"/>
              <a:t>NOT nearby </a:t>
            </a:r>
            <a:r>
              <a:rPr lang="en-CA" sz="1500" i="1" dirty="0"/>
              <a:t>NPN</a:t>
            </a:r>
            <a:r>
              <a:rPr lang="en-CA" sz="1500" dirty="0"/>
              <a:t> word</a:t>
            </a:r>
            <a:endParaRPr lang="en-CA" sz="1500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8" t="962" r="19317" b="73518"/>
          <a:stretch/>
        </p:blipFill>
        <p:spPr>
          <a:xfrm>
            <a:off x="3596439" y="4611910"/>
            <a:ext cx="2211142" cy="1118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33986" r="4881" b="47756"/>
          <a:stretch/>
        </p:blipFill>
        <p:spPr>
          <a:xfrm>
            <a:off x="747427" y="4982649"/>
            <a:ext cx="2575322" cy="6085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503" y="4978350"/>
            <a:ext cx="2616659" cy="5692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2769203" y="5073472"/>
            <a:ext cx="1089630" cy="21344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35088" y="4745084"/>
            <a:ext cx="1609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500" dirty="0"/>
              <a:t>Obvious Pick!</a:t>
            </a:r>
            <a:endParaRPr lang="en-CA" sz="1500" dirty="0"/>
          </a:p>
        </p:txBody>
      </p:sp>
    </p:spTree>
    <p:extLst>
      <p:ext uri="{BB962C8B-B14F-4D97-AF65-F5344CB8AC3E}">
        <p14:creationId xmlns:p14="http://schemas.microsoft.com/office/powerpoint/2010/main" val="105112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C66045-1C8F-0A4A-B6FA-48BB9E6E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243" y="2448739"/>
            <a:ext cx="5392398" cy="2422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 /</a:t>
            </a:r>
          </a:p>
          <a:p>
            <a:pPr marL="0" indent="0" algn="ctr">
              <a:buNone/>
            </a:pPr>
            <a:r>
              <a:rPr lang="en-CA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 </a:t>
            </a:r>
            <a:r>
              <a:rPr lang="en-CA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vous</a:t>
            </a:r>
            <a:r>
              <a:rPr lang="en-CA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remercie</a:t>
            </a:r>
            <a:endParaRPr lang="en-CA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CA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CF68987-6612-A147-ABD4-604FC9F9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08" y="643620"/>
            <a:ext cx="7886700" cy="43553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Timelines</a:t>
            </a:r>
            <a:endParaRPr lang="en-CA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2195"/>
            <a:ext cx="7886700" cy="4539879"/>
          </a:xfrm>
        </p:spPr>
        <p:txBody>
          <a:bodyPr>
            <a:noAutofit/>
          </a:bodyPr>
          <a:lstStyle/>
          <a:p>
            <a:r>
              <a:rPr lang="en-US" sz="1400" dirty="0" smtClean="0"/>
              <a:t>Train word classifier (late February)</a:t>
            </a:r>
          </a:p>
          <a:p>
            <a:pPr lvl="1"/>
            <a:r>
              <a:rPr lang="en-US" sz="1200" dirty="0" smtClean="0"/>
              <a:t>Base w/ NHP dataset</a:t>
            </a:r>
          </a:p>
          <a:p>
            <a:pPr lvl="1"/>
            <a:r>
              <a:rPr lang="en-US" sz="1200" dirty="0" smtClean="0"/>
              <a:t>Base  w/  NHP + annotated OCR images datasets</a:t>
            </a:r>
          </a:p>
          <a:p>
            <a:pPr lvl="1"/>
            <a:r>
              <a:rPr lang="en-US" sz="1200" dirty="0" smtClean="0"/>
              <a:t>Base w/ NHP + annotated OCR images + synthetic instances datasets</a:t>
            </a:r>
          </a:p>
          <a:p>
            <a:pPr lvl="1"/>
            <a:r>
              <a:rPr lang="en-US" sz="1200" dirty="0" smtClean="0"/>
              <a:t>Fine-tuning</a:t>
            </a:r>
          </a:p>
          <a:p>
            <a:r>
              <a:rPr lang="en-US" sz="1400" dirty="0" smtClean="0"/>
              <a:t>Finalize OCR spell checking (mid February)</a:t>
            </a:r>
          </a:p>
          <a:p>
            <a:r>
              <a:rPr lang="en-US" sz="1400" dirty="0" smtClean="0"/>
              <a:t>Optimize Graph IE approach (mid/late February)</a:t>
            </a:r>
          </a:p>
          <a:p>
            <a:r>
              <a:rPr lang="en-US" sz="1400" dirty="0" smtClean="0"/>
              <a:t>Proposals (mid March)</a:t>
            </a:r>
          </a:p>
          <a:p>
            <a:pPr lvl="1"/>
            <a:r>
              <a:rPr lang="en-US" sz="1200" dirty="0" smtClean="0"/>
              <a:t>NPN (mid February)</a:t>
            </a:r>
          </a:p>
          <a:p>
            <a:pPr lvl="1"/>
            <a:r>
              <a:rPr lang="en-US" sz="1200" dirty="0"/>
              <a:t>Medicinal </a:t>
            </a:r>
            <a:r>
              <a:rPr lang="en-US" sz="1200" dirty="0" smtClean="0"/>
              <a:t>Ingredients</a:t>
            </a:r>
          </a:p>
          <a:p>
            <a:pPr lvl="1"/>
            <a:r>
              <a:rPr lang="en-US" sz="1200" dirty="0" smtClean="0"/>
              <a:t>Company Name</a:t>
            </a:r>
          </a:p>
          <a:p>
            <a:pPr lvl="1"/>
            <a:r>
              <a:rPr lang="en-US" sz="1200" dirty="0" smtClean="0"/>
              <a:t>Product Name</a:t>
            </a:r>
          </a:p>
          <a:p>
            <a:pPr lvl="1"/>
            <a:r>
              <a:rPr lang="en-US" sz="1200" dirty="0" smtClean="0"/>
              <a:t>Claims </a:t>
            </a:r>
          </a:p>
          <a:p>
            <a:r>
              <a:rPr lang="en-US" sz="1400" dirty="0" smtClean="0"/>
              <a:t>Compliance Assessment (March 31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)</a:t>
            </a:r>
          </a:p>
          <a:p>
            <a:pPr lvl="1"/>
            <a:r>
              <a:rPr lang="en-US" sz="1200" dirty="0" smtClean="0"/>
              <a:t>API calls and logic </a:t>
            </a:r>
          </a:p>
          <a:p>
            <a:pPr lvl="1"/>
            <a:r>
              <a:rPr lang="en-US" sz="1200" dirty="0" smtClean="0"/>
              <a:t>Report </a:t>
            </a:r>
          </a:p>
          <a:p>
            <a:r>
              <a:rPr lang="en-US" sz="1400" dirty="0" smtClean="0"/>
              <a:t>Web </a:t>
            </a:r>
            <a:r>
              <a:rPr lang="en-US" sz="1400" smtClean="0"/>
              <a:t>App </a:t>
            </a:r>
            <a:endParaRPr lang="en-US" sz="1400" dirty="0" smtClean="0"/>
          </a:p>
          <a:p>
            <a:endParaRPr lang="en-CA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1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ABDE14-FAB4-0C40-8C82-1F19E603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31" y="939800"/>
            <a:ext cx="7886700" cy="449728"/>
          </a:xfrm>
        </p:spPr>
        <p:txBody>
          <a:bodyPr>
            <a:normAutofit/>
          </a:bodyPr>
          <a:lstStyle/>
          <a:p>
            <a:r>
              <a:rPr lang="en-CA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Word/ Char Vocabulary - Embedding's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073" y="1478428"/>
            <a:ext cx="2105891" cy="2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374073" y="1785847"/>
            <a:ext cx="2105891" cy="226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74073" y="4076700"/>
            <a:ext cx="2105891" cy="19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468880" y="1401489"/>
            <a:ext cx="6282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&lt;UNK&gt; - </a:t>
            </a:r>
            <a:r>
              <a:rPr lang="en-CA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word not present in this 5575749 dictionary</a:t>
            </a:r>
            <a:r>
              <a:rPr lang="en-CA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653" y="1815900"/>
            <a:ext cx="1957647" cy="7215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442652" y="2570492"/>
            <a:ext cx="1957647" cy="14147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42653" y="4137659"/>
            <a:ext cx="1957647" cy="18364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442653" y="1495986"/>
            <a:ext cx="1957647" cy="2187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255406" y="141353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1454" y="1962977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 – 31318)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7289" y="2916247"/>
            <a:ext cx="130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(31319 – </a:t>
            </a:r>
          </a:p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163412)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535" y="4508126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(163412 – </a:t>
            </a:r>
          </a:p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5575750)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79964" y="1947588"/>
            <a:ext cx="6791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31317 – </a:t>
            </a:r>
            <a:r>
              <a:rPr lang="en-CA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 common in training and pre trained embedding.</a:t>
            </a:r>
          </a:p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These words are mapped to a 200 dimension vector</a:t>
            </a:r>
            <a:endParaRPr lang="en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68878" y="2916246"/>
            <a:ext cx="6827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126093– </a:t>
            </a:r>
            <a:r>
              <a:rPr lang="en-CA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 found in training but not in pre trained   </a:t>
            </a:r>
          </a:p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embedding. These words are termed as OOV</a:t>
            </a:r>
            <a:endParaRPr lang="en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79964" y="4390715"/>
            <a:ext cx="6827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5412338 – </a:t>
            </a:r>
            <a:r>
              <a:rPr lang="en-CA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 found in pre trained embedding 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not in </a:t>
            </a:r>
            <a:endParaRPr lang="en-CA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training set. 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words are mapped to a </a:t>
            </a:r>
            <a:r>
              <a:rPr lang="en-CA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 </a:t>
            </a:r>
          </a:p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dimension vector</a:t>
            </a:r>
            <a:endParaRPr lang="en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5032" y="2246759"/>
            <a:ext cx="1024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Primary ]</a:t>
            </a:r>
            <a:endParaRPr lang="en-CA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5031" y="3562578"/>
            <a:ext cx="1024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Primary ]</a:t>
            </a:r>
            <a:endParaRPr lang="en-CA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95031" y="5287269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Secondary]</a:t>
            </a:r>
            <a:endParaRPr lang="en-CA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93900" y="5772851"/>
            <a:ext cx="3053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137 – Unique Characters</a:t>
            </a:r>
            <a:endParaRPr lang="en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ABDE14-FAB4-0C40-8C82-1F19E603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31" y="939800"/>
            <a:ext cx="7886700" cy="449728"/>
          </a:xfrm>
        </p:spPr>
        <p:txBody>
          <a:bodyPr>
            <a:normAutofit/>
          </a:bodyPr>
          <a:lstStyle/>
          <a:p>
            <a:r>
              <a:rPr lang="en-CA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Embedding Initialization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4097" y="4432343"/>
            <a:ext cx="2105891" cy="2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638084" y="3893815"/>
            <a:ext cx="2105891" cy="19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706664" y="3954774"/>
            <a:ext cx="1957647" cy="18364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6922677" y="4449901"/>
            <a:ext cx="1957647" cy="2187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7735430" y="4367451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26546" y="4325241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(163412 – </a:t>
            </a:r>
          </a:p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5575750)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59042" y="5104384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Secondary]</a:t>
            </a:r>
            <a:endParaRPr lang="en-CA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14041" y="1538941"/>
            <a:ext cx="1572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&lt;token&gt;</a:t>
            </a:r>
            <a:endParaRPr lang="en-C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782" y="4325241"/>
            <a:ext cx="2105891" cy="154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145006" y="4391028"/>
            <a:ext cx="1957647" cy="14147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43807" y="4659208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 – 31318)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7385" y="4942990"/>
            <a:ext cx="1024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Primary ]</a:t>
            </a:r>
            <a:endParaRPr lang="en-CA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06004" y="4325241"/>
            <a:ext cx="2105891" cy="154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2374583" y="4391028"/>
            <a:ext cx="1957647" cy="14147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/>
          <p:cNvSpPr/>
          <p:nvPr/>
        </p:nvSpPr>
        <p:spPr>
          <a:xfrm>
            <a:off x="2699220" y="4736783"/>
            <a:ext cx="130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(31319 – </a:t>
            </a:r>
          </a:p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163412)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26962" y="5383114"/>
            <a:ext cx="1024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Primary ]</a:t>
            </a:r>
            <a:endParaRPr lang="en-CA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97385" y="1950643"/>
            <a:ext cx="2895115" cy="2313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9407061">
            <a:off x="1725626" y="2468306"/>
            <a:ext cx="754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/>
              <a:t>Search</a:t>
            </a:r>
            <a:endParaRPr lang="en-CA" sz="1600" b="1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92736" y="2035859"/>
            <a:ext cx="2825953" cy="2227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339316">
            <a:off x="1722054" y="2812619"/>
            <a:ext cx="2004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/>
              <a:t>Found: return (1,200)</a:t>
            </a:r>
            <a:endParaRPr lang="en-CA" sz="1600" b="1" dirty="0"/>
          </a:p>
        </p:txBody>
      </p:sp>
      <p:cxnSp>
        <p:nvCxnSpPr>
          <p:cNvPr id="63" name="Elbow Connector 62"/>
          <p:cNvCxnSpPr>
            <a:endCxn id="41" idx="0"/>
          </p:cNvCxnSpPr>
          <p:nvPr/>
        </p:nvCxnSpPr>
        <p:spPr>
          <a:xfrm flipV="1">
            <a:off x="1282700" y="4325241"/>
            <a:ext cx="2076250" cy="1"/>
          </a:xfrm>
          <a:prstGeom prst="bentConnector4">
            <a:avLst>
              <a:gd name="adj1" fmla="val 787"/>
              <a:gd name="adj2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415469" y="3794820"/>
            <a:ext cx="1753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/>
              <a:t>Not Found: Search</a:t>
            </a:r>
            <a:endParaRPr lang="en-CA" sz="1600" b="1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3717443" y="2005165"/>
            <a:ext cx="27832" cy="23089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6200000">
            <a:off x="2699737" y="2978937"/>
            <a:ext cx="2437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/>
              <a:t>Found: Random </a:t>
            </a:r>
            <a:r>
              <a:rPr lang="en-CA" sz="1600" b="1" dirty="0" err="1" smtClean="0"/>
              <a:t>ini</a:t>
            </a:r>
            <a:r>
              <a:rPr lang="en-CA" sz="1600" b="1" dirty="0" smtClean="0"/>
              <a:t> (1,200)</a:t>
            </a:r>
            <a:endParaRPr lang="en-CA" sz="1600" b="1" dirty="0"/>
          </a:p>
        </p:txBody>
      </p:sp>
      <p:cxnSp>
        <p:nvCxnSpPr>
          <p:cNvPr id="75" name="Elbow Connector 74"/>
          <p:cNvCxnSpPr>
            <a:endCxn id="9" idx="0"/>
          </p:cNvCxnSpPr>
          <p:nvPr/>
        </p:nvCxnSpPr>
        <p:spPr>
          <a:xfrm flipV="1">
            <a:off x="4108994" y="3893815"/>
            <a:ext cx="1582036" cy="420147"/>
          </a:xfrm>
          <a:prstGeom prst="bentConnector4">
            <a:avLst>
              <a:gd name="adj1" fmla="val 767"/>
              <a:gd name="adj2" fmla="val 1544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07748" y="3298640"/>
            <a:ext cx="1753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/>
              <a:t>Not Found: Search</a:t>
            </a:r>
            <a:endParaRPr lang="en-CA" sz="1600" b="1" dirty="0"/>
          </a:p>
        </p:txBody>
      </p:sp>
      <p:cxnSp>
        <p:nvCxnSpPr>
          <p:cNvPr id="87" name="Straight Arrow Connector 86"/>
          <p:cNvCxnSpPr/>
          <p:nvPr/>
        </p:nvCxnSpPr>
        <p:spPr>
          <a:xfrm flipH="1" flipV="1">
            <a:off x="4665201" y="2035859"/>
            <a:ext cx="1621222" cy="1879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rot="2915413">
            <a:off x="4587329" y="2669049"/>
            <a:ext cx="2004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/>
              <a:t>Found: return (1,200)</a:t>
            </a:r>
            <a:endParaRPr lang="en-CA" sz="1600" b="1" dirty="0"/>
          </a:p>
        </p:txBody>
      </p:sp>
      <p:cxnSp>
        <p:nvCxnSpPr>
          <p:cNvPr id="96" name="Elbow Connector 95"/>
          <p:cNvCxnSpPr/>
          <p:nvPr/>
        </p:nvCxnSpPr>
        <p:spPr>
          <a:xfrm>
            <a:off x="6597207" y="3880210"/>
            <a:ext cx="1237190" cy="4837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690057" y="3559123"/>
            <a:ext cx="1753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/>
              <a:t>Not Found</a:t>
            </a:r>
            <a:endParaRPr lang="en-CA" sz="1600" b="1" dirty="0"/>
          </a:p>
        </p:txBody>
      </p:sp>
      <p:cxnSp>
        <p:nvCxnSpPr>
          <p:cNvPr id="101" name="Straight Arrow Connector 100"/>
          <p:cNvCxnSpPr/>
          <p:nvPr/>
        </p:nvCxnSpPr>
        <p:spPr>
          <a:xfrm flipH="1" flipV="1">
            <a:off x="5589462" y="1859644"/>
            <a:ext cx="3073358" cy="25905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2915413">
            <a:off x="6963725" y="3203775"/>
            <a:ext cx="2004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/>
              <a:t>Return &lt;UNK&gt;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248451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ABDE14-FAB4-0C40-8C82-1F19E603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31" y="939800"/>
            <a:ext cx="7886700" cy="449728"/>
          </a:xfrm>
        </p:spPr>
        <p:txBody>
          <a:bodyPr>
            <a:normAutofit/>
          </a:bodyPr>
          <a:lstStyle/>
          <a:p>
            <a:r>
              <a:rPr lang="en-CA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Kind of dictionaries present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xmlns="" id="{13C66045-1C8F-0A4A-B6FA-48BB9E6E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31" y="1654777"/>
            <a:ext cx="4265484" cy="18758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CA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Word Dictionary</a:t>
            </a:r>
            <a:endParaRPr lang="en-CA" sz="1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pd_ind_to_word_dictionary</a:t>
            </a:r>
            <a:r>
              <a:rPr lang="en-CA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pd_word_to_ind_dictionary</a:t>
            </a:r>
            <a:endParaRPr lang="en-CA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pd_ind_to_word_embd_dictionary</a:t>
            </a:r>
            <a:r>
              <a:rPr lang="en-CA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pd_word_to_word_embd_dictionary</a:t>
            </a:r>
            <a:endParaRPr lang="en-CA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931" y="3698660"/>
            <a:ext cx="44517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Pretrained</a:t>
            </a:r>
            <a:r>
              <a:rPr lang="en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Primary Word Dictionary</a:t>
            </a:r>
          </a:p>
          <a:p>
            <a:r>
              <a:rPr lang="en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pre_pd_ind_to_word_dictionary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pre_pd_ind_to_word_embd_dictionary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pre_pd_word_to_word_embd_dictionary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931" y="5067049"/>
            <a:ext cx="400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OOV Primary Word Dictionary</a:t>
            </a:r>
          </a:p>
          <a:p>
            <a:r>
              <a:rPr lang="en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oov_pd_ind_to_word_dictionary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oov_pd_word_to_ind_dictionary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8516" y="397565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 Dictionary</a:t>
            </a:r>
          </a:p>
          <a:p>
            <a:r>
              <a:rPr lang="en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char_index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index_char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xmlns="" id="{13C66045-1C8F-0A4A-B6FA-48BB9E6E7D53}"/>
              </a:ext>
            </a:extLst>
          </p:cNvPr>
          <p:cNvSpPr txBox="1">
            <a:spLocks/>
          </p:cNvSpPr>
          <p:nvPr/>
        </p:nvSpPr>
        <p:spPr>
          <a:xfrm>
            <a:off x="4878516" y="1683954"/>
            <a:ext cx="4265484" cy="187582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CA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Secondary Word Dictionary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CA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CA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d_ind_to_word_dictionary</a:t>
            </a:r>
            <a:r>
              <a:rPr lang="en-CA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CA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CA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d_word_to_ind_dictionary</a:t>
            </a:r>
            <a:endParaRPr lang="en-CA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CA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CA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d_ind_to_word_embd_dictionary</a:t>
            </a:r>
            <a:r>
              <a:rPr lang="en-CA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CA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CA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d_word_to_word_embd_dictionary</a:t>
            </a:r>
            <a:endParaRPr lang="en-CA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9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ABDE14-FAB4-0C40-8C82-1F19E603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976957"/>
            <a:ext cx="7886700" cy="449728"/>
          </a:xfrm>
        </p:spPr>
        <p:txBody>
          <a:bodyPr>
            <a:normAutofit/>
          </a:bodyPr>
          <a:lstStyle/>
          <a:p>
            <a:r>
              <a:rPr lang="en-CA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and Test set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4200" y="1612900"/>
            <a:ext cx="4455673" cy="427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754606" y="1711328"/>
            <a:ext cx="4134894" cy="40544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5956300" y="3340100"/>
            <a:ext cx="2616200" cy="2425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6048383" y="3440132"/>
            <a:ext cx="2432033" cy="22256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1876946" y="2217041"/>
            <a:ext cx="17443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70 %</a:t>
            </a:r>
            <a:endParaRPr lang="en-CA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92205" y="3738564"/>
            <a:ext cx="15792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30%</a:t>
            </a:r>
            <a:endParaRPr lang="en-CA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72965" y="3430329"/>
            <a:ext cx="2698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156,375 records</a:t>
            </a:r>
            <a:endParaRPr lang="en-C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73988" y="4772846"/>
            <a:ext cx="2406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67018 records</a:t>
            </a:r>
            <a:endParaRPr lang="en-C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08599" y="1673598"/>
            <a:ext cx="3746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stratified sampling method where we have </a:t>
            </a:r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equal</a:t>
            </a:r>
            <a:r>
              <a:rPr lang="en-CA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distribution of </a:t>
            </a:r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en-CA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classes in both training and test set</a:t>
            </a:r>
            <a:endParaRPr lang="en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Alias names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5793"/>
          <a:stretch/>
        </p:blipFill>
        <p:spPr>
          <a:xfrm>
            <a:off x="1007068" y="2125266"/>
            <a:ext cx="6728099" cy="1779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69" t="344" r="-269" b="66371"/>
          <a:stretch/>
        </p:blipFill>
        <p:spPr>
          <a:xfrm>
            <a:off x="1021419" y="4067175"/>
            <a:ext cx="6717702" cy="16383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45870" y="3074670"/>
            <a:ext cx="3554730" cy="83058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4" name="Rounded Rectangle 13"/>
          <p:cNvSpPr/>
          <p:nvPr/>
        </p:nvSpPr>
        <p:spPr>
          <a:xfrm>
            <a:off x="3023235" y="4899422"/>
            <a:ext cx="3754755" cy="83058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302340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08" y="717761"/>
            <a:ext cx="7886700" cy="460249"/>
          </a:xfrm>
        </p:spPr>
        <p:txBody>
          <a:bodyPr/>
          <a:lstStyle/>
          <a:p>
            <a:r>
              <a:rPr lang="en-US" dirty="0" smtClean="0"/>
              <a:t>Model Training Approach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13470"/>
            <a:ext cx="7886700" cy="3946755"/>
          </a:xfrm>
        </p:spPr>
        <p:txBody>
          <a:bodyPr>
            <a:normAutofit/>
          </a:bodyPr>
          <a:lstStyle/>
          <a:p>
            <a:r>
              <a:rPr lang="en-US" dirty="0" smtClean="0"/>
              <a:t>Datasets: </a:t>
            </a:r>
          </a:p>
          <a:p>
            <a:pPr lvl="1"/>
            <a:r>
              <a:rPr lang="en-US" dirty="0" smtClean="0"/>
              <a:t>NHP {Medicinal Ingredients, non-med </a:t>
            </a:r>
            <a:r>
              <a:rPr lang="en-US" dirty="0" err="1" smtClean="0"/>
              <a:t>ingred</a:t>
            </a:r>
            <a:r>
              <a:rPr lang="en-US" dirty="0" smtClean="0"/>
              <a:t>., Claims, Risk, Dosage, Company Name, NPN, …}  Train/Dev/Test</a:t>
            </a:r>
          </a:p>
          <a:p>
            <a:pPr lvl="2"/>
            <a:r>
              <a:rPr lang="en-US" dirty="0" smtClean="0"/>
              <a:t>Inputs = sentences/single words with all the same per word label</a:t>
            </a:r>
          </a:p>
          <a:p>
            <a:pPr lvl="1"/>
            <a:r>
              <a:rPr lang="en-US" dirty="0" smtClean="0"/>
              <a:t>Annotated OCR</a:t>
            </a:r>
          </a:p>
          <a:p>
            <a:pPr lvl="2"/>
            <a:r>
              <a:rPr lang="en-US" dirty="0" smtClean="0"/>
              <a:t>Annotation issues?</a:t>
            </a:r>
          </a:p>
          <a:p>
            <a:pPr lvl="2"/>
            <a:r>
              <a:rPr lang="en-US" dirty="0" smtClean="0"/>
              <a:t>Graph IE to produce “graph” inputs</a:t>
            </a:r>
          </a:p>
          <a:p>
            <a:pPr lvl="2"/>
            <a:r>
              <a:rPr lang="en-US" dirty="0" smtClean="0"/>
              <a:t>Inputs = multi-lines/sentences/single words with varied word labels for a given input</a:t>
            </a:r>
          </a:p>
          <a:p>
            <a:pPr lvl="2"/>
            <a:r>
              <a:rPr lang="en-US" dirty="0" smtClean="0"/>
              <a:t>OCR has spelling mistakes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</a:rPr>
              <a:t>This is the format inputs will be ‘in-the-wild’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Synthetic data</a:t>
            </a:r>
          </a:p>
          <a:p>
            <a:pPr lvl="1"/>
            <a:r>
              <a:rPr lang="en-US" dirty="0" smtClean="0"/>
              <a:t>Create synthetic multi-lines from NHP dataset by concatenated random inputs together.</a:t>
            </a:r>
          </a:p>
          <a:p>
            <a:r>
              <a:rPr lang="en-US" dirty="0" smtClean="0"/>
              <a:t>Train model with spelling mistakes (direct OCR output)</a:t>
            </a:r>
          </a:p>
          <a:p>
            <a:r>
              <a:rPr lang="en-US" dirty="0" smtClean="0"/>
              <a:t>Consistency regularization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Ingredient roles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2226469"/>
            <a:ext cx="2895600" cy="3263504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CA" sz="1800" dirty="0"/>
              <a:t>Medicinal</a:t>
            </a:r>
          </a:p>
          <a:p>
            <a:pPr marL="385763" indent="-385763">
              <a:buFont typeface="+mj-lt"/>
              <a:buAutoNum type="arabicPeriod"/>
            </a:pPr>
            <a:r>
              <a:rPr lang="en-CA" sz="1800" dirty="0"/>
              <a:t>Nonmedicinal</a:t>
            </a:r>
          </a:p>
          <a:p>
            <a:pPr marL="385763" indent="-385763">
              <a:buFont typeface="+mj-lt"/>
              <a:buAutoNum type="arabicPeriod"/>
            </a:pPr>
            <a:r>
              <a:rPr lang="en-CA" sz="1800" dirty="0"/>
              <a:t>Components?</a:t>
            </a:r>
            <a:endParaRPr lang="en-CA" dirty="0"/>
          </a:p>
          <a:p>
            <a:pPr marL="385763" indent="-385763">
              <a:buFont typeface="+mj-lt"/>
              <a:buAutoNum type="arabicPeriod"/>
            </a:pPr>
            <a:r>
              <a:rPr lang="en-CA" sz="1800" dirty="0"/>
              <a:t>Homeopathic?</a:t>
            </a:r>
          </a:p>
          <a:p>
            <a:pPr marL="385763" indent="-385763">
              <a:buFont typeface="+mj-lt"/>
              <a:buAutoNum type="arabicPeriod"/>
            </a:pPr>
            <a:r>
              <a:rPr lang="en-CA" sz="1800" dirty="0"/>
              <a:t>Non NHP</a:t>
            </a:r>
            <a:endParaRPr lang="en-CA" sz="1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-333" t="56372" r="9173" b="-1246"/>
          <a:stretch/>
        </p:blipFill>
        <p:spPr>
          <a:xfrm>
            <a:off x="247650" y="2226469"/>
            <a:ext cx="5514976" cy="296703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47650" y="2440459"/>
            <a:ext cx="1131570" cy="29718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179098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search for NPN?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8" t="961" r="19317" b="22974"/>
          <a:stretch/>
        </p:blipFill>
        <p:spPr>
          <a:xfrm>
            <a:off x="261603" y="2501529"/>
            <a:ext cx="2211142" cy="333292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5583" y="2501529"/>
            <a:ext cx="3112211" cy="3263504"/>
          </a:xfrm>
        </p:spPr>
        <p:txBody>
          <a:bodyPr/>
          <a:lstStyle/>
          <a:p>
            <a:pPr marL="0" indent="0">
              <a:buNone/>
            </a:pPr>
            <a:r>
              <a:rPr lang="en-CA" sz="1800" dirty="0"/>
              <a:t>It is the key to search for compliancy.</a:t>
            </a:r>
            <a:endParaRPr lang="en-CA" sz="1800" dirty="0"/>
          </a:p>
          <a:p>
            <a:pPr marL="0" indent="0">
              <a:buNone/>
            </a:pPr>
            <a:r>
              <a:rPr lang="en-CA" sz="1800" b="1" dirty="0"/>
              <a:t>Assumption</a:t>
            </a:r>
            <a:r>
              <a:rPr lang="en-CA" sz="1800" dirty="0"/>
              <a:t>: Most of time, they will match. Otherwise, minor difference.</a:t>
            </a:r>
          </a:p>
          <a:p>
            <a:pPr marL="0" indent="0">
              <a:buNone/>
            </a:pPr>
            <a:r>
              <a:rPr lang="en-CA" sz="1800" b="1" dirty="0"/>
              <a:t>Assumption</a:t>
            </a:r>
            <a:r>
              <a:rPr lang="en-CA" sz="1800" dirty="0"/>
              <a:t>: The image with the NPN contains product name at least</a:t>
            </a:r>
          </a:p>
          <a:p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339681" y="4561535"/>
            <a:ext cx="304264" cy="8548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881"/>
          <a:stretch/>
        </p:blipFill>
        <p:spPr>
          <a:xfrm>
            <a:off x="2650281" y="2501529"/>
            <a:ext cx="2575322" cy="3332923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906978" y="2125266"/>
            <a:ext cx="1029682" cy="3762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100" dirty="0"/>
              <a:t>IMAGE</a:t>
            </a:r>
          </a:p>
          <a:p>
            <a:endParaRPr lang="en-CA" sz="21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209077" y="2125266"/>
            <a:ext cx="1306579" cy="3762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100" dirty="0"/>
              <a:t>DATABASE</a:t>
            </a:r>
          </a:p>
          <a:p>
            <a:endParaRPr lang="en-CA" sz="2100" dirty="0"/>
          </a:p>
        </p:txBody>
      </p:sp>
      <p:sp>
        <p:nvSpPr>
          <p:cNvPr id="10" name="Oval 9"/>
          <p:cNvSpPr/>
          <p:nvPr/>
        </p:nvSpPr>
        <p:spPr>
          <a:xfrm rot="5400000">
            <a:off x="2854682" y="2450374"/>
            <a:ext cx="304264" cy="8548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201702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3EAC6E9-255A-484E-A669-E02DDDC13278}" vid="{3201416B-F19C-BE45-84D4-6EBE33D2DD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Presentation-1</Template>
  <TotalTime>41859</TotalTime>
  <Words>576</Words>
  <Application>Microsoft Office PowerPoint</Application>
  <PresentationFormat>On-screen Show (4:3)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MT Std</vt:lpstr>
      <vt:lpstr>Calibri</vt:lpstr>
      <vt:lpstr>Tahoma</vt:lpstr>
      <vt:lpstr>Office Theme</vt:lpstr>
      <vt:lpstr>Cyclops– Vocabulary and Dataset Creation</vt:lpstr>
      <vt:lpstr>Word/ Char Vocabulary - Embedding's</vt:lpstr>
      <vt:lpstr>Word Embedding Initialization</vt:lpstr>
      <vt:lpstr>Kind of dictionaries present</vt:lpstr>
      <vt:lpstr>Train and Test set</vt:lpstr>
      <vt:lpstr>Alias names</vt:lpstr>
      <vt:lpstr>Model Training Approach</vt:lpstr>
      <vt:lpstr>Ingredient roles</vt:lpstr>
      <vt:lpstr>Why search for NPN? </vt:lpstr>
      <vt:lpstr>How to find THE NPN</vt:lpstr>
      <vt:lpstr>PowerPoint Presentation</vt:lpstr>
      <vt:lpstr>Timelines</vt:lpstr>
    </vt:vector>
  </TitlesOfParts>
  <Company>StatCan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Livestock Traceability</dc:title>
  <dc:creator>Molladavoudi, Saeid - ESD/DSE</dc:creator>
  <cp:lastModifiedBy>Denis, Nicholas - ESD/DSE</cp:lastModifiedBy>
  <cp:revision>154</cp:revision>
  <dcterms:created xsi:type="dcterms:W3CDTF">2019-04-18T18:39:13Z</dcterms:created>
  <dcterms:modified xsi:type="dcterms:W3CDTF">2020-02-03T18:37:59Z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-756992152</vt:i4>
  </property>
  <property fmtid="{D5CDD505-2E9C-101B-9397-08002B2CF9AE}" pid="3" name="_NewReviewCycle">
    <vt:lpwstr/>
  </property>
  <property fmtid="{D5CDD505-2E9C-101B-9397-08002B2CF9AE}" pid="4" name="_EmailSubject">
    <vt:lpwstr>Cyclops Slides</vt:lpwstr>
  </property>
  <property fmtid="{D5CDD505-2E9C-101B-9397-08002B2CF9AE}" pid="5" name="_AuthorEmail">
    <vt:lpwstr>anurag.bejju@canada.ca</vt:lpwstr>
  </property>
  <property fmtid="{D5CDD505-2E9C-101B-9397-08002B2CF9AE}" pid="6" name="_AuthorEmailDisplayName">
    <vt:lpwstr>Bejju, Anurag (STATCAN)</vt:lpwstr>
  </property>
  <property fmtid="{D5CDD505-2E9C-101B-9397-08002B2CF9AE}" pid="7" name="_PreviousAdHocReviewCycleID">
    <vt:i4>2072900449</vt:i4>
  </property>
</Properties>
</file>