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0.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4" r:id="rId8"/>
    <p:sldId id="265" r:id="rId9"/>
    <p:sldId id="266"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C78924A-244A-47F9-BEBF-C0ABB3FE853B}">
          <p14:sldIdLst>
            <p14:sldId id="256"/>
            <p14:sldId id="257"/>
          </p14:sldIdLst>
        </p14:section>
        <p14:section name="项目背景" id="{4DC491DB-DD86-42BE-9182-AADA8F7AA52C}">
          <p14:sldIdLst>
            <p14:sldId id="258"/>
            <p14:sldId id="260"/>
            <p14:sldId id="261"/>
          </p14:sldIdLst>
        </p14:section>
        <p14:section name="相关技术概念介绍" id="{E77CC657-3B6D-41D7-BD03-F50E2D4679BB}">
          <p14:sldIdLst>
            <p14:sldId id="262"/>
            <p14:sldId id="264"/>
          </p14:sldIdLst>
        </p14:section>
        <p14:section name="整体架构设计" id="{A615E948-7FFD-4BA7-9AA9-42E11EDDB01B}">
          <p14:sldIdLst>
            <p14:sldId id="265"/>
          </p14:sldIdLst>
        </p14:section>
        <p14:section name="轨迹数据子服务详细设计与实现" id="{1BE26E29-8E41-4D0E-8EED-C6F1F39B8E7B}">
          <p14:sldIdLst>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2910" autoAdjust="0"/>
  </p:normalViewPr>
  <p:slideViewPr>
    <p:cSldViewPr snapToGrid="0">
      <p:cViewPr varScale="1">
        <p:scale>
          <a:sx n="82" d="100"/>
          <a:sy n="82" d="100"/>
        </p:scale>
        <p:origin x="720" y="77"/>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CB3D494-3462-4D34-9547-67E8B3E96D9E}" type="datetimeFigureOut">
              <a:rPr lang="zh-CN" altLang="en-US" smtClean="0"/>
              <a:t>2019/5/4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3252968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3D494-3462-4D34-9547-67E8B3E96D9E}" type="datetimeFigureOut">
              <a:rPr lang="zh-CN" altLang="en-US" smtClean="0"/>
              <a:t>2019/5/4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1781309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3D494-3462-4D34-9547-67E8B3E96D9E}" type="datetimeFigureOut">
              <a:rPr lang="zh-CN" altLang="en-US" smtClean="0"/>
              <a:t>2019/5/4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1284557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3D494-3462-4D34-9547-67E8B3E96D9E}" type="datetimeFigureOut">
              <a:rPr lang="zh-CN" altLang="en-US" smtClean="0"/>
              <a:t>2019/5/4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255460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CB3D494-3462-4D34-9547-67E8B3E96D9E}" type="datetimeFigureOut">
              <a:rPr lang="zh-CN" altLang="en-US" smtClean="0"/>
              <a:t>2019/5/4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3396962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CB3D494-3462-4D34-9547-67E8B3E96D9E}" type="datetimeFigureOut">
              <a:rPr lang="zh-CN" altLang="en-US" smtClean="0"/>
              <a:t>2019/5/4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1035402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CB3D494-3462-4D34-9547-67E8B3E96D9E}" type="datetimeFigureOut">
              <a:rPr lang="zh-CN" altLang="en-US" smtClean="0"/>
              <a:t>2019/5/4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3682776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CB3D494-3462-4D34-9547-67E8B3E96D9E}" type="datetimeFigureOut">
              <a:rPr lang="zh-CN" altLang="en-US" smtClean="0"/>
              <a:t>2019/5/4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1761939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B3D494-3462-4D34-9547-67E8B3E96D9E}" type="datetimeFigureOut">
              <a:rPr lang="zh-CN" altLang="en-US" smtClean="0"/>
              <a:t>2019/5/4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3856870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CB3D494-3462-4D34-9547-67E8B3E96D9E}" type="datetimeFigureOut">
              <a:rPr lang="zh-CN" altLang="en-US" smtClean="0"/>
              <a:t>2019/5/4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4270893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CB3D494-3462-4D34-9547-67E8B3E96D9E}" type="datetimeFigureOut">
              <a:rPr lang="zh-CN" altLang="en-US" smtClean="0"/>
              <a:t>2019/5/4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4129262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3D494-3462-4D34-9547-67E8B3E96D9E}" type="datetimeFigureOut">
              <a:rPr lang="zh-CN" altLang="en-US" smtClean="0"/>
              <a:t>2019/5/4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1067687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15374" y="1053352"/>
            <a:ext cx="9144000" cy="2387600"/>
          </a:xfrm>
        </p:spPr>
        <p:txBody>
          <a:bodyPr/>
          <a:lstStyle/>
          <a:p>
            <a:r>
              <a:rPr lang="zh-CN" altLang="en-US" dirty="0" smtClean="0"/>
              <a:t>地理轨迹相似性分析服务的设计和实现</a:t>
            </a:r>
            <a:endParaRPr lang="zh-CN" altLang="en-US" dirty="0"/>
          </a:p>
        </p:txBody>
      </p:sp>
      <p:sp>
        <p:nvSpPr>
          <p:cNvPr id="3" name="副标题 2"/>
          <p:cNvSpPr>
            <a:spLocks noGrp="1"/>
          </p:cNvSpPr>
          <p:nvPr>
            <p:ph type="subTitle" idx="1"/>
          </p:nvPr>
        </p:nvSpPr>
        <p:spPr>
          <a:xfrm>
            <a:off x="1273834" y="3765940"/>
            <a:ext cx="9144000" cy="1655762"/>
          </a:xfrm>
        </p:spPr>
        <p:txBody>
          <a:bodyPr/>
          <a:lstStyle/>
          <a:p>
            <a:r>
              <a:rPr lang="zh-CN" altLang="en-US" dirty="0" smtClean="0"/>
              <a:t>南京大学软件学院 韩淳</a:t>
            </a:r>
            <a:endParaRPr lang="zh-CN" altLang="en-US" dirty="0"/>
          </a:p>
        </p:txBody>
      </p:sp>
    </p:spTree>
    <p:extLst>
      <p:ext uri="{BB962C8B-B14F-4D97-AF65-F5344CB8AC3E}">
        <p14:creationId xmlns:p14="http://schemas.microsoft.com/office/powerpoint/2010/main" val="35921960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lnSpcReduction="10000"/>
          </a:bodyPr>
          <a:lstStyle/>
          <a:p>
            <a:pPr>
              <a:lnSpc>
                <a:spcPct val="150000"/>
              </a:lnSpc>
            </a:pPr>
            <a:r>
              <a:rPr lang="en-US" altLang="zh-CN" dirty="0" smtClean="0"/>
              <a:t>1.</a:t>
            </a:r>
            <a:r>
              <a:rPr lang="zh-CN" altLang="en-US" dirty="0" smtClean="0"/>
              <a:t>项目背景</a:t>
            </a:r>
            <a:endParaRPr lang="en-US" altLang="zh-CN" dirty="0" smtClean="0"/>
          </a:p>
          <a:p>
            <a:pPr>
              <a:lnSpc>
                <a:spcPct val="150000"/>
              </a:lnSpc>
            </a:pPr>
            <a:r>
              <a:rPr lang="en-US" altLang="zh-CN" dirty="0" smtClean="0"/>
              <a:t>2.</a:t>
            </a:r>
            <a:r>
              <a:rPr lang="zh-CN" altLang="en-US" dirty="0" smtClean="0"/>
              <a:t>相关技术</a:t>
            </a:r>
            <a:r>
              <a:rPr lang="zh-CN" altLang="en-US" dirty="0"/>
              <a:t>概念介绍</a:t>
            </a:r>
            <a:endParaRPr lang="en-US" altLang="zh-CN" dirty="0" smtClean="0"/>
          </a:p>
          <a:p>
            <a:pPr>
              <a:lnSpc>
                <a:spcPct val="150000"/>
              </a:lnSpc>
            </a:pPr>
            <a:r>
              <a:rPr lang="en-US" altLang="zh-CN" dirty="0"/>
              <a:t>3</a:t>
            </a:r>
            <a:r>
              <a:rPr lang="en-US" altLang="zh-CN" dirty="0" smtClean="0"/>
              <a:t>.</a:t>
            </a:r>
            <a:r>
              <a:rPr lang="zh-CN" altLang="en-US" dirty="0" smtClean="0"/>
              <a:t>整体架构设计</a:t>
            </a:r>
            <a:endParaRPr lang="en-US" altLang="zh-CN" dirty="0" smtClean="0"/>
          </a:p>
          <a:p>
            <a:pPr>
              <a:lnSpc>
                <a:spcPct val="150000"/>
              </a:lnSpc>
            </a:pPr>
            <a:r>
              <a:rPr lang="en-US" altLang="zh-CN" dirty="0" smtClean="0"/>
              <a:t>4.</a:t>
            </a:r>
            <a:r>
              <a:rPr lang="zh-CN" altLang="en-US" dirty="0" smtClean="0"/>
              <a:t>轨迹数据子服务详细设计与实现</a:t>
            </a:r>
            <a:endParaRPr lang="en-US" altLang="zh-CN" dirty="0"/>
          </a:p>
          <a:p>
            <a:pPr>
              <a:lnSpc>
                <a:spcPct val="150000"/>
              </a:lnSpc>
            </a:pPr>
            <a:r>
              <a:rPr lang="en-US" altLang="zh-CN" dirty="0"/>
              <a:t>5</a:t>
            </a:r>
            <a:r>
              <a:rPr lang="en-US" altLang="zh-CN" dirty="0" smtClean="0"/>
              <a:t>.</a:t>
            </a:r>
            <a:r>
              <a:rPr lang="zh-CN" altLang="en-US" dirty="0" smtClean="0"/>
              <a:t>地图瓦片数据子服务详细设计与实</a:t>
            </a:r>
            <a:endParaRPr lang="en-US" altLang="zh-CN" dirty="0" smtClean="0"/>
          </a:p>
          <a:p>
            <a:pPr>
              <a:lnSpc>
                <a:spcPct val="150000"/>
              </a:lnSpc>
            </a:pPr>
            <a:r>
              <a:rPr lang="en-US" altLang="zh-CN" dirty="0" smtClean="0"/>
              <a:t>6.</a:t>
            </a:r>
            <a:r>
              <a:rPr lang="zh-CN" altLang="en-US" dirty="0" smtClean="0"/>
              <a:t>运行与测试</a:t>
            </a:r>
            <a:endParaRPr lang="en-US" altLang="zh-CN" dirty="0" smtClean="0"/>
          </a:p>
        </p:txBody>
      </p:sp>
    </p:spTree>
    <p:extLst>
      <p:ext uri="{BB962C8B-B14F-4D97-AF65-F5344CB8AC3E}">
        <p14:creationId xmlns:p14="http://schemas.microsoft.com/office/powerpoint/2010/main" val="22498639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8951" y="327803"/>
            <a:ext cx="10515600" cy="1325563"/>
          </a:xfrm>
        </p:spPr>
        <p:txBody>
          <a:bodyPr/>
          <a:lstStyle/>
          <a:p>
            <a:r>
              <a:rPr lang="zh-CN" altLang="en-US" dirty="0" smtClean="0"/>
              <a:t>地理轨迹</a:t>
            </a:r>
            <a:r>
              <a:rPr lang="en-US" altLang="zh-CN" dirty="0" smtClean="0"/>
              <a:t>&amp;&amp;</a:t>
            </a:r>
            <a:r>
              <a:rPr lang="zh-CN" altLang="en-US" dirty="0" smtClean="0"/>
              <a:t>相似性</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22541" y="1408923"/>
            <a:ext cx="6316824" cy="4906055"/>
          </a:xfrm>
        </p:spPr>
      </p:pic>
      <p:sp>
        <p:nvSpPr>
          <p:cNvPr id="5" name="文本框 4"/>
          <p:cNvSpPr txBox="1"/>
          <p:nvPr/>
        </p:nvSpPr>
        <p:spPr>
          <a:xfrm>
            <a:off x="817595" y="1408923"/>
            <a:ext cx="3536302" cy="5632311"/>
          </a:xfrm>
          <a:prstGeom prst="rect">
            <a:avLst/>
          </a:prstGeom>
          <a:noFill/>
        </p:spPr>
        <p:txBody>
          <a:bodyPr wrap="square" rtlCol="0">
            <a:spAutoFit/>
          </a:bodyPr>
          <a:lstStyle/>
          <a:p>
            <a:pPr>
              <a:lnSpc>
                <a:spcPct val="150000"/>
              </a:lnSpc>
            </a:pPr>
            <a:r>
              <a:rPr lang="en-US" altLang="zh-CN" dirty="0"/>
              <a:t>1.</a:t>
            </a:r>
            <a:r>
              <a:rPr lang="zh-CN" altLang="en-US" dirty="0"/>
              <a:t>地理轨迹是运动实体在空间中所经过点的集合</a:t>
            </a:r>
            <a:r>
              <a:rPr lang="zh-CN" altLang="en-US" dirty="0" smtClean="0"/>
              <a:t>。</a:t>
            </a:r>
            <a:endParaRPr lang="en-US" altLang="zh-CN" dirty="0"/>
          </a:p>
          <a:p>
            <a:pPr>
              <a:lnSpc>
                <a:spcPct val="150000"/>
              </a:lnSpc>
            </a:pPr>
            <a:r>
              <a:rPr lang="en-US" altLang="zh-CN" dirty="0"/>
              <a:t>2.</a:t>
            </a:r>
            <a:r>
              <a:rPr lang="zh-CN" altLang="en-US" dirty="0"/>
              <a:t>轨迹数据潜在性地暴露了实体的活动特征、行为倾向和环境关系等信息</a:t>
            </a:r>
            <a:r>
              <a:rPr lang="zh-CN" altLang="en-US" dirty="0" smtClean="0"/>
              <a:t>。</a:t>
            </a:r>
            <a:endParaRPr lang="en-US" altLang="zh-CN" dirty="0"/>
          </a:p>
          <a:p>
            <a:pPr>
              <a:lnSpc>
                <a:spcPct val="150000"/>
              </a:lnSpc>
            </a:pPr>
            <a:r>
              <a:rPr lang="en-US" altLang="zh-CN" dirty="0"/>
              <a:t>3.</a:t>
            </a:r>
            <a:r>
              <a:rPr lang="zh-CN" altLang="en-US" dirty="0"/>
              <a:t>轨迹越相似的实体，其存在关联的可能性越大</a:t>
            </a:r>
            <a:r>
              <a:rPr lang="zh-CN" altLang="en-US" dirty="0" smtClean="0"/>
              <a:t>。</a:t>
            </a:r>
            <a:endParaRPr lang="en-US" altLang="zh-CN" dirty="0"/>
          </a:p>
          <a:p>
            <a:pPr>
              <a:lnSpc>
                <a:spcPct val="150000"/>
              </a:lnSpc>
            </a:pPr>
            <a:r>
              <a:rPr lang="en-US" altLang="zh-CN" dirty="0"/>
              <a:t>4.</a:t>
            </a:r>
            <a:r>
              <a:rPr lang="zh-CN" altLang="en-US" dirty="0"/>
              <a:t>红色轨迹与蓝色轨迹更相似，其实体本身存在关联的可能性更大</a:t>
            </a:r>
            <a:r>
              <a:rPr lang="zh-CN" altLang="en-US" dirty="0" smtClean="0"/>
              <a:t>。</a:t>
            </a:r>
            <a:endParaRPr lang="en-US" altLang="zh-CN" dirty="0"/>
          </a:p>
          <a:p>
            <a:pPr>
              <a:lnSpc>
                <a:spcPct val="150000"/>
              </a:lnSpc>
            </a:pPr>
            <a:r>
              <a:rPr lang="en-US" altLang="zh-CN" dirty="0"/>
              <a:t>5.</a:t>
            </a:r>
            <a:r>
              <a:rPr lang="zh-CN" altLang="en-US" dirty="0"/>
              <a:t>可能的应用场景包括用户分类，交通路线预测，犯罪同伙分析。</a:t>
            </a:r>
            <a:endParaRPr lang="en-US" altLang="zh-CN" dirty="0"/>
          </a:p>
          <a:p>
            <a:endParaRPr lang="en-US" altLang="zh-CN" dirty="0"/>
          </a:p>
          <a:p>
            <a:endParaRPr lang="en-US" altLang="zh-CN" dirty="0" smtClean="0"/>
          </a:p>
        </p:txBody>
      </p:sp>
    </p:spTree>
    <p:extLst>
      <p:ext uri="{BB962C8B-B14F-4D97-AF65-F5344CB8AC3E}">
        <p14:creationId xmlns:p14="http://schemas.microsoft.com/office/powerpoint/2010/main" val="21097918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93116"/>
            <a:ext cx="10515600" cy="1325563"/>
          </a:xfrm>
        </p:spPr>
        <p:txBody>
          <a:bodyPr/>
          <a:lstStyle/>
          <a:p>
            <a:r>
              <a:rPr lang="zh-CN" altLang="en-US" dirty="0" smtClean="0"/>
              <a:t> 核心问题</a:t>
            </a:r>
            <a:endParaRPr lang="en-US" altLang="zh-CN" dirty="0" smtClean="0"/>
          </a:p>
        </p:txBody>
      </p:sp>
      <p:sp>
        <p:nvSpPr>
          <p:cNvPr id="3" name="内容占位符 2"/>
          <p:cNvSpPr>
            <a:spLocks noGrp="1"/>
          </p:cNvSpPr>
          <p:nvPr>
            <p:ph idx="1"/>
          </p:nvPr>
        </p:nvSpPr>
        <p:spPr>
          <a:xfrm>
            <a:off x="838200" y="1922463"/>
            <a:ext cx="3911082" cy="4351338"/>
          </a:xfrm>
        </p:spPr>
        <p:txBody>
          <a:bodyPr>
            <a:noAutofit/>
          </a:bodyPr>
          <a:lstStyle/>
          <a:p>
            <a:pPr marL="0">
              <a:lnSpc>
                <a:spcPct val="150000"/>
              </a:lnSpc>
            </a:pPr>
            <a:r>
              <a:rPr lang="zh-CN" altLang="en-US" sz="1800" dirty="0"/>
              <a:t>移动互联网、</a:t>
            </a:r>
            <a:r>
              <a:rPr lang="en-US" altLang="zh-CN" sz="1800" dirty="0"/>
              <a:t>GPS</a:t>
            </a:r>
            <a:r>
              <a:rPr lang="zh-CN" altLang="en-US" sz="1800" dirty="0"/>
              <a:t>和卫星定位技术的发展成熟，使得海量的轨迹数据被存储</a:t>
            </a:r>
            <a:r>
              <a:rPr lang="zh-CN" altLang="en-US" sz="1800" dirty="0" smtClean="0"/>
              <a:t>。</a:t>
            </a:r>
            <a:endParaRPr lang="en-US" altLang="zh-CN" sz="1800" dirty="0"/>
          </a:p>
          <a:p>
            <a:pPr marL="0">
              <a:lnSpc>
                <a:spcPct val="150000"/>
              </a:lnSpc>
            </a:pPr>
            <a:r>
              <a:rPr lang="zh-CN" altLang="en-US" sz="1800" dirty="0"/>
              <a:t>如何找到与目标轨迹最相似的若干条轨迹，并且良好地将结果展示给用户</a:t>
            </a:r>
            <a:r>
              <a:rPr lang="zh-CN" altLang="en-US" sz="1800" dirty="0" smtClean="0"/>
              <a:t>？</a:t>
            </a:r>
            <a:endParaRPr lang="en-US" altLang="zh-CN" sz="1800" dirty="0"/>
          </a:p>
          <a:p>
            <a:pPr marL="0">
              <a:lnSpc>
                <a:spcPct val="150000"/>
              </a:lnSpc>
            </a:pPr>
            <a:r>
              <a:rPr lang="zh-CN" altLang="en-US" sz="1800" dirty="0"/>
              <a:t>通用的解决方案，并不针对特定类型的</a:t>
            </a:r>
            <a:r>
              <a:rPr lang="zh-CN" altLang="en-US" sz="1800" dirty="0" smtClean="0"/>
              <a:t>轨迹。</a:t>
            </a:r>
            <a:endParaRPr lang="zh-CN" altLang="en-US" sz="18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9282" y="1810139"/>
            <a:ext cx="6988628" cy="4463662"/>
          </a:xfrm>
          <a:prstGeom prst="rect">
            <a:avLst/>
          </a:prstGeom>
        </p:spPr>
      </p:pic>
    </p:spTree>
    <p:extLst>
      <p:ext uri="{BB962C8B-B14F-4D97-AF65-F5344CB8AC3E}">
        <p14:creationId xmlns:p14="http://schemas.microsoft.com/office/powerpoint/2010/main" val="6221840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7160" y="149596"/>
            <a:ext cx="10515600" cy="1325563"/>
          </a:xfrm>
        </p:spPr>
        <p:txBody>
          <a:bodyPr>
            <a:normAutofit/>
          </a:bodyPr>
          <a:lstStyle/>
          <a:p>
            <a:r>
              <a:rPr lang="zh-CN" altLang="en-US" sz="3200" dirty="0" smtClean="0"/>
              <a:t>百度鹰眼：轨迹去</a:t>
            </a:r>
            <a:r>
              <a:rPr lang="zh-CN" altLang="en-US" sz="3200" dirty="0"/>
              <a:t>噪</a:t>
            </a:r>
            <a:r>
              <a:rPr lang="zh-CN" altLang="en-US" sz="3200" dirty="0" smtClean="0"/>
              <a:t>、抽稀、绑路、展示，超速警报</a:t>
            </a:r>
            <a:endParaRPr lang="zh-CN" altLang="en-US" sz="32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98" y="1232563"/>
            <a:ext cx="9593663" cy="5219637"/>
          </a:xfrm>
          <a:prstGeom prst="rect">
            <a:avLst/>
          </a:prstGeom>
        </p:spPr>
      </p:pic>
      <p:sp>
        <p:nvSpPr>
          <p:cNvPr id="5" name="文本框 4"/>
          <p:cNvSpPr txBox="1"/>
          <p:nvPr/>
        </p:nvSpPr>
        <p:spPr>
          <a:xfrm>
            <a:off x="10077060" y="1911795"/>
            <a:ext cx="1894115" cy="646331"/>
          </a:xfrm>
          <a:prstGeom prst="rect">
            <a:avLst/>
          </a:prstGeom>
          <a:noFill/>
        </p:spPr>
        <p:txBody>
          <a:bodyPr wrap="square" rtlCol="0">
            <a:spAutoFit/>
          </a:bodyPr>
          <a:lstStyle/>
          <a:p>
            <a:r>
              <a:rPr lang="zh-CN" altLang="en-US" dirty="0" smtClean="0"/>
              <a:t>百度鹰眼并没有相似性分析功能</a:t>
            </a:r>
            <a:endParaRPr lang="zh-CN" altLang="en-US" dirty="0"/>
          </a:p>
        </p:txBody>
      </p:sp>
      <p:sp>
        <p:nvSpPr>
          <p:cNvPr id="6" name="文本框 5"/>
          <p:cNvSpPr txBox="1"/>
          <p:nvPr/>
        </p:nvSpPr>
        <p:spPr>
          <a:xfrm>
            <a:off x="10165703" y="2900612"/>
            <a:ext cx="1894113" cy="1200329"/>
          </a:xfrm>
          <a:prstGeom prst="rect">
            <a:avLst/>
          </a:prstGeom>
          <a:noFill/>
        </p:spPr>
        <p:txBody>
          <a:bodyPr wrap="square" rtlCol="0">
            <a:spAutoFit/>
          </a:bodyPr>
          <a:lstStyle/>
          <a:p>
            <a:r>
              <a:rPr lang="en-US" altLang="zh-CN" dirty="0" smtClean="0"/>
              <a:t>1.</a:t>
            </a:r>
            <a:r>
              <a:rPr lang="zh-CN" altLang="en-US" dirty="0" smtClean="0"/>
              <a:t>轨迹存储</a:t>
            </a:r>
            <a:endParaRPr lang="en-US" altLang="zh-CN" dirty="0" smtClean="0"/>
          </a:p>
          <a:p>
            <a:r>
              <a:rPr lang="en-US" altLang="zh-CN" dirty="0" smtClean="0"/>
              <a:t>2.</a:t>
            </a:r>
            <a:r>
              <a:rPr lang="zh-CN" altLang="en-US" dirty="0" smtClean="0"/>
              <a:t>轨迹检索</a:t>
            </a:r>
            <a:endParaRPr lang="en-US" altLang="zh-CN" dirty="0" smtClean="0"/>
          </a:p>
          <a:p>
            <a:r>
              <a:rPr lang="zh-CN" altLang="en-US" dirty="0" smtClean="0"/>
              <a:t>（结构、行为）</a:t>
            </a:r>
            <a:endParaRPr lang="en-US" altLang="zh-CN" dirty="0" smtClean="0"/>
          </a:p>
          <a:p>
            <a:r>
              <a:rPr lang="en-US" altLang="zh-CN" dirty="0" smtClean="0"/>
              <a:t>3.</a:t>
            </a:r>
            <a:r>
              <a:rPr lang="zh-CN" altLang="en-US" dirty="0" smtClean="0"/>
              <a:t>地图可视化</a:t>
            </a:r>
            <a:endParaRPr lang="zh-CN" altLang="en-US" dirty="0"/>
          </a:p>
        </p:txBody>
      </p:sp>
    </p:spTree>
    <p:extLst>
      <p:ext uri="{BB962C8B-B14F-4D97-AF65-F5344CB8AC3E}">
        <p14:creationId xmlns:p14="http://schemas.microsoft.com/office/powerpoint/2010/main" val="39570669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1588" y="103868"/>
            <a:ext cx="10515600" cy="1325563"/>
          </a:xfrm>
        </p:spPr>
        <p:txBody>
          <a:bodyPr/>
          <a:lstStyle/>
          <a:p>
            <a:r>
              <a:rPr lang="zh-CN" altLang="en-US" dirty="0" smtClean="0"/>
              <a:t>优先点树（</a:t>
            </a:r>
            <a:r>
              <a:rPr lang="en-US" altLang="zh-CN" dirty="0" smtClean="0"/>
              <a:t>vantage point </a:t>
            </a:r>
            <a:r>
              <a:rPr lang="en-US" altLang="zh-CN" dirty="0" err="1" smtClean="0"/>
              <a:t>tree,vp</a:t>
            </a:r>
            <a:r>
              <a:rPr lang="en-US" altLang="zh-CN" dirty="0" smtClean="0"/>
              <a:t>-tree</a:t>
            </a:r>
            <a:r>
              <a:rPr lang="zh-CN" altLang="en-US" dirty="0" smtClean="0"/>
              <a:t>）</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886" y="1298802"/>
            <a:ext cx="4778478" cy="2806185"/>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266" y="4046587"/>
            <a:ext cx="2698442" cy="2698442"/>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4344" y="4104987"/>
            <a:ext cx="3429297" cy="2560542"/>
          </a:xfrm>
          <a:prstGeom prst="rect">
            <a:avLst/>
          </a:prstGeom>
        </p:spPr>
      </p:pic>
      <p:pic>
        <p:nvPicPr>
          <p:cNvPr id="7" name="内容占位符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3641" y="951341"/>
            <a:ext cx="4225639" cy="3762363"/>
          </a:xfrm>
          <a:prstGeom prst="rect">
            <a:avLst/>
          </a:prstGeom>
        </p:spPr>
      </p:pic>
      <p:sp>
        <p:nvSpPr>
          <p:cNvPr id="8" name="文本框 7"/>
          <p:cNvSpPr txBox="1"/>
          <p:nvPr/>
        </p:nvSpPr>
        <p:spPr>
          <a:xfrm>
            <a:off x="6463641" y="4713704"/>
            <a:ext cx="4559559" cy="2446824"/>
          </a:xfrm>
          <a:prstGeom prst="rect">
            <a:avLst/>
          </a:prstGeom>
          <a:noFill/>
        </p:spPr>
        <p:txBody>
          <a:bodyPr wrap="square" rtlCol="0">
            <a:spAutoFit/>
          </a:bodyPr>
          <a:lstStyle/>
          <a:p>
            <a:pPr>
              <a:lnSpc>
                <a:spcPct val="150000"/>
              </a:lnSpc>
            </a:pPr>
            <a:r>
              <a:rPr lang="en-US" altLang="zh-CN" dirty="0" smtClean="0"/>
              <a:t>1.</a:t>
            </a:r>
            <a:r>
              <a:rPr lang="zh-CN" altLang="en-US" dirty="0" smtClean="0"/>
              <a:t>如果每次都能顺利地完成一半的剪枝，那么搜索效率达到</a:t>
            </a:r>
            <a:r>
              <a:rPr lang="en-US" altLang="zh-CN" dirty="0" smtClean="0"/>
              <a:t>O(</a:t>
            </a:r>
            <a:r>
              <a:rPr lang="en-US" altLang="zh-CN" dirty="0" err="1" smtClean="0"/>
              <a:t>log2n</a:t>
            </a:r>
            <a:r>
              <a:rPr lang="en-US" altLang="zh-CN" dirty="0" smtClean="0"/>
              <a:t>)</a:t>
            </a:r>
            <a:endParaRPr lang="en-US" altLang="zh-CN" dirty="0"/>
          </a:p>
          <a:p>
            <a:pPr>
              <a:lnSpc>
                <a:spcPct val="150000"/>
              </a:lnSpc>
            </a:pPr>
            <a:r>
              <a:rPr lang="en-US" altLang="zh-CN" dirty="0" smtClean="0"/>
              <a:t>2.</a:t>
            </a:r>
            <a:r>
              <a:rPr lang="zh-CN" altLang="en-US" dirty="0" smtClean="0"/>
              <a:t>搜索过程类似</a:t>
            </a:r>
            <a:r>
              <a:rPr lang="en-US" altLang="zh-CN" dirty="0" smtClean="0"/>
              <a:t>2</a:t>
            </a:r>
            <a:r>
              <a:rPr lang="zh-CN" altLang="en-US" dirty="0" smtClean="0"/>
              <a:t>分</a:t>
            </a:r>
            <a:r>
              <a:rPr lang="en-US" altLang="zh-CN" dirty="0" smtClean="0"/>
              <a:t>,</a:t>
            </a:r>
            <a:r>
              <a:rPr lang="zh-CN" altLang="en-US" dirty="0" smtClean="0"/>
              <a:t>但查找剪枝不一定能成功，取决于</a:t>
            </a:r>
            <a:r>
              <a:rPr lang="en-US" altLang="zh-CN" dirty="0" err="1" smtClean="0"/>
              <a:t>vp</a:t>
            </a:r>
            <a:r>
              <a:rPr lang="zh-CN" altLang="en-US" dirty="0" smtClean="0"/>
              <a:t>的选择和</a:t>
            </a:r>
            <a:r>
              <a:rPr lang="en-US" altLang="zh-CN" dirty="0" smtClean="0"/>
              <a:t>u</a:t>
            </a:r>
            <a:r>
              <a:rPr lang="zh-CN" altLang="en-US" dirty="0" smtClean="0"/>
              <a:t>值。</a:t>
            </a:r>
            <a:endParaRPr lang="en-US" altLang="zh-CN" dirty="0" smtClean="0"/>
          </a:p>
          <a:p>
            <a:pPr>
              <a:lnSpc>
                <a:spcPct val="150000"/>
              </a:lnSpc>
            </a:pPr>
            <a:r>
              <a:rPr lang="en-US" altLang="zh-CN" dirty="0" err="1" smtClean="0"/>
              <a:t>3.Lucene</a:t>
            </a:r>
            <a:r>
              <a:rPr lang="zh-CN" altLang="en-US" dirty="0" smtClean="0"/>
              <a:t>索引的数据结构</a:t>
            </a:r>
            <a:endParaRPr lang="en-US" altLang="zh-CN" dirty="0"/>
          </a:p>
          <a:p>
            <a:endParaRPr lang="zh-CN" altLang="en-US" dirty="0"/>
          </a:p>
        </p:txBody>
      </p:sp>
    </p:spTree>
    <p:extLst>
      <p:ext uri="{BB962C8B-B14F-4D97-AF65-F5344CB8AC3E}">
        <p14:creationId xmlns:p14="http://schemas.microsoft.com/office/powerpoint/2010/main" val="953504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6850" y="1287224"/>
            <a:ext cx="8005665" cy="4680235"/>
          </a:xfrm>
          <a:prstGeom prst="rect">
            <a:avLst/>
          </a:prstGeom>
        </p:spPr>
      </p:pic>
      <p:sp>
        <p:nvSpPr>
          <p:cNvPr id="5" name="文本框 4"/>
          <p:cNvSpPr txBox="1"/>
          <p:nvPr/>
        </p:nvSpPr>
        <p:spPr>
          <a:xfrm>
            <a:off x="550505" y="363894"/>
            <a:ext cx="8845421" cy="923330"/>
          </a:xfrm>
          <a:prstGeom prst="rect">
            <a:avLst/>
          </a:prstGeom>
          <a:noFill/>
        </p:spPr>
        <p:txBody>
          <a:bodyPr wrap="square" rtlCol="0">
            <a:spAutoFit/>
          </a:bodyPr>
          <a:lstStyle/>
          <a:p>
            <a:r>
              <a:rPr lang="zh-CN" altLang="en-US" dirty="0"/>
              <a:t>地图瓦片指的是经过</a:t>
            </a:r>
            <a:r>
              <a:rPr lang="en-US" altLang="zh-CN" dirty="0"/>
              <a:t>Web</a:t>
            </a:r>
            <a:r>
              <a:rPr lang="zh-CN" altLang="en-US" dirty="0"/>
              <a:t>墨卡托投影为平面的世界地图，在不同的地图</a:t>
            </a:r>
          </a:p>
          <a:p>
            <a:r>
              <a:rPr lang="zh-CN" altLang="en-US" dirty="0"/>
              <a:t>分辨率</a:t>
            </a:r>
            <a:r>
              <a:rPr lang="en-US" altLang="zh-CN" dirty="0"/>
              <a:t>(</a:t>
            </a:r>
            <a:r>
              <a:rPr lang="zh-CN" altLang="en-US" dirty="0"/>
              <a:t>整个世界地图的像素大小</a:t>
            </a:r>
            <a:r>
              <a:rPr lang="en-US" altLang="zh-CN" dirty="0"/>
              <a:t>)</a:t>
            </a:r>
            <a:r>
              <a:rPr lang="zh-CN" altLang="en-US" dirty="0"/>
              <a:t>下，通过正方切割的方式将世界地图划分</a:t>
            </a:r>
          </a:p>
          <a:p>
            <a:r>
              <a:rPr lang="zh-CN" altLang="en-US" dirty="0"/>
              <a:t>为像素为</a:t>
            </a:r>
            <a:r>
              <a:rPr lang="en-US" altLang="zh-CN" dirty="0"/>
              <a:t>256 × 256</a:t>
            </a:r>
            <a:r>
              <a:rPr lang="zh-CN" altLang="en-US" dirty="0"/>
              <a:t>的地图单元</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763" y="1945805"/>
            <a:ext cx="2354355" cy="1159205"/>
          </a:xfrm>
          <a:prstGeom prst="rect">
            <a:avLst/>
          </a:prstGeom>
        </p:spPr>
      </p:pic>
      <p:sp>
        <p:nvSpPr>
          <p:cNvPr id="7" name="文本框 6"/>
          <p:cNvSpPr txBox="1"/>
          <p:nvPr/>
        </p:nvSpPr>
        <p:spPr>
          <a:xfrm>
            <a:off x="811763" y="1576473"/>
            <a:ext cx="1866122" cy="369332"/>
          </a:xfrm>
          <a:prstGeom prst="rect">
            <a:avLst/>
          </a:prstGeom>
          <a:noFill/>
        </p:spPr>
        <p:txBody>
          <a:bodyPr wrap="square" rtlCol="0">
            <a:spAutoFit/>
          </a:bodyPr>
          <a:lstStyle/>
          <a:p>
            <a:r>
              <a:rPr lang="en-US" altLang="zh-CN" dirty="0" smtClean="0"/>
              <a:t>Web</a:t>
            </a:r>
            <a:r>
              <a:rPr lang="zh-CN" altLang="en-US" dirty="0" smtClean="0"/>
              <a:t>墨卡托公式</a:t>
            </a:r>
            <a:endParaRPr lang="zh-CN" altLang="en-US" dirty="0"/>
          </a:p>
        </p:txBody>
      </p:sp>
      <p:sp>
        <p:nvSpPr>
          <p:cNvPr id="8" name="文本框 7"/>
          <p:cNvSpPr txBox="1"/>
          <p:nvPr/>
        </p:nvSpPr>
        <p:spPr>
          <a:xfrm>
            <a:off x="653141" y="3105010"/>
            <a:ext cx="3069771" cy="3672800"/>
          </a:xfrm>
          <a:prstGeom prst="rect">
            <a:avLst/>
          </a:prstGeom>
          <a:noFill/>
        </p:spPr>
        <p:txBody>
          <a:bodyPr wrap="square" rtlCol="0">
            <a:spAutoFit/>
          </a:bodyPr>
          <a:lstStyle/>
          <a:p>
            <a:pPr indent="-228600">
              <a:lnSpc>
                <a:spcPct val="150000"/>
              </a:lnSpc>
              <a:spcBef>
                <a:spcPts val="1000"/>
              </a:spcBef>
              <a:buFont typeface="Arial" panose="020B0604020202020204" pitchFamily="34" charset="0"/>
              <a:buChar char="•"/>
            </a:pPr>
            <a:r>
              <a:rPr lang="zh-CN" altLang="en-US" dirty="0" smtClean="0"/>
              <a:t>将地球近似看做球体</a:t>
            </a:r>
            <a:r>
              <a:rPr lang="en-US" altLang="zh-CN" dirty="0" smtClean="0"/>
              <a:t>a</a:t>
            </a:r>
            <a:r>
              <a:rPr lang="zh-CN" altLang="en-US" dirty="0"/>
              <a:t>为</a:t>
            </a:r>
            <a:r>
              <a:rPr lang="zh-CN" altLang="en-US" dirty="0"/>
              <a:t>地球的</a:t>
            </a:r>
            <a:r>
              <a:rPr lang="zh-CN" altLang="en-US" dirty="0" smtClean="0"/>
              <a:t>长轴</a:t>
            </a:r>
            <a:endParaRPr lang="en-US" altLang="zh-CN" dirty="0"/>
          </a:p>
          <a:p>
            <a:pPr indent="-228600">
              <a:lnSpc>
                <a:spcPct val="150000"/>
              </a:lnSpc>
              <a:spcBef>
                <a:spcPts val="1000"/>
              </a:spcBef>
              <a:buFont typeface="Arial" panose="020B0604020202020204" pitchFamily="34" charset="0"/>
              <a:buChar char="•"/>
            </a:pPr>
            <a:r>
              <a:rPr lang="en-US" altLang="zh-CN" dirty="0"/>
              <a:t>θ</a:t>
            </a:r>
            <a:r>
              <a:rPr lang="zh-CN" altLang="en-US" dirty="0"/>
              <a:t>为经度弧度</a:t>
            </a:r>
            <a:r>
              <a:rPr lang="zh-CN" altLang="en-US" dirty="0"/>
              <a:t>值，取值</a:t>
            </a:r>
            <a:r>
              <a:rPr lang="zh-CN" altLang="en-US" dirty="0"/>
              <a:t>区间为</a:t>
            </a:r>
            <a:r>
              <a:rPr lang="en-US" altLang="zh-CN" dirty="0"/>
              <a:t>(-π,+π),</a:t>
            </a:r>
            <a:r>
              <a:rPr lang="zh-CN" altLang="en-US" dirty="0"/>
              <a:t>正值为东经，负值为西经</a:t>
            </a:r>
            <a:r>
              <a:rPr lang="zh-CN" altLang="en-US" dirty="0"/>
              <a:t>。</a:t>
            </a:r>
            <a:endParaRPr lang="en-US" altLang="zh-CN" dirty="0"/>
          </a:p>
          <a:p>
            <a:pPr indent="-228600">
              <a:lnSpc>
                <a:spcPct val="150000"/>
              </a:lnSpc>
              <a:spcBef>
                <a:spcPts val="1000"/>
              </a:spcBef>
              <a:buFont typeface="Arial" panose="020B0604020202020204" pitchFamily="34" charset="0"/>
              <a:buChar char="•"/>
            </a:pPr>
            <a:r>
              <a:rPr lang="en-US" altLang="zh-CN" dirty="0"/>
              <a:t>φ</a:t>
            </a:r>
            <a:r>
              <a:rPr lang="zh-CN" altLang="en-US" dirty="0"/>
              <a:t>为纬度</a:t>
            </a:r>
            <a:r>
              <a:rPr lang="zh-CN" altLang="en-US" dirty="0"/>
              <a:t>值弧度值，取值区间为</a:t>
            </a:r>
            <a:r>
              <a:rPr lang="en-US" altLang="zh-CN" dirty="0"/>
              <a:t>(-π/2,+π/2)</a:t>
            </a:r>
            <a:r>
              <a:rPr lang="zh-CN" altLang="en-US" dirty="0"/>
              <a:t>，北纬取正值，南纬取</a:t>
            </a:r>
            <a:r>
              <a:rPr lang="zh-CN" altLang="en-US" dirty="0" smtClean="0"/>
              <a:t>负值。</a:t>
            </a:r>
            <a:endParaRPr lang="zh-CN" altLang="en-US" dirty="0"/>
          </a:p>
        </p:txBody>
      </p:sp>
    </p:spTree>
    <p:extLst>
      <p:ext uri="{BB962C8B-B14F-4D97-AF65-F5344CB8AC3E}">
        <p14:creationId xmlns:p14="http://schemas.microsoft.com/office/powerpoint/2010/main" val="25559032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整体架构</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06402" y="1645856"/>
            <a:ext cx="6747398" cy="4351338"/>
          </a:xfrm>
        </p:spPr>
      </p:pic>
      <p:sp>
        <p:nvSpPr>
          <p:cNvPr id="5" name="矩形 4"/>
          <p:cNvSpPr/>
          <p:nvPr/>
        </p:nvSpPr>
        <p:spPr>
          <a:xfrm>
            <a:off x="777740" y="2026590"/>
            <a:ext cx="3828662" cy="2537874"/>
          </a:xfrm>
          <a:prstGeom prst="rect">
            <a:avLst/>
          </a:prstGeom>
        </p:spPr>
        <p:txBody>
          <a:bodyPr wrap="square">
            <a:spAutoFit/>
          </a:bodyPr>
          <a:lstStyle/>
          <a:p>
            <a:pPr>
              <a:lnSpc>
                <a:spcPct val="150000"/>
              </a:lnSpc>
            </a:pPr>
            <a:r>
              <a:rPr lang="zh-CN" altLang="en-US" dirty="0"/>
              <a:t>可视化服务是用户直接操作的前端，其主要</a:t>
            </a:r>
            <a:r>
              <a:rPr lang="zh-CN" altLang="en-US" dirty="0" smtClean="0"/>
              <a:t>职责是</a:t>
            </a:r>
            <a:r>
              <a:rPr lang="zh-CN" altLang="en-US" dirty="0"/>
              <a:t>调用轨迹数据服务获取轨迹数据和调用地图瓦片数据服务获取瓦片数据，</a:t>
            </a:r>
            <a:r>
              <a:rPr lang="zh-CN" altLang="en-US" dirty="0" smtClean="0"/>
              <a:t>然后</a:t>
            </a:r>
            <a:r>
              <a:rPr lang="zh-CN" altLang="en-US" dirty="0"/>
              <a:t>利用前端库整合两部分数据，实现整个服务的可视化</a:t>
            </a:r>
          </a:p>
        </p:txBody>
      </p:sp>
    </p:spTree>
    <p:extLst>
      <p:ext uri="{BB962C8B-B14F-4D97-AF65-F5344CB8AC3E}">
        <p14:creationId xmlns:p14="http://schemas.microsoft.com/office/powerpoint/2010/main" val="1661913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2556" y="1156998"/>
            <a:ext cx="3265714" cy="923330"/>
          </a:xfrm>
          <a:prstGeom prst="rect">
            <a:avLst/>
          </a:prstGeom>
          <a:noFill/>
        </p:spPr>
        <p:txBody>
          <a:bodyPr wrap="square" rtlCol="0">
            <a:spAutoFit/>
          </a:bodyPr>
          <a:lstStyle/>
          <a:p>
            <a:r>
              <a:rPr lang="zh-CN" altLang="en-US" dirty="0" smtClean="0"/>
              <a:t>索引粒度：单个轨迹数据对象</a:t>
            </a:r>
            <a:endParaRPr lang="en-US" altLang="zh-CN" dirty="0" smtClean="0"/>
          </a:p>
          <a:p>
            <a:r>
              <a:rPr lang="zh-CN" altLang="en-US" dirty="0" smtClean="0"/>
              <a:t>距离选择：豪斯多夫距离</a:t>
            </a:r>
            <a:endParaRPr lang="en-US" altLang="zh-CN" dirty="0" smtClean="0"/>
          </a:p>
          <a:p>
            <a:r>
              <a:rPr lang="zh-CN" altLang="en-US" dirty="0" smtClean="0"/>
              <a:t>方向性：无，</a:t>
            </a:r>
            <a:r>
              <a:rPr lang="en-US" altLang="zh-CN" dirty="0" smtClean="0"/>
              <a:t>AB=BA</a:t>
            </a:r>
            <a:endParaRPr lang="zh-CN" altLang="en-US" dirty="0"/>
          </a:p>
        </p:txBody>
      </p:sp>
      <p:sp>
        <p:nvSpPr>
          <p:cNvPr id="5" name="文本框 4"/>
          <p:cNvSpPr txBox="1"/>
          <p:nvPr/>
        </p:nvSpPr>
        <p:spPr>
          <a:xfrm>
            <a:off x="382556" y="242595"/>
            <a:ext cx="3489649" cy="523220"/>
          </a:xfrm>
          <a:prstGeom prst="rect">
            <a:avLst/>
          </a:prstGeom>
          <a:noFill/>
        </p:spPr>
        <p:txBody>
          <a:bodyPr wrap="square" rtlCol="0">
            <a:spAutoFit/>
          </a:bodyPr>
          <a:lstStyle/>
          <a:p>
            <a:r>
              <a:rPr lang="zh-CN" altLang="en-US" sz="2800" dirty="0" smtClean="0"/>
              <a:t>轨迹索引设计</a:t>
            </a:r>
            <a:endParaRPr lang="zh-CN" altLang="en-US" sz="2800"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62" y="2248109"/>
            <a:ext cx="3101609" cy="4153260"/>
          </a:xfrm>
          <a:prstGeom prst="rect">
            <a:avLst/>
          </a:prstGeom>
        </p:spPr>
      </p:pic>
    </p:spTree>
    <p:extLst>
      <p:ext uri="{BB962C8B-B14F-4D97-AF65-F5344CB8AC3E}">
        <p14:creationId xmlns:p14="http://schemas.microsoft.com/office/powerpoint/2010/main" val="138773059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1386</TotalTime>
  <Words>472</Words>
  <Application>Microsoft Office PowerPoint</Application>
  <PresentationFormat>宽屏</PresentationFormat>
  <Paragraphs>42</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宋体</vt:lpstr>
      <vt:lpstr>Arial</vt:lpstr>
      <vt:lpstr>Calibri</vt:lpstr>
      <vt:lpstr>Calibri Light</vt:lpstr>
      <vt:lpstr>Office 主题</vt:lpstr>
      <vt:lpstr>地理轨迹相似性分析服务的设计和实现</vt:lpstr>
      <vt:lpstr>目录</vt:lpstr>
      <vt:lpstr>地理轨迹&amp;&amp;相似性</vt:lpstr>
      <vt:lpstr> 核心问题</vt:lpstr>
      <vt:lpstr>百度鹰眼：轨迹去噪、抽稀、绑路、展示，超速警报</vt:lpstr>
      <vt:lpstr>优先点树（vantage point tree,vp-tree）</vt:lpstr>
      <vt:lpstr>PowerPoint 演示文稿</vt:lpstr>
      <vt:lpstr>整体架构</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地理轨迹相似性分析服务的设计和实现</dc:title>
  <dc:creator>IBM</dc:creator>
  <cp:lastModifiedBy>IBM</cp:lastModifiedBy>
  <cp:revision>23</cp:revision>
  <dcterms:created xsi:type="dcterms:W3CDTF">2019-05-03T06:42:19Z</dcterms:created>
  <dcterms:modified xsi:type="dcterms:W3CDTF">2019-05-04T08:42:51Z</dcterms:modified>
</cp:coreProperties>
</file>