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ppt/media/image3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7" r:id="rId20"/>
    <p:sldId id="276" r:id="rId21"/>
    <p:sldId id="280" r:id="rId22"/>
    <p:sldId id="278" r:id="rId23"/>
    <p:sldId id="285" r:id="rId24"/>
    <p:sldId id="284" r:id="rId25"/>
    <p:sldId id="279" r:id="rId26"/>
    <p:sldId id="281" r:id="rId27"/>
    <p:sldId id="283"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78924A-244A-47F9-BEBF-C0ABB3FE853B}">
          <p14:sldIdLst>
            <p14:sldId id="256"/>
            <p14:sldId id="257"/>
          </p14:sldIdLst>
        </p14:section>
        <p14:section name="项目背景" id="{4DC491DB-DD86-42BE-9182-AADA8F7AA52C}">
          <p14:sldIdLst>
            <p14:sldId id="258"/>
            <p14:sldId id="260"/>
            <p14:sldId id="261"/>
          </p14:sldIdLst>
        </p14:section>
        <p14:section name="相关技术概念介绍" id="{E77CC657-3B6D-41D7-BD03-F50E2D4679BB}">
          <p14:sldIdLst>
            <p14:sldId id="262"/>
            <p14:sldId id="264"/>
          </p14:sldIdLst>
        </p14:section>
        <p14:section name="整体架构设计" id="{A615E948-7FFD-4BA7-9AA9-42E11EDDB01B}">
          <p14:sldIdLst>
            <p14:sldId id="265"/>
          </p14:sldIdLst>
        </p14:section>
        <p14:section name="轨迹数据子服务详细设计与实现" id="{1BE26E29-8E41-4D0E-8EED-C6F1F39B8E7B}">
          <p14:sldIdLst>
            <p14:sldId id="266"/>
            <p14:sldId id="268"/>
            <p14:sldId id="267"/>
            <p14:sldId id="269"/>
            <p14:sldId id="270"/>
            <p14:sldId id="271"/>
            <p14:sldId id="272"/>
            <p14:sldId id="273"/>
            <p14:sldId id="274"/>
            <p14:sldId id="275"/>
            <p14:sldId id="277"/>
            <p14:sldId id="276"/>
            <p14:sldId id="280"/>
          </p14:sldIdLst>
        </p14:section>
        <p14:section name="地图瓦片子服务详细设计与实现" id="{17655331-F3A6-456E-A8F3-924D4F99F694}">
          <p14:sldIdLst>
            <p14:sldId id="278"/>
            <p14:sldId id="285"/>
            <p14:sldId id="284"/>
            <p14:sldId id="279"/>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67" autoAdjust="0"/>
  </p:normalViewPr>
  <p:slideViewPr>
    <p:cSldViewPr snapToGrid="0">
      <p:cViewPr varScale="1">
        <p:scale>
          <a:sx n="84" d="100"/>
          <a:sy n="84" d="100"/>
        </p:scale>
        <p:origin x="65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2529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8130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284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2554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3969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354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6827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61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8568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27089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12926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D494-3462-4D34-9547-67E8B3E96D9E}"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676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5374" y="1053352"/>
            <a:ext cx="9144000" cy="2387600"/>
          </a:xfrm>
        </p:spPr>
        <p:txBody>
          <a:bodyPr/>
          <a:lstStyle/>
          <a:p>
            <a:r>
              <a:rPr lang="zh-CN" altLang="en-US" dirty="0" smtClean="0"/>
              <a:t>地理轨迹相似性分析服务的设计和实现</a:t>
            </a:r>
            <a:endParaRPr lang="zh-CN" altLang="en-US" dirty="0"/>
          </a:p>
        </p:txBody>
      </p:sp>
      <p:sp>
        <p:nvSpPr>
          <p:cNvPr id="3" name="副标题 2"/>
          <p:cNvSpPr>
            <a:spLocks noGrp="1"/>
          </p:cNvSpPr>
          <p:nvPr>
            <p:ph type="subTitle" idx="1"/>
          </p:nvPr>
        </p:nvSpPr>
        <p:spPr>
          <a:xfrm>
            <a:off x="1273834" y="3765940"/>
            <a:ext cx="9144000" cy="1655762"/>
          </a:xfrm>
        </p:spPr>
        <p:txBody>
          <a:bodyPr/>
          <a:lstStyle/>
          <a:p>
            <a:r>
              <a:rPr lang="zh-CN" altLang="en-US" dirty="0" smtClean="0"/>
              <a:t>南京大学软件学院 韩淳</a:t>
            </a:r>
            <a:endParaRPr lang="zh-CN" altLang="en-US" dirty="0"/>
          </a:p>
        </p:txBody>
      </p:sp>
    </p:spTree>
    <p:extLst>
      <p:ext uri="{BB962C8B-B14F-4D97-AF65-F5344CB8AC3E}">
        <p14:creationId xmlns:p14="http://schemas.microsoft.com/office/powerpoint/2010/main" val="3592196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84" y="0"/>
            <a:ext cx="3416559" cy="699796"/>
          </a:xfrm>
        </p:spPr>
        <p:txBody>
          <a:bodyPr>
            <a:normAutofit/>
          </a:bodyPr>
          <a:lstStyle/>
          <a:p>
            <a:r>
              <a:rPr lang="zh-CN" altLang="en-US" sz="3600" dirty="0" smtClean="0"/>
              <a:t>轨迹索引类设计</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379" y="83976"/>
            <a:ext cx="5259957" cy="6858000"/>
          </a:xfrm>
          <a:prstGeom prst="rect">
            <a:avLst/>
          </a:prstGeom>
        </p:spPr>
      </p:pic>
      <p:sp>
        <p:nvSpPr>
          <p:cNvPr id="5" name="文本框 4"/>
          <p:cNvSpPr txBox="1"/>
          <p:nvPr/>
        </p:nvSpPr>
        <p:spPr>
          <a:xfrm>
            <a:off x="653143" y="905069"/>
            <a:ext cx="5066522" cy="4247317"/>
          </a:xfrm>
          <a:prstGeom prst="rect">
            <a:avLst/>
          </a:prstGeom>
          <a:noFill/>
        </p:spPr>
        <p:txBody>
          <a:bodyPr wrap="square" rtlCol="0">
            <a:spAutoFit/>
          </a:bodyPr>
          <a:lstStyle/>
          <a:p>
            <a:pPr>
              <a:lnSpc>
                <a:spcPct val="150000"/>
              </a:lnSpc>
            </a:pPr>
            <a:r>
              <a:rPr lang="en-US" altLang="zh-CN" dirty="0" smtClean="0"/>
              <a:t>1.</a:t>
            </a:r>
            <a:r>
              <a:rPr lang="zh-CN" altLang="en-US" dirty="0" smtClean="0"/>
              <a:t>以</a:t>
            </a:r>
            <a:r>
              <a:rPr lang="en-US" altLang="zh-CN" dirty="0" err="1" smtClean="0"/>
              <a:t>Vptree</a:t>
            </a:r>
            <a:r>
              <a:rPr lang="zh-CN" altLang="en-US" dirty="0" smtClean="0"/>
              <a:t>为核心类</a:t>
            </a:r>
            <a:endParaRPr lang="en-US" altLang="zh-CN" dirty="0" smtClean="0"/>
          </a:p>
          <a:p>
            <a:pPr>
              <a:lnSpc>
                <a:spcPct val="150000"/>
              </a:lnSpc>
            </a:pPr>
            <a:r>
              <a:rPr lang="en-US" altLang="zh-CN" dirty="0" err="1" smtClean="0"/>
              <a:t>2.Node</a:t>
            </a:r>
            <a:r>
              <a:rPr lang="zh-CN" altLang="en-US" dirty="0" smtClean="0"/>
              <a:t>是索引节点类</a:t>
            </a:r>
            <a:endParaRPr lang="en-US" altLang="zh-CN" dirty="0" smtClean="0"/>
          </a:p>
          <a:p>
            <a:pPr>
              <a:lnSpc>
                <a:spcPct val="150000"/>
              </a:lnSpc>
            </a:pPr>
            <a:r>
              <a:rPr lang="en-US" altLang="zh-CN" dirty="0" err="1" smtClean="0"/>
              <a:t>3.BulkloadContext</a:t>
            </a:r>
            <a:r>
              <a:rPr lang="zh-CN" altLang="en-US" dirty="0" smtClean="0"/>
              <a:t>是批量建立索引的上下文环境</a:t>
            </a:r>
            <a:endParaRPr lang="en-US" altLang="zh-CN" dirty="0" smtClean="0"/>
          </a:p>
          <a:p>
            <a:pPr>
              <a:lnSpc>
                <a:spcPct val="150000"/>
              </a:lnSpc>
            </a:pPr>
            <a:r>
              <a:rPr lang="en-US" altLang="zh-CN" dirty="0" err="1" smtClean="0"/>
              <a:t>4.GeometryDistance</a:t>
            </a:r>
            <a:r>
              <a:rPr lang="zh-CN" altLang="en-US" dirty="0" smtClean="0"/>
              <a:t>相关类是距离计算模块（对不只是豪斯多夫距离的扩展）</a:t>
            </a:r>
            <a:endParaRPr lang="en-US" altLang="zh-CN" dirty="0" smtClean="0"/>
          </a:p>
          <a:p>
            <a:pPr>
              <a:lnSpc>
                <a:spcPct val="150000"/>
              </a:lnSpc>
            </a:pPr>
            <a:r>
              <a:rPr lang="en-US" altLang="zh-CN" dirty="0" err="1" smtClean="0"/>
              <a:t>5.SelectVpStrategy</a:t>
            </a:r>
            <a:r>
              <a:rPr lang="zh-CN" altLang="en-US" dirty="0" smtClean="0"/>
              <a:t>是选择优先点选择策略相关类</a:t>
            </a:r>
            <a:endParaRPr lang="en-US" altLang="zh-CN" dirty="0" smtClean="0"/>
          </a:p>
          <a:p>
            <a:pPr>
              <a:lnSpc>
                <a:spcPct val="150000"/>
              </a:lnSpc>
            </a:pPr>
            <a:r>
              <a:rPr lang="en-US" altLang="zh-CN" dirty="0" err="1" smtClean="0"/>
              <a:t>6.Sampler</a:t>
            </a:r>
            <a:r>
              <a:rPr lang="zh-CN" altLang="en-US" dirty="0" smtClean="0"/>
              <a:t>是取样器相关类</a:t>
            </a:r>
            <a:endParaRPr lang="en-US" altLang="zh-CN" dirty="0" smtClean="0"/>
          </a:p>
          <a:p>
            <a:pPr>
              <a:lnSpc>
                <a:spcPct val="150000"/>
              </a:lnSpc>
            </a:pPr>
            <a:r>
              <a:rPr lang="en-US" altLang="zh-CN" dirty="0" err="1" smtClean="0"/>
              <a:t>7.BitSetContext</a:t>
            </a:r>
            <a:r>
              <a:rPr lang="zh-CN" altLang="en-US" dirty="0" smtClean="0"/>
              <a:t>用于保存分支访问记录</a:t>
            </a:r>
            <a:endParaRPr lang="en-US" altLang="zh-CN" dirty="0" smtClean="0"/>
          </a:p>
          <a:p>
            <a:pPr>
              <a:lnSpc>
                <a:spcPct val="150000"/>
              </a:lnSpc>
            </a:pPr>
            <a:r>
              <a:rPr lang="en-US" altLang="zh-CN" dirty="0" err="1" smtClean="0"/>
              <a:t>8.GeomtryStore</a:t>
            </a:r>
            <a:r>
              <a:rPr lang="zh-CN" altLang="en-US" dirty="0" smtClean="0"/>
              <a:t>是获取轨迹数据的存储中介类</a:t>
            </a:r>
            <a:endParaRPr lang="en-US" altLang="zh-CN" dirty="0" smtClean="0"/>
          </a:p>
          <a:p>
            <a:pPr>
              <a:lnSpc>
                <a:spcPct val="150000"/>
              </a:lnSpc>
            </a:pPr>
            <a:r>
              <a:rPr lang="en-US" altLang="zh-CN" dirty="0" err="1" smtClean="0"/>
              <a:t>9.GeomtrySorter</a:t>
            </a:r>
            <a:r>
              <a:rPr lang="zh-CN" altLang="en-US" dirty="0" smtClean="0"/>
              <a:t>是轨迹排序类</a:t>
            </a:r>
            <a:endParaRPr lang="en-US" altLang="zh-CN" dirty="0"/>
          </a:p>
        </p:txBody>
      </p:sp>
    </p:spTree>
    <p:extLst>
      <p:ext uri="{BB962C8B-B14F-4D97-AF65-F5344CB8AC3E}">
        <p14:creationId xmlns:p14="http://schemas.microsoft.com/office/powerpoint/2010/main" val="2166508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886" y="122529"/>
            <a:ext cx="10515600" cy="1325563"/>
          </a:xfrm>
        </p:spPr>
        <p:txBody>
          <a:bodyPr/>
          <a:lstStyle/>
          <a:p>
            <a:r>
              <a:rPr lang="zh-CN" altLang="en-US" dirty="0" smtClean="0"/>
              <a:t>轨迹索引初始化（批量建立索引）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8" y="979714"/>
            <a:ext cx="5952931" cy="5878286"/>
          </a:xfrm>
        </p:spPr>
      </p:pic>
      <p:sp>
        <p:nvSpPr>
          <p:cNvPr id="7" name="文本框 6"/>
          <p:cNvSpPr txBox="1"/>
          <p:nvPr/>
        </p:nvSpPr>
        <p:spPr>
          <a:xfrm>
            <a:off x="6142652" y="1642803"/>
            <a:ext cx="3859763" cy="2347950"/>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栈</a:t>
            </a:r>
            <a:r>
              <a:rPr lang="en-US" altLang="zh-CN" sz="2000" dirty="0" smtClean="0"/>
              <a:t>+</a:t>
            </a:r>
            <a:r>
              <a:rPr lang="zh-CN" altLang="en-US" sz="2000" dirty="0" smtClean="0"/>
              <a:t>循环</a:t>
            </a:r>
            <a:endParaRPr lang="en-US" altLang="zh-CN" sz="2000" dirty="0" smtClean="0"/>
          </a:p>
          <a:p>
            <a:pPr>
              <a:lnSpc>
                <a:spcPct val="150000"/>
              </a:lnSpc>
            </a:pPr>
            <a:r>
              <a:rPr lang="en-US" altLang="zh-CN" sz="2000" dirty="0" smtClean="0"/>
              <a:t>2.</a:t>
            </a:r>
            <a:r>
              <a:rPr lang="zh-CN" altLang="en-US" sz="2000" dirty="0" smtClean="0"/>
              <a:t>最右侧分支最优先</a:t>
            </a:r>
            <a:endParaRPr lang="en-US" altLang="zh-CN" sz="2000" dirty="0" smtClean="0"/>
          </a:p>
          <a:p>
            <a:pPr>
              <a:lnSpc>
                <a:spcPct val="150000"/>
              </a:lnSpc>
            </a:pPr>
            <a:r>
              <a:rPr lang="en-US" altLang="zh-CN" sz="2000" dirty="0" smtClean="0"/>
              <a:t>3.</a:t>
            </a:r>
            <a:r>
              <a:rPr lang="zh-CN" altLang="en-US" sz="2000" dirty="0" smtClean="0"/>
              <a:t>每次循环节点减一</a:t>
            </a:r>
            <a:endParaRPr lang="en-US" altLang="zh-CN" sz="2000" dirty="0" smtClean="0"/>
          </a:p>
          <a:p>
            <a:pPr>
              <a:lnSpc>
                <a:spcPct val="150000"/>
              </a:lnSpc>
            </a:pPr>
            <a:r>
              <a:rPr lang="en-US" altLang="zh-CN" sz="2000" dirty="0" smtClean="0"/>
              <a:t>4.</a:t>
            </a:r>
            <a:r>
              <a:rPr lang="zh-CN" altLang="en-US" sz="2000" dirty="0" smtClean="0"/>
              <a:t>分支条件、循环停止条件</a:t>
            </a:r>
            <a:endParaRPr lang="en-US" altLang="zh-CN" sz="2000" dirty="0" smtClean="0"/>
          </a:p>
          <a:p>
            <a:pPr>
              <a:lnSpc>
                <a:spcPct val="150000"/>
              </a:lnSpc>
            </a:pPr>
            <a:r>
              <a:rPr lang="en-US" altLang="zh-CN" sz="2000" dirty="0" smtClean="0"/>
              <a:t>5.</a:t>
            </a:r>
            <a:r>
              <a:rPr lang="zh-CN" altLang="en-US" sz="2000" dirty="0" smtClean="0"/>
              <a:t>天然平衡</a:t>
            </a:r>
            <a:endParaRPr lang="en-US" altLang="zh-CN" sz="2000" dirty="0"/>
          </a:p>
        </p:txBody>
      </p:sp>
    </p:spTree>
    <p:extLst>
      <p:ext uri="{BB962C8B-B14F-4D97-AF65-F5344CB8AC3E}">
        <p14:creationId xmlns:p14="http://schemas.microsoft.com/office/powerpoint/2010/main" val="85334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903" y="122530"/>
            <a:ext cx="10515600" cy="1325563"/>
          </a:xfrm>
        </p:spPr>
        <p:txBody>
          <a:bodyPr>
            <a:normAutofit/>
          </a:bodyPr>
          <a:lstStyle/>
          <a:p>
            <a:r>
              <a:rPr lang="zh-CN" altLang="en-US" sz="4000" dirty="0" smtClean="0"/>
              <a:t>内存策略：区间信息记录避免内存复制</a:t>
            </a:r>
            <a:endParaRPr lang="zh-CN" altLang="en-US" sz="4000" dirty="0"/>
          </a:p>
        </p:txBody>
      </p:sp>
      <p:sp>
        <p:nvSpPr>
          <p:cNvPr id="5" name="文本框 4"/>
          <p:cNvSpPr txBox="1"/>
          <p:nvPr/>
        </p:nvSpPr>
        <p:spPr>
          <a:xfrm>
            <a:off x="0" y="2175881"/>
            <a:ext cx="4525346" cy="2169825"/>
          </a:xfrm>
          <a:prstGeom prst="rect">
            <a:avLst/>
          </a:prstGeom>
          <a:noFill/>
        </p:spPr>
        <p:txBody>
          <a:bodyPr wrap="square" rtlCol="0">
            <a:spAutoFit/>
          </a:bodyPr>
          <a:lstStyle/>
          <a:p>
            <a:pPr>
              <a:lnSpc>
                <a:spcPct val="150000"/>
              </a:lnSpc>
            </a:pPr>
            <a:r>
              <a:rPr lang="en-US" altLang="zh-CN" dirty="0" smtClean="0"/>
              <a:t>1.</a:t>
            </a:r>
            <a:r>
              <a:rPr lang="zh-CN" altLang="en-US" dirty="0" smtClean="0"/>
              <a:t>数据都放在内存中</a:t>
            </a:r>
            <a:endParaRPr lang="en-US" altLang="zh-CN" dirty="0" smtClean="0"/>
          </a:p>
          <a:p>
            <a:pPr>
              <a:lnSpc>
                <a:spcPct val="150000"/>
              </a:lnSpc>
            </a:pPr>
            <a:r>
              <a:rPr lang="en-US" altLang="zh-CN" dirty="0" smtClean="0"/>
              <a:t>2.</a:t>
            </a:r>
            <a:r>
              <a:rPr lang="zh-CN" altLang="en-US" dirty="0" smtClean="0"/>
              <a:t>使用列表保存数据和数据排序</a:t>
            </a:r>
            <a:endParaRPr lang="en-US" altLang="zh-CN" dirty="0" smtClean="0"/>
          </a:p>
          <a:p>
            <a:pPr>
              <a:lnSpc>
                <a:spcPct val="150000"/>
              </a:lnSpc>
            </a:pPr>
            <a:r>
              <a:rPr lang="en-US" altLang="zh-CN" dirty="0" smtClean="0"/>
              <a:t>3.</a:t>
            </a:r>
            <a:r>
              <a:rPr lang="zh-CN" altLang="en-US" dirty="0" smtClean="0"/>
              <a:t>使用偏移量</a:t>
            </a:r>
            <a:r>
              <a:rPr lang="en-US" altLang="zh-CN" dirty="0" smtClean="0"/>
              <a:t>+</a:t>
            </a:r>
            <a:r>
              <a:rPr lang="zh-CN" altLang="en-US" dirty="0" smtClean="0"/>
              <a:t>长度保存区间信息</a:t>
            </a:r>
            <a:endParaRPr lang="en-US" altLang="zh-CN" dirty="0" smtClean="0"/>
          </a:p>
          <a:p>
            <a:pPr>
              <a:lnSpc>
                <a:spcPct val="150000"/>
              </a:lnSpc>
            </a:pPr>
            <a:r>
              <a:rPr lang="en-US" altLang="zh-CN" dirty="0" smtClean="0"/>
              <a:t>4.</a:t>
            </a:r>
            <a:r>
              <a:rPr lang="zh-CN" altLang="en-US" dirty="0" smtClean="0"/>
              <a:t>三栈同步</a:t>
            </a:r>
            <a:endParaRPr lang="en-US" altLang="zh-CN" dirty="0" smtClean="0"/>
          </a:p>
          <a:p>
            <a:pPr>
              <a:lnSpc>
                <a:spcPct val="150000"/>
              </a:lnSpc>
            </a:pPr>
            <a:r>
              <a:rPr lang="en-US" altLang="zh-CN" dirty="0" smtClean="0"/>
              <a:t>5.</a:t>
            </a:r>
            <a:r>
              <a:rPr lang="zh-CN" altLang="en-US" dirty="0" smtClean="0"/>
              <a:t>避免内存复制</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75" y="1851858"/>
            <a:ext cx="7996335" cy="4474294"/>
          </a:xfrm>
        </p:spPr>
      </p:pic>
    </p:spTree>
    <p:extLst>
      <p:ext uri="{BB962C8B-B14F-4D97-AF65-F5344CB8AC3E}">
        <p14:creationId xmlns:p14="http://schemas.microsoft.com/office/powerpoint/2010/main" val="327155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894" y="178513"/>
            <a:ext cx="10515600" cy="1325563"/>
          </a:xfrm>
        </p:spPr>
        <p:txBody>
          <a:bodyPr/>
          <a:lstStyle/>
          <a:p>
            <a:r>
              <a:rPr lang="zh-CN" altLang="en-US" dirty="0" smtClean="0"/>
              <a:t>优先点的选择算法</a:t>
            </a:r>
            <a:endParaRPr lang="zh-CN" altLang="en-US" dirty="0"/>
          </a:p>
        </p:txBody>
      </p:sp>
      <p:sp>
        <p:nvSpPr>
          <p:cNvPr id="3" name="内容占位符 2"/>
          <p:cNvSpPr>
            <a:spLocks noGrp="1"/>
          </p:cNvSpPr>
          <p:nvPr>
            <p:ph idx="1"/>
          </p:nvPr>
        </p:nvSpPr>
        <p:spPr>
          <a:xfrm>
            <a:off x="391885" y="1620351"/>
            <a:ext cx="4562670" cy="4351338"/>
          </a:xfrm>
        </p:spPr>
        <p:txBody>
          <a:bodyPr>
            <a:normAutofit/>
          </a:bodyPr>
          <a:lstStyle/>
          <a:p>
            <a:pPr>
              <a:lnSpc>
                <a:spcPct val="150000"/>
              </a:lnSpc>
            </a:pPr>
            <a:r>
              <a:rPr lang="en-US" altLang="zh-CN" sz="2000" dirty="0" smtClean="0"/>
              <a:t>1.</a:t>
            </a:r>
            <a:r>
              <a:rPr lang="zh-CN" altLang="en-US" sz="2000" dirty="0"/>
              <a:t>优先</a:t>
            </a:r>
            <a:r>
              <a:rPr lang="zh-CN" altLang="en-US" sz="2000" dirty="0" smtClean="0"/>
              <a:t>点选取的好坏直接影响了搜索性能。</a:t>
            </a:r>
            <a:endParaRPr lang="en-US" altLang="zh-CN" sz="2000" dirty="0" smtClean="0"/>
          </a:p>
          <a:p>
            <a:pPr>
              <a:lnSpc>
                <a:spcPct val="150000"/>
              </a:lnSpc>
            </a:pPr>
            <a:r>
              <a:rPr lang="en-US" altLang="zh-CN" sz="2000" dirty="0" smtClean="0"/>
              <a:t>2.</a:t>
            </a:r>
            <a:r>
              <a:rPr lang="zh-CN" altLang="en-US" sz="2000" dirty="0" smtClean="0"/>
              <a:t>好的优先点使得子树区间足够大。</a:t>
            </a:r>
            <a:endParaRPr lang="en-US" altLang="zh-CN" sz="2000" dirty="0" smtClean="0"/>
          </a:p>
          <a:p>
            <a:pPr>
              <a:lnSpc>
                <a:spcPct val="150000"/>
              </a:lnSpc>
            </a:pPr>
            <a:r>
              <a:rPr lang="en-US" altLang="zh-CN" sz="2000" dirty="0" smtClean="0"/>
              <a:t>3.</a:t>
            </a:r>
            <a:r>
              <a:rPr lang="zh-CN" altLang="en-US" sz="2000" dirty="0" smtClean="0"/>
              <a:t>以最大标准差的点作为优先点</a:t>
            </a:r>
            <a:endParaRPr lang="en-US" altLang="zh-CN" sz="2000" dirty="0" smtClean="0"/>
          </a:p>
          <a:p>
            <a:pPr>
              <a:lnSpc>
                <a:spcPct val="150000"/>
              </a:lnSpc>
            </a:pPr>
            <a:r>
              <a:rPr lang="en-US" altLang="zh-CN" sz="2000" dirty="0" smtClean="0"/>
              <a:t>4.</a:t>
            </a:r>
            <a:r>
              <a:rPr lang="zh-CN" altLang="en-US" sz="2000" dirty="0" smtClean="0"/>
              <a:t>以取样为基础（不全取）</a:t>
            </a: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447" y="1101452"/>
            <a:ext cx="4999153" cy="241574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143" y="3796020"/>
            <a:ext cx="4648603" cy="2674852"/>
          </a:xfrm>
          <a:prstGeom prst="rect">
            <a:avLst/>
          </a:prstGeom>
        </p:spPr>
      </p:pic>
    </p:spTree>
    <p:extLst>
      <p:ext uri="{BB962C8B-B14F-4D97-AF65-F5344CB8AC3E}">
        <p14:creationId xmlns:p14="http://schemas.microsoft.com/office/powerpoint/2010/main" val="584501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225" y="281150"/>
            <a:ext cx="10515600" cy="1325563"/>
          </a:xfrm>
        </p:spPr>
        <p:txBody>
          <a:bodyPr>
            <a:normAutofit/>
          </a:bodyPr>
          <a:lstStyle/>
          <a:p>
            <a:r>
              <a:rPr lang="zh-CN" altLang="en-US" sz="4000" dirty="0" smtClean="0"/>
              <a:t>相似轨迹检索功能</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188" y="3978019"/>
            <a:ext cx="4665306" cy="1867062"/>
          </a:xfrm>
        </p:spPr>
      </p:pic>
      <p:sp>
        <p:nvSpPr>
          <p:cNvPr id="5" name="文本框 4"/>
          <p:cNvSpPr txBox="1"/>
          <p:nvPr/>
        </p:nvSpPr>
        <p:spPr>
          <a:xfrm>
            <a:off x="172617" y="1510048"/>
            <a:ext cx="4991877" cy="193899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检索与目标轨迹最相似的</a:t>
            </a:r>
            <a:r>
              <a:rPr lang="en-US" altLang="zh-CN" sz="2000" dirty="0" smtClean="0"/>
              <a:t>K</a:t>
            </a:r>
            <a:r>
              <a:rPr lang="zh-CN" altLang="en-US" sz="2000" dirty="0" smtClean="0"/>
              <a:t>个其他轨迹</a:t>
            </a:r>
            <a:endParaRPr lang="en-US" altLang="zh-CN" sz="2000" dirty="0" smtClean="0"/>
          </a:p>
          <a:p>
            <a:pPr>
              <a:lnSpc>
                <a:spcPct val="150000"/>
              </a:lnSpc>
            </a:pPr>
            <a:r>
              <a:rPr lang="en-US" altLang="zh-CN" sz="2000" dirty="0" smtClean="0"/>
              <a:t>2.</a:t>
            </a:r>
            <a:r>
              <a:rPr lang="zh-CN" altLang="en-US" sz="2000" dirty="0" smtClean="0"/>
              <a:t>常规思路：</a:t>
            </a:r>
            <a:r>
              <a:rPr lang="en-US" altLang="zh-CN" sz="2000" dirty="0" smtClean="0"/>
              <a:t>size=k</a:t>
            </a:r>
            <a:r>
              <a:rPr lang="zh-CN" altLang="en-US" sz="2000" dirty="0" smtClean="0"/>
              <a:t>的最小堆</a:t>
            </a:r>
            <a:endParaRPr lang="en-US" altLang="zh-CN" sz="2000" dirty="0" smtClean="0"/>
          </a:p>
          <a:p>
            <a:pPr>
              <a:lnSpc>
                <a:spcPct val="150000"/>
              </a:lnSpc>
            </a:pPr>
            <a:r>
              <a:rPr lang="en-US" altLang="zh-CN" sz="2000" dirty="0" smtClean="0"/>
              <a:t>3.</a:t>
            </a:r>
            <a:r>
              <a:rPr lang="zh-CN" altLang="en-US" sz="2000" dirty="0" smtClean="0"/>
              <a:t>性能</a:t>
            </a:r>
            <a:r>
              <a:rPr lang="zh-CN" altLang="en-US" sz="2000" dirty="0"/>
              <a:t>问题：容忍</a:t>
            </a:r>
            <a:r>
              <a:rPr lang="zh-CN" altLang="en-US" sz="2000" dirty="0" smtClean="0"/>
              <a:t>距离从正无穷开始收敛，起始几个分支不能完成剪枝</a:t>
            </a:r>
            <a:endParaRPr lang="en-US" altLang="zh-CN" sz="2000"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94" y="1314241"/>
            <a:ext cx="6979057" cy="3881535"/>
          </a:xfrm>
          <a:prstGeom prst="rect">
            <a:avLst/>
          </a:prstGeom>
        </p:spPr>
      </p:pic>
      <p:sp>
        <p:nvSpPr>
          <p:cNvPr id="8" name="文本框 7"/>
          <p:cNvSpPr txBox="1"/>
          <p:nvPr/>
        </p:nvSpPr>
        <p:spPr>
          <a:xfrm>
            <a:off x="7035162" y="5460266"/>
            <a:ext cx="2892490" cy="369332"/>
          </a:xfrm>
          <a:prstGeom prst="rect">
            <a:avLst/>
          </a:prstGeom>
          <a:noFill/>
        </p:spPr>
        <p:txBody>
          <a:bodyPr wrap="square" rtlCol="0">
            <a:spAutoFit/>
          </a:bodyPr>
          <a:lstStyle/>
          <a:p>
            <a:r>
              <a:rPr lang="zh-CN" altLang="en-US" dirty="0" smtClean="0"/>
              <a:t>无法剪枝，</a:t>
            </a:r>
            <a:r>
              <a:rPr lang="en-US" altLang="zh-CN" dirty="0" err="1" smtClean="0"/>
              <a:t>s1-s3</a:t>
            </a:r>
            <a:r>
              <a:rPr lang="zh-CN" altLang="en-US" dirty="0" smtClean="0"/>
              <a:t>都要搜索</a:t>
            </a:r>
            <a:endParaRPr lang="zh-CN" altLang="en-US" dirty="0"/>
          </a:p>
        </p:txBody>
      </p:sp>
    </p:spTree>
    <p:extLst>
      <p:ext uri="{BB962C8B-B14F-4D97-AF65-F5344CB8AC3E}">
        <p14:creationId xmlns:p14="http://schemas.microsoft.com/office/powerpoint/2010/main" val="1066742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48" y="206505"/>
            <a:ext cx="11179629" cy="1325563"/>
          </a:xfrm>
        </p:spPr>
        <p:txBody>
          <a:bodyPr/>
          <a:lstStyle/>
          <a:p>
            <a:r>
              <a:rPr lang="zh-CN" altLang="en-US" dirty="0" smtClean="0"/>
              <a:t>定位最相似</a:t>
            </a:r>
            <a:r>
              <a:rPr lang="en-US" altLang="zh-CN" dirty="0" smtClean="0"/>
              <a:t>+</a:t>
            </a:r>
            <a:r>
              <a:rPr lang="zh-CN" altLang="en-US" dirty="0" smtClean="0"/>
              <a:t>预填结果堆</a:t>
            </a:r>
            <a:r>
              <a:rPr lang="en-US" altLang="zh-CN" dirty="0" smtClean="0"/>
              <a:t>+</a:t>
            </a:r>
            <a:r>
              <a:rPr lang="zh-CN" altLang="en-US" dirty="0" smtClean="0"/>
              <a:t>回溯更新</a:t>
            </a:r>
            <a:endParaRPr lang="zh-CN" altLang="en-US" dirty="0"/>
          </a:p>
        </p:txBody>
      </p:sp>
      <p:sp>
        <p:nvSpPr>
          <p:cNvPr id="4" name="文本框 3"/>
          <p:cNvSpPr txBox="1"/>
          <p:nvPr/>
        </p:nvSpPr>
        <p:spPr>
          <a:xfrm>
            <a:off x="101082" y="1461408"/>
            <a:ext cx="4498910" cy="4662815"/>
          </a:xfrm>
          <a:prstGeom prst="rect">
            <a:avLst/>
          </a:prstGeom>
          <a:noFill/>
        </p:spPr>
        <p:txBody>
          <a:bodyPr wrap="square" rtlCol="0">
            <a:spAutoFit/>
          </a:bodyPr>
          <a:lstStyle/>
          <a:p>
            <a:pPr>
              <a:lnSpc>
                <a:spcPct val="150000"/>
              </a:lnSpc>
            </a:pPr>
            <a:r>
              <a:rPr lang="en-US" altLang="zh-CN" dirty="0" smtClean="0"/>
              <a:t>1.</a:t>
            </a:r>
            <a:r>
              <a:rPr lang="zh-CN" altLang="en-US" dirty="0" smtClean="0"/>
              <a:t>定位最相似轨迹，保存为路径</a:t>
            </a:r>
            <a:r>
              <a:rPr lang="en-US" altLang="zh-CN" dirty="0" smtClean="0"/>
              <a:t>T</a:t>
            </a:r>
            <a:r>
              <a:rPr lang="zh-CN" altLang="en-US" dirty="0" smtClean="0"/>
              <a:t>。</a:t>
            </a:r>
            <a:endParaRPr lang="en-US" altLang="zh-CN" dirty="0" smtClean="0"/>
          </a:p>
          <a:p>
            <a:pPr>
              <a:lnSpc>
                <a:spcPct val="150000"/>
              </a:lnSpc>
            </a:pPr>
            <a:r>
              <a:rPr lang="en-US" altLang="zh-CN" dirty="0" smtClean="0"/>
              <a:t>2.</a:t>
            </a:r>
            <a:r>
              <a:rPr lang="zh-CN" altLang="en-US" dirty="0" smtClean="0"/>
              <a:t>尝试使用路径</a:t>
            </a:r>
            <a:r>
              <a:rPr lang="en-US" altLang="zh-CN" dirty="0" smtClean="0"/>
              <a:t>T</a:t>
            </a:r>
            <a:r>
              <a:rPr lang="zh-CN" altLang="en-US" dirty="0" smtClean="0"/>
              <a:t>的终端节点预填结果堆。</a:t>
            </a:r>
            <a:endParaRPr lang="en-US" altLang="zh-CN" dirty="0" smtClean="0"/>
          </a:p>
          <a:p>
            <a:pPr>
              <a:lnSpc>
                <a:spcPct val="150000"/>
              </a:lnSpc>
            </a:pPr>
            <a:r>
              <a:rPr lang="en-US" altLang="zh-CN" dirty="0" smtClean="0"/>
              <a:t>3.</a:t>
            </a:r>
            <a:r>
              <a:rPr lang="zh-CN" altLang="en-US" dirty="0" smtClean="0"/>
              <a:t>假设最相似的</a:t>
            </a:r>
            <a:r>
              <a:rPr lang="en-US" altLang="zh-CN" dirty="0" smtClean="0"/>
              <a:t>K</a:t>
            </a:r>
            <a:r>
              <a:rPr lang="zh-CN" altLang="en-US" dirty="0" smtClean="0"/>
              <a:t>个轨迹在路径</a:t>
            </a:r>
            <a:r>
              <a:rPr lang="en-US" altLang="zh-CN" dirty="0" smtClean="0"/>
              <a:t>T</a:t>
            </a:r>
            <a:r>
              <a:rPr lang="zh-CN" altLang="en-US" dirty="0" smtClean="0"/>
              <a:t>中（误差）</a:t>
            </a:r>
            <a:endParaRPr lang="en-US" altLang="zh-CN" dirty="0" smtClean="0"/>
          </a:p>
          <a:p>
            <a:pPr>
              <a:lnSpc>
                <a:spcPct val="150000"/>
              </a:lnSpc>
            </a:pPr>
            <a:r>
              <a:rPr lang="en-US" altLang="zh-CN" dirty="0" smtClean="0"/>
              <a:t>4.</a:t>
            </a:r>
            <a:r>
              <a:rPr lang="zh-CN" altLang="en-US" dirty="0" smtClean="0"/>
              <a:t>回溯路径</a:t>
            </a:r>
            <a:r>
              <a:rPr lang="en-US" altLang="zh-CN" dirty="0" smtClean="0"/>
              <a:t>T</a:t>
            </a:r>
            <a:r>
              <a:rPr lang="zh-CN" altLang="en-US" dirty="0" smtClean="0"/>
              <a:t>，以结果堆最大距离做检索。</a:t>
            </a:r>
            <a:endParaRPr lang="en-US" altLang="zh-CN" dirty="0"/>
          </a:p>
          <a:p>
            <a:pPr>
              <a:lnSpc>
                <a:spcPct val="150000"/>
              </a:lnSpc>
            </a:pPr>
            <a:r>
              <a:rPr lang="en-US" altLang="zh-CN" dirty="0" smtClean="0"/>
              <a:t>5.</a:t>
            </a:r>
            <a:r>
              <a:rPr lang="zh-CN" altLang="en-US" dirty="0"/>
              <a:t>容忍距离从</a:t>
            </a:r>
            <a:r>
              <a:rPr lang="en-US" altLang="zh-CN" dirty="0" err="1"/>
              <a:t>Gd</a:t>
            </a:r>
            <a:r>
              <a:rPr lang="zh-CN" altLang="en-US" dirty="0"/>
              <a:t>的距离开始收敛，因为</a:t>
            </a:r>
            <a:r>
              <a:rPr lang="en-US" altLang="zh-CN" dirty="0" err="1"/>
              <a:t>Gd</a:t>
            </a:r>
            <a:r>
              <a:rPr lang="zh-CN" altLang="en-US" dirty="0"/>
              <a:t>为当前最大</a:t>
            </a:r>
            <a:r>
              <a:rPr lang="zh-CN" altLang="en-US" dirty="0" smtClean="0"/>
              <a:t>距离。起点更低，起始阶段剪枝成功率高</a:t>
            </a:r>
            <a:endParaRPr lang="zh-CN" altLang="en-US" dirty="0"/>
          </a:p>
          <a:p>
            <a:pPr>
              <a:lnSpc>
                <a:spcPct val="150000"/>
              </a:lnSpc>
            </a:pPr>
            <a:r>
              <a:rPr lang="en-US" altLang="zh-CN" dirty="0" smtClean="0"/>
              <a:t>7.</a:t>
            </a:r>
            <a:r>
              <a:rPr lang="zh-CN" altLang="en-US" dirty="0" smtClean="0"/>
              <a:t>使用</a:t>
            </a:r>
            <a:r>
              <a:rPr lang="en-US" altLang="zh-CN" dirty="0" err="1" smtClean="0"/>
              <a:t>Bitset</a:t>
            </a:r>
            <a:r>
              <a:rPr lang="en-US" altLang="zh-CN" dirty="0" smtClean="0"/>
              <a:t>-Stack</a:t>
            </a:r>
            <a:r>
              <a:rPr lang="zh-CN" altLang="en-US" dirty="0"/>
              <a:t>保存</a:t>
            </a:r>
            <a:r>
              <a:rPr lang="zh-CN" altLang="en-US" dirty="0" smtClean="0"/>
              <a:t>分支访问记录</a:t>
            </a:r>
            <a:endParaRPr lang="en-US" altLang="zh-CN" dirty="0" smtClean="0"/>
          </a:p>
          <a:p>
            <a:pPr>
              <a:lnSpc>
                <a:spcPct val="150000"/>
              </a:lnSpc>
            </a:pPr>
            <a:r>
              <a:rPr lang="en-US" altLang="zh-CN" dirty="0" smtClean="0"/>
              <a:t>8.</a:t>
            </a:r>
            <a:r>
              <a:rPr lang="zh-CN" altLang="en-US" dirty="0" smtClean="0"/>
              <a:t>受</a:t>
            </a:r>
            <a:r>
              <a:rPr lang="en-US" altLang="zh-CN" dirty="0" smtClean="0"/>
              <a:t>M-Tree search </a:t>
            </a:r>
            <a:r>
              <a:rPr lang="zh-CN" altLang="en-US" dirty="0" smtClean="0"/>
              <a:t>启发</a:t>
            </a:r>
            <a:endParaRPr lang="en-US" altLang="zh-CN" dirty="0" smtClean="0"/>
          </a:p>
          <a:p>
            <a:pPr>
              <a:lnSpc>
                <a:spcPct val="150000"/>
              </a:lnSpc>
            </a:pPr>
            <a:r>
              <a:rPr lang="en-US" altLang="zh-CN" dirty="0" smtClean="0"/>
              <a:t>9.</a:t>
            </a:r>
            <a:r>
              <a:rPr lang="zh-CN" altLang="en-US" dirty="0" smtClean="0"/>
              <a:t>裸最小堆的深度遍历停止条件为完全超出区间。</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266" y="1312118"/>
            <a:ext cx="7384420" cy="25910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97" y="4052433"/>
            <a:ext cx="6744284" cy="2674852"/>
          </a:xfrm>
          <a:prstGeom prst="rect">
            <a:avLst/>
          </a:prstGeom>
        </p:spPr>
      </p:pic>
      <p:sp>
        <p:nvSpPr>
          <p:cNvPr id="13" name="文本框 12"/>
          <p:cNvSpPr txBox="1"/>
          <p:nvPr/>
        </p:nvSpPr>
        <p:spPr>
          <a:xfrm>
            <a:off x="8721012" y="4189530"/>
            <a:ext cx="3405674" cy="1200329"/>
          </a:xfrm>
          <a:prstGeom prst="rect">
            <a:avLst/>
          </a:prstGeom>
          <a:noFill/>
        </p:spPr>
        <p:txBody>
          <a:bodyPr wrap="square" rtlCol="0">
            <a:spAutoFit/>
          </a:bodyPr>
          <a:lstStyle/>
          <a:p>
            <a:r>
              <a:rPr lang="zh-CN" altLang="en-US" dirty="0" smtClean="0"/>
              <a:t>无论哪种方式，检索最开始都不能剪枝，但</a:t>
            </a:r>
            <a:r>
              <a:rPr lang="en-US" altLang="zh-CN" dirty="0" err="1" smtClean="0"/>
              <a:t>nn</a:t>
            </a:r>
            <a:r>
              <a:rPr lang="zh-CN" altLang="en-US" dirty="0" smtClean="0"/>
              <a:t>搜索会立刻进入有限值，而不是在无限值停留一段时间</a:t>
            </a:r>
            <a:endParaRPr lang="zh-CN" altLang="en-US" dirty="0"/>
          </a:p>
        </p:txBody>
      </p:sp>
    </p:spTree>
    <p:extLst>
      <p:ext uri="{BB962C8B-B14F-4D97-AF65-F5344CB8AC3E}">
        <p14:creationId xmlns:p14="http://schemas.microsoft.com/office/powerpoint/2010/main" val="290108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563" y="169182"/>
            <a:ext cx="10515600" cy="1325563"/>
          </a:xfrm>
        </p:spPr>
        <p:txBody>
          <a:bodyPr/>
          <a:lstStyle/>
          <a:p>
            <a:r>
              <a:rPr lang="zh-CN" altLang="en-US" dirty="0" smtClean="0"/>
              <a:t>相似轨迹检索流程图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497" y="1250302"/>
            <a:ext cx="7212563" cy="5467739"/>
          </a:xfrm>
        </p:spPr>
      </p:pic>
      <p:sp>
        <p:nvSpPr>
          <p:cNvPr id="7" name="文本框 6"/>
          <p:cNvSpPr txBox="1"/>
          <p:nvPr/>
        </p:nvSpPr>
        <p:spPr>
          <a:xfrm>
            <a:off x="643812" y="1670180"/>
            <a:ext cx="3293706" cy="1200329"/>
          </a:xfrm>
          <a:prstGeom prst="rect">
            <a:avLst/>
          </a:prstGeom>
          <a:noFill/>
        </p:spPr>
        <p:txBody>
          <a:bodyPr wrap="square" rtlCol="0">
            <a:spAutoFit/>
          </a:bodyPr>
          <a:lstStyle/>
          <a:p>
            <a:r>
              <a:rPr lang="zh-CN" altLang="en-US" dirty="0"/>
              <a:t>三</a:t>
            </a:r>
            <a:r>
              <a:rPr lang="zh-CN" altLang="en-US" dirty="0" smtClean="0"/>
              <a:t>个主要子流程</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0900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5206"/>
            <a:ext cx="10515600" cy="1325563"/>
          </a:xfrm>
        </p:spPr>
        <p:txBody>
          <a:bodyPr/>
          <a:lstStyle/>
          <a:p>
            <a:r>
              <a:rPr lang="zh-CN" altLang="en-US" dirty="0" smtClean="0"/>
              <a:t>插入新轨迹功能</a:t>
            </a:r>
            <a:endParaRPr lang="zh-CN" altLang="en-US" dirty="0"/>
          </a:p>
        </p:txBody>
      </p:sp>
      <p:sp>
        <p:nvSpPr>
          <p:cNvPr id="4" name="文本框 3"/>
          <p:cNvSpPr txBox="1"/>
          <p:nvPr/>
        </p:nvSpPr>
        <p:spPr>
          <a:xfrm>
            <a:off x="755781" y="1434020"/>
            <a:ext cx="3554963" cy="2585323"/>
          </a:xfrm>
          <a:prstGeom prst="rect">
            <a:avLst/>
          </a:prstGeom>
          <a:noFill/>
        </p:spPr>
        <p:txBody>
          <a:bodyPr wrap="square" rtlCol="0">
            <a:spAutoFit/>
          </a:bodyPr>
          <a:lstStyle/>
          <a:p>
            <a:r>
              <a:rPr lang="en-US" altLang="zh-CN" dirty="0" smtClean="0"/>
              <a:t>1.</a:t>
            </a:r>
            <a:r>
              <a:rPr lang="zh-CN" altLang="en-US" dirty="0" smtClean="0"/>
              <a:t>现有算法都是针对最简单</a:t>
            </a:r>
            <a:r>
              <a:rPr lang="en-US" altLang="zh-CN" dirty="0" smtClean="0"/>
              <a:t>2-way </a:t>
            </a:r>
            <a:r>
              <a:rPr lang="en-US" altLang="zh-CN" dirty="0" err="1" smtClean="0"/>
              <a:t>vp</a:t>
            </a:r>
            <a:r>
              <a:rPr lang="en-US" altLang="zh-CN" dirty="0" smtClean="0"/>
              <a:t>-tree,</a:t>
            </a:r>
            <a:r>
              <a:rPr lang="zh-CN" altLang="en-US" dirty="0" smtClean="0"/>
              <a:t>不能适用于</a:t>
            </a:r>
            <a:r>
              <a:rPr lang="en-US" altLang="zh-CN" dirty="0" smtClean="0"/>
              <a:t>n-way</a:t>
            </a:r>
          </a:p>
          <a:p>
            <a:endParaRPr lang="en-US" altLang="zh-CN" dirty="0"/>
          </a:p>
          <a:p>
            <a:r>
              <a:rPr lang="en-US" altLang="zh-CN" dirty="0" smtClean="0"/>
              <a:t>2.</a:t>
            </a:r>
            <a:r>
              <a:rPr lang="zh-CN" altLang="en-US" dirty="0" smtClean="0"/>
              <a:t>独立的</a:t>
            </a:r>
            <a:r>
              <a:rPr lang="en-US" altLang="zh-CN" dirty="0" smtClean="0"/>
              <a:t>n-way </a:t>
            </a:r>
            <a:r>
              <a:rPr lang="en-US" altLang="zh-CN" dirty="0" err="1" smtClean="0"/>
              <a:t>vp</a:t>
            </a:r>
            <a:r>
              <a:rPr lang="en-US" altLang="zh-CN" dirty="0" smtClean="0"/>
              <a:t>-tree</a:t>
            </a:r>
            <a:r>
              <a:rPr lang="zh-CN" altLang="en-US" dirty="0" smtClean="0"/>
              <a:t>的插入算法</a:t>
            </a:r>
            <a:endParaRPr lang="en-US" altLang="zh-CN" dirty="0" smtClean="0"/>
          </a:p>
          <a:p>
            <a:endParaRPr lang="en-US" altLang="zh-CN" dirty="0"/>
          </a:p>
          <a:p>
            <a:r>
              <a:rPr lang="en-US" altLang="zh-CN" dirty="0" smtClean="0"/>
              <a:t>3.</a:t>
            </a:r>
            <a:r>
              <a:rPr lang="zh-CN" altLang="en-US" dirty="0" smtClean="0"/>
              <a:t>插入基于</a:t>
            </a:r>
            <a:r>
              <a:rPr lang="en-US" altLang="zh-CN" dirty="0" err="1" smtClean="0"/>
              <a:t>vp</a:t>
            </a:r>
            <a:r>
              <a:rPr lang="en-US" altLang="zh-CN" dirty="0" smtClean="0"/>
              <a:t> point</a:t>
            </a:r>
            <a:r>
              <a:rPr lang="zh-CN" altLang="en-US" dirty="0" smtClean="0"/>
              <a:t>偏序，不是全序，有别于</a:t>
            </a:r>
            <a:r>
              <a:rPr lang="en-US" altLang="zh-CN" dirty="0" smtClean="0"/>
              <a:t>B-tree</a:t>
            </a:r>
            <a:r>
              <a:rPr lang="zh-CN" altLang="en-US" dirty="0" smtClean="0"/>
              <a:t>的插入。</a:t>
            </a:r>
            <a:endParaRPr lang="en-US" altLang="zh-CN" dirty="0" smtClean="0"/>
          </a:p>
          <a:p>
            <a:endParaRPr lang="en-US" altLang="zh-CN" dirty="0"/>
          </a:p>
          <a:p>
            <a:r>
              <a:rPr lang="en-US" altLang="zh-CN" dirty="0" smtClean="0"/>
              <a:t>4.</a:t>
            </a:r>
            <a:r>
              <a:rPr lang="zh-CN" altLang="en-US" dirty="0" smtClean="0"/>
              <a:t>尽量避免距离计算。</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74" y="461969"/>
            <a:ext cx="6843353" cy="1341236"/>
          </a:xfrm>
          <a:prstGeom prst="rect">
            <a:avLst/>
          </a:prstGeom>
        </p:spPr>
      </p:pic>
      <p:sp>
        <p:nvSpPr>
          <p:cNvPr id="6" name="文本框 5"/>
          <p:cNvSpPr txBox="1"/>
          <p:nvPr/>
        </p:nvSpPr>
        <p:spPr>
          <a:xfrm>
            <a:off x="8033657" y="1869951"/>
            <a:ext cx="2295331" cy="369332"/>
          </a:xfrm>
          <a:prstGeom prst="rect">
            <a:avLst/>
          </a:prstGeom>
          <a:noFill/>
        </p:spPr>
        <p:txBody>
          <a:bodyPr wrap="square" rtlCol="0">
            <a:spAutoFit/>
          </a:bodyPr>
          <a:lstStyle/>
          <a:p>
            <a:r>
              <a:rPr lang="zh-CN" altLang="en-US" dirty="0" smtClean="0"/>
              <a:t>直接插入</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82" y="2401341"/>
            <a:ext cx="6904318" cy="2027096"/>
          </a:xfrm>
          <a:prstGeom prst="rect">
            <a:avLst/>
          </a:prstGeom>
        </p:spPr>
      </p:pic>
      <p:sp>
        <p:nvSpPr>
          <p:cNvPr id="9" name="文本框 8"/>
          <p:cNvSpPr txBox="1"/>
          <p:nvPr/>
        </p:nvSpPr>
        <p:spPr>
          <a:xfrm>
            <a:off x="7330917" y="4405829"/>
            <a:ext cx="3511253" cy="369332"/>
          </a:xfrm>
          <a:prstGeom prst="rect">
            <a:avLst/>
          </a:prstGeom>
          <a:noFill/>
        </p:spPr>
        <p:txBody>
          <a:bodyPr wrap="square" rtlCol="0">
            <a:spAutoFit/>
          </a:bodyPr>
          <a:lstStyle/>
          <a:p>
            <a:r>
              <a:rPr lang="zh-CN" altLang="en-US" dirty="0" smtClean="0"/>
              <a:t>一级非叶节点分支不满，分裂</a:t>
            </a:r>
            <a:endParaRPr lang="zh-CN" altLang="en-US" dirty="0"/>
          </a:p>
        </p:txBody>
      </p:sp>
      <p:sp>
        <p:nvSpPr>
          <p:cNvPr id="10" name="文本框 9"/>
          <p:cNvSpPr txBox="1"/>
          <p:nvPr/>
        </p:nvSpPr>
        <p:spPr>
          <a:xfrm>
            <a:off x="6867331" y="4775161"/>
            <a:ext cx="4124131" cy="646331"/>
          </a:xfrm>
          <a:prstGeom prst="rect">
            <a:avLst/>
          </a:prstGeom>
          <a:noFill/>
        </p:spPr>
        <p:txBody>
          <a:bodyPr wrap="square" rtlCol="0">
            <a:spAutoFit/>
          </a:bodyPr>
          <a:lstStyle/>
          <a:p>
            <a:r>
              <a:rPr lang="zh-CN" altLang="en-US" dirty="0" smtClean="0"/>
              <a:t>注意：如果要分裂最左侧叶节点，同样要依次挪动后面每一棵子树的元数据</a:t>
            </a:r>
            <a:endParaRPr lang="zh-CN" altLang="en-US" dirty="0"/>
          </a:p>
        </p:txBody>
      </p:sp>
    </p:spTree>
    <p:extLst>
      <p:ext uri="{BB962C8B-B14F-4D97-AF65-F5344CB8AC3E}">
        <p14:creationId xmlns:p14="http://schemas.microsoft.com/office/powerpoint/2010/main" val="4728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243664" y="494269"/>
            <a:ext cx="6745402" cy="1200329"/>
          </a:xfrm>
          <a:prstGeom prst="rect">
            <a:avLst/>
          </a:prstGeom>
          <a:noFill/>
        </p:spPr>
        <p:txBody>
          <a:bodyPr wrap="square" rtlCol="0">
            <a:spAutoFit/>
          </a:bodyPr>
          <a:lstStyle/>
          <a:p>
            <a:r>
              <a:rPr lang="zh-CN" altLang="en-US" dirty="0" smtClean="0"/>
              <a:t>一级非叶节点分支已经满了，</a:t>
            </a:r>
            <a:endParaRPr lang="en-US" altLang="zh-CN" dirty="0" smtClean="0"/>
          </a:p>
          <a:p>
            <a:r>
              <a:rPr lang="zh-CN" altLang="en-US" dirty="0" smtClean="0"/>
              <a:t>但是数据槽位不满，数据点重分布，（中心扩散）</a:t>
            </a:r>
            <a:endParaRPr lang="en-US" altLang="zh-CN" dirty="0" smtClean="0"/>
          </a:p>
          <a:p>
            <a:endParaRPr lang="en-US" altLang="zh-CN" dirty="0"/>
          </a:p>
          <a:p>
            <a:r>
              <a:rPr lang="zh-CN" altLang="en-US" dirty="0" smtClean="0"/>
              <a:t>这里要判定最佳的重分布目标分支，距离优先</a:t>
            </a:r>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0" y="2072141"/>
            <a:ext cx="5803640" cy="462723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007199"/>
            <a:ext cx="5764912" cy="4757121"/>
          </a:xfrm>
          <a:prstGeom prst="rect">
            <a:avLst/>
          </a:prstGeom>
        </p:spPr>
      </p:pic>
      <p:cxnSp>
        <p:nvCxnSpPr>
          <p:cNvPr id="13" name="直接连接符 12"/>
          <p:cNvCxnSpPr/>
          <p:nvPr/>
        </p:nvCxnSpPr>
        <p:spPr>
          <a:xfrm flipV="1">
            <a:off x="0" y="1866682"/>
            <a:ext cx="12192000" cy="83976"/>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5943600" y="1894114"/>
            <a:ext cx="0" cy="4935148"/>
          </a:xfrm>
          <a:prstGeom prst="line">
            <a:avLst/>
          </a:prstGeom>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4509793" y="2043986"/>
            <a:ext cx="1586205" cy="1323439"/>
          </a:xfrm>
          <a:prstGeom prst="rect">
            <a:avLst/>
          </a:prstGeom>
          <a:noFill/>
        </p:spPr>
        <p:txBody>
          <a:bodyPr wrap="square" rtlCol="0">
            <a:spAutoFit/>
          </a:bodyPr>
          <a:lstStyle/>
          <a:p>
            <a:r>
              <a:rPr lang="zh-CN" altLang="en-US" sz="1600" dirty="0" smtClean="0"/>
              <a:t>分支节点分支未满，分支分裂，局部重新建树（距离计算）</a:t>
            </a:r>
            <a:endParaRPr lang="zh-CN" altLang="en-US" sz="1600" dirty="0"/>
          </a:p>
        </p:txBody>
      </p:sp>
      <p:sp>
        <p:nvSpPr>
          <p:cNvPr id="18" name="文本框 17"/>
          <p:cNvSpPr txBox="1"/>
          <p:nvPr/>
        </p:nvSpPr>
        <p:spPr>
          <a:xfrm>
            <a:off x="6095999" y="2149305"/>
            <a:ext cx="2295331" cy="584775"/>
          </a:xfrm>
          <a:prstGeom prst="rect">
            <a:avLst/>
          </a:prstGeom>
          <a:noFill/>
        </p:spPr>
        <p:txBody>
          <a:bodyPr wrap="square" rtlCol="0">
            <a:spAutoFit/>
          </a:bodyPr>
          <a:lstStyle/>
          <a:p>
            <a:r>
              <a:rPr lang="zh-CN" altLang="en-US" sz="1600" dirty="0" smtClean="0"/>
              <a:t>分支已满，槽位不</a:t>
            </a:r>
            <a:endParaRPr lang="en-US" altLang="zh-CN" sz="1600" dirty="0" smtClean="0"/>
          </a:p>
          <a:p>
            <a:r>
              <a:rPr lang="zh-CN" altLang="en-US" sz="1600" dirty="0" smtClean="0"/>
              <a:t>满，数据重分布</a:t>
            </a:r>
            <a:endParaRPr lang="zh-CN" altLang="en-US" sz="1600" dirty="0"/>
          </a:p>
        </p:txBody>
      </p:sp>
      <p:sp>
        <p:nvSpPr>
          <p:cNvPr id="19" name="文本框 18"/>
          <p:cNvSpPr txBox="1"/>
          <p:nvPr/>
        </p:nvSpPr>
        <p:spPr>
          <a:xfrm>
            <a:off x="6095999" y="4450701"/>
            <a:ext cx="2049625" cy="861774"/>
          </a:xfrm>
          <a:prstGeom prst="rect">
            <a:avLst/>
          </a:prstGeom>
          <a:noFill/>
        </p:spPr>
        <p:txBody>
          <a:bodyPr wrap="square" rtlCol="0">
            <a:spAutoFit/>
          </a:bodyPr>
          <a:lstStyle/>
          <a:p>
            <a:r>
              <a:rPr lang="zh-CN" altLang="en-US" sz="1600" dirty="0" smtClean="0"/>
              <a:t>数据在分支间移动，也需要重新</a:t>
            </a:r>
            <a:endParaRPr lang="en-US" altLang="zh-CN" sz="1600" dirty="0" smtClean="0"/>
          </a:p>
          <a:p>
            <a:r>
              <a:rPr lang="zh-CN" altLang="en-US" sz="1600" dirty="0" smtClean="0"/>
              <a:t>距离计算</a:t>
            </a:r>
            <a:endParaRPr lang="zh-CN" altLang="en-US" sz="1600" dirty="0"/>
          </a:p>
        </p:txBody>
      </p:sp>
      <p:pic>
        <p:nvPicPr>
          <p:cNvPr id="21" name="内容占位符 2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7907" y="259609"/>
            <a:ext cx="6972904" cy="1402202"/>
          </a:xfrm>
        </p:spPr>
      </p:pic>
    </p:spTree>
    <p:extLst>
      <p:ext uri="{BB962C8B-B14F-4D97-AF65-F5344CB8AC3E}">
        <p14:creationId xmlns:p14="http://schemas.microsoft.com/office/powerpoint/2010/main" val="396748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43" y="1"/>
            <a:ext cx="10515600" cy="1063690"/>
          </a:xfrm>
        </p:spPr>
        <p:txBody>
          <a:bodyPr/>
          <a:lstStyle/>
          <a:p>
            <a:r>
              <a:rPr lang="en-US" altLang="zh-CN" dirty="0" smtClean="0"/>
              <a:t>Insert</a:t>
            </a:r>
            <a:r>
              <a:rPr lang="zh-CN" altLang="en-US" dirty="0" smtClean="0"/>
              <a:t>算法实现流程图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2692" y="263497"/>
            <a:ext cx="6277947" cy="6092890"/>
          </a:xfrm>
        </p:spPr>
      </p:pic>
      <p:sp>
        <p:nvSpPr>
          <p:cNvPr id="6" name="文本框 5"/>
          <p:cNvSpPr txBox="1"/>
          <p:nvPr/>
        </p:nvSpPr>
        <p:spPr>
          <a:xfrm>
            <a:off x="585186" y="1063691"/>
            <a:ext cx="2995903" cy="1200329"/>
          </a:xfrm>
          <a:prstGeom prst="rect">
            <a:avLst/>
          </a:prstGeom>
          <a:noFill/>
        </p:spPr>
        <p:txBody>
          <a:bodyPr wrap="square" rtlCol="0">
            <a:spAutoFit/>
          </a:bodyPr>
          <a:lstStyle/>
          <a:p>
            <a:r>
              <a:rPr lang="zh-CN" altLang="en-US" dirty="0" smtClean="0"/>
              <a:t>如果所有分支和槽位都已经满了，则重新建立</a:t>
            </a:r>
            <a:r>
              <a:rPr lang="zh-CN" altLang="en-US" dirty="0" smtClean="0"/>
              <a:t>索引</a:t>
            </a:r>
            <a:endParaRPr lang="en-US" altLang="zh-CN" dirty="0" smtClean="0"/>
          </a:p>
          <a:p>
            <a:endParaRPr lang="en-US" altLang="zh-CN" dirty="0" smtClean="0"/>
          </a:p>
          <a:p>
            <a:r>
              <a:rPr lang="zh-CN" altLang="en-US" dirty="0" smtClean="0"/>
              <a:t>越是在高位置，消耗越大。</a:t>
            </a:r>
            <a:endParaRPr lang="zh-CN" altLang="en-US" dirty="0"/>
          </a:p>
        </p:txBody>
      </p:sp>
    </p:spTree>
    <p:extLst>
      <p:ext uri="{BB962C8B-B14F-4D97-AF65-F5344CB8AC3E}">
        <p14:creationId xmlns:p14="http://schemas.microsoft.com/office/powerpoint/2010/main" val="23279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smtClean="0"/>
              <a:t>1.</a:t>
            </a:r>
            <a:r>
              <a:rPr lang="zh-CN" altLang="en-US" dirty="0" smtClean="0"/>
              <a:t>项目背景</a:t>
            </a:r>
            <a:endParaRPr lang="en-US" altLang="zh-CN" dirty="0" smtClean="0"/>
          </a:p>
          <a:p>
            <a:pPr>
              <a:lnSpc>
                <a:spcPct val="150000"/>
              </a:lnSpc>
            </a:pPr>
            <a:r>
              <a:rPr lang="en-US" altLang="zh-CN" dirty="0" smtClean="0"/>
              <a:t>2.</a:t>
            </a:r>
            <a:r>
              <a:rPr lang="zh-CN" altLang="en-US" dirty="0" smtClean="0"/>
              <a:t>相关技术</a:t>
            </a:r>
            <a:r>
              <a:rPr lang="zh-CN" altLang="en-US" dirty="0"/>
              <a:t>概念介绍</a:t>
            </a:r>
            <a:endParaRPr lang="en-US" altLang="zh-CN" dirty="0" smtClean="0"/>
          </a:p>
          <a:p>
            <a:pPr>
              <a:lnSpc>
                <a:spcPct val="150000"/>
              </a:lnSpc>
            </a:pPr>
            <a:r>
              <a:rPr lang="en-US" altLang="zh-CN" dirty="0"/>
              <a:t>3</a:t>
            </a:r>
            <a:r>
              <a:rPr lang="en-US" altLang="zh-CN" dirty="0" smtClean="0"/>
              <a:t>.</a:t>
            </a:r>
            <a:r>
              <a:rPr lang="zh-CN" altLang="en-US" dirty="0" smtClean="0"/>
              <a:t>整体架构设计</a:t>
            </a:r>
            <a:endParaRPr lang="en-US" altLang="zh-CN" dirty="0" smtClean="0"/>
          </a:p>
          <a:p>
            <a:pPr>
              <a:lnSpc>
                <a:spcPct val="150000"/>
              </a:lnSpc>
            </a:pPr>
            <a:r>
              <a:rPr lang="en-US" altLang="zh-CN" dirty="0" smtClean="0"/>
              <a:t>4.</a:t>
            </a:r>
            <a:r>
              <a:rPr lang="zh-CN" altLang="en-US" dirty="0" smtClean="0"/>
              <a:t>轨迹数据子服务详细设计与实现</a:t>
            </a:r>
            <a:endParaRPr lang="en-US" altLang="zh-CN" dirty="0"/>
          </a:p>
          <a:p>
            <a:pPr>
              <a:lnSpc>
                <a:spcPct val="150000"/>
              </a:lnSpc>
            </a:pPr>
            <a:r>
              <a:rPr lang="en-US" altLang="zh-CN" dirty="0"/>
              <a:t>5</a:t>
            </a:r>
            <a:r>
              <a:rPr lang="en-US" altLang="zh-CN" dirty="0" smtClean="0"/>
              <a:t>.</a:t>
            </a:r>
            <a:r>
              <a:rPr lang="zh-CN" altLang="en-US" dirty="0" smtClean="0"/>
              <a:t>地图瓦片数据子服务详细设计与</a:t>
            </a:r>
            <a:r>
              <a:rPr lang="zh-CN" altLang="en-US" dirty="0" smtClean="0"/>
              <a:t>实现</a:t>
            </a:r>
            <a:endParaRPr lang="en-US" altLang="zh-CN" dirty="0" smtClean="0"/>
          </a:p>
          <a:p>
            <a:pPr>
              <a:lnSpc>
                <a:spcPct val="150000"/>
              </a:lnSpc>
            </a:pPr>
            <a:r>
              <a:rPr lang="en-US" altLang="zh-CN" dirty="0" smtClean="0"/>
              <a:t>6.</a:t>
            </a:r>
            <a:r>
              <a:rPr lang="zh-CN" altLang="en-US" dirty="0" smtClean="0"/>
              <a:t>运行与测试</a:t>
            </a:r>
            <a:endParaRPr lang="en-US" altLang="zh-CN" dirty="0" smtClean="0"/>
          </a:p>
        </p:txBody>
      </p:sp>
    </p:spTree>
    <p:extLst>
      <p:ext uri="{BB962C8B-B14F-4D97-AF65-F5344CB8AC3E}">
        <p14:creationId xmlns:p14="http://schemas.microsoft.com/office/powerpoint/2010/main" val="224986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306" y="0"/>
            <a:ext cx="10515600" cy="1325563"/>
          </a:xfrm>
        </p:spPr>
        <p:txBody>
          <a:bodyPr/>
          <a:lstStyle/>
          <a:p>
            <a:r>
              <a:rPr lang="en-US" altLang="zh-CN" dirty="0" smtClean="0"/>
              <a:t>Insert</a:t>
            </a:r>
            <a:r>
              <a:rPr lang="zh-CN" altLang="en-US" dirty="0" smtClean="0"/>
              <a:t>算法实现细节</a:t>
            </a:r>
            <a:endParaRPr lang="zh-CN" altLang="en-US" dirty="0"/>
          </a:p>
        </p:txBody>
      </p:sp>
      <p:sp>
        <p:nvSpPr>
          <p:cNvPr id="3" name="内容占位符 2"/>
          <p:cNvSpPr>
            <a:spLocks noGrp="1"/>
          </p:cNvSpPr>
          <p:nvPr>
            <p:ph idx="1"/>
          </p:nvPr>
        </p:nvSpPr>
        <p:spPr>
          <a:xfrm>
            <a:off x="548951" y="1163151"/>
            <a:ext cx="4517571" cy="5228317"/>
          </a:xfrm>
        </p:spPr>
        <p:txBody>
          <a:bodyPr>
            <a:normAutofit fontScale="85000" lnSpcReduction="20000"/>
          </a:bodyPr>
          <a:lstStyle/>
          <a:p>
            <a:pPr>
              <a:lnSpc>
                <a:spcPct val="150000"/>
              </a:lnSpc>
            </a:pPr>
            <a:r>
              <a:rPr lang="en-US" altLang="zh-CN" sz="2400" dirty="0" smtClean="0"/>
              <a:t>1.</a:t>
            </a:r>
            <a:r>
              <a:rPr lang="zh-CN" altLang="en-US" sz="2400" dirty="0" smtClean="0"/>
              <a:t>延迟初始建树</a:t>
            </a:r>
            <a:endParaRPr lang="en-US" altLang="zh-CN" sz="2400" dirty="0" smtClean="0"/>
          </a:p>
          <a:p>
            <a:pPr lvl="1">
              <a:lnSpc>
                <a:spcPct val="150000"/>
              </a:lnSpc>
            </a:pPr>
            <a:r>
              <a:rPr lang="zh-CN" altLang="en-US" sz="2000" dirty="0" smtClean="0"/>
              <a:t>预留足够多的空槽位，尽量在叶节点直接插入。</a:t>
            </a:r>
            <a:endParaRPr lang="en-US" altLang="zh-CN" sz="2000" dirty="0" smtClean="0"/>
          </a:p>
          <a:p>
            <a:pPr lvl="1">
              <a:lnSpc>
                <a:spcPct val="150000"/>
              </a:lnSpc>
            </a:pPr>
            <a:r>
              <a:rPr lang="zh-CN" altLang="en-US" sz="2000" dirty="0" smtClean="0"/>
              <a:t>一定的内存耗费</a:t>
            </a:r>
            <a:endParaRPr lang="en-US" altLang="zh-CN" sz="2000" dirty="0" smtClean="0"/>
          </a:p>
          <a:p>
            <a:pPr>
              <a:lnSpc>
                <a:spcPct val="150000"/>
              </a:lnSpc>
            </a:pPr>
            <a:r>
              <a:rPr lang="en-US" altLang="zh-CN" sz="2400" dirty="0" smtClean="0"/>
              <a:t>2.</a:t>
            </a:r>
            <a:r>
              <a:rPr lang="zh-CN" altLang="en-US" sz="2400" dirty="0" smtClean="0"/>
              <a:t>分裂优先于数据重分布</a:t>
            </a:r>
            <a:endParaRPr lang="en-US" altLang="zh-CN" sz="2400" dirty="0" smtClean="0"/>
          </a:p>
          <a:p>
            <a:pPr lvl="1">
              <a:lnSpc>
                <a:spcPct val="150000"/>
              </a:lnSpc>
            </a:pPr>
            <a:r>
              <a:rPr lang="zh-CN" altLang="en-US" sz="2000" dirty="0"/>
              <a:t>因为多路树重分布代价更高，分裂可以预留空槽</a:t>
            </a:r>
            <a:r>
              <a:rPr lang="zh-CN" altLang="en-US" sz="2000" dirty="0" smtClean="0"/>
              <a:t>位</a:t>
            </a:r>
            <a:endParaRPr lang="en-US" altLang="zh-CN" sz="2000" dirty="0" smtClean="0"/>
          </a:p>
          <a:p>
            <a:pPr>
              <a:lnSpc>
                <a:spcPct val="150000"/>
              </a:lnSpc>
            </a:pPr>
            <a:r>
              <a:rPr lang="en-US" altLang="zh-CN" sz="2400" dirty="0" smtClean="0"/>
              <a:t>3.</a:t>
            </a:r>
            <a:r>
              <a:rPr lang="zh-CN" altLang="en-US" sz="2400" dirty="0"/>
              <a:t>存储数据点距离</a:t>
            </a:r>
            <a:r>
              <a:rPr lang="zh-CN" altLang="en-US" sz="2400" dirty="0" smtClean="0"/>
              <a:t>顺序（减少距离计算次数）</a:t>
            </a:r>
            <a:endParaRPr lang="en-US" altLang="zh-CN" sz="2400" dirty="0" smtClean="0"/>
          </a:p>
          <a:p>
            <a:pPr>
              <a:lnSpc>
                <a:spcPct val="150000"/>
              </a:lnSpc>
            </a:pPr>
            <a:r>
              <a:rPr lang="en-US" altLang="zh-CN" sz="2400" dirty="0" smtClean="0"/>
              <a:t>4.</a:t>
            </a:r>
            <a:r>
              <a:rPr lang="zh-CN" altLang="en-US" sz="2400" dirty="0"/>
              <a:t>分支节点数据未满的</a:t>
            </a:r>
            <a:r>
              <a:rPr lang="zh-CN" altLang="en-US" sz="2400" dirty="0" smtClean="0"/>
              <a:t>判断</a:t>
            </a:r>
            <a:endParaRPr lang="en-US" altLang="zh-CN" sz="2400" dirty="0" smtClean="0"/>
          </a:p>
          <a:p>
            <a:pPr lvl="1">
              <a:lnSpc>
                <a:spcPct val="150000"/>
              </a:lnSpc>
            </a:pPr>
            <a:r>
              <a:rPr lang="en-US" altLang="zh-CN" sz="2000" dirty="0" err="1" smtClean="0"/>
              <a:t>FANOUT</a:t>
            </a:r>
            <a:r>
              <a:rPr lang="zh-CN" altLang="en-US" sz="2000" dirty="0" smtClean="0"/>
              <a:t>为扇出度，</a:t>
            </a:r>
            <a:r>
              <a:rPr lang="en-US" altLang="zh-CN" sz="2000" dirty="0" smtClean="0"/>
              <a:t>Height</a:t>
            </a:r>
            <a:r>
              <a:rPr lang="zh-CN" altLang="en-US" sz="2000" dirty="0" smtClean="0"/>
              <a:t>为高度，</a:t>
            </a:r>
            <a:r>
              <a:rPr lang="en-US" altLang="zh-CN" sz="2000" dirty="0" err="1" smtClean="0"/>
              <a:t>EntrySize</a:t>
            </a:r>
            <a:r>
              <a:rPr lang="zh-CN" altLang="en-US" sz="2000" dirty="0" smtClean="0"/>
              <a:t>为叶子节点数据量</a:t>
            </a:r>
            <a:endParaRPr lang="en-US" altLang="zh-CN" sz="2000" dirty="0" smtClean="0"/>
          </a:p>
          <a:p>
            <a:pPr lvl="1">
              <a:lnSpc>
                <a:spcPct val="150000"/>
              </a:lnSpc>
            </a:pP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93" y="120280"/>
            <a:ext cx="5677392" cy="329974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896" y="5249991"/>
            <a:ext cx="6576630" cy="762066"/>
          </a:xfrm>
          <a:prstGeom prst="rect">
            <a:avLst/>
          </a:prstGeom>
        </p:spPr>
      </p:pic>
    </p:spTree>
    <p:extLst>
      <p:ext uri="{BB962C8B-B14F-4D97-AF65-F5344CB8AC3E}">
        <p14:creationId xmlns:p14="http://schemas.microsoft.com/office/powerpoint/2010/main" val="135911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 y="206504"/>
            <a:ext cx="10515600" cy="1325563"/>
          </a:xfrm>
        </p:spPr>
        <p:txBody>
          <a:bodyPr/>
          <a:lstStyle/>
          <a:p>
            <a:r>
              <a:rPr lang="zh-CN" altLang="en-US" dirty="0" smtClean="0"/>
              <a:t>相似轨迹检索运行效果图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 y="1306286"/>
            <a:ext cx="8923798" cy="5262465"/>
          </a:xfrm>
        </p:spPr>
      </p:pic>
    </p:spTree>
    <p:extLst>
      <p:ext uri="{BB962C8B-B14F-4D97-AF65-F5344CB8AC3E}">
        <p14:creationId xmlns:p14="http://schemas.microsoft.com/office/powerpoint/2010/main" val="1431940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4" y="373225"/>
            <a:ext cx="6671389" cy="646331"/>
          </a:xfrm>
          <a:prstGeom prst="rect">
            <a:avLst/>
          </a:prstGeom>
          <a:noFill/>
        </p:spPr>
        <p:txBody>
          <a:bodyPr wrap="square" rtlCol="0">
            <a:spAutoFit/>
          </a:bodyPr>
          <a:lstStyle/>
          <a:p>
            <a:r>
              <a:rPr lang="zh-CN" altLang="en-US" sz="3600" dirty="0" smtClean="0"/>
              <a:t>地图瓦片子服务详细设计与实现</a:t>
            </a:r>
            <a:endParaRPr lang="zh-CN" altLang="en-US" sz="3600" dirty="0"/>
          </a:p>
        </p:txBody>
      </p:sp>
      <p:sp>
        <p:nvSpPr>
          <p:cNvPr id="5" name="文本框 4"/>
          <p:cNvSpPr txBox="1"/>
          <p:nvPr/>
        </p:nvSpPr>
        <p:spPr>
          <a:xfrm>
            <a:off x="382554" y="1140855"/>
            <a:ext cx="5561046" cy="3985706"/>
          </a:xfrm>
          <a:prstGeom prst="rect">
            <a:avLst/>
          </a:prstGeom>
          <a:noFill/>
        </p:spPr>
        <p:txBody>
          <a:bodyPr wrap="square" rtlCol="0">
            <a:spAutoFit/>
          </a:bodyPr>
          <a:lstStyle/>
          <a:p>
            <a:pPr>
              <a:lnSpc>
                <a:spcPct val="200000"/>
              </a:lnSpc>
            </a:pPr>
            <a:r>
              <a:rPr lang="en-US" altLang="zh-CN" sz="2200" dirty="0" smtClean="0"/>
              <a:t>1.</a:t>
            </a:r>
            <a:r>
              <a:rPr lang="zh-CN" altLang="en-US" sz="2200" dirty="0" smtClean="0"/>
              <a:t>提供地图瓦片的读，写功能</a:t>
            </a:r>
            <a:r>
              <a:rPr lang="en-US" altLang="zh-CN" sz="2200" dirty="0" smtClean="0"/>
              <a:t>(</a:t>
            </a:r>
            <a:r>
              <a:rPr lang="en-US" altLang="zh-CN" sz="2200" dirty="0" err="1" smtClean="0"/>
              <a:t>Nodejs</a:t>
            </a:r>
            <a:r>
              <a:rPr lang="en-US" altLang="zh-CN" sz="2200" dirty="0" smtClean="0"/>
              <a:t> Express</a:t>
            </a:r>
            <a:r>
              <a:rPr lang="en-US" altLang="zh-CN" sz="2200" dirty="0" smtClean="0"/>
              <a:t>)</a:t>
            </a:r>
          </a:p>
          <a:p>
            <a:pPr>
              <a:lnSpc>
                <a:spcPct val="200000"/>
              </a:lnSpc>
            </a:pPr>
            <a:r>
              <a:rPr lang="en-US" altLang="zh-CN" sz="2200" dirty="0" err="1" smtClean="0"/>
              <a:t>2.Sql</a:t>
            </a:r>
            <a:r>
              <a:rPr lang="zh-CN" altLang="en-US" sz="2200" dirty="0" smtClean="0"/>
              <a:t>存储格式：</a:t>
            </a:r>
            <a:r>
              <a:rPr lang="zh-CN" altLang="en-US" sz="2200" dirty="0"/>
              <a:t>一个</a:t>
            </a:r>
            <a:r>
              <a:rPr lang="zh-CN" altLang="en-US" sz="2200" dirty="0" smtClean="0"/>
              <a:t>瓦片</a:t>
            </a:r>
            <a:r>
              <a:rPr lang="en-US" altLang="zh-CN" sz="2200" dirty="0" smtClean="0"/>
              <a:t>=1 blob</a:t>
            </a:r>
          </a:p>
          <a:p>
            <a:pPr>
              <a:lnSpc>
                <a:spcPct val="200000"/>
              </a:lnSpc>
            </a:pPr>
            <a:endParaRPr lang="en-US" altLang="zh-CN" sz="2200" dirty="0"/>
          </a:p>
          <a:p>
            <a:pPr>
              <a:lnSpc>
                <a:spcPct val="200000"/>
              </a:lnSpc>
            </a:pPr>
            <a:r>
              <a:rPr lang="en-US" altLang="zh-CN" sz="2200" dirty="0" smtClean="0"/>
              <a:t>3.</a:t>
            </a:r>
            <a:r>
              <a:rPr lang="zh-CN" altLang="en-US" sz="2200" dirty="0" smtClean="0"/>
              <a:t>瓦片的读、写 </a:t>
            </a:r>
            <a:r>
              <a:rPr lang="en-US" altLang="zh-CN" sz="2200" dirty="0" smtClean="0"/>
              <a:t>= </a:t>
            </a:r>
            <a:r>
              <a:rPr lang="zh-CN" altLang="en-US" sz="2200" dirty="0" smtClean="0"/>
              <a:t>数据行的查、改</a:t>
            </a:r>
            <a:endParaRPr lang="en-US" altLang="zh-CN" sz="2200" dirty="0"/>
          </a:p>
          <a:p>
            <a:pPr>
              <a:lnSpc>
                <a:spcPct val="200000"/>
              </a:lnSpc>
            </a:pPr>
            <a:r>
              <a:rPr lang="en-US" altLang="zh-CN" sz="2200" dirty="0" smtClean="0"/>
              <a:t>4.</a:t>
            </a:r>
            <a:r>
              <a:rPr lang="zh-CN" altLang="en-US" sz="2200" dirty="0" smtClean="0"/>
              <a:t>地图瓦片单片查询、地图局部更新</a:t>
            </a:r>
            <a:endParaRPr lang="en-US" altLang="zh-CN" sz="2200" dirty="0" smtClean="0"/>
          </a:p>
          <a:p>
            <a:pPr>
              <a:lnSpc>
                <a:spcPct val="150000"/>
              </a:lnSpc>
            </a:pPr>
            <a:endParaRPr lang="en-US" altLang="zh-CN" sz="2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701" y="373225"/>
            <a:ext cx="5822303" cy="605556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8" y="2421256"/>
            <a:ext cx="7311000" cy="634502"/>
          </a:xfrm>
          <a:prstGeom prst="rect">
            <a:avLst/>
          </a:prstGeom>
        </p:spPr>
      </p:pic>
    </p:spTree>
    <p:extLst>
      <p:ext uri="{BB962C8B-B14F-4D97-AF65-F5344CB8AC3E}">
        <p14:creationId xmlns:p14="http://schemas.microsoft.com/office/powerpoint/2010/main" val="980360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225" y="66546"/>
            <a:ext cx="10515600" cy="1325563"/>
          </a:xfrm>
        </p:spPr>
        <p:txBody>
          <a:bodyPr/>
          <a:lstStyle/>
          <a:p>
            <a:r>
              <a:rPr lang="zh-CN" altLang="en-US" dirty="0"/>
              <a:t>地图瓦片单片查询</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531" y="2485911"/>
            <a:ext cx="5562600" cy="1276350"/>
          </a:xfrm>
        </p:spPr>
      </p:pic>
      <p:sp>
        <p:nvSpPr>
          <p:cNvPr id="5" name="文本框 4"/>
          <p:cNvSpPr txBox="1"/>
          <p:nvPr/>
        </p:nvSpPr>
        <p:spPr>
          <a:xfrm>
            <a:off x="373225" y="1470248"/>
            <a:ext cx="4805265" cy="1015663"/>
          </a:xfrm>
          <a:prstGeom prst="rect">
            <a:avLst/>
          </a:prstGeom>
          <a:noFill/>
        </p:spPr>
        <p:txBody>
          <a:bodyPr wrap="square" rtlCol="0">
            <a:spAutoFit/>
          </a:bodyPr>
          <a:lstStyle/>
          <a:p>
            <a:pPr>
              <a:lnSpc>
                <a:spcPct val="150000"/>
              </a:lnSpc>
            </a:pPr>
            <a:r>
              <a:rPr lang="zh-CN" altLang="en-US" sz="2000" dirty="0" smtClean="0"/>
              <a:t>获取某张地图某一片瓦片数据</a:t>
            </a:r>
            <a:endParaRPr lang="en-US" altLang="zh-CN" sz="2000" dirty="0" smtClean="0"/>
          </a:p>
          <a:p>
            <a:pPr>
              <a:lnSpc>
                <a:spcPct val="150000"/>
              </a:lnSpc>
            </a:pPr>
            <a:r>
              <a:rPr lang="en-US" altLang="zh-CN" sz="2000" dirty="0" err="1" smtClean="0"/>
              <a:t>Openlayer</a:t>
            </a:r>
            <a:r>
              <a:rPr lang="zh-CN" altLang="en-US" sz="2000" dirty="0" smtClean="0"/>
              <a:t>调用方式：获取整张地图背景</a:t>
            </a:r>
            <a:endParaRPr lang="zh-CN" altLang="en-US" sz="2000" dirty="0"/>
          </a:p>
        </p:txBody>
      </p:sp>
      <p:sp>
        <p:nvSpPr>
          <p:cNvPr id="7" name="文本框 6"/>
          <p:cNvSpPr txBox="1"/>
          <p:nvPr/>
        </p:nvSpPr>
        <p:spPr>
          <a:xfrm>
            <a:off x="466532" y="4114800"/>
            <a:ext cx="5562600" cy="1477328"/>
          </a:xfrm>
          <a:prstGeom prst="rect">
            <a:avLst/>
          </a:prstGeom>
          <a:noFill/>
        </p:spPr>
        <p:txBody>
          <a:bodyPr wrap="square" rtlCol="0">
            <a:spAutoFit/>
          </a:bodyPr>
          <a:lstStyle/>
          <a:p>
            <a:r>
              <a:rPr lang="zh-CN" altLang="en-US" dirty="0" smtClean="0"/>
              <a:t>实现方式：</a:t>
            </a:r>
            <a:r>
              <a:rPr lang="en-US" altLang="zh-CN" dirty="0" err="1" smtClean="0"/>
              <a:t>sql</a:t>
            </a:r>
            <a:r>
              <a:rPr lang="en-US" altLang="zh-CN" dirty="0" smtClean="0"/>
              <a:t> select</a:t>
            </a:r>
          </a:p>
          <a:p>
            <a:r>
              <a:rPr lang="en-US" altLang="zh-CN" dirty="0"/>
              <a:t>s</a:t>
            </a:r>
            <a:r>
              <a:rPr lang="en-US" altLang="zh-CN" dirty="0" smtClean="0"/>
              <a:t>elect </a:t>
            </a:r>
            <a:r>
              <a:rPr lang="en-US" altLang="zh-CN" dirty="0" err="1" smtClean="0"/>
              <a:t>tile_data</a:t>
            </a:r>
            <a:r>
              <a:rPr lang="en-US" altLang="zh-CN" dirty="0" smtClean="0"/>
              <a:t> from </a:t>
            </a:r>
            <a:r>
              <a:rPr lang="en-US" altLang="zh-CN" dirty="0" err="1" smtClean="0"/>
              <a:t>china_tiles</a:t>
            </a:r>
            <a:r>
              <a:rPr lang="en-US" altLang="zh-CN" dirty="0" smtClean="0"/>
              <a:t> where </a:t>
            </a:r>
            <a:r>
              <a:rPr lang="en-US" altLang="zh-CN" dirty="0" err="1" smtClean="0"/>
              <a:t>zoom_level</a:t>
            </a:r>
            <a:r>
              <a:rPr lang="en-US" altLang="zh-CN" dirty="0" smtClean="0"/>
              <a:t>=z and </a:t>
            </a:r>
            <a:r>
              <a:rPr lang="en-US" altLang="zh-CN" dirty="0" err="1" smtClean="0"/>
              <a:t>tile_column</a:t>
            </a:r>
            <a:r>
              <a:rPr lang="en-US" altLang="zh-CN" dirty="0" smtClean="0"/>
              <a:t>=x and </a:t>
            </a:r>
            <a:r>
              <a:rPr lang="en-US" altLang="zh-CN" dirty="0" err="1" smtClean="0"/>
              <a:t>tile_row</a:t>
            </a:r>
            <a:r>
              <a:rPr lang="en-US" altLang="zh-CN" dirty="0" smtClean="0"/>
              <a:t>=y</a:t>
            </a:r>
          </a:p>
          <a:p>
            <a:endParaRPr lang="en-US" altLang="zh-CN" dirty="0"/>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131" y="266338"/>
            <a:ext cx="5669771" cy="571549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9932567" y="1978079"/>
                <a:ext cx="1693244" cy="923330"/>
              </a:xfrm>
              <a:prstGeom prst="rect">
                <a:avLst/>
              </a:prstGeom>
              <a:noFill/>
            </p:spPr>
            <p:txBody>
              <a:bodyPr wrap="square" rtlCol="0">
                <a:spAutoFit/>
              </a:bodyPr>
              <a:lstStyle/>
              <a:p>
                <a:r>
                  <a:rPr lang="en-US" altLang="zh-CN" dirty="0" smtClean="0"/>
                  <a:t>z</a:t>
                </a:r>
                <a14:m>
                  <m:oMath xmlns:m="http://schemas.openxmlformats.org/officeDocument/2006/math">
                    <m:r>
                      <a:rPr lang="zh-CN" altLang="en-US" i="1">
                        <a:latin typeface="Cambria Math" panose="02040503050406030204" pitchFamily="18" charset="0"/>
                      </a:rPr>
                      <m:t>≥</m:t>
                    </m:r>
                  </m:oMath>
                </a14:m>
                <a:r>
                  <a:rPr lang="en-US" altLang="zh-CN" dirty="0" smtClean="0"/>
                  <a:t>0  x</a:t>
                </a:r>
                <a14:m>
                  <m:oMath xmlns:m="http://schemas.openxmlformats.org/officeDocument/2006/math">
                    <m:r>
                      <a:rPr lang="zh-CN" altLang="en-US" i="1">
                        <a:latin typeface="Cambria Math" panose="02040503050406030204" pitchFamily="18" charset="0"/>
                      </a:rPr>
                      <m:t>≥</m:t>
                    </m:r>
                  </m:oMath>
                </a14:m>
                <a:r>
                  <a:rPr lang="en-US" altLang="zh-CN" dirty="0" smtClean="0"/>
                  <a:t>0  y</a:t>
                </a:r>
                <a14:m>
                  <m:oMath xmlns:m="http://schemas.openxmlformats.org/officeDocument/2006/math">
                    <m:r>
                      <a:rPr lang="zh-CN" altLang="en-US" i="1">
                        <a:latin typeface="Cambria Math" panose="02040503050406030204" pitchFamily="18" charset="0"/>
                      </a:rPr>
                      <m:t>≥</m:t>
                    </m:r>
                  </m:oMath>
                </a14:m>
                <a:r>
                  <a:rPr lang="en-US" altLang="zh-CN" dirty="0" smtClean="0"/>
                  <a:t>0</a:t>
                </a:r>
              </a:p>
              <a:p>
                <a:r>
                  <a:rPr lang="en-US" altLang="zh-CN" dirty="0" smtClean="0"/>
                  <a:t>x</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smtClean="0">
                            <a:latin typeface="Cambria Math" panose="02040503050406030204" pitchFamily="18" charset="0"/>
                          </a:rPr>
                          <m:t>2</m:t>
                        </m:r>
                      </m:e>
                      <m:sup>
                        <m:r>
                          <a:rPr lang="en-US" altLang="zh-CN" i="1">
                            <a:latin typeface="Cambria Math" panose="02040503050406030204" pitchFamily="18" charset="0"/>
                          </a:rPr>
                          <m:t>𝑧</m:t>
                        </m:r>
                      </m:sup>
                    </m:sSup>
                  </m:oMath>
                </a14:m>
                <a:r>
                  <a:rPr lang="zh-CN" altLang="en-US" dirty="0" smtClean="0"/>
                  <a:t>  </a:t>
                </a:r>
                <a:r>
                  <a:rPr lang="en-US" altLang="zh-CN" dirty="0" smtClean="0"/>
                  <a:t>y</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𝑧</m:t>
                        </m:r>
                      </m:sup>
                    </m:sSup>
                  </m:oMath>
                </a14:m>
                <a:r>
                  <a:rPr lang="zh-CN" altLang="en-US" dirty="0"/>
                  <a:t> </a:t>
                </a:r>
                <a:endParaRPr lang="zh-CN" altLang="en-US" dirty="0"/>
              </a:p>
              <a:p>
                <a:endParaRPr lang="en-US" altLang="zh-CN" dirty="0" smtClean="0"/>
              </a:p>
            </p:txBody>
          </p:sp>
        </mc:Choice>
        <mc:Fallback>
          <p:sp>
            <p:nvSpPr>
              <p:cNvPr id="10" name="文本框 9"/>
              <p:cNvSpPr txBox="1">
                <a:spLocks noRot="1" noChangeAspect="1" noMove="1" noResize="1" noEditPoints="1" noAdjustHandles="1" noChangeArrowheads="1" noChangeShapeType="1" noTextEdit="1"/>
              </p:cNvSpPr>
              <p:nvPr/>
            </p:nvSpPr>
            <p:spPr>
              <a:xfrm>
                <a:off x="9932567" y="1978079"/>
                <a:ext cx="1693244" cy="923330"/>
              </a:xfrm>
              <a:prstGeom prst="rect">
                <a:avLst/>
              </a:prstGeom>
              <a:blipFill rotWithShape="0">
                <a:blip r:embed="rId4"/>
                <a:stretch>
                  <a:fillRect l="-2878" t="-3289"/>
                </a:stretch>
              </a:blipFill>
            </p:spPr>
            <p:txBody>
              <a:bodyPr/>
              <a:lstStyle/>
              <a:p>
                <a:r>
                  <a:rPr lang="zh-CN" altLang="en-US">
                    <a:noFill/>
                  </a:rPr>
                  <a:t> </a:t>
                </a:r>
              </a:p>
            </p:txBody>
          </p:sp>
        </mc:Fallback>
      </mc:AlternateContent>
      <p:sp>
        <p:nvSpPr>
          <p:cNvPr id="11" name="文本框 10"/>
          <p:cNvSpPr txBox="1"/>
          <p:nvPr/>
        </p:nvSpPr>
        <p:spPr>
          <a:xfrm>
            <a:off x="7520473" y="3745468"/>
            <a:ext cx="1082351" cy="369332"/>
          </a:xfrm>
          <a:prstGeom prst="rect">
            <a:avLst/>
          </a:prstGeom>
          <a:noFill/>
        </p:spPr>
        <p:txBody>
          <a:bodyPr wrap="square" rtlCol="0">
            <a:spAutoFit/>
          </a:bodyPr>
          <a:lstStyle/>
          <a:p>
            <a:r>
              <a:rPr lang="en-US" altLang="zh-CN" dirty="0" err="1" smtClean="0"/>
              <a:t>hashmap</a:t>
            </a:r>
            <a:endParaRPr lang="zh-CN" altLang="en-US" dirty="0"/>
          </a:p>
        </p:txBody>
      </p:sp>
    </p:spTree>
    <p:extLst>
      <p:ext uri="{BB962C8B-B14F-4D97-AF65-F5344CB8AC3E}">
        <p14:creationId xmlns:p14="http://schemas.microsoft.com/office/powerpoint/2010/main" val="1471780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6546"/>
            <a:ext cx="10515600" cy="1325563"/>
          </a:xfrm>
        </p:spPr>
        <p:txBody>
          <a:bodyPr/>
          <a:lstStyle/>
          <a:p>
            <a:r>
              <a:rPr lang="zh-CN" altLang="en-US" dirty="0"/>
              <a:t>地图局部更新功能</a:t>
            </a:r>
          </a:p>
        </p:txBody>
      </p:sp>
      <p:pic>
        <p:nvPicPr>
          <p:cNvPr id="18" name="内容占位符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51" y="995201"/>
            <a:ext cx="6362854" cy="4351338"/>
          </a:xfr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480" y="995201"/>
            <a:ext cx="6698560" cy="4298052"/>
          </a:xfrm>
          <a:prstGeom prst="rect">
            <a:avLst/>
          </a:prstGeom>
        </p:spPr>
      </p:pic>
      <p:sp>
        <p:nvSpPr>
          <p:cNvPr id="22" name="文本框 21"/>
          <p:cNvSpPr txBox="1"/>
          <p:nvPr/>
        </p:nvSpPr>
        <p:spPr>
          <a:xfrm>
            <a:off x="2537927" y="1022777"/>
            <a:ext cx="1287625" cy="369332"/>
          </a:xfrm>
          <a:prstGeom prst="rect">
            <a:avLst/>
          </a:prstGeom>
          <a:noFill/>
        </p:spPr>
        <p:txBody>
          <a:bodyPr wrap="square" rtlCol="0">
            <a:spAutoFit/>
          </a:bodyPr>
          <a:lstStyle/>
          <a:p>
            <a:r>
              <a:rPr lang="en-US" altLang="zh-CN" dirty="0" smtClean="0"/>
              <a:t>Zoom=4</a:t>
            </a:r>
            <a:endParaRPr lang="zh-CN" altLang="en-US" dirty="0"/>
          </a:p>
        </p:txBody>
      </p:sp>
      <p:sp>
        <p:nvSpPr>
          <p:cNvPr id="23" name="文本框 22"/>
          <p:cNvSpPr txBox="1"/>
          <p:nvPr/>
        </p:nvSpPr>
        <p:spPr>
          <a:xfrm>
            <a:off x="7069687" y="995201"/>
            <a:ext cx="1139073" cy="369332"/>
          </a:xfrm>
          <a:prstGeom prst="rect">
            <a:avLst/>
          </a:prstGeom>
          <a:noFill/>
        </p:spPr>
        <p:txBody>
          <a:bodyPr wrap="square" rtlCol="0">
            <a:spAutoFit/>
          </a:bodyPr>
          <a:lstStyle/>
          <a:p>
            <a:r>
              <a:rPr lang="en-US" altLang="zh-CN" dirty="0" smtClean="0"/>
              <a:t>Zoom=5</a:t>
            </a:r>
            <a:endParaRPr lang="zh-CN" altLang="en-US" dirty="0"/>
          </a:p>
        </p:txBody>
      </p:sp>
      <p:sp>
        <p:nvSpPr>
          <p:cNvPr id="24" name="文本框 23"/>
          <p:cNvSpPr txBox="1"/>
          <p:nvPr/>
        </p:nvSpPr>
        <p:spPr>
          <a:xfrm>
            <a:off x="740228" y="5293351"/>
            <a:ext cx="10711543" cy="1200329"/>
          </a:xfrm>
          <a:prstGeom prst="rect">
            <a:avLst/>
          </a:prstGeom>
          <a:noFill/>
        </p:spPr>
        <p:txBody>
          <a:bodyPr wrap="square" rtlCol="0">
            <a:spAutoFit/>
          </a:bodyPr>
          <a:lstStyle/>
          <a:p>
            <a:r>
              <a:rPr lang="zh-CN" altLang="en-US" sz="2400" dirty="0" smtClean="0"/>
              <a:t>经纬度坐标</a:t>
            </a:r>
            <a:r>
              <a:rPr lang="en-US" altLang="zh-CN" sz="2400" dirty="0"/>
              <a:t> </a:t>
            </a:r>
            <a:r>
              <a:rPr lang="en-US" altLang="zh-CN" sz="2400" dirty="0" smtClean="0">
                <a:sym typeface="Wingdings" panose="05000000000000000000" pitchFamily="2" charset="2"/>
              </a:rPr>
              <a:t>  </a:t>
            </a:r>
            <a:r>
              <a:rPr lang="en-US" altLang="zh-CN" sz="2400" dirty="0" err="1" smtClean="0"/>
              <a:t>tile_x</a:t>
            </a:r>
            <a:r>
              <a:rPr lang="en-US" altLang="zh-CN" sz="2400" dirty="0" smtClean="0"/>
              <a:t> , </a:t>
            </a:r>
            <a:r>
              <a:rPr lang="en-US" altLang="zh-CN" sz="2400" dirty="0" err="1" smtClean="0"/>
              <a:t>tile_y</a:t>
            </a:r>
            <a:r>
              <a:rPr lang="en-US" altLang="zh-CN" sz="2400" dirty="0" smtClean="0"/>
              <a:t> ?</a:t>
            </a:r>
          </a:p>
          <a:p>
            <a:r>
              <a:rPr lang="zh-CN" altLang="en-US" sz="2400" dirty="0" smtClean="0"/>
              <a:t>（</a:t>
            </a:r>
            <a:r>
              <a:rPr lang="en-US" altLang="zh-CN" sz="2400" dirty="0" smtClean="0"/>
              <a:t>115.6</a:t>
            </a:r>
            <a:r>
              <a:rPr lang="zh-CN" altLang="en-US" sz="2400" dirty="0" smtClean="0"/>
              <a:t>，</a:t>
            </a:r>
            <a:r>
              <a:rPr lang="en-US" altLang="zh-CN" sz="2400" dirty="0" smtClean="0"/>
              <a:t>41.6</a:t>
            </a:r>
            <a:r>
              <a:rPr lang="zh-CN" altLang="en-US" sz="2400" dirty="0" smtClean="0"/>
              <a:t>）</a:t>
            </a:r>
            <a:r>
              <a:rPr lang="en-US" altLang="zh-CN" sz="2400" dirty="0" smtClean="0">
                <a:sym typeface="Wingdings" panose="05000000000000000000" pitchFamily="2" charset="2"/>
              </a:rPr>
              <a:t> (48,25)  ?</a:t>
            </a:r>
          </a:p>
          <a:p>
            <a:r>
              <a:rPr lang="en-US" altLang="zh-CN" sz="2400" dirty="0">
                <a:sym typeface="Wingdings" panose="05000000000000000000" pitchFamily="2" charset="2"/>
              </a:rPr>
              <a:t>u</a:t>
            </a:r>
            <a:r>
              <a:rPr lang="en-US" altLang="zh-CN" sz="2400" dirty="0" smtClean="0">
                <a:sym typeface="Wingdings" panose="05000000000000000000" pitchFamily="2" charset="2"/>
              </a:rPr>
              <a:t>pdate set  </a:t>
            </a:r>
            <a:r>
              <a:rPr lang="en-US" altLang="zh-CN" sz="2400" dirty="0" err="1" smtClean="0">
                <a:sym typeface="Wingdings" panose="05000000000000000000" pitchFamily="2" charset="2"/>
              </a:rPr>
              <a:t>tile_data</a:t>
            </a:r>
            <a:r>
              <a:rPr lang="en-US" altLang="zh-CN" sz="2400" dirty="0" smtClean="0">
                <a:sym typeface="Wingdings" panose="05000000000000000000" pitchFamily="2" charset="2"/>
              </a:rPr>
              <a:t>=</a:t>
            </a:r>
            <a:r>
              <a:rPr lang="en-US" altLang="zh-CN" sz="2400" dirty="0" err="1" smtClean="0">
                <a:sym typeface="Wingdings" panose="05000000000000000000" pitchFamily="2" charset="2"/>
              </a:rPr>
              <a:t>new_data</a:t>
            </a:r>
            <a:r>
              <a:rPr lang="en-US" altLang="zh-CN" sz="2400" dirty="0" smtClean="0">
                <a:sym typeface="Wingdings" panose="05000000000000000000" pitchFamily="2" charset="2"/>
              </a:rPr>
              <a:t> where </a:t>
            </a:r>
            <a:r>
              <a:rPr lang="en-US" altLang="zh-CN" sz="2400" dirty="0" err="1" smtClean="0">
                <a:sym typeface="Wingdings" panose="05000000000000000000" pitchFamily="2" charset="2"/>
              </a:rPr>
              <a:t>zoom_level</a:t>
            </a:r>
            <a:r>
              <a:rPr lang="en-US" altLang="zh-CN" sz="2400" dirty="0" smtClean="0">
                <a:sym typeface="Wingdings" panose="05000000000000000000" pitchFamily="2" charset="2"/>
              </a:rPr>
              <a:t>=4 and </a:t>
            </a:r>
            <a:r>
              <a:rPr lang="en-US" altLang="zh-CN" sz="2400" dirty="0" err="1" smtClean="0">
                <a:sym typeface="Wingdings" panose="05000000000000000000" pitchFamily="2" charset="2"/>
              </a:rPr>
              <a:t>tile_x</a:t>
            </a:r>
            <a:r>
              <a:rPr lang="en-US" altLang="zh-CN" sz="2400" dirty="0" smtClean="0">
                <a:sym typeface="Wingdings" panose="05000000000000000000" pitchFamily="2" charset="2"/>
              </a:rPr>
              <a:t>=48 and </a:t>
            </a:r>
            <a:r>
              <a:rPr lang="en-US" altLang="zh-CN" sz="2400" dirty="0" err="1" smtClean="0">
                <a:sym typeface="Wingdings" panose="05000000000000000000" pitchFamily="2" charset="2"/>
              </a:rPr>
              <a:t>tile_y</a:t>
            </a:r>
            <a:r>
              <a:rPr lang="en-US" altLang="zh-CN" sz="2400" dirty="0" smtClean="0">
                <a:sym typeface="Wingdings" panose="05000000000000000000" pitchFamily="2" charset="2"/>
              </a:rPr>
              <a:t>=25</a:t>
            </a:r>
            <a:endParaRPr lang="zh-CN" altLang="en-US" sz="2400" dirty="0"/>
          </a:p>
        </p:txBody>
      </p:sp>
    </p:spTree>
    <p:extLst>
      <p:ext uri="{BB962C8B-B14F-4D97-AF65-F5344CB8AC3E}">
        <p14:creationId xmlns:p14="http://schemas.microsoft.com/office/powerpoint/2010/main" val="31770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024" y="-120067"/>
            <a:ext cx="10515600" cy="1325563"/>
          </a:xfrm>
        </p:spPr>
        <p:txBody>
          <a:bodyPr/>
          <a:lstStyle/>
          <a:p>
            <a:r>
              <a:rPr lang="zh-CN" altLang="en-US" dirty="0" smtClean="0"/>
              <a:t>地图局部更新功能原理与流程图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359" y="877077"/>
            <a:ext cx="5014975" cy="575698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02" y="1721870"/>
            <a:ext cx="2354355" cy="1159205"/>
          </a:xfrm>
          <a:prstGeom prst="rect">
            <a:avLst/>
          </a:prstGeom>
        </p:spPr>
      </p:pic>
      <p:sp>
        <p:nvSpPr>
          <p:cNvPr id="6" name="文本框 5"/>
          <p:cNvSpPr txBox="1"/>
          <p:nvPr/>
        </p:nvSpPr>
        <p:spPr>
          <a:xfrm>
            <a:off x="1250302" y="1352538"/>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7" name="文本框 6"/>
          <p:cNvSpPr txBox="1"/>
          <p:nvPr/>
        </p:nvSpPr>
        <p:spPr>
          <a:xfrm>
            <a:off x="1250302" y="2881075"/>
            <a:ext cx="4376057" cy="369332"/>
          </a:xfrm>
          <a:prstGeom prst="rect">
            <a:avLst/>
          </a:prstGeom>
          <a:noFill/>
        </p:spPr>
        <p:txBody>
          <a:bodyPr wrap="square" rtlCol="0">
            <a:spAutoFit/>
          </a:bodyPr>
          <a:lstStyle/>
          <a:p>
            <a:r>
              <a:rPr lang="zh-CN" altLang="en-US" dirty="0" smtClean="0"/>
              <a:t>将经纬度坐标转为地图瓦片坐标</a:t>
            </a:r>
            <a:endParaRPr lang="zh-CN" altLang="en-US" dirty="0"/>
          </a:p>
        </p:txBody>
      </p:sp>
    </p:spTree>
    <p:extLst>
      <p:ext uri="{BB962C8B-B14F-4D97-AF65-F5344CB8AC3E}">
        <p14:creationId xmlns:p14="http://schemas.microsoft.com/office/powerpoint/2010/main" val="3308206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646" y="37322"/>
            <a:ext cx="10515600" cy="1325563"/>
          </a:xfrm>
        </p:spPr>
        <p:txBody>
          <a:bodyPr/>
          <a:lstStyle/>
          <a:p>
            <a:r>
              <a:rPr lang="zh-CN" altLang="en-US" dirty="0" smtClean="0"/>
              <a:t>局部更新</a:t>
            </a:r>
            <a:r>
              <a:rPr lang="zh-CN" altLang="en-US" dirty="0" smtClean="0"/>
              <a:t>一致性</a:t>
            </a:r>
            <a:endParaRPr lang="zh-CN" altLang="en-US" dirty="0"/>
          </a:p>
        </p:txBody>
      </p:sp>
      <p:sp>
        <p:nvSpPr>
          <p:cNvPr id="3" name="文本框 2"/>
          <p:cNvSpPr txBox="1"/>
          <p:nvPr/>
        </p:nvSpPr>
        <p:spPr>
          <a:xfrm>
            <a:off x="378278" y="1203361"/>
            <a:ext cx="6078506" cy="1200329"/>
          </a:xfrm>
          <a:prstGeom prst="rect">
            <a:avLst/>
          </a:prstGeom>
          <a:noFill/>
        </p:spPr>
        <p:txBody>
          <a:bodyPr wrap="square" rtlCol="0">
            <a:spAutoFit/>
          </a:bodyPr>
          <a:lstStyle/>
          <a:p>
            <a:pPr>
              <a:lnSpc>
                <a:spcPct val="150000"/>
              </a:lnSpc>
            </a:pPr>
            <a:r>
              <a:rPr lang="zh-CN" altLang="en-US" sz="2400" dirty="0" smtClean="0"/>
              <a:t>整体更新与各部分更新结果不同，存在空隙</a:t>
            </a:r>
            <a:endParaRPr lang="en-US" altLang="zh-CN" sz="2400" dirty="0" smtClean="0"/>
          </a:p>
          <a:p>
            <a:pPr>
              <a:lnSpc>
                <a:spcPct val="150000"/>
              </a:lnSpc>
            </a:pPr>
            <a:r>
              <a:rPr lang="zh-CN" altLang="en-US" sz="2400" dirty="0" smtClean="0"/>
              <a:t>不一致的来源：坐标取整（精确度）</a:t>
            </a:r>
            <a:endParaRPr lang="en-US" altLang="zh-CN"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514" y="257401"/>
            <a:ext cx="3154953" cy="283488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990" y="3092287"/>
            <a:ext cx="2773920" cy="290347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78" y="3092287"/>
            <a:ext cx="6759526" cy="3223539"/>
          </a:xfrm>
          <a:prstGeom prst="rect">
            <a:avLst/>
          </a:prstGeom>
        </p:spPr>
      </p:pic>
      <p:sp>
        <p:nvSpPr>
          <p:cNvPr id="7" name="文本框 6"/>
          <p:cNvSpPr txBox="1"/>
          <p:nvPr/>
        </p:nvSpPr>
        <p:spPr>
          <a:xfrm>
            <a:off x="559838" y="6131160"/>
            <a:ext cx="7109926" cy="461665"/>
          </a:xfrm>
          <a:prstGeom prst="rect">
            <a:avLst/>
          </a:prstGeom>
          <a:noFill/>
        </p:spPr>
        <p:txBody>
          <a:bodyPr wrap="square" rtlCol="0">
            <a:spAutoFit/>
          </a:bodyPr>
          <a:lstStyle/>
          <a:p>
            <a:r>
              <a:rPr lang="zh-CN" altLang="en-US" sz="2400" dirty="0" smtClean="0"/>
              <a:t>更新前提：以单个瓦片的长宽为更新最小范围</a:t>
            </a:r>
            <a:endParaRPr lang="zh-CN" altLang="en-US" sz="2400" dirty="0"/>
          </a:p>
        </p:txBody>
      </p:sp>
      <p:sp>
        <p:nvSpPr>
          <p:cNvPr id="8" name="文本框 7"/>
          <p:cNvSpPr txBox="1"/>
          <p:nvPr/>
        </p:nvSpPr>
        <p:spPr>
          <a:xfrm>
            <a:off x="8668139" y="6131160"/>
            <a:ext cx="2515771" cy="369332"/>
          </a:xfrm>
          <a:prstGeom prst="rect">
            <a:avLst/>
          </a:prstGeom>
          <a:noFill/>
        </p:spPr>
        <p:txBody>
          <a:bodyPr wrap="square" rtlCol="0">
            <a:spAutoFit/>
          </a:bodyPr>
          <a:lstStyle/>
          <a:p>
            <a:r>
              <a:rPr lang="zh-CN" altLang="en-US" dirty="0" smtClean="0"/>
              <a:t>至少有一个大于</a:t>
            </a:r>
            <a:r>
              <a:rPr lang="en-US" altLang="zh-CN" dirty="0" smtClean="0"/>
              <a:t>1/4</a:t>
            </a:r>
            <a:endParaRPr lang="zh-CN" altLang="en-US" dirty="0"/>
          </a:p>
        </p:txBody>
      </p:sp>
    </p:spTree>
    <p:extLst>
      <p:ext uri="{BB962C8B-B14F-4D97-AF65-F5344CB8AC3E}">
        <p14:creationId xmlns:p14="http://schemas.microsoft.com/office/powerpoint/2010/main" val="3163544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zh-CN" altLang="en-US" dirty="0" smtClean="0"/>
              <a:t>与展望</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1.</a:t>
            </a:r>
            <a:r>
              <a:rPr lang="zh-CN" altLang="en-US" dirty="0" smtClean="0"/>
              <a:t>没有</a:t>
            </a:r>
            <a:r>
              <a:rPr lang="zh-CN" altLang="en-US" dirty="0"/>
              <a:t>考虑轨迹</a:t>
            </a:r>
            <a:r>
              <a:rPr lang="zh-CN" altLang="en-US" dirty="0" smtClean="0"/>
              <a:t>数据点的</a:t>
            </a:r>
            <a:r>
              <a:rPr lang="zh-CN" altLang="en-US" dirty="0"/>
              <a:t>次序和</a:t>
            </a:r>
            <a:r>
              <a:rPr lang="zh-CN" altLang="en-US" dirty="0" smtClean="0"/>
              <a:t>方向性（</a:t>
            </a:r>
            <a:r>
              <a:rPr lang="en-US" altLang="zh-CN" dirty="0" smtClean="0"/>
              <a:t>AB vs BA)</a:t>
            </a:r>
            <a:endParaRPr lang="en-US" altLang="zh-CN" dirty="0"/>
          </a:p>
          <a:p>
            <a:pPr>
              <a:lnSpc>
                <a:spcPct val="150000"/>
              </a:lnSpc>
            </a:pPr>
            <a:r>
              <a:rPr lang="en-US" altLang="zh-CN" dirty="0" smtClean="0"/>
              <a:t>2.</a:t>
            </a:r>
            <a:r>
              <a:rPr lang="zh-CN" altLang="en-US" dirty="0"/>
              <a:t>优先点选取算法过于</a:t>
            </a:r>
            <a:r>
              <a:rPr lang="zh-CN" altLang="en-US" dirty="0" smtClean="0"/>
              <a:t>繁琐，建树速度慢</a:t>
            </a:r>
            <a:endParaRPr lang="en-US" altLang="zh-CN" dirty="0" smtClean="0"/>
          </a:p>
          <a:p>
            <a:pPr>
              <a:lnSpc>
                <a:spcPct val="150000"/>
              </a:lnSpc>
            </a:pPr>
            <a:r>
              <a:rPr lang="en-US" altLang="zh-CN" dirty="0" smtClean="0"/>
              <a:t>3.</a:t>
            </a:r>
            <a:r>
              <a:rPr lang="zh-CN" altLang="en-US" dirty="0" smtClean="0"/>
              <a:t>缓存没有失效</a:t>
            </a:r>
            <a:endParaRPr lang="en-US" altLang="zh-CN" dirty="0" smtClean="0"/>
          </a:p>
          <a:p>
            <a:pPr>
              <a:lnSpc>
                <a:spcPct val="150000"/>
              </a:lnSpc>
            </a:pPr>
            <a:r>
              <a:rPr lang="en-US" altLang="zh-CN" dirty="0" smtClean="0"/>
              <a:t>4.</a:t>
            </a:r>
            <a:r>
              <a:rPr lang="zh-CN" altLang="en-US" dirty="0" smtClean="0"/>
              <a:t>瓦片更新粒度太大</a:t>
            </a:r>
            <a:endParaRPr lang="zh-CN" altLang="en-US" dirty="0"/>
          </a:p>
        </p:txBody>
      </p:sp>
    </p:spTree>
    <p:extLst>
      <p:ext uri="{BB962C8B-B14F-4D97-AF65-F5344CB8AC3E}">
        <p14:creationId xmlns:p14="http://schemas.microsoft.com/office/powerpoint/2010/main" val="3127736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2495" y="2348042"/>
            <a:ext cx="10515600" cy="4351338"/>
          </a:xfrm>
        </p:spPr>
        <p:txBody>
          <a:bodyPr>
            <a:normAutofit/>
          </a:bodyPr>
          <a:lstStyle/>
          <a:p>
            <a:r>
              <a:rPr lang="zh-CN" altLang="en-US" sz="4800" dirty="0" smtClean="0"/>
              <a:t>谢谢</a:t>
            </a:r>
            <a:endParaRPr lang="zh-CN" altLang="en-US" sz="4800" dirty="0"/>
          </a:p>
        </p:txBody>
      </p:sp>
    </p:spTree>
    <p:extLst>
      <p:ext uri="{BB962C8B-B14F-4D97-AF65-F5344CB8AC3E}">
        <p14:creationId xmlns:p14="http://schemas.microsoft.com/office/powerpoint/2010/main" val="3164978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951" y="327803"/>
            <a:ext cx="10515600" cy="1325563"/>
          </a:xfrm>
        </p:spPr>
        <p:txBody>
          <a:bodyPr/>
          <a:lstStyle/>
          <a:p>
            <a:r>
              <a:rPr lang="zh-CN" altLang="en-US" dirty="0" smtClean="0"/>
              <a:t>地理轨迹</a:t>
            </a:r>
            <a:r>
              <a:rPr lang="en-US" altLang="zh-CN" dirty="0" smtClean="0"/>
              <a:t>&amp;&amp;</a:t>
            </a:r>
            <a:r>
              <a:rPr lang="zh-CN" altLang="en-US" dirty="0" smtClean="0"/>
              <a:t>相似性</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541" y="1408923"/>
            <a:ext cx="6316824" cy="4906055"/>
          </a:xfrm>
        </p:spPr>
      </p:pic>
      <p:sp>
        <p:nvSpPr>
          <p:cNvPr id="5" name="文本框 4"/>
          <p:cNvSpPr txBox="1"/>
          <p:nvPr/>
        </p:nvSpPr>
        <p:spPr>
          <a:xfrm>
            <a:off x="817595" y="1408923"/>
            <a:ext cx="3536302" cy="5632311"/>
          </a:xfrm>
          <a:prstGeom prst="rect">
            <a:avLst/>
          </a:prstGeom>
          <a:noFill/>
        </p:spPr>
        <p:txBody>
          <a:bodyPr wrap="square" rtlCol="0">
            <a:spAutoFit/>
          </a:bodyPr>
          <a:lstStyle/>
          <a:p>
            <a:pPr>
              <a:lnSpc>
                <a:spcPct val="150000"/>
              </a:lnSpc>
            </a:pPr>
            <a:r>
              <a:rPr lang="en-US" altLang="zh-CN" dirty="0"/>
              <a:t>1.</a:t>
            </a:r>
            <a:r>
              <a:rPr lang="zh-CN" altLang="en-US" dirty="0"/>
              <a:t>地理轨迹是运动实体在空间中所经过点的集合</a:t>
            </a:r>
            <a:r>
              <a:rPr lang="zh-CN" altLang="en-US" dirty="0" smtClean="0"/>
              <a:t>。</a:t>
            </a:r>
            <a:endParaRPr lang="en-US" altLang="zh-CN" dirty="0"/>
          </a:p>
          <a:p>
            <a:pPr>
              <a:lnSpc>
                <a:spcPct val="150000"/>
              </a:lnSpc>
            </a:pPr>
            <a:r>
              <a:rPr lang="en-US" altLang="zh-CN" dirty="0"/>
              <a:t>2.</a:t>
            </a:r>
            <a:r>
              <a:rPr lang="zh-CN" altLang="en-US" dirty="0"/>
              <a:t>轨迹数据潜在性地暴露了实体的活动特征、行为倾向和环境关系等信息</a:t>
            </a:r>
            <a:r>
              <a:rPr lang="zh-CN" altLang="en-US" dirty="0" smtClean="0"/>
              <a:t>。</a:t>
            </a:r>
            <a:endParaRPr lang="en-US" altLang="zh-CN" dirty="0"/>
          </a:p>
          <a:p>
            <a:pPr>
              <a:lnSpc>
                <a:spcPct val="150000"/>
              </a:lnSpc>
            </a:pPr>
            <a:r>
              <a:rPr lang="en-US" altLang="zh-CN" dirty="0"/>
              <a:t>3.</a:t>
            </a:r>
            <a:r>
              <a:rPr lang="zh-CN" altLang="en-US" dirty="0"/>
              <a:t>轨迹越相似的实体，其存在关联的可能性越大</a:t>
            </a:r>
            <a:r>
              <a:rPr lang="zh-CN" altLang="en-US" dirty="0" smtClean="0"/>
              <a:t>。</a:t>
            </a:r>
            <a:endParaRPr lang="en-US" altLang="zh-CN" dirty="0"/>
          </a:p>
          <a:p>
            <a:pPr>
              <a:lnSpc>
                <a:spcPct val="150000"/>
              </a:lnSpc>
            </a:pPr>
            <a:r>
              <a:rPr lang="en-US" altLang="zh-CN" dirty="0"/>
              <a:t>4.</a:t>
            </a:r>
            <a:r>
              <a:rPr lang="zh-CN" altLang="en-US" dirty="0"/>
              <a:t>红色轨迹与蓝色轨迹更相似，其实体本身存在关联的可能性更大</a:t>
            </a:r>
            <a:r>
              <a:rPr lang="zh-CN" altLang="en-US" dirty="0" smtClean="0"/>
              <a:t>。</a:t>
            </a:r>
            <a:endParaRPr lang="en-US" altLang="zh-CN" dirty="0"/>
          </a:p>
          <a:p>
            <a:pPr>
              <a:lnSpc>
                <a:spcPct val="150000"/>
              </a:lnSpc>
            </a:pPr>
            <a:r>
              <a:rPr lang="en-US" altLang="zh-CN" dirty="0"/>
              <a:t>5.</a:t>
            </a:r>
            <a:r>
              <a:rPr lang="zh-CN" altLang="en-US" dirty="0"/>
              <a:t>可能的应用场景包括用户分类，交通路线预测，犯罪同伙分析。</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109791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3116"/>
            <a:ext cx="10515600" cy="1325563"/>
          </a:xfrm>
        </p:spPr>
        <p:txBody>
          <a:bodyPr/>
          <a:lstStyle/>
          <a:p>
            <a:r>
              <a:rPr lang="zh-CN" altLang="en-US" dirty="0" smtClean="0"/>
              <a:t> 核心问题</a:t>
            </a:r>
            <a:endParaRPr lang="en-US" altLang="zh-CN" dirty="0" smtClean="0"/>
          </a:p>
        </p:txBody>
      </p:sp>
      <p:sp>
        <p:nvSpPr>
          <p:cNvPr id="3" name="内容占位符 2"/>
          <p:cNvSpPr>
            <a:spLocks noGrp="1"/>
          </p:cNvSpPr>
          <p:nvPr>
            <p:ph idx="1"/>
          </p:nvPr>
        </p:nvSpPr>
        <p:spPr>
          <a:xfrm>
            <a:off x="838200" y="1922463"/>
            <a:ext cx="3911082" cy="4351338"/>
          </a:xfrm>
        </p:spPr>
        <p:txBody>
          <a:bodyPr>
            <a:noAutofit/>
          </a:bodyPr>
          <a:lstStyle/>
          <a:p>
            <a:pPr marL="0">
              <a:lnSpc>
                <a:spcPct val="150000"/>
              </a:lnSpc>
            </a:pPr>
            <a:r>
              <a:rPr lang="zh-CN" altLang="en-US" sz="1800" dirty="0"/>
              <a:t>移动互联网、</a:t>
            </a:r>
            <a:r>
              <a:rPr lang="en-US" altLang="zh-CN" sz="1800" dirty="0"/>
              <a:t>GPS</a:t>
            </a:r>
            <a:r>
              <a:rPr lang="zh-CN" altLang="en-US" sz="1800" dirty="0"/>
              <a:t>和卫星定位技术的发展成熟，使得海量的轨迹数据被存储</a:t>
            </a:r>
            <a:r>
              <a:rPr lang="zh-CN" altLang="en-US" sz="1800" dirty="0" smtClean="0"/>
              <a:t>。</a:t>
            </a:r>
            <a:endParaRPr lang="en-US" altLang="zh-CN" sz="1800" dirty="0"/>
          </a:p>
          <a:p>
            <a:pPr marL="0">
              <a:lnSpc>
                <a:spcPct val="150000"/>
              </a:lnSpc>
            </a:pPr>
            <a:r>
              <a:rPr lang="zh-CN" altLang="en-US" sz="1800" dirty="0"/>
              <a:t>如何找到与目标轨迹最相似的若干条轨迹，并且良好地将结果展示给用户</a:t>
            </a:r>
            <a:r>
              <a:rPr lang="zh-CN" altLang="en-US" sz="1800" dirty="0" smtClean="0"/>
              <a:t>？</a:t>
            </a:r>
            <a:endParaRPr lang="en-US" altLang="zh-CN" sz="1800" dirty="0"/>
          </a:p>
          <a:p>
            <a:pPr marL="0">
              <a:lnSpc>
                <a:spcPct val="150000"/>
              </a:lnSpc>
            </a:pPr>
            <a:r>
              <a:rPr lang="zh-CN" altLang="en-US" sz="1800" dirty="0"/>
              <a:t>通用的解决方案，并不针对特定类型的</a:t>
            </a:r>
            <a:r>
              <a:rPr lang="zh-CN" altLang="en-US" sz="1800" dirty="0" smtClean="0"/>
              <a:t>轨迹。</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82" y="1810139"/>
            <a:ext cx="6988628" cy="4463662"/>
          </a:xfrm>
          <a:prstGeom prst="rect">
            <a:avLst/>
          </a:prstGeom>
        </p:spPr>
      </p:pic>
    </p:spTree>
    <p:extLst>
      <p:ext uri="{BB962C8B-B14F-4D97-AF65-F5344CB8AC3E}">
        <p14:creationId xmlns:p14="http://schemas.microsoft.com/office/powerpoint/2010/main" val="6221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60" y="149596"/>
            <a:ext cx="10515600" cy="1325563"/>
          </a:xfrm>
        </p:spPr>
        <p:txBody>
          <a:bodyPr>
            <a:normAutofit/>
          </a:bodyPr>
          <a:lstStyle/>
          <a:p>
            <a:r>
              <a:rPr lang="zh-CN" altLang="en-US" sz="3200" dirty="0" smtClean="0"/>
              <a:t>百度鹰眼：轨迹去</a:t>
            </a:r>
            <a:r>
              <a:rPr lang="zh-CN" altLang="en-US" sz="3200" dirty="0"/>
              <a:t>噪</a:t>
            </a:r>
            <a:r>
              <a:rPr lang="zh-CN" altLang="en-US" sz="3200" dirty="0" smtClean="0"/>
              <a:t>、抽稀、绑路、展示，超速警报</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8" y="1232563"/>
            <a:ext cx="9593663" cy="5219637"/>
          </a:xfrm>
          <a:prstGeom prst="rect">
            <a:avLst/>
          </a:prstGeom>
        </p:spPr>
      </p:pic>
      <p:sp>
        <p:nvSpPr>
          <p:cNvPr id="5" name="文本框 4"/>
          <p:cNvSpPr txBox="1"/>
          <p:nvPr/>
        </p:nvSpPr>
        <p:spPr>
          <a:xfrm>
            <a:off x="10077060" y="1911795"/>
            <a:ext cx="1894115" cy="646331"/>
          </a:xfrm>
          <a:prstGeom prst="rect">
            <a:avLst/>
          </a:prstGeom>
          <a:noFill/>
        </p:spPr>
        <p:txBody>
          <a:bodyPr wrap="square" rtlCol="0">
            <a:spAutoFit/>
          </a:bodyPr>
          <a:lstStyle/>
          <a:p>
            <a:r>
              <a:rPr lang="zh-CN" altLang="en-US" dirty="0" smtClean="0"/>
              <a:t>百度鹰眼并没有相似性分析功能</a:t>
            </a:r>
            <a:endParaRPr lang="zh-CN" altLang="en-US" dirty="0"/>
          </a:p>
        </p:txBody>
      </p:sp>
      <p:sp>
        <p:nvSpPr>
          <p:cNvPr id="6" name="文本框 5"/>
          <p:cNvSpPr txBox="1"/>
          <p:nvPr/>
        </p:nvSpPr>
        <p:spPr>
          <a:xfrm>
            <a:off x="10165703" y="2900612"/>
            <a:ext cx="1894113" cy="1200329"/>
          </a:xfrm>
          <a:prstGeom prst="rect">
            <a:avLst/>
          </a:prstGeom>
          <a:noFill/>
        </p:spPr>
        <p:txBody>
          <a:bodyPr wrap="square" rtlCol="0">
            <a:spAutoFit/>
          </a:bodyPr>
          <a:lstStyle/>
          <a:p>
            <a:r>
              <a:rPr lang="en-US" altLang="zh-CN" dirty="0" smtClean="0"/>
              <a:t>1.</a:t>
            </a:r>
            <a:r>
              <a:rPr lang="zh-CN" altLang="en-US" dirty="0" smtClean="0"/>
              <a:t>轨迹存储</a:t>
            </a:r>
            <a:endParaRPr lang="en-US" altLang="zh-CN" dirty="0" smtClean="0"/>
          </a:p>
          <a:p>
            <a:r>
              <a:rPr lang="en-US" altLang="zh-CN" dirty="0" smtClean="0"/>
              <a:t>2.</a:t>
            </a:r>
            <a:r>
              <a:rPr lang="zh-CN" altLang="en-US" dirty="0" smtClean="0"/>
              <a:t>轨迹检索</a:t>
            </a:r>
            <a:endParaRPr lang="en-US" altLang="zh-CN" dirty="0" smtClean="0"/>
          </a:p>
          <a:p>
            <a:r>
              <a:rPr lang="zh-CN" altLang="en-US" dirty="0" smtClean="0"/>
              <a:t>（结构、行为）</a:t>
            </a:r>
            <a:endParaRPr lang="en-US" altLang="zh-CN" dirty="0" smtClean="0"/>
          </a:p>
          <a:p>
            <a:r>
              <a:rPr lang="en-US" altLang="zh-CN" dirty="0" smtClean="0"/>
              <a:t>3.</a:t>
            </a:r>
            <a:r>
              <a:rPr lang="zh-CN" altLang="en-US" dirty="0" smtClean="0"/>
              <a:t>地图可视化</a:t>
            </a:r>
            <a:endParaRPr lang="zh-CN" altLang="en-US" dirty="0"/>
          </a:p>
        </p:txBody>
      </p:sp>
    </p:spTree>
    <p:extLst>
      <p:ext uri="{BB962C8B-B14F-4D97-AF65-F5344CB8AC3E}">
        <p14:creationId xmlns:p14="http://schemas.microsoft.com/office/powerpoint/2010/main" val="39570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588" y="103868"/>
            <a:ext cx="10515600" cy="1325563"/>
          </a:xfrm>
        </p:spPr>
        <p:txBody>
          <a:bodyPr/>
          <a:lstStyle/>
          <a:p>
            <a:r>
              <a:rPr lang="zh-CN" altLang="en-US" dirty="0" smtClean="0"/>
              <a:t>优先点树（</a:t>
            </a:r>
            <a:r>
              <a:rPr lang="en-US" altLang="zh-CN" dirty="0" smtClean="0"/>
              <a:t>vantage point </a:t>
            </a:r>
            <a:r>
              <a:rPr lang="en-US" altLang="zh-CN" dirty="0" err="1" smtClean="0"/>
              <a:t>tree,vp</a:t>
            </a:r>
            <a:r>
              <a:rPr lang="en-US" altLang="zh-CN" dirty="0" smtClean="0"/>
              <a:t>-tree</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298802"/>
            <a:ext cx="4778478" cy="280618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66" y="4046587"/>
            <a:ext cx="2698442" cy="26984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344" y="4104987"/>
            <a:ext cx="3429297" cy="2560542"/>
          </a:xfrm>
          <a:prstGeom prst="rect">
            <a:avLst/>
          </a:prstGeom>
        </p:spPr>
      </p:pic>
      <p:pic>
        <p:nvPicPr>
          <p:cNvPr id="7"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1" y="951341"/>
            <a:ext cx="4225639" cy="3762363"/>
          </a:xfrm>
          <a:prstGeom prst="rect">
            <a:avLst/>
          </a:prstGeom>
        </p:spPr>
      </p:pic>
      <p:sp>
        <p:nvSpPr>
          <p:cNvPr id="8" name="文本框 7"/>
          <p:cNvSpPr txBox="1"/>
          <p:nvPr/>
        </p:nvSpPr>
        <p:spPr>
          <a:xfrm>
            <a:off x="6463641" y="4713704"/>
            <a:ext cx="4559559" cy="2446824"/>
          </a:xfrm>
          <a:prstGeom prst="rect">
            <a:avLst/>
          </a:prstGeom>
          <a:noFill/>
        </p:spPr>
        <p:txBody>
          <a:bodyPr wrap="square" rtlCol="0">
            <a:spAutoFit/>
          </a:bodyPr>
          <a:lstStyle/>
          <a:p>
            <a:pPr>
              <a:lnSpc>
                <a:spcPct val="150000"/>
              </a:lnSpc>
            </a:pPr>
            <a:r>
              <a:rPr lang="en-US" altLang="zh-CN" dirty="0" smtClean="0"/>
              <a:t>1.</a:t>
            </a:r>
            <a:r>
              <a:rPr lang="zh-CN" altLang="en-US" dirty="0" smtClean="0"/>
              <a:t>如果每次都能顺利地完成一半的剪枝，那么搜索效率达到</a:t>
            </a:r>
            <a:r>
              <a:rPr lang="en-US" altLang="zh-CN" dirty="0" smtClean="0"/>
              <a:t>O(</a:t>
            </a:r>
            <a:r>
              <a:rPr lang="en-US" altLang="zh-CN" dirty="0" err="1" smtClean="0"/>
              <a:t>log2n</a:t>
            </a:r>
            <a:r>
              <a:rPr lang="en-US" altLang="zh-CN" dirty="0" smtClean="0"/>
              <a:t>)</a:t>
            </a:r>
            <a:endParaRPr lang="en-US" altLang="zh-CN" dirty="0"/>
          </a:p>
          <a:p>
            <a:pPr>
              <a:lnSpc>
                <a:spcPct val="150000"/>
              </a:lnSpc>
            </a:pPr>
            <a:r>
              <a:rPr lang="en-US" altLang="zh-CN" dirty="0" smtClean="0"/>
              <a:t>2.</a:t>
            </a:r>
            <a:r>
              <a:rPr lang="zh-CN" altLang="en-US" dirty="0" smtClean="0"/>
              <a:t>搜索过程类似</a:t>
            </a:r>
            <a:r>
              <a:rPr lang="en-US" altLang="zh-CN" dirty="0" smtClean="0"/>
              <a:t>2</a:t>
            </a:r>
            <a:r>
              <a:rPr lang="zh-CN" altLang="en-US" dirty="0" smtClean="0"/>
              <a:t>分</a:t>
            </a:r>
            <a:r>
              <a:rPr lang="en-US" altLang="zh-CN" dirty="0" smtClean="0"/>
              <a:t>,</a:t>
            </a:r>
            <a:r>
              <a:rPr lang="zh-CN" altLang="en-US" dirty="0" smtClean="0"/>
              <a:t>但查找剪枝不一定能成功，取决于</a:t>
            </a:r>
            <a:r>
              <a:rPr lang="en-US" altLang="zh-CN" dirty="0" err="1" smtClean="0"/>
              <a:t>vp</a:t>
            </a:r>
            <a:r>
              <a:rPr lang="zh-CN" altLang="en-US" dirty="0" smtClean="0"/>
              <a:t>的选择和</a:t>
            </a:r>
            <a:r>
              <a:rPr lang="en-US" altLang="zh-CN" dirty="0" smtClean="0"/>
              <a:t>u</a:t>
            </a:r>
            <a:r>
              <a:rPr lang="zh-CN" altLang="en-US" dirty="0" smtClean="0"/>
              <a:t>值。</a:t>
            </a:r>
            <a:endParaRPr lang="en-US" altLang="zh-CN" dirty="0" smtClean="0"/>
          </a:p>
          <a:p>
            <a:pPr>
              <a:lnSpc>
                <a:spcPct val="150000"/>
              </a:lnSpc>
            </a:pPr>
            <a:r>
              <a:rPr lang="en-US" altLang="zh-CN" dirty="0" err="1" smtClean="0"/>
              <a:t>3.Lucene</a:t>
            </a:r>
            <a:r>
              <a:rPr lang="zh-CN" altLang="en-US" dirty="0" smtClean="0"/>
              <a:t>索引的数据结构</a:t>
            </a:r>
            <a:endParaRPr lang="en-US" altLang="zh-CN" dirty="0"/>
          </a:p>
          <a:p>
            <a:endParaRPr lang="zh-CN" altLang="en-US" dirty="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023" y="951341"/>
            <a:ext cx="9937341" cy="4503810"/>
          </a:xfrm>
          <a:prstGeom prst="rect">
            <a:avLst/>
          </a:prstGeom>
        </p:spPr>
      </p:pic>
    </p:spTree>
    <p:extLst>
      <p:ext uri="{BB962C8B-B14F-4D97-AF65-F5344CB8AC3E}">
        <p14:creationId xmlns:p14="http://schemas.microsoft.com/office/powerpoint/2010/main" val="9535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50" y="1287224"/>
            <a:ext cx="8005665" cy="4680235"/>
          </a:xfrm>
          <a:prstGeom prst="rect">
            <a:avLst/>
          </a:prstGeom>
        </p:spPr>
      </p:pic>
      <p:sp>
        <p:nvSpPr>
          <p:cNvPr id="5" name="文本框 4"/>
          <p:cNvSpPr txBox="1"/>
          <p:nvPr/>
        </p:nvSpPr>
        <p:spPr>
          <a:xfrm>
            <a:off x="289248" y="179228"/>
            <a:ext cx="8845421" cy="923330"/>
          </a:xfrm>
          <a:prstGeom prst="rect">
            <a:avLst/>
          </a:prstGeom>
          <a:noFill/>
        </p:spPr>
        <p:txBody>
          <a:bodyPr wrap="square" rtlCol="0">
            <a:spAutoFit/>
          </a:bodyPr>
          <a:lstStyle/>
          <a:p>
            <a:r>
              <a:rPr lang="zh-CN" altLang="en-US" dirty="0"/>
              <a:t>地图瓦片指的是经过</a:t>
            </a:r>
            <a:r>
              <a:rPr lang="en-US" altLang="zh-CN" dirty="0"/>
              <a:t>Web</a:t>
            </a:r>
            <a:r>
              <a:rPr lang="zh-CN" altLang="en-US" dirty="0"/>
              <a:t>墨卡托投影为平面的世界地图，在不同的地图</a:t>
            </a:r>
          </a:p>
          <a:p>
            <a:r>
              <a:rPr lang="zh-CN" altLang="en-US" dirty="0"/>
              <a:t>分辨率</a:t>
            </a:r>
            <a:r>
              <a:rPr lang="en-US" altLang="zh-CN" dirty="0"/>
              <a:t>(</a:t>
            </a:r>
            <a:r>
              <a:rPr lang="zh-CN" altLang="en-US" dirty="0"/>
              <a:t>整个世界地图的像素大小</a:t>
            </a:r>
            <a:r>
              <a:rPr lang="en-US" altLang="zh-CN" dirty="0"/>
              <a:t>)</a:t>
            </a:r>
            <a:r>
              <a:rPr lang="zh-CN" altLang="en-US" dirty="0"/>
              <a:t>下，通过正方切割的方式将世界地图划分</a:t>
            </a:r>
          </a:p>
          <a:p>
            <a:r>
              <a:rPr lang="zh-CN" altLang="en-US" dirty="0"/>
              <a:t>为像素为</a:t>
            </a:r>
            <a:r>
              <a:rPr lang="en-US" altLang="zh-CN" dirty="0"/>
              <a:t>256 × 256</a:t>
            </a:r>
            <a:r>
              <a:rPr lang="zh-CN" altLang="en-US" dirty="0"/>
              <a:t>的地图单元</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 y="1945805"/>
            <a:ext cx="2354355" cy="1159205"/>
          </a:xfrm>
          <a:prstGeom prst="rect">
            <a:avLst/>
          </a:prstGeom>
        </p:spPr>
      </p:pic>
      <p:sp>
        <p:nvSpPr>
          <p:cNvPr id="7" name="文本框 6"/>
          <p:cNvSpPr txBox="1"/>
          <p:nvPr/>
        </p:nvSpPr>
        <p:spPr>
          <a:xfrm>
            <a:off x="811763" y="1576473"/>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8" name="文本框 7"/>
          <p:cNvSpPr txBox="1"/>
          <p:nvPr/>
        </p:nvSpPr>
        <p:spPr>
          <a:xfrm>
            <a:off x="653141" y="3105010"/>
            <a:ext cx="3069771" cy="3672800"/>
          </a:xfrm>
          <a:prstGeom prst="rect">
            <a:avLst/>
          </a:prstGeom>
          <a:noFill/>
        </p:spPr>
        <p:txBody>
          <a:bodyPr wrap="square" rtlCol="0">
            <a:spAutoFit/>
          </a:bodyPr>
          <a:lstStyle/>
          <a:p>
            <a:pPr indent="-228600">
              <a:lnSpc>
                <a:spcPct val="150000"/>
              </a:lnSpc>
              <a:spcBef>
                <a:spcPts val="1000"/>
              </a:spcBef>
              <a:buFont typeface="Arial" panose="020B0604020202020204" pitchFamily="34" charset="0"/>
              <a:buChar char="•"/>
            </a:pPr>
            <a:r>
              <a:rPr lang="zh-CN" altLang="en-US" dirty="0" smtClean="0"/>
              <a:t>将地球近似看做球体</a:t>
            </a:r>
            <a:r>
              <a:rPr lang="en-US" altLang="zh-CN" dirty="0" smtClean="0"/>
              <a:t>a</a:t>
            </a:r>
            <a:r>
              <a:rPr lang="zh-CN" altLang="en-US" dirty="0"/>
              <a:t>为地球的</a:t>
            </a:r>
            <a:r>
              <a:rPr lang="zh-CN" altLang="en-US" dirty="0" smtClean="0"/>
              <a:t>长轴</a:t>
            </a:r>
            <a:endParaRPr lang="en-US" altLang="zh-CN" dirty="0"/>
          </a:p>
          <a:p>
            <a:pPr indent="-228600">
              <a:lnSpc>
                <a:spcPct val="150000"/>
              </a:lnSpc>
              <a:spcBef>
                <a:spcPts val="1000"/>
              </a:spcBef>
              <a:buFont typeface="Arial" panose="020B0604020202020204" pitchFamily="34" charset="0"/>
              <a:buChar char="•"/>
            </a:pPr>
            <a:r>
              <a:rPr lang="en-US" altLang="zh-CN" dirty="0"/>
              <a:t>θ</a:t>
            </a:r>
            <a:r>
              <a:rPr lang="zh-CN" altLang="en-US" dirty="0"/>
              <a:t>为经度弧度值，取值区间为</a:t>
            </a:r>
            <a:r>
              <a:rPr lang="en-US" altLang="zh-CN" dirty="0"/>
              <a:t>(-π,+π),</a:t>
            </a:r>
            <a:r>
              <a:rPr lang="zh-CN" altLang="en-US" dirty="0"/>
              <a:t>正值为东经，负值为西经。</a:t>
            </a:r>
            <a:endParaRPr lang="en-US" altLang="zh-CN" dirty="0"/>
          </a:p>
          <a:p>
            <a:pPr indent="-228600">
              <a:lnSpc>
                <a:spcPct val="150000"/>
              </a:lnSpc>
              <a:spcBef>
                <a:spcPts val="1000"/>
              </a:spcBef>
              <a:buFont typeface="Arial" panose="020B0604020202020204" pitchFamily="34" charset="0"/>
              <a:buChar char="•"/>
            </a:pPr>
            <a:r>
              <a:rPr lang="en-US" altLang="zh-CN" dirty="0"/>
              <a:t>φ</a:t>
            </a:r>
            <a:r>
              <a:rPr lang="zh-CN" altLang="en-US" dirty="0"/>
              <a:t>为纬度值弧度值，取值区间为</a:t>
            </a:r>
            <a:r>
              <a:rPr lang="en-US" altLang="zh-CN" dirty="0"/>
              <a:t>(-π/2,+π/2)</a:t>
            </a:r>
            <a:r>
              <a:rPr lang="zh-CN" altLang="en-US" dirty="0"/>
              <a:t>，北纬取正值，南纬取</a:t>
            </a:r>
            <a:r>
              <a:rPr lang="zh-CN" altLang="en-US" dirty="0" smtClean="0"/>
              <a:t>负值。</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885" y="6060195"/>
            <a:ext cx="7955630" cy="717615"/>
          </a:xfrm>
          <a:prstGeom prst="rect">
            <a:avLst/>
          </a:prstGeom>
        </p:spPr>
      </p:pic>
    </p:spTree>
    <p:extLst>
      <p:ext uri="{BB962C8B-B14F-4D97-AF65-F5344CB8AC3E}">
        <p14:creationId xmlns:p14="http://schemas.microsoft.com/office/powerpoint/2010/main" val="255590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402" y="1645856"/>
            <a:ext cx="6747398" cy="4351338"/>
          </a:xfrm>
        </p:spPr>
      </p:pic>
      <p:sp>
        <p:nvSpPr>
          <p:cNvPr id="5" name="矩形 4"/>
          <p:cNvSpPr/>
          <p:nvPr/>
        </p:nvSpPr>
        <p:spPr>
          <a:xfrm>
            <a:off x="777740" y="2026590"/>
            <a:ext cx="3828662" cy="2537874"/>
          </a:xfrm>
          <a:prstGeom prst="rect">
            <a:avLst/>
          </a:prstGeom>
        </p:spPr>
        <p:txBody>
          <a:bodyPr wrap="square">
            <a:spAutoFit/>
          </a:bodyPr>
          <a:lstStyle/>
          <a:p>
            <a:pPr>
              <a:lnSpc>
                <a:spcPct val="150000"/>
              </a:lnSpc>
            </a:pPr>
            <a:r>
              <a:rPr lang="zh-CN" altLang="en-US" dirty="0"/>
              <a:t>可视化服务是用户直接操作的前端，其主要</a:t>
            </a:r>
            <a:r>
              <a:rPr lang="zh-CN" altLang="en-US" dirty="0" smtClean="0"/>
              <a:t>职责是</a:t>
            </a:r>
            <a:r>
              <a:rPr lang="zh-CN" altLang="en-US" dirty="0"/>
              <a:t>调用轨迹数据服务获取轨迹数据和调用地图瓦片数据服务获取瓦片数据，</a:t>
            </a:r>
            <a:r>
              <a:rPr lang="zh-CN" altLang="en-US" dirty="0" smtClean="0"/>
              <a:t>然后</a:t>
            </a:r>
            <a:r>
              <a:rPr lang="zh-CN" altLang="en-US" dirty="0"/>
              <a:t>利用前端库整合两部分数据，实现整个服务的可视化</a:t>
            </a:r>
          </a:p>
        </p:txBody>
      </p:sp>
    </p:spTree>
    <p:extLst>
      <p:ext uri="{BB962C8B-B14F-4D97-AF65-F5344CB8AC3E}">
        <p14:creationId xmlns:p14="http://schemas.microsoft.com/office/powerpoint/2010/main" val="1661913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5" y="1156998"/>
            <a:ext cx="3415003" cy="1200329"/>
          </a:xfrm>
          <a:prstGeom prst="rect">
            <a:avLst/>
          </a:prstGeom>
          <a:noFill/>
        </p:spPr>
        <p:txBody>
          <a:bodyPr wrap="square" rtlCol="0">
            <a:spAutoFit/>
          </a:bodyPr>
          <a:lstStyle/>
          <a:p>
            <a:r>
              <a:rPr lang="zh-CN" altLang="en-US" dirty="0" smtClean="0"/>
              <a:t>索引粒度：单个轨迹数据对象</a:t>
            </a:r>
            <a:r>
              <a:rPr lang="en-US" altLang="zh-CN" dirty="0" smtClean="0"/>
              <a:t>=</a:t>
            </a:r>
            <a:r>
              <a:rPr lang="zh-CN" altLang="en-US" dirty="0" smtClean="0"/>
              <a:t>单个空间数据点</a:t>
            </a:r>
            <a:endParaRPr lang="en-US" altLang="zh-CN" dirty="0" smtClean="0"/>
          </a:p>
          <a:p>
            <a:r>
              <a:rPr lang="zh-CN" altLang="en-US" dirty="0" smtClean="0"/>
              <a:t>距离选择：豪斯多夫距离</a:t>
            </a:r>
            <a:endParaRPr lang="en-US" altLang="zh-CN" dirty="0" smtClean="0"/>
          </a:p>
          <a:p>
            <a:r>
              <a:rPr lang="zh-CN" altLang="en-US" dirty="0" smtClean="0"/>
              <a:t>方向性：无，</a:t>
            </a:r>
            <a:r>
              <a:rPr lang="en-US" altLang="zh-CN" dirty="0" smtClean="0"/>
              <a:t>AB=BA</a:t>
            </a:r>
            <a:endParaRPr lang="zh-CN" altLang="en-US" dirty="0"/>
          </a:p>
        </p:txBody>
      </p:sp>
      <p:sp>
        <p:nvSpPr>
          <p:cNvPr id="5" name="文本框 4"/>
          <p:cNvSpPr txBox="1"/>
          <p:nvPr/>
        </p:nvSpPr>
        <p:spPr>
          <a:xfrm>
            <a:off x="382556" y="242595"/>
            <a:ext cx="3489649" cy="523220"/>
          </a:xfrm>
          <a:prstGeom prst="rect">
            <a:avLst/>
          </a:prstGeom>
          <a:noFill/>
        </p:spPr>
        <p:txBody>
          <a:bodyPr wrap="square" rtlCol="0">
            <a:spAutoFit/>
          </a:bodyPr>
          <a:lstStyle/>
          <a:p>
            <a:r>
              <a:rPr lang="zh-CN" altLang="en-US" sz="2800" dirty="0" smtClean="0"/>
              <a:t>轨迹索引设计</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 y="2248109"/>
            <a:ext cx="3101609" cy="4153260"/>
          </a:xfrm>
          <a:prstGeom prst="rect">
            <a:avLst/>
          </a:prstGeom>
        </p:spPr>
      </p:pic>
      <p:cxnSp>
        <p:nvCxnSpPr>
          <p:cNvPr id="3" name="直接连接符 2"/>
          <p:cNvCxnSpPr/>
          <p:nvPr/>
        </p:nvCxnSpPr>
        <p:spPr>
          <a:xfrm>
            <a:off x="3872205" y="1156998"/>
            <a:ext cx="18662" cy="570100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812" y="2248109"/>
            <a:ext cx="5225920" cy="4321041"/>
          </a:xfrm>
          <a:prstGeom prst="rect">
            <a:avLst/>
          </a:prstGeom>
        </p:spPr>
      </p:pic>
      <p:sp>
        <p:nvSpPr>
          <p:cNvPr id="9" name="文本框 8"/>
          <p:cNvSpPr txBox="1"/>
          <p:nvPr/>
        </p:nvSpPr>
        <p:spPr>
          <a:xfrm>
            <a:off x="6699772" y="1572012"/>
            <a:ext cx="4553339" cy="1754326"/>
          </a:xfrm>
          <a:prstGeom prst="rect">
            <a:avLst/>
          </a:prstGeom>
          <a:noFill/>
        </p:spPr>
        <p:txBody>
          <a:bodyPr wrap="square" rtlCol="0">
            <a:spAutoFit/>
          </a:bodyPr>
          <a:lstStyle/>
          <a:p>
            <a:r>
              <a:rPr lang="zh-CN" altLang="en-US" dirty="0" smtClean="0"/>
              <a:t>建立一个</a:t>
            </a:r>
            <a:r>
              <a:rPr lang="en-US" altLang="zh-CN" dirty="0" smtClean="0"/>
              <a:t>n</a:t>
            </a:r>
            <a:r>
              <a:rPr lang="zh-CN" altLang="en-US" dirty="0" smtClean="0"/>
              <a:t>路</a:t>
            </a:r>
            <a:r>
              <a:rPr lang="en-US" altLang="zh-CN" dirty="0" err="1" smtClean="0"/>
              <a:t>vp</a:t>
            </a:r>
            <a:r>
              <a:rPr lang="en-US" altLang="zh-CN" dirty="0" smtClean="0"/>
              <a:t>-tree</a:t>
            </a:r>
          </a:p>
          <a:p>
            <a:r>
              <a:rPr lang="en-US" altLang="zh-CN" dirty="0" smtClean="0"/>
              <a:t>VP-ID:</a:t>
            </a:r>
            <a:r>
              <a:rPr lang="zh-CN" altLang="en-US" dirty="0" smtClean="0"/>
              <a:t>被选做优先点的轨迹</a:t>
            </a:r>
            <a:r>
              <a:rPr lang="en-US" altLang="zh-CN" dirty="0" smtClean="0"/>
              <a:t>ID</a:t>
            </a:r>
          </a:p>
          <a:p>
            <a:r>
              <a:rPr lang="en-US" altLang="zh-CN" dirty="0" err="1" smtClean="0"/>
              <a:t>d1-d4</a:t>
            </a:r>
            <a:r>
              <a:rPr lang="en-US" altLang="zh-CN" dirty="0" smtClean="0"/>
              <a:t>:</a:t>
            </a:r>
            <a:r>
              <a:rPr lang="zh-CN" altLang="en-US" dirty="0" smtClean="0"/>
              <a:t>各个子集合与</a:t>
            </a:r>
            <a:r>
              <a:rPr lang="en-US" altLang="zh-CN" dirty="0" smtClean="0"/>
              <a:t>VP</a:t>
            </a:r>
            <a:r>
              <a:rPr lang="zh-CN" altLang="en-US" dirty="0" smtClean="0"/>
              <a:t>距离的最大值</a:t>
            </a:r>
            <a:endParaRPr lang="en-US" altLang="zh-CN" dirty="0" smtClean="0"/>
          </a:p>
          <a:p>
            <a:r>
              <a:rPr lang="en-US" altLang="zh-CN" dirty="0"/>
              <a:t>l</a:t>
            </a:r>
            <a:r>
              <a:rPr lang="en-US" altLang="zh-CN" dirty="0" smtClean="0"/>
              <a:t>ower:</a:t>
            </a:r>
            <a:r>
              <a:rPr lang="zh-CN" altLang="en-US" dirty="0" smtClean="0"/>
              <a:t>距离上界</a:t>
            </a:r>
            <a:endParaRPr lang="en-US" altLang="zh-CN" dirty="0" smtClean="0"/>
          </a:p>
          <a:p>
            <a:r>
              <a:rPr lang="en-US" altLang="zh-CN" dirty="0" smtClean="0"/>
              <a:t>upper:</a:t>
            </a:r>
            <a:r>
              <a:rPr lang="zh-CN" altLang="en-US" dirty="0" smtClean="0"/>
              <a:t>距离下界</a:t>
            </a:r>
            <a:endParaRPr lang="en-US" altLang="zh-CN" dirty="0" smtClean="0"/>
          </a:p>
          <a:p>
            <a:r>
              <a:rPr lang="en-US" altLang="zh-CN" dirty="0"/>
              <a:t>c</a:t>
            </a:r>
            <a:r>
              <a:rPr lang="en-US" altLang="zh-CN" dirty="0" smtClean="0"/>
              <a:t>hild:</a:t>
            </a:r>
            <a:r>
              <a:rPr lang="zh-CN" altLang="en-US" dirty="0" smtClean="0"/>
              <a:t>子节点指针</a:t>
            </a:r>
            <a:endParaRPr lang="zh-CN" altLang="en-US" dirty="0"/>
          </a:p>
        </p:txBody>
      </p:sp>
    </p:spTree>
    <p:extLst>
      <p:ext uri="{BB962C8B-B14F-4D97-AF65-F5344CB8AC3E}">
        <p14:creationId xmlns:p14="http://schemas.microsoft.com/office/powerpoint/2010/main" val="1387730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1456</Words>
  <Application>Microsoft Office PowerPoint</Application>
  <PresentationFormat>宽屏</PresentationFormat>
  <Paragraphs>161</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Calibri</vt:lpstr>
      <vt:lpstr>Calibri Light</vt:lpstr>
      <vt:lpstr>Cambria Math</vt:lpstr>
      <vt:lpstr>Wingdings</vt:lpstr>
      <vt:lpstr>Office 主题</vt:lpstr>
      <vt:lpstr>地理轨迹相似性分析服务的设计和实现</vt:lpstr>
      <vt:lpstr>目录</vt:lpstr>
      <vt:lpstr>地理轨迹&amp;&amp;相似性</vt:lpstr>
      <vt:lpstr> 核心问题</vt:lpstr>
      <vt:lpstr>百度鹰眼：轨迹去噪、抽稀、绑路、展示，超速警报</vt:lpstr>
      <vt:lpstr>优先点树（vantage point tree,vp-tree）</vt:lpstr>
      <vt:lpstr>PowerPoint 演示文稿</vt:lpstr>
      <vt:lpstr>整体架构</vt:lpstr>
      <vt:lpstr>PowerPoint 演示文稿</vt:lpstr>
      <vt:lpstr>轨迹索引类设计</vt:lpstr>
      <vt:lpstr>轨迹索引初始化（批量建立索引）</vt:lpstr>
      <vt:lpstr>内存策略：区间信息记录避免内存复制</vt:lpstr>
      <vt:lpstr>优先点的选择算法</vt:lpstr>
      <vt:lpstr>相似轨迹检索功能</vt:lpstr>
      <vt:lpstr>定位最相似+预填结果堆+回溯更新</vt:lpstr>
      <vt:lpstr>相似轨迹检索流程图</vt:lpstr>
      <vt:lpstr>插入新轨迹功能</vt:lpstr>
      <vt:lpstr>PowerPoint 演示文稿</vt:lpstr>
      <vt:lpstr>Insert算法实现流程图</vt:lpstr>
      <vt:lpstr>Insert算法实现细节</vt:lpstr>
      <vt:lpstr>相似轨迹检索运行效果图</vt:lpstr>
      <vt:lpstr>PowerPoint 演示文稿</vt:lpstr>
      <vt:lpstr>地图瓦片单片查询</vt:lpstr>
      <vt:lpstr>地图局部更新功能</vt:lpstr>
      <vt:lpstr>地图局部更新功能原理与流程图</vt:lpstr>
      <vt:lpstr>局部更新一致性</vt:lpstr>
      <vt:lpstr>总结与展望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地理轨迹相似性分析服务的设计和实现</dc:title>
  <dc:creator>IBM</dc:creator>
  <cp:lastModifiedBy>IBM</cp:lastModifiedBy>
  <cp:revision>88</cp:revision>
  <dcterms:created xsi:type="dcterms:W3CDTF">2019-05-03T06:42:19Z</dcterms:created>
  <dcterms:modified xsi:type="dcterms:W3CDTF">2019-05-07T15:43:23Z</dcterms:modified>
</cp:coreProperties>
</file>