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Nunito"/>
      <p:regular r:id="rId36"/>
      <p:bold r:id="rId37"/>
      <p:italic r:id="rId38"/>
      <p:boldItalic r:id="rId39"/>
    </p:embeddedFont>
    <p:embeddedFont>
      <p:font typeface="Maven Pro"/>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regular.fntdata"/><Relationship Id="rId20" Type="http://schemas.openxmlformats.org/officeDocument/2006/relationships/slide" Target="slides/slide15.xml"/><Relationship Id="rId41" Type="http://schemas.openxmlformats.org/officeDocument/2006/relationships/font" Target="fonts/MavenPro-bold.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bold.fntdata"/><Relationship Id="rId14" Type="http://schemas.openxmlformats.org/officeDocument/2006/relationships/slide" Target="slides/slide9.xml"/><Relationship Id="rId36" Type="http://schemas.openxmlformats.org/officeDocument/2006/relationships/font" Target="fonts/Nunito-regular.fntdata"/><Relationship Id="rId17" Type="http://schemas.openxmlformats.org/officeDocument/2006/relationships/slide" Target="slides/slide12.xml"/><Relationship Id="rId39" Type="http://schemas.openxmlformats.org/officeDocument/2006/relationships/font" Target="fonts/Nunito-boldItalic.fntdata"/><Relationship Id="rId16" Type="http://schemas.openxmlformats.org/officeDocument/2006/relationships/slide" Target="slides/slide11.xml"/><Relationship Id="rId38" Type="http://schemas.openxmlformats.org/officeDocument/2006/relationships/font" Target="fonts/Nuni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9ca673452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9ca673452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9ca673452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9ca673452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9ca673452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9ca673452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9ca673452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9ca673452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9ca673452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9ca673452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9ca673452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9ca673452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9ca673452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9ca673452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9ca673452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9ca673452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9ca673452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9ca673452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9ca6734527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9ca6734527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a21a24a658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a21a24a65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a21a24a65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a21a24a65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a21a24a65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a21a24a65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a21a24a65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a21a24a65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a21a24a658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a21a24a65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a21a24a658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a21a24a658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a21a24a65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a21a24a65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a21a24a65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a21a24a65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a21a24a65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a21a24a65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a21a24a65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a21a24a65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a21a24a65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a21a24a65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9ca673452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9ca673452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b="1" lang="en"/>
              <a:t>t</a:t>
            </a:r>
            <a:r>
              <a:rPr b="1" lang="en"/>
              <a:t>rocar:</a:t>
            </a:r>
            <a:r>
              <a:rPr lang="en"/>
              <a:t> </a:t>
            </a:r>
            <a:r>
              <a:rPr lang="en">
                <a:solidFill>
                  <a:srgbClr val="202124"/>
                </a:solidFill>
                <a:highlight>
                  <a:srgbClr val="FFFFFF"/>
                </a:highlight>
              </a:rPr>
              <a:t>a surgical instrument with a three-sided cutting point enclosed in a tube, used for withdrawing fluid from a body cavity</a:t>
            </a:r>
            <a:endParaRPr/>
          </a:p>
          <a:p>
            <a:pPr indent="-298450" lvl="0" marL="457200" rtl="0" algn="l">
              <a:spcBef>
                <a:spcPts val="0"/>
              </a:spcBef>
              <a:spcAft>
                <a:spcPts val="0"/>
              </a:spcAft>
              <a:buSzPts val="1100"/>
              <a:buChar char="●"/>
            </a:pPr>
            <a:r>
              <a:rPr b="1" lang="en"/>
              <a:t>h</a:t>
            </a:r>
            <a:r>
              <a:rPr b="1" lang="en"/>
              <a:t>ypoxia:</a:t>
            </a:r>
            <a:r>
              <a:rPr lang="en"/>
              <a:t> low levels of oxygen in your body tissues</a:t>
            </a:r>
            <a:endParaRPr/>
          </a:p>
          <a:p>
            <a:pPr indent="-298450" lvl="0" marL="457200" rtl="0" algn="l">
              <a:spcBef>
                <a:spcPts val="0"/>
              </a:spcBef>
              <a:spcAft>
                <a:spcPts val="0"/>
              </a:spcAft>
              <a:buSzPts val="1100"/>
              <a:buChar char="●"/>
            </a:pPr>
            <a:r>
              <a:rPr b="1" lang="en"/>
              <a:t>h</a:t>
            </a:r>
            <a:r>
              <a:rPr b="1" lang="en"/>
              <a:t>ypopnea:</a:t>
            </a:r>
            <a:r>
              <a:rPr lang="en"/>
              <a:t> </a:t>
            </a:r>
            <a:r>
              <a:rPr lang="en">
                <a:solidFill>
                  <a:srgbClr val="202124"/>
                </a:solidFill>
                <a:highlight>
                  <a:srgbClr val="FFFFFF"/>
                </a:highlight>
              </a:rPr>
              <a:t>abnormally slow or shallow breathing (while a hypopnea is a period of shallow breathing, an apnea is a complete pause in breathing)</a:t>
            </a:r>
            <a:endParaRPr>
              <a:solidFill>
                <a:srgbClr val="202124"/>
              </a:solidFill>
              <a:highlight>
                <a:srgbClr val="FFFFFF"/>
              </a:highlight>
            </a:endParaRPr>
          </a:p>
          <a:p>
            <a:pPr indent="-298450" lvl="0" marL="457200" rtl="0" algn="l">
              <a:spcBef>
                <a:spcPts val="0"/>
              </a:spcBef>
              <a:spcAft>
                <a:spcPts val="0"/>
              </a:spcAft>
              <a:buClr>
                <a:srgbClr val="202124"/>
              </a:buClr>
              <a:buSzPts val="1100"/>
              <a:buChar char="●"/>
            </a:pPr>
            <a:r>
              <a:rPr b="1" lang="en">
                <a:solidFill>
                  <a:srgbClr val="202124"/>
                </a:solidFill>
                <a:highlight>
                  <a:srgbClr val="FFFFFF"/>
                </a:highlight>
              </a:rPr>
              <a:t>hypoxemia:</a:t>
            </a:r>
            <a:r>
              <a:rPr lang="en">
                <a:solidFill>
                  <a:srgbClr val="202124"/>
                </a:solidFill>
                <a:highlight>
                  <a:srgbClr val="FFFFFF"/>
                </a:highlight>
              </a:rPr>
              <a:t> a below-normal level of oxygen in your blood, specifically in the arteries</a:t>
            </a:r>
            <a:endParaRPr>
              <a:solidFill>
                <a:srgbClr val="202124"/>
              </a:solidFill>
              <a:highlight>
                <a:srgbClr val="FFFFFF"/>
              </a:highlight>
            </a:endParaRPr>
          </a:p>
          <a:p>
            <a:pPr indent="-298450" lvl="0" marL="457200" rtl="0" algn="l">
              <a:spcBef>
                <a:spcPts val="0"/>
              </a:spcBef>
              <a:spcAft>
                <a:spcPts val="0"/>
              </a:spcAft>
              <a:buClr>
                <a:srgbClr val="202124"/>
              </a:buClr>
              <a:buSzPts val="1100"/>
              <a:buChar char="●"/>
            </a:pPr>
            <a:r>
              <a:rPr b="1" lang="en">
                <a:solidFill>
                  <a:srgbClr val="202124"/>
                </a:solidFill>
                <a:highlight>
                  <a:srgbClr val="FFFFFF"/>
                </a:highlight>
              </a:rPr>
              <a:t>h</a:t>
            </a:r>
            <a:r>
              <a:rPr b="1" lang="en">
                <a:solidFill>
                  <a:srgbClr val="202124"/>
                </a:solidFill>
                <a:highlight>
                  <a:srgbClr val="FFFFFF"/>
                </a:highlight>
              </a:rPr>
              <a:t>ypotension:</a:t>
            </a:r>
            <a:r>
              <a:rPr lang="en">
                <a:solidFill>
                  <a:srgbClr val="202124"/>
                </a:solidFill>
                <a:highlight>
                  <a:srgbClr val="FFFFFF"/>
                </a:highlight>
              </a:rPr>
              <a:t> low blood pressure occurs when blood flows through your blood vessels at lower than normal pressures (hyper = high)</a:t>
            </a:r>
            <a:endParaRPr>
              <a:solidFill>
                <a:srgbClr val="202124"/>
              </a:solidFill>
              <a:highlight>
                <a:srgbClr val="FFFFFF"/>
              </a:highlight>
            </a:endParaRPr>
          </a:p>
          <a:p>
            <a:pPr indent="-298450" lvl="0" marL="457200" rtl="0" algn="l">
              <a:spcBef>
                <a:spcPts val="0"/>
              </a:spcBef>
              <a:spcAft>
                <a:spcPts val="0"/>
              </a:spcAft>
              <a:buClr>
                <a:srgbClr val="202124"/>
              </a:buClr>
              <a:buSzPts val="1100"/>
              <a:buChar char="●"/>
            </a:pPr>
            <a:r>
              <a:rPr b="1" lang="en">
                <a:solidFill>
                  <a:srgbClr val="202124"/>
                </a:solidFill>
                <a:highlight>
                  <a:srgbClr val="FFFFFF"/>
                </a:highlight>
              </a:rPr>
              <a:t>b</a:t>
            </a:r>
            <a:r>
              <a:rPr b="1" lang="en">
                <a:solidFill>
                  <a:srgbClr val="202124"/>
                </a:solidFill>
                <a:highlight>
                  <a:srgbClr val="FFFFFF"/>
                </a:highlight>
              </a:rPr>
              <a:t>aroreceptor:</a:t>
            </a:r>
            <a:r>
              <a:rPr lang="en">
                <a:solidFill>
                  <a:srgbClr val="202124"/>
                </a:solidFill>
                <a:highlight>
                  <a:srgbClr val="FFFFFF"/>
                </a:highlight>
              </a:rPr>
              <a:t> a type of mechanoreceptors allowing for relaying information derived from blood pressure within the autonomic nervous system (measures blood pressure)</a:t>
            </a:r>
            <a:endParaRPr>
              <a:solidFill>
                <a:srgbClr val="202124"/>
              </a:solidFill>
              <a:highlight>
                <a:srgbClr val="FFFFFF"/>
              </a:highlight>
            </a:endParaRPr>
          </a:p>
          <a:p>
            <a:pPr indent="-298450" lvl="0" marL="457200" rtl="0" algn="l">
              <a:spcBef>
                <a:spcPts val="0"/>
              </a:spcBef>
              <a:spcAft>
                <a:spcPts val="0"/>
              </a:spcAft>
              <a:buClr>
                <a:srgbClr val="202124"/>
              </a:buClr>
              <a:buSzPts val="1100"/>
              <a:buChar char="●"/>
            </a:pPr>
            <a:r>
              <a:rPr b="1" lang="en">
                <a:solidFill>
                  <a:srgbClr val="202124"/>
                </a:solidFill>
                <a:highlight>
                  <a:srgbClr val="FFFFFF"/>
                </a:highlight>
              </a:rPr>
              <a:t>v</a:t>
            </a:r>
            <a:r>
              <a:rPr b="1" lang="en">
                <a:solidFill>
                  <a:srgbClr val="202124"/>
                </a:solidFill>
                <a:highlight>
                  <a:srgbClr val="FFFFFF"/>
                </a:highlight>
              </a:rPr>
              <a:t>asopressors:</a:t>
            </a:r>
            <a:r>
              <a:rPr lang="en">
                <a:solidFill>
                  <a:srgbClr val="202124"/>
                </a:solidFill>
                <a:highlight>
                  <a:srgbClr val="FFFFFF"/>
                </a:highlight>
              </a:rPr>
              <a:t> a powerful class of drugs that induce vasoconstriction and thereby elevate mean arterial pressure (</a:t>
            </a:r>
            <a:r>
              <a:rPr lang="en">
                <a:solidFill>
                  <a:schemeClr val="dk1"/>
                </a:solidFill>
                <a:highlight>
                  <a:srgbClr val="FFFFFF"/>
                </a:highlight>
              </a:rPr>
              <a:t>ephedrine, epinephrine, </a:t>
            </a:r>
            <a:r>
              <a:rPr lang="en">
                <a:solidFill>
                  <a:schemeClr val="dk1"/>
                </a:solidFill>
                <a:highlight>
                  <a:srgbClr val="FFFFFF"/>
                </a:highlight>
              </a:rPr>
              <a:t>phenylephrine</a:t>
            </a:r>
            <a:r>
              <a:rPr lang="en">
                <a:solidFill>
                  <a:srgbClr val="202124"/>
                </a:solidFill>
                <a:highlight>
                  <a:srgbClr val="FFFFFF"/>
                </a:highlight>
              </a:rPr>
              <a:t>)</a:t>
            </a:r>
            <a:endParaRPr>
              <a:solidFill>
                <a:srgbClr val="202124"/>
              </a:solidFill>
              <a:highlight>
                <a:srgbClr val="FFFFFF"/>
              </a:highlight>
            </a:endParaRPr>
          </a:p>
          <a:p>
            <a:pPr indent="-298450" lvl="0" marL="457200" rtl="0" algn="l">
              <a:spcBef>
                <a:spcPts val="0"/>
              </a:spcBef>
              <a:spcAft>
                <a:spcPts val="0"/>
              </a:spcAft>
              <a:buClr>
                <a:srgbClr val="202124"/>
              </a:buClr>
              <a:buSzPts val="1100"/>
              <a:buChar char="●"/>
            </a:pPr>
            <a:r>
              <a:rPr b="1" lang="en">
                <a:solidFill>
                  <a:srgbClr val="202124"/>
                </a:solidFill>
                <a:highlight>
                  <a:srgbClr val="FFFFFF"/>
                </a:highlight>
              </a:rPr>
              <a:t>intraoperative:</a:t>
            </a:r>
            <a:r>
              <a:rPr lang="en">
                <a:solidFill>
                  <a:srgbClr val="202124"/>
                </a:solidFill>
                <a:highlight>
                  <a:srgbClr val="FFFFFF"/>
                </a:highlight>
              </a:rPr>
              <a:t> occurring or performed during the course of a surgical operation (pre = before, post = after)</a:t>
            </a:r>
            <a:endParaRPr>
              <a:solidFill>
                <a:srgbClr val="202124"/>
              </a:solidFill>
              <a:highlight>
                <a:srgbClr val="FFFFFF"/>
              </a:highlight>
            </a:endParaRPr>
          </a:p>
          <a:p>
            <a:pPr indent="-298450" lvl="0" marL="457200" rtl="0" algn="l">
              <a:spcBef>
                <a:spcPts val="0"/>
              </a:spcBef>
              <a:spcAft>
                <a:spcPts val="0"/>
              </a:spcAft>
              <a:buClr>
                <a:srgbClr val="202124"/>
              </a:buClr>
              <a:buSzPts val="1100"/>
              <a:buChar char="●"/>
            </a:pPr>
            <a:r>
              <a:rPr b="1" lang="en">
                <a:solidFill>
                  <a:srgbClr val="202124"/>
                </a:solidFill>
                <a:highlight>
                  <a:srgbClr val="FFFFFF"/>
                </a:highlight>
              </a:rPr>
              <a:t>cardiovascular:</a:t>
            </a:r>
            <a:r>
              <a:rPr lang="en">
                <a:solidFill>
                  <a:srgbClr val="202124"/>
                </a:solidFill>
                <a:highlight>
                  <a:srgbClr val="FFFFFF"/>
                </a:highlight>
              </a:rPr>
              <a:t> relating to the heart and blood vessels</a:t>
            </a:r>
            <a:endParaRPr>
              <a:solidFill>
                <a:srgbClr val="202124"/>
              </a:solidFill>
              <a:highlight>
                <a:srgbClr val="FFFFFF"/>
              </a:highlight>
            </a:endParaRPr>
          </a:p>
          <a:p>
            <a:pPr indent="-298450" lvl="0" marL="457200" rtl="0" algn="l">
              <a:spcBef>
                <a:spcPts val="0"/>
              </a:spcBef>
              <a:spcAft>
                <a:spcPts val="0"/>
              </a:spcAft>
              <a:buClr>
                <a:srgbClr val="202124"/>
              </a:buClr>
              <a:buSzPts val="1100"/>
              <a:buChar char="●"/>
            </a:pPr>
            <a:r>
              <a:rPr b="1" lang="en">
                <a:solidFill>
                  <a:srgbClr val="202124"/>
                </a:solidFill>
                <a:highlight>
                  <a:srgbClr val="FFFFFF"/>
                </a:highlight>
              </a:rPr>
              <a:t>polysomnography:</a:t>
            </a:r>
            <a:r>
              <a:rPr lang="en">
                <a:solidFill>
                  <a:srgbClr val="202124"/>
                </a:solidFill>
                <a:highlight>
                  <a:srgbClr val="FFFFFF"/>
                </a:highlight>
              </a:rPr>
              <a:t> a comprehensive test used to diagnose sleep disorders</a:t>
            </a:r>
            <a:endParaRPr>
              <a:solidFill>
                <a:srgbClr val="202124"/>
              </a:solidFill>
              <a:highlight>
                <a:srgbClr val="FFFFFF"/>
              </a:highlight>
            </a:endParaRPr>
          </a:p>
          <a:p>
            <a:pPr indent="-298450" lvl="0" marL="457200" rtl="0" algn="l">
              <a:spcBef>
                <a:spcPts val="0"/>
              </a:spcBef>
              <a:spcAft>
                <a:spcPts val="0"/>
              </a:spcAft>
              <a:buClr>
                <a:srgbClr val="202124"/>
              </a:buClr>
              <a:buSzPts val="1100"/>
              <a:buChar char="●"/>
            </a:pPr>
            <a:r>
              <a:rPr b="1" lang="en">
                <a:solidFill>
                  <a:srgbClr val="202124"/>
                </a:solidFill>
                <a:highlight>
                  <a:srgbClr val="FFFFFF"/>
                </a:highlight>
              </a:rPr>
              <a:t>p</a:t>
            </a:r>
            <a:r>
              <a:rPr b="1" lang="en">
                <a:solidFill>
                  <a:srgbClr val="202124"/>
                </a:solidFill>
                <a:highlight>
                  <a:srgbClr val="FFFFFF"/>
                </a:highlight>
              </a:rPr>
              <a:t>neumoperitoneum:</a:t>
            </a:r>
            <a:r>
              <a:rPr lang="en">
                <a:solidFill>
                  <a:srgbClr val="202124"/>
                </a:solidFill>
                <a:highlight>
                  <a:srgbClr val="FFFFFF"/>
                </a:highlight>
              </a:rPr>
              <a:t> the presence of air or gas in the abdominal (peritoneal) cavity</a:t>
            </a:r>
            <a:endParaRPr>
              <a:solidFill>
                <a:srgbClr val="202124"/>
              </a:solidFill>
              <a:highlight>
                <a:srgbClr val="FFFFFF"/>
              </a:highlight>
            </a:endParaRPr>
          </a:p>
          <a:p>
            <a:pPr indent="-298450" lvl="0" marL="457200" rtl="0" algn="l">
              <a:spcBef>
                <a:spcPts val="0"/>
              </a:spcBef>
              <a:spcAft>
                <a:spcPts val="0"/>
              </a:spcAft>
              <a:buClr>
                <a:srgbClr val="202124"/>
              </a:buClr>
              <a:buSzPts val="1100"/>
              <a:buChar char="●"/>
            </a:pPr>
            <a:r>
              <a:rPr b="1" lang="en">
                <a:solidFill>
                  <a:srgbClr val="202124"/>
                </a:solidFill>
                <a:highlight>
                  <a:srgbClr val="FFFFFF"/>
                </a:highlight>
              </a:rPr>
              <a:t>oxyhemoglobin saturation:</a:t>
            </a:r>
            <a:r>
              <a:rPr lang="en">
                <a:solidFill>
                  <a:srgbClr val="202124"/>
                </a:solidFill>
                <a:highlight>
                  <a:srgbClr val="FFFFFF"/>
                </a:highlight>
              </a:rPr>
              <a:t> the percentage of oxygen in your blood (desaturation = lower than it should be)</a:t>
            </a:r>
            <a:endParaRPr>
              <a:solidFill>
                <a:srgbClr val="202124"/>
              </a:solidFill>
              <a:highlight>
                <a:srgbClr val="FFFFFF"/>
              </a:highlight>
            </a:endParaRPr>
          </a:p>
          <a:p>
            <a:pPr indent="-298450" lvl="0" marL="457200" rtl="0" algn="l">
              <a:spcBef>
                <a:spcPts val="0"/>
              </a:spcBef>
              <a:spcAft>
                <a:spcPts val="0"/>
              </a:spcAft>
              <a:buClr>
                <a:srgbClr val="202124"/>
              </a:buClr>
              <a:buSzPts val="1100"/>
              <a:buChar char="●"/>
            </a:pPr>
            <a:r>
              <a:rPr b="1" lang="en">
                <a:solidFill>
                  <a:srgbClr val="202124"/>
                </a:solidFill>
                <a:highlight>
                  <a:srgbClr val="FFFFFF"/>
                </a:highlight>
              </a:rPr>
              <a:t>l</a:t>
            </a:r>
            <a:r>
              <a:rPr b="1" lang="en">
                <a:solidFill>
                  <a:srgbClr val="202124"/>
                </a:solidFill>
                <a:highlight>
                  <a:srgbClr val="FFFFFF"/>
                </a:highlight>
              </a:rPr>
              <a:t>aparoscopic bariatric surgery:</a:t>
            </a:r>
            <a:r>
              <a:rPr lang="en">
                <a:solidFill>
                  <a:srgbClr val="202124"/>
                </a:solidFill>
                <a:highlight>
                  <a:srgbClr val="FFFFFF"/>
                </a:highlight>
              </a:rPr>
              <a:t> a surgical procedure that involves the creation of a gastric pouch and is performed to yield significant and long-lasting weight loss in patients who are severely obese (gastric bypass surgery)</a:t>
            </a:r>
            <a:endParaRPr>
              <a:solidFill>
                <a:srgbClr val="202124"/>
              </a:solidFill>
              <a:highlight>
                <a:srgbClr val="FFFFFF"/>
              </a:highlight>
            </a:endParaRPr>
          </a:p>
          <a:p>
            <a:pPr indent="-298450" lvl="0" marL="457200" rtl="0" algn="l">
              <a:spcBef>
                <a:spcPts val="0"/>
              </a:spcBef>
              <a:spcAft>
                <a:spcPts val="0"/>
              </a:spcAft>
              <a:buClr>
                <a:srgbClr val="202124"/>
              </a:buClr>
              <a:buSzPts val="1100"/>
              <a:buChar char="●"/>
            </a:pPr>
            <a:r>
              <a:rPr b="1" lang="en">
                <a:solidFill>
                  <a:srgbClr val="202124"/>
                </a:solidFill>
                <a:highlight>
                  <a:srgbClr val="FFFFFF"/>
                </a:highlight>
              </a:rPr>
              <a:t>s</a:t>
            </a:r>
            <a:r>
              <a:rPr b="1" lang="en">
                <a:solidFill>
                  <a:srgbClr val="202124"/>
                </a:solidFill>
                <a:highlight>
                  <a:srgbClr val="FFFFFF"/>
                </a:highlight>
              </a:rPr>
              <a:t>ympathetic adrenergic activity:</a:t>
            </a:r>
            <a:r>
              <a:rPr lang="en">
                <a:solidFill>
                  <a:srgbClr val="202124"/>
                </a:solidFill>
                <a:highlight>
                  <a:srgbClr val="FFFFFF"/>
                </a:highlight>
              </a:rPr>
              <a:t> causes vasoconstriction of most blood vessels, including many of those in the skin, the digestive tract, and the kidneys (</a:t>
            </a:r>
            <a:r>
              <a:rPr lang="en">
                <a:solidFill>
                  <a:srgbClr val="202124"/>
                </a:solidFill>
                <a:highlight>
                  <a:srgbClr val="FFFFFF"/>
                </a:highlight>
              </a:rPr>
              <a:t>sympathetic</a:t>
            </a:r>
            <a:r>
              <a:rPr lang="en">
                <a:solidFill>
                  <a:srgbClr val="202124"/>
                </a:solidFill>
                <a:highlight>
                  <a:srgbClr val="FFFFFF"/>
                </a:highlight>
              </a:rPr>
              <a:t> = having to do with the nervous system)</a:t>
            </a:r>
            <a:endParaRPr>
              <a:solidFill>
                <a:srgbClr val="202124"/>
              </a:solidFill>
              <a:highlight>
                <a:srgbClr val="FFFFFF"/>
              </a:highlight>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a21a24a65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a21a24a65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9ca673452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9ca673452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b="1" lang="en"/>
              <a:t>a</a:t>
            </a:r>
            <a:r>
              <a:rPr b="1" lang="en"/>
              <a:t> priori:</a:t>
            </a:r>
            <a:r>
              <a:rPr lang="en"/>
              <a:t> </a:t>
            </a:r>
            <a:r>
              <a:rPr lang="en">
                <a:solidFill>
                  <a:srgbClr val="202124"/>
                </a:solidFill>
                <a:highlight>
                  <a:srgbClr val="FFFFFF"/>
                </a:highlight>
              </a:rPr>
              <a:t>knowledge considered to be true without being based on previous experience or observation </a:t>
            </a:r>
            <a:r>
              <a:rPr lang="en">
                <a:solidFill>
                  <a:schemeClr val="dk1"/>
                </a:solidFill>
              </a:rPr>
              <a:t>(from the previous)</a:t>
            </a:r>
            <a:endParaRPr/>
          </a:p>
          <a:p>
            <a:pPr indent="-298450" lvl="0" marL="457200" rtl="0" algn="l">
              <a:spcBef>
                <a:spcPts val="0"/>
              </a:spcBef>
              <a:spcAft>
                <a:spcPts val="0"/>
              </a:spcAft>
              <a:buSzPts val="1100"/>
              <a:buChar char="●"/>
            </a:pPr>
            <a:r>
              <a:rPr b="1" lang="en"/>
              <a:t>p</a:t>
            </a:r>
            <a:r>
              <a:rPr b="1" lang="en"/>
              <a:t>ost hoc:</a:t>
            </a:r>
            <a:r>
              <a:rPr lang="en"/>
              <a:t> after this (after the event)</a:t>
            </a:r>
            <a:endParaRPr/>
          </a:p>
          <a:p>
            <a:pPr indent="-298450" lvl="0" marL="457200" rtl="0" algn="l">
              <a:spcBef>
                <a:spcPts val="0"/>
              </a:spcBef>
              <a:spcAft>
                <a:spcPts val="0"/>
              </a:spcAft>
              <a:buSzPts val="1100"/>
              <a:buChar char="●"/>
            </a:pPr>
            <a:r>
              <a:rPr b="1" lang="en"/>
              <a:t>c</a:t>
            </a:r>
            <a:r>
              <a:rPr b="1" lang="en"/>
              <a:t>onfounder:</a:t>
            </a:r>
            <a:r>
              <a:rPr lang="en"/>
              <a:t> </a:t>
            </a:r>
            <a:r>
              <a:rPr lang="en">
                <a:solidFill>
                  <a:srgbClr val="202124"/>
                </a:solidFill>
                <a:highlight>
                  <a:srgbClr val="FFFFFF"/>
                </a:highlight>
              </a:rPr>
              <a:t>an extraneous variable whose presence affects the variables being studied so that the results do not reflect the actual relationship between the variables under study</a:t>
            </a:r>
            <a:endParaRPr>
              <a:solidFill>
                <a:srgbClr val="202124"/>
              </a:solidFill>
              <a:highlight>
                <a:srgbClr val="FFFFFF"/>
              </a:highlight>
            </a:endParaRPr>
          </a:p>
          <a:p>
            <a:pPr indent="-298450" lvl="0" marL="457200" rtl="0" algn="l">
              <a:spcBef>
                <a:spcPts val="0"/>
              </a:spcBef>
              <a:spcAft>
                <a:spcPts val="0"/>
              </a:spcAft>
              <a:buClr>
                <a:srgbClr val="202124"/>
              </a:buClr>
              <a:buSzPts val="1100"/>
              <a:buChar char="●"/>
            </a:pPr>
            <a:r>
              <a:rPr b="1" lang="en">
                <a:solidFill>
                  <a:srgbClr val="202124"/>
                </a:solidFill>
                <a:highlight>
                  <a:srgbClr val="FFFFFF"/>
                </a:highlight>
              </a:rPr>
              <a:t>c</a:t>
            </a:r>
            <a:r>
              <a:rPr b="1" lang="en">
                <a:solidFill>
                  <a:srgbClr val="202124"/>
                </a:solidFill>
                <a:highlight>
                  <a:srgbClr val="FFFFFF"/>
                </a:highlight>
              </a:rPr>
              <a:t>onsequent to:</a:t>
            </a:r>
            <a:r>
              <a:rPr lang="en">
                <a:solidFill>
                  <a:srgbClr val="202124"/>
                </a:solidFill>
                <a:highlight>
                  <a:srgbClr val="FFFFFF"/>
                </a:highlight>
              </a:rPr>
              <a:t> a consequent to b (a is happening as a result of b)</a:t>
            </a:r>
            <a:endParaRPr>
              <a:solidFill>
                <a:srgbClr val="202124"/>
              </a:solidFill>
              <a:highlight>
                <a:srgbClr val="FFFFFF"/>
              </a:highlight>
            </a:endParaRPr>
          </a:p>
          <a:p>
            <a:pPr indent="-298450" lvl="0" marL="457200" rtl="0" algn="l">
              <a:spcBef>
                <a:spcPts val="0"/>
              </a:spcBef>
              <a:spcAft>
                <a:spcPts val="0"/>
              </a:spcAft>
              <a:buClr>
                <a:srgbClr val="202124"/>
              </a:buClr>
              <a:buSzPts val="1100"/>
              <a:buChar char="●"/>
            </a:pPr>
            <a:r>
              <a:rPr b="1" lang="en">
                <a:solidFill>
                  <a:srgbClr val="202124"/>
                </a:solidFill>
                <a:highlight>
                  <a:srgbClr val="FFFFFF"/>
                </a:highlight>
              </a:rPr>
              <a:t>c</a:t>
            </a:r>
            <a:r>
              <a:rPr b="1" lang="en">
                <a:solidFill>
                  <a:srgbClr val="202124"/>
                </a:solidFill>
                <a:highlight>
                  <a:srgbClr val="FFFFFF"/>
                </a:highlight>
              </a:rPr>
              <a:t>onfidence interval:</a:t>
            </a:r>
            <a:r>
              <a:rPr lang="en">
                <a:solidFill>
                  <a:srgbClr val="202124"/>
                </a:solidFill>
                <a:highlight>
                  <a:srgbClr val="FFFFFF"/>
                </a:highlight>
              </a:rPr>
              <a:t> indicates where the population parameter is likely to reside (for example - with a 95 percent confidence interval, you have a 5 percent chance of being wrong)</a:t>
            </a:r>
            <a:endParaRPr>
              <a:solidFill>
                <a:srgbClr val="202124"/>
              </a:solidFill>
              <a:highlight>
                <a:srgbClr val="FFFFFF"/>
              </a:highlight>
            </a:endParaRPr>
          </a:p>
          <a:p>
            <a:pPr indent="-298450" lvl="0" marL="457200" rtl="0" algn="l">
              <a:spcBef>
                <a:spcPts val="0"/>
              </a:spcBef>
              <a:spcAft>
                <a:spcPts val="0"/>
              </a:spcAft>
              <a:buSzPts val="1100"/>
              <a:buChar char="●"/>
            </a:pPr>
            <a:r>
              <a:rPr b="1" lang="en"/>
              <a:t>m</a:t>
            </a:r>
            <a:r>
              <a:rPr b="1" lang="en"/>
              <a:t>ultivariable regression model:</a:t>
            </a:r>
            <a:r>
              <a:rPr lang="en"/>
              <a:t> </a:t>
            </a:r>
            <a:r>
              <a:rPr lang="en">
                <a:solidFill>
                  <a:srgbClr val="202124"/>
                </a:solidFill>
                <a:highlight>
                  <a:srgbClr val="FFFFFF"/>
                </a:highlight>
              </a:rPr>
              <a:t>used to establish the relationship between a dependent variable (i.e. an outcome of interest) and more than 1 independent variable (logistic regression, support vector machines, neural networks, etc.)</a:t>
            </a:r>
            <a:endParaRPr/>
          </a:p>
          <a:p>
            <a:pPr indent="-298450" lvl="0" marL="457200" rtl="0" algn="l">
              <a:spcBef>
                <a:spcPts val="0"/>
              </a:spcBef>
              <a:spcAft>
                <a:spcPts val="0"/>
              </a:spcAft>
              <a:buSzPts val="1100"/>
              <a:buChar char="●"/>
            </a:pPr>
            <a:r>
              <a:rPr b="1" lang="en"/>
              <a:t>r</a:t>
            </a:r>
            <a:r>
              <a:rPr b="1" lang="en"/>
              <a:t>etrospective observational study:</a:t>
            </a:r>
            <a:r>
              <a:rPr lang="en"/>
              <a:t> </a:t>
            </a:r>
            <a:r>
              <a:rPr lang="en">
                <a:solidFill>
                  <a:srgbClr val="202124"/>
                </a:solidFill>
                <a:highlight>
                  <a:srgbClr val="FFFFFF"/>
                </a:highlight>
              </a:rPr>
              <a:t>non-randomised, non-interventional analyses of existing data relating to patients, care received and outcomes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9ca6734527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9ca6734527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recreate the clinic data as best we can</a:t>
            </a:r>
            <a:endParaRPr/>
          </a:p>
          <a:p>
            <a:pPr indent="-298450" lvl="0" marL="457200" rtl="0" algn="l">
              <a:spcBef>
                <a:spcPts val="0"/>
              </a:spcBef>
              <a:spcAft>
                <a:spcPts val="0"/>
              </a:spcAft>
              <a:buSzPts val="1100"/>
              <a:buChar char="●"/>
            </a:pPr>
            <a:r>
              <a:rPr lang="en"/>
              <a:t>conduct further study of particular interest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9ca673452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9ca673452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9ca673452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9ca673452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9ca673452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9ca673452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9ca673452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9ca673452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tablesgenerator.com/" TargetMode="Externa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Relationship between Chronic Intermittent Hypoxia and Intraoperative Mean Arterial Pressure in Obstructive Sleep Apnea Patients Having Laparoscopic Bariatric Surgery</a:t>
            </a:r>
            <a:endParaRPr sz="180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Hannah Culver</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Anesthetic Management</a:t>
            </a:r>
            <a:endParaRPr/>
          </a:p>
        </p:txBody>
      </p:sp>
      <p:sp>
        <p:nvSpPr>
          <p:cNvPr id="330" name="Google Shape;330;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Vasopressors such as ephedrine, phenylephrine, or epinephrine were used to maintain blood pressure within 20% of preoperative level.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Outcomes and Exposures</a:t>
            </a:r>
            <a:endParaRPr/>
          </a:p>
        </p:txBody>
      </p:sp>
      <p:sp>
        <p:nvSpPr>
          <p:cNvPr id="336" name="Google Shape;336;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a:t>
            </a:r>
            <a:r>
              <a:rPr lang="en"/>
              <a:t>ime-weighted average intraoperative MAP was the main outcome in our analysis</a:t>
            </a:r>
            <a:endParaRPr/>
          </a:p>
          <a:p>
            <a:pPr indent="-311150" lvl="0" marL="457200" rtl="0" algn="l">
              <a:spcBef>
                <a:spcPts val="0"/>
              </a:spcBef>
              <a:spcAft>
                <a:spcPts val="0"/>
              </a:spcAft>
              <a:buSzPts val="1300"/>
              <a:buChar char="●"/>
            </a:pPr>
            <a:r>
              <a:rPr lang="en"/>
              <a:t>our main exposure variables were the percentage of total sleep time spent at SaO</a:t>
            </a:r>
            <a:r>
              <a:rPr baseline="-25000" lang="en"/>
              <a:t>2</a:t>
            </a:r>
            <a:r>
              <a:rPr lang="en"/>
              <a:t> less than 90% and the minimum nocturnal SaO</a:t>
            </a:r>
            <a:r>
              <a:rPr baseline="-25000" lang="en"/>
              <a:t>2</a:t>
            </a:r>
            <a:r>
              <a:rPr lang="en"/>
              <a:t> listed in polysomnography reports, two parameters indicating the nocturnal oxygenation status of the patients with OSA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Statistical Analysis</a:t>
            </a:r>
            <a:endParaRPr/>
          </a:p>
        </p:txBody>
      </p:sp>
      <p:sp>
        <p:nvSpPr>
          <p:cNvPr id="342" name="Google Shape;342;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a:t>
            </a:r>
            <a:r>
              <a:rPr lang="en"/>
              <a:t>he time-weighted average of MAP is equal to the sum of the portion of each time interval in-between two adjacent MAP measurements multiplied by the average of the corresponding two MAP measurements and divided by the time interval between the first and the last MAP measurements</a:t>
            </a:r>
            <a:endParaRPr/>
          </a:p>
          <a:p>
            <a:pPr indent="-311150" lvl="0" marL="457200" rtl="0" algn="l">
              <a:spcBef>
                <a:spcPts val="0"/>
              </a:spcBef>
              <a:spcAft>
                <a:spcPts val="0"/>
              </a:spcAft>
              <a:buSzPts val="1300"/>
              <a:buChar char="●"/>
            </a:pPr>
            <a:r>
              <a:rPr lang="en"/>
              <a:t>11 potential confounders including age, sex, race, body mass index, smoking status, diabetes mellitus, hypertension, coronary artery disease, preoperative use of antihypertensive medications, continuous positive airway pressure therapy, and type of bariatric surgery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Secondary Analyses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Secondary Analyses</a:t>
            </a:r>
            <a:endParaRPr/>
          </a:p>
        </p:txBody>
      </p:sp>
      <p:sp>
        <p:nvSpPr>
          <p:cNvPr id="353" name="Google Shape;353;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92500" lnSpcReduction="10000"/>
          </a:bodyPr>
          <a:lstStyle/>
          <a:p>
            <a:pPr indent="-304958" lvl="0" marL="457200" rtl="0" algn="l">
              <a:spcBef>
                <a:spcPts val="0"/>
              </a:spcBef>
              <a:spcAft>
                <a:spcPts val="0"/>
              </a:spcAft>
              <a:buSzPct val="100000"/>
              <a:buChar char="●"/>
            </a:pPr>
            <a:r>
              <a:rPr lang="en"/>
              <a:t>a</a:t>
            </a:r>
            <a:r>
              <a:rPr lang="en"/>
              <a:t>lso </a:t>
            </a:r>
            <a:r>
              <a:rPr lang="en"/>
              <a:t>evaluated the relationship between percentage of total sleep time spent at SaO</a:t>
            </a:r>
            <a:r>
              <a:rPr baseline="-25000" lang="en"/>
              <a:t>2</a:t>
            </a:r>
            <a:r>
              <a:rPr lang="en"/>
              <a:t> less than 90% and minimum nocturnal SaO</a:t>
            </a:r>
            <a:r>
              <a:rPr baseline="-25000" lang="en"/>
              <a:t>2</a:t>
            </a:r>
            <a:r>
              <a:rPr lang="en"/>
              <a:t>, and intraoperative use of vasopressor (yes vs. no), including ephedrine, epinephrine, and phenylephrine, each using a multivariable logistic regression</a:t>
            </a:r>
            <a:endParaRPr/>
          </a:p>
          <a:p>
            <a:pPr indent="-293211" lvl="1" marL="914400" rtl="0" algn="l">
              <a:spcBef>
                <a:spcPts val="0"/>
              </a:spcBef>
              <a:spcAft>
                <a:spcPts val="0"/>
              </a:spcAft>
              <a:buSzPct val="100000"/>
              <a:buChar char="○"/>
            </a:pPr>
            <a:r>
              <a:rPr lang="en"/>
              <a:t>among patients who received vasopressor, further assessed the relationship between percentage of total sleep time spent at SaO</a:t>
            </a:r>
            <a:r>
              <a:rPr baseline="-25000" lang="en"/>
              <a:t>2</a:t>
            </a:r>
            <a:r>
              <a:rPr lang="en"/>
              <a:t> less than 90% and minimum nocturnal SaO</a:t>
            </a:r>
            <a:r>
              <a:rPr baseline="-25000" lang="en"/>
              <a:t>2</a:t>
            </a:r>
            <a:r>
              <a:rPr lang="en"/>
              <a:t>, and the total dose of vasopressor, using a multivariable regression model</a:t>
            </a:r>
            <a:endParaRPr/>
          </a:p>
          <a:p>
            <a:pPr indent="-304958" lvl="0" marL="457200" rtl="0" algn="l">
              <a:spcBef>
                <a:spcPts val="0"/>
              </a:spcBef>
              <a:spcAft>
                <a:spcPts val="0"/>
              </a:spcAft>
              <a:buSzPct val="100000"/>
              <a:buChar char="●"/>
            </a:pPr>
            <a:r>
              <a:rPr lang="en"/>
              <a:t>also conducted four unplanned exploratory analyses focusing on the associations between the percentage of total sleep time spent at SaO</a:t>
            </a:r>
            <a:r>
              <a:rPr baseline="-25000" lang="en"/>
              <a:t>2</a:t>
            </a:r>
            <a:r>
              <a:rPr lang="en"/>
              <a:t> less than 90% and minimum nocturnal SaO</a:t>
            </a:r>
            <a:r>
              <a:rPr baseline="-25000" lang="en"/>
              <a:t>2</a:t>
            </a:r>
            <a:r>
              <a:rPr lang="en"/>
              <a:t>, and the intraoperative time-weighted average of MAP, separately for the time periods spanning from endotracheal intubation to trocar insertion and from trocar insertion until the end of case, using the same statistical methods as in the primary analysis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7"/>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Results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Secondary Analyses</a:t>
            </a:r>
            <a:endParaRPr/>
          </a:p>
        </p:txBody>
      </p:sp>
      <p:sp>
        <p:nvSpPr>
          <p:cNvPr id="364" name="Google Shape;364;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a:t>
            </a:r>
            <a:r>
              <a:rPr lang="en"/>
              <a:t>eceiving vasopressor was not significantly associated with either percentage of total sleep time spent at SaO2 less than 90% (P = 0.86) or minimum nocturnal SaO2 (P = 0.39)</a:t>
            </a:r>
            <a:endParaRPr/>
          </a:p>
          <a:p>
            <a:pPr indent="-311150" lvl="0" marL="457200" rtl="0" algn="l">
              <a:spcBef>
                <a:spcPts val="0"/>
              </a:spcBef>
              <a:spcAft>
                <a:spcPts val="0"/>
              </a:spcAft>
              <a:buSzPts val="1300"/>
              <a:buChar char="●"/>
            </a:pPr>
            <a:r>
              <a:rPr lang="en"/>
              <a:t>the estimated average change in the total dose of vasopressor was −3 (97.5% CI, −14 to 8) μg for each 1% absolute increase in the percentage of total sleep time spent at SaO2 less than 90% (P = 0.59), after adjusting for age, sex, and preoperative use of antihypertensive medications</a:t>
            </a:r>
            <a:endParaRPr/>
          </a:p>
          <a:p>
            <a:pPr indent="-311150" lvl="0" marL="457200" rtl="0" algn="l">
              <a:spcBef>
                <a:spcPts val="0"/>
              </a:spcBef>
              <a:spcAft>
                <a:spcPts val="0"/>
              </a:spcAft>
              <a:buSzPts val="1300"/>
              <a:buChar char="●"/>
            </a:pPr>
            <a:r>
              <a:rPr lang="en"/>
              <a:t>the estimated change in the dose was 9 (−16, 34) μg for each 1% absolute decrease in the minimum nocturnal SaO2 (P = 0.41), after adjusting for age, sex, smoking, diabetes, and preoperative use of antihypertensive medications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Analyses</a:t>
            </a:r>
            <a:endParaRPr/>
          </a:p>
        </p:txBody>
      </p:sp>
      <p:sp>
        <p:nvSpPr>
          <p:cNvPr id="370" name="Google Shape;370;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a:t>
            </a:r>
            <a:r>
              <a:rPr lang="en"/>
              <a:t>onsistently with our primary analysis, found that neither the percentage of total sleep time spent at SaO</a:t>
            </a:r>
            <a:r>
              <a:rPr baseline="-25000" lang="en"/>
              <a:t>2</a:t>
            </a:r>
            <a:r>
              <a:rPr lang="en"/>
              <a:t> less than 90% nor the minimum nocturnal SaO</a:t>
            </a:r>
            <a:r>
              <a:rPr baseline="-25000" lang="en"/>
              <a:t>2</a:t>
            </a:r>
            <a:r>
              <a:rPr lang="en"/>
              <a:t>, was associated with </a:t>
            </a:r>
            <a:r>
              <a:rPr lang="en"/>
              <a:t>time weighted</a:t>
            </a:r>
            <a:r>
              <a:rPr lang="en"/>
              <a:t> average of MAP, during the period spanned from trocar insertion to end of case</a:t>
            </a:r>
            <a:endParaRPr/>
          </a:p>
          <a:p>
            <a:pPr indent="-311150" lvl="0" marL="457200" rtl="0" algn="l">
              <a:spcBef>
                <a:spcPts val="0"/>
              </a:spcBef>
              <a:spcAft>
                <a:spcPts val="0"/>
              </a:spcAft>
              <a:buSzPts val="1300"/>
              <a:buChar char="●"/>
            </a:pPr>
            <a:r>
              <a:rPr lang="en"/>
              <a:t>however, the lower minimum nocturnal SaO</a:t>
            </a:r>
            <a:r>
              <a:rPr baseline="-25000" lang="en"/>
              <a:t>2</a:t>
            </a:r>
            <a:r>
              <a:rPr lang="en"/>
              <a:t> in the preoperative polysomnography was significantly associated with lower time-weighted average of MAP during the time period spanned from endotracheal intubation to trocar insertion (P = 0.002)</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0"/>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Discussion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Discussion</a:t>
            </a:r>
            <a:endParaRPr/>
          </a:p>
        </p:txBody>
      </p:sp>
      <p:sp>
        <p:nvSpPr>
          <p:cNvPr id="381" name="Google Shape;381;p3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After adjusting for prespecified potential confounders, intermittent nocturnal hypoxia (measured by the percentage of total sleep time spent at SaO</a:t>
            </a:r>
            <a:r>
              <a:rPr baseline="-25000" lang="en"/>
              <a:t>2</a:t>
            </a:r>
            <a:r>
              <a:rPr lang="en"/>
              <a:t> less than 90% and the minimum nocturnal SaO</a:t>
            </a:r>
            <a:r>
              <a:rPr baseline="-25000" lang="en"/>
              <a:t>2</a:t>
            </a:r>
            <a:r>
              <a:rPr lang="en"/>
              <a:t>) was not significantly associated with intraoperative MAP during laparoscopic bariatric surgery in patients suffering from OSA.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Terminology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2"/>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Jupyter Hub</a:t>
            </a:r>
            <a:endParaRPr/>
          </a:p>
        </p:txBody>
      </p:sp>
      <p:sp>
        <p:nvSpPr>
          <p:cNvPr id="387" name="Google Shape;387;p32"/>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r</a:t>
            </a:r>
            <a:r>
              <a:rPr lang="en"/>
              <a:t>eference material for our markdown document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Bar Graphs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4"/>
          <p:cNvSpPr txBox="1"/>
          <p:nvPr>
            <p:ph idx="4294967295" type="body"/>
          </p:nvPr>
        </p:nvSpPr>
        <p:spPr>
          <a:xfrm>
            <a:off x="4903650" y="133350"/>
            <a:ext cx="3430500" cy="2286000"/>
          </a:xfrm>
          <a:prstGeom prst="rect">
            <a:avLst/>
          </a:prstGeom>
          <a:ln>
            <a:noFill/>
          </a:ln>
        </p:spPr>
        <p:txBody>
          <a:bodyPr anchorCtr="0" anchor="t" bIns="91425" lIns="91425" spcFirstLastPara="1" rIns="91425" wrap="square" tIns="91425">
            <a:normAutofit/>
          </a:bodyPr>
          <a:lstStyle/>
          <a:p>
            <a:pPr indent="0" lvl="0" marL="0" rtl="0" algn="ctr">
              <a:spcBef>
                <a:spcPts val="0"/>
              </a:spcBef>
              <a:spcAft>
                <a:spcPts val="1200"/>
              </a:spcAft>
              <a:buNone/>
            </a:pPr>
            <a:r>
              <a:rPr b="1" lang="en" sz="900">
                <a:latin typeface="Courier New"/>
                <a:ea typeface="Courier New"/>
                <a:cs typeface="Courier New"/>
                <a:sym typeface="Courier New"/>
              </a:rPr>
              <a:t>in_order.</a:t>
            </a:r>
            <a:r>
              <a:rPr b="1" lang="en" sz="900">
                <a:solidFill>
                  <a:srgbClr val="4A86E8"/>
                </a:solidFill>
                <a:latin typeface="Courier New"/>
                <a:ea typeface="Courier New"/>
                <a:cs typeface="Courier New"/>
                <a:sym typeface="Courier New"/>
              </a:rPr>
              <a:t>select</a:t>
            </a:r>
            <a:r>
              <a:rPr b="1" lang="en" sz="900">
                <a:latin typeface="Courier New"/>
                <a:ea typeface="Courier New"/>
                <a:cs typeface="Courier New"/>
                <a:sym typeface="Courier New"/>
              </a:rPr>
              <a:t>(</a:t>
            </a:r>
            <a:r>
              <a:rPr b="1" lang="en" sz="900">
                <a:solidFill>
                  <a:srgbClr val="FF9900"/>
                </a:solidFill>
                <a:latin typeface="Courier New"/>
                <a:ea typeface="Courier New"/>
                <a:cs typeface="Courier New"/>
                <a:sym typeface="Courier New"/>
              </a:rPr>
              <a:t>"Sleeptime"</a:t>
            </a:r>
            <a:r>
              <a:rPr b="1" lang="en" sz="900">
                <a:latin typeface="Courier New"/>
                <a:ea typeface="Courier New"/>
                <a:cs typeface="Courier New"/>
                <a:sym typeface="Courier New"/>
              </a:rPr>
              <a:t>, </a:t>
            </a:r>
            <a:r>
              <a:rPr b="1" lang="en" sz="900">
                <a:solidFill>
                  <a:srgbClr val="FF9900"/>
                </a:solidFill>
                <a:latin typeface="Courier New"/>
                <a:ea typeface="Courier New"/>
                <a:cs typeface="Courier New"/>
                <a:sym typeface="Courier New"/>
              </a:rPr>
              <a:t>"AHI"</a:t>
            </a:r>
            <a:r>
              <a:rPr b="1" lang="en" sz="900">
                <a:latin typeface="Courier New"/>
                <a:ea typeface="Courier New"/>
                <a:cs typeface="Courier New"/>
                <a:sym typeface="Courier New"/>
              </a:rPr>
              <a:t>).</a:t>
            </a:r>
            <a:r>
              <a:rPr b="1" lang="en" sz="900">
                <a:solidFill>
                  <a:srgbClr val="4A86E8"/>
                </a:solidFill>
                <a:latin typeface="Courier New"/>
                <a:ea typeface="Courier New"/>
                <a:cs typeface="Courier New"/>
                <a:sym typeface="Courier New"/>
              </a:rPr>
              <a:t>barh</a:t>
            </a:r>
            <a:r>
              <a:rPr b="1" lang="en" sz="900">
                <a:latin typeface="Courier New"/>
                <a:ea typeface="Courier New"/>
                <a:cs typeface="Courier New"/>
                <a:sym typeface="Courier New"/>
              </a:rPr>
              <a:t>(</a:t>
            </a:r>
            <a:r>
              <a:rPr b="1" lang="en" sz="900">
                <a:solidFill>
                  <a:srgbClr val="FF9900"/>
                </a:solidFill>
                <a:latin typeface="Courier New"/>
                <a:ea typeface="Courier New"/>
                <a:cs typeface="Courier New"/>
                <a:sym typeface="Courier New"/>
              </a:rPr>
              <a:t>"AHI"</a:t>
            </a:r>
            <a:r>
              <a:rPr b="1" lang="en" sz="900">
                <a:latin typeface="Courier New"/>
                <a:ea typeface="Courier New"/>
                <a:cs typeface="Courier New"/>
                <a:sym typeface="Courier New"/>
              </a:rPr>
              <a:t>)</a:t>
            </a:r>
            <a:endParaRPr sz="900"/>
          </a:p>
        </p:txBody>
      </p:sp>
      <p:sp>
        <p:nvSpPr>
          <p:cNvPr id="398" name="Google Shape;398;p34"/>
          <p:cNvSpPr txBox="1"/>
          <p:nvPr>
            <p:ph idx="4294967295" type="body"/>
          </p:nvPr>
        </p:nvSpPr>
        <p:spPr>
          <a:xfrm>
            <a:off x="810000" y="133350"/>
            <a:ext cx="3430500" cy="2286000"/>
          </a:xfrm>
          <a:prstGeom prst="rect">
            <a:avLst/>
          </a:prstGeom>
          <a:ln>
            <a:noFill/>
          </a:ln>
        </p:spPr>
        <p:txBody>
          <a:bodyPr anchorCtr="0" anchor="t" bIns="91425" lIns="91425" spcFirstLastPara="1" rIns="91425" wrap="square" tIns="91425">
            <a:normAutofit/>
          </a:bodyPr>
          <a:lstStyle/>
          <a:p>
            <a:pPr indent="0" lvl="0" marL="0" rtl="0" algn="ctr">
              <a:spcBef>
                <a:spcPts val="0"/>
              </a:spcBef>
              <a:spcAft>
                <a:spcPts val="1200"/>
              </a:spcAft>
              <a:buNone/>
            </a:pPr>
            <a:r>
              <a:rPr b="1" lang="en" sz="900">
                <a:latin typeface="Courier New"/>
                <a:ea typeface="Courier New"/>
                <a:cs typeface="Courier New"/>
                <a:sym typeface="Courier New"/>
              </a:rPr>
              <a:t>in_order.</a:t>
            </a:r>
            <a:r>
              <a:rPr b="1" lang="en" sz="900">
                <a:solidFill>
                  <a:srgbClr val="4A86E8"/>
                </a:solidFill>
                <a:latin typeface="Courier New"/>
                <a:ea typeface="Courier New"/>
                <a:cs typeface="Courier New"/>
                <a:sym typeface="Courier New"/>
              </a:rPr>
              <a:t>select</a:t>
            </a:r>
            <a:r>
              <a:rPr b="1" lang="en" sz="900">
                <a:latin typeface="Courier New"/>
                <a:ea typeface="Courier New"/>
                <a:cs typeface="Courier New"/>
                <a:sym typeface="Courier New"/>
              </a:rPr>
              <a:t>(</a:t>
            </a:r>
            <a:r>
              <a:rPr b="1" lang="en" sz="900">
                <a:solidFill>
                  <a:srgbClr val="FF9900"/>
                </a:solidFill>
                <a:latin typeface="Courier New"/>
                <a:ea typeface="Courier New"/>
                <a:cs typeface="Courier New"/>
                <a:sym typeface="Courier New"/>
              </a:rPr>
              <a:t>"BMI"</a:t>
            </a:r>
            <a:r>
              <a:rPr b="1" lang="en" sz="900">
                <a:latin typeface="Courier New"/>
                <a:ea typeface="Courier New"/>
                <a:cs typeface="Courier New"/>
                <a:sym typeface="Courier New"/>
              </a:rPr>
              <a:t>, </a:t>
            </a:r>
            <a:r>
              <a:rPr b="1" lang="en" sz="900">
                <a:solidFill>
                  <a:srgbClr val="FF9900"/>
                </a:solidFill>
                <a:latin typeface="Courier New"/>
                <a:ea typeface="Courier New"/>
                <a:cs typeface="Courier New"/>
                <a:sym typeface="Courier New"/>
              </a:rPr>
              <a:t>"AHI"</a:t>
            </a:r>
            <a:r>
              <a:rPr b="1" lang="en" sz="900">
                <a:latin typeface="Courier New"/>
                <a:ea typeface="Courier New"/>
                <a:cs typeface="Courier New"/>
                <a:sym typeface="Courier New"/>
              </a:rPr>
              <a:t>).</a:t>
            </a:r>
            <a:r>
              <a:rPr b="1" lang="en" sz="900">
                <a:solidFill>
                  <a:srgbClr val="4A86E8"/>
                </a:solidFill>
                <a:latin typeface="Courier New"/>
                <a:ea typeface="Courier New"/>
                <a:cs typeface="Courier New"/>
                <a:sym typeface="Courier New"/>
              </a:rPr>
              <a:t>barh</a:t>
            </a:r>
            <a:r>
              <a:rPr b="1" lang="en" sz="900">
                <a:latin typeface="Courier New"/>
                <a:ea typeface="Courier New"/>
                <a:cs typeface="Courier New"/>
                <a:sym typeface="Courier New"/>
              </a:rPr>
              <a:t>(</a:t>
            </a:r>
            <a:r>
              <a:rPr b="1" lang="en" sz="900">
                <a:solidFill>
                  <a:srgbClr val="FF9900"/>
                </a:solidFill>
                <a:latin typeface="Courier New"/>
                <a:ea typeface="Courier New"/>
                <a:cs typeface="Courier New"/>
                <a:sym typeface="Courier New"/>
              </a:rPr>
              <a:t>"AHI"</a:t>
            </a:r>
            <a:r>
              <a:rPr b="1" lang="en" sz="900">
                <a:latin typeface="Courier New"/>
                <a:ea typeface="Courier New"/>
                <a:cs typeface="Courier New"/>
                <a:sym typeface="Courier New"/>
              </a:rPr>
              <a:t>)</a:t>
            </a:r>
            <a:endParaRPr sz="900"/>
          </a:p>
        </p:txBody>
      </p:sp>
      <p:sp>
        <p:nvSpPr>
          <p:cNvPr id="399" name="Google Shape;399;p34"/>
          <p:cNvSpPr txBox="1"/>
          <p:nvPr>
            <p:ph idx="4294967295" type="body"/>
          </p:nvPr>
        </p:nvSpPr>
        <p:spPr>
          <a:xfrm>
            <a:off x="810000" y="2601900"/>
            <a:ext cx="3430500" cy="2286000"/>
          </a:xfrm>
          <a:prstGeom prst="rect">
            <a:avLst/>
          </a:prstGeom>
          <a:ln>
            <a:noFill/>
          </a:ln>
        </p:spPr>
        <p:txBody>
          <a:bodyPr anchorCtr="0" anchor="t" bIns="91425" lIns="91425" spcFirstLastPara="1" rIns="91425" wrap="square" tIns="91425">
            <a:normAutofit/>
          </a:bodyPr>
          <a:lstStyle/>
          <a:p>
            <a:pPr indent="0" lvl="0" marL="0" rtl="0" algn="ctr">
              <a:spcBef>
                <a:spcPts val="0"/>
              </a:spcBef>
              <a:spcAft>
                <a:spcPts val="1200"/>
              </a:spcAft>
              <a:buNone/>
            </a:pPr>
            <a:r>
              <a:rPr b="1" lang="en" sz="900">
                <a:latin typeface="Courier New"/>
                <a:ea typeface="Courier New"/>
                <a:cs typeface="Courier New"/>
                <a:sym typeface="Courier New"/>
              </a:rPr>
              <a:t>in_order.</a:t>
            </a:r>
            <a:r>
              <a:rPr b="1" lang="en" sz="900">
                <a:solidFill>
                  <a:srgbClr val="4A86E8"/>
                </a:solidFill>
                <a:latin typeface="Courier New"/>
                <a:ea typeface="Courier New"/>
                <a:cs typeface="Courier New"/>
                <a:sym typeface="Courier New"/>
              </a:rPr>
              <a:t>select</a:t>
            </a:r>
            <a:r>
              <a:rPr b="1" lang="en" sz="900">
                <a:latin typeface="Courier New"/>
                <a:ea typeface="Courier New"/>
                <a:cs typeface="Courier New"/>
                <a:sym typeface="Courier New"/>
              </a:rPr>
              <a:t>(</a:t>
            </a:r>
            <a:r>
              <a:rPr b="1" lang="en" sz="900">
                <a:solidFill>
                  <a:srgbClr val="FF9900"/>
                </a:solidFill>
                <a:latin typeface="Courier New"/>
                <a:ea typeface="Courier New"/>
                <a:cs typeface="Courier New"/>
                <a:sym typeface="Courier New"/>
              </a:rPr>
              <a:t>"Min Sao2"</a:t>
            </a:r>
            <a:r>
              <a:rPr b="1" lang="en" sz="900">
                <a:latin typeface="Courier New"/>
                <a:ea typeface="Courier New"/>
                <a:cs typeface="Courier New"/>
                <a:sym typeface="Courier New"/>
              </a:rPr>
              <a:t>, </a:t>
            </a:r>
            <a:r>
              <a:rPr b="1" lang="en" sz="900">
                <a:solidFill>
                  <a:srgbClr val="FF9900"/>
                </a:solidFill>
                <a:latin typeface="Courier New"/>
                <a:ea typeface="Courier New"/>
                <a:cs typeface="Courier New"/>
                <a:sym typeface="Courier New"/>
              </a:rPr>
              <a:t>"AHI"</a:t>
            </a:r>
            <a:r>
              <a:rPr b="1" lang="en" sz="900">
                <a:latin typeface="Courier New"/>
                <a:ea typeface="Courier New"/>
                <a:cs typeface="Courier New"/>
                <a:sym typeface="Courier New"/>
              </a:rPr>
              <a:t>).</a:t>
            </a:r>
            <a:r>
              <a:rPr b="1" lang="en" sz="900">
                <a:solidFill>
                  <a:srgbClr val="4A86E8"/>
                </a:solidFill>
                <a:latin typeface="Courier New"/>
                <a:ea typeface="Courier New"/>
                <a:cs typeface="Courier New"/>
                <a:sym typeface="Courier New"/>
              </a:rPr>
              <a:t>barh</a:t>
            </a:r>
            <a:r>
              <a:rPr b="1" lang="en" sz="900">
                <a:latin typeface="Courier New"/>
                <a:ea typeface="Courier New"/>
                <a:cs typeface="Courier New"/>
                <a:sym typeface="Courier New"/>
              </a:rPr>
              <a:t>(</a:t>
            </a:r>
            <a:r>
              <a:rPr b="1" lang="en" sz="900">
                <a:solidFill>
                  <a:srgbClr val="FF9900"/>
                </a:solidFill>
                <a:latin typeface="Courier New"/>
                <a:ea typeface="Courier New"/>
                <a:cs typeface="Courier New"/>
                <a:sym typeface="Courier New"/>
              </a:rPr>
              <a:t>"AHI"</a:t>
            </a:r>
            <a:r>
              <a:rPr b="1" lang="en" sz="900">
                <a:latin typeface="Courier New"/>
                <a:ea typeface="Courier New"/>
                <a:cs typeface="Courier New"/>
                <a:sym typeface="Courier New"/>
              </a:rPr>
              <a:t>)</a:t>
            </a:r>
            <a:endParaRPr sz="900"/>
          </a:p>
        </p:txBody>
      </p:sp>
      <p:sp>
        <p:nvSpPr>
          <p:cNvPr id="400" name="Google Shape;400;p34"/>
          <p:cNvSpPr txBox="1"/>
          <p:nvPr>
            <p:ph idx="4294967295" type="body"/>
          </p:nvPr>
        </p:nvSpPr>
        <p:spPr>
          <a:xfrm>
            <a:off x="4903650" y="2601900"/>
            <a:ext cx="3430500" cy="2286000"/>
          </a:xfrm>
          <a:prstGeom prst="rect">
            <a:avLst/>
          </a:prstGeom>
          <a:ln>
            <a:noFill/>
          </a:ln>
        </p:spPr>
        <p:txBody>
          <a:bodyPr anchorCtr="0" anchor="t" bIns="91425" lIns="91425" spcFirstLastPara="1" rIns="91425" wrap="square" tIns="91425">
            <a:normAutofit/>
          </a:bodyPr>
          <a:lstStyle/>
          <a:p>
            <a:pPr indent="0" lvl="0" marL="0" rtl="0" algn="ctr">
              <a:spcBef>
                <a:spcPts val="0"/>
              </a:spcBef>
              <a:spcAft>
                <a:spcPts val="1200"/>
              </a:spcAft>
              <a:buNone/>
            </a:pPr>
            <a:r>
              <a:rPr b="1" lang="en" sz="900">
                <a:latin typeface="Courier New"/>
                <a:ea typeface="Courier New"/>
                <a:cs typeface="Courier New"/>
                <a:sym typeface="Courier New"/>
              </a:rPr>
              <a:t>in_order.</a:t>
            </a:r>
            <a:r>
              <a:rPr b="1" lang="en" sz="900">
                <a:solidFill>
                  <a:srgbClr val="4A86E8"/>
                </a:solidFill>
                <a:latin typeface="Courier New"/>
                <a:ea typeface="Courier New"/>
                <a:cs typeface="Courier New"/>
                <a:sym typeface="Courier New"/>
              </a:rPr>
              <a:t>select</a:t>
            </a:r>
            <a:r>
              <a:rPr b="1" lang="en" sz="900">
                <a:latin typeface="Courier New"/>
                <a:ea typeface="Courier New"/>
                <a:cs typeface="Courier New"/>
                <a:sym typeface="Courier New"/>
              </a:rPr>
              <a:t>(</a:t>
            </a:r>
            <a:r>
              <a:rPr b="1" lang="en" sz="900">
                <a:solidFill>
                  <a:srgbClr val="FF9900"/>
                </a:solidFill>
                <a:latin typeface="Courier New"/>
                <a:ea typeface="Courier New"/>
                <a:cs typeface="Courier New"/>
                <a:sym typeface="Courier New"/>
              </a:rPr>
              <a:t>"TWA MAP"</a:t>
            </a:r>
            <a:r>
              <a:rPr b="1" lang="en" sz="900">
                <a:latin typeface="Courier New"/>
                <a:ea typeface="Courier New"/>
                <a:cs typeface="Courier New"/>
                <a:sym typeface="Courier New"/>
              </a:rPr>
              <a:t>, </a:t>
            </a:r>
            <a:r>
              <a:rPr b="1" lang="en" sz="900">
                <a:solidFill>
                  <a:srgbClr val="FF9900"/>
                </a:solidFill>
                <a:latin typeface="Courier New"/>
                <a:ea typeface="Courier New"/>
                <a:cs typeface="Courier New"/>
                <a:sym typeface="Courier New"/>
              </a:rPr>
              <a:t>"AHI"</a:t>
            </a:r>
            <a:r>
              <a:rPr b="1" lang="en" sz="900">
                <a:latin typeface="Courier New"/>
                <a:ea typeface="Courier New"/>
                <a:cs typeface="Courier New"/>
                <a:sym typeface="Courier New"/>
              </a:rPr>
              <a:t>).</a:t>
            </a:r>
            <a:r>
              <a:rPr b="1" lang="en" sz="900">
                <a:solidFill>
                  <a:srgbClr val="4A86E8"/>
                </a:solidFill>
                <a:latin typeface="Courier New"/>
                <a:ea typeface="Courier New"/>
                <a:cs typeface="Courier New"/>
                <a:sym typeface="Courier New"/>
              </a:rPr>
              <a:t>barh</a:t>
            </a:r>
            <a:r>
              <a:rPr b="1" lang="en" sz="900">
                <a:latin typeface="Courier New"/>
                <a:ea typeface="Courier New"/>
                <a:cs typeface="Courier New"/>
                <a:sym typeface="Courier New"/>
              </a:rPr>
              <a:t>(</a:t>
            </a:r>
            <a:r>
              <a:rPr b="1" lang="en" sz="900">
                <a:solidFill>
                  <a:srgbClr val="FF9900"/>
                </a:solidFill>
                <a:latin typeface="Courier New"/>
                <a:ea typeface="Courier New"/>
                <a:cs typeface="Courier New"/>
                <a:sym typeface="Courier New"/>
              </a:rPr>
              <a:t>"AHI"</a:t>
            </a:r>
            <a:r>
              <a:rPr b="1" lang="en" sz="900">
                <a:latin typeface="Courier New"/>
                <a:ea typeface="Courier New"/>
                <a:cs typeface="Courier New"/>
                <a:sym typeface="Courier New"/>
              </a:rPr>
              <a:t>)</a:t>
            </a:r>
            <a:endParaRPr sz="900"/>
          </a:p>
        </p:txBody>
      </p:sp>
      <p:pic>
        <p:nvPicPr>
          <p:cNvPr id="401" name="Google Shape;401;p34"/>
          <p:cNvPicPr preferRelativeResize="0"/>
          <p:nvPr/>
        </p:nvPicPr>
        <p:blipFill>
          <a:blip r:embed="rId3">
            <a:alphaModFix/>
          </a:blip>
          <a:stretch>
            <a:fillRect/>
          </a:stretch>
        </p:blipFill>
        <p:spPr>
          <a:xfrm>
            <a:off x="796938" y="563625"/>
            <a:ext cx="3456614" cy="1855725"/>
          </a:xfrm>
          <a:prstGeom prst="rect">
            <a:avLst/>
          </a:prstGeom>
          <a:noFill/>
          <a:ln>
            <a:noFill/>
          </a:ln>
        </p:spPr>
      </p:pic>
      <p:pic>
        <p:nvPicPr>
          <p:cNvPr id="402" name="Google Shape;402;p34"/>
          <p:cNvPicPr preferRelativeResize="0"/>
          <p:nvPr/>
        </p:nvPicPr>
        <p:blipFill>
          <a:blip r:embed="rId4">
            <a:alphaModFix/>
          </a:blip>
          <a:stretch>
            <a:fillRect/>
          </a:stretch>
        </p:blipFill>
        <p:spPr>
          <a:xfrm>
            <a:off x="4903667" y="3032175"/>
            <a:ext cx="3430471" cy="1855725"/>
          </a:xfrm>
          <a:prstGeom prst="rect">
            <a:avLst/>
          </a:prstGeom>
          <a:noFill/>
          <a:ln>
            <a:noFill/>
          </a:ln>
        </p:spPr>
      </p:pic>
      <p:pic>
        <p:nvPicPr>
          <p:cNvPr id="403" name="Google Shape;403;p34"/>
          <p:cNvPicPr preferRelativeResize="0"/>
          <p:nvPr/>
        </p:nvPicPr>
        <p:blipFill>
          <a:blip r:embed="rId5">
            <a:alphaModFix/>
          </a:blip>
          <a:stretch>
            <a:fillRect/>
          </a:stretch>
        </p:blipFill>
        <p:spPr>
          <a:xfrm>
            <a:off x="810009" y="3032163"/>
            <a:ext cx="3430500" cy="1855737"/>
          </a:xfrm>
          <a:prstGeom prst="rect">
            <a:avLst/>
          </a:prstGeom>
          <a:noFill/>
          <a:ln>
            <a:noFill/>
          </a:ln>
        </p:spPr>
      </p:pic>
      <p:pic>
        <p:nvPicPr>
          <p:cNvPr id="404" name="Google Shape;404;p34"/>
          <p:cNvPicPr preferRelativeResize="0"/>
          <p:nvPr/>
        </p:nvPicPr>
        <p:blipFill>
          <a:blip r:embed="rId6">
            <a:alphaModFix/>
          </a:blip>
          <a:stretch>
            <a:fillRect/>
          </a:stretch>
        </p:blipFill>
        <p:spPr>
          <a:xfrm>
            <a:off x="4903663" y="563625"/>
            <a:ext cx="3430476" cy="18557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Correlation Coefficient 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36"/>
          <p:cNvPicPr preferRelativeResize="0"/>
          <p:nvPr/>
        </p:nvPicPr>
        <p:blipFill>
          <a:blip r:embed="rId3">
            <a:alphaModFix/>
          </a:blip>
          <a:stretch>
            <a:fillRect/>
          </a:stretch>
        </p:blipFill>
        <p:spPr>
          <a:xfrm>
            <a:off x="4903650" y="1374875"/>
            <a:ext cx="3507528" cy="3156775"/>
          </a:xfrm>
          <a:prstGeom prst="rect">
            <a:avLst/>
          </a:prstGeom>
          <a:noFill/>
          <a:ln>
            <a:noFill/>
          </a:ln>
        </p:spPr>
      </p:pic>
      <p:pic>
        <p:nvPicPr>
          <p:cNvPr id="415" name="Google Shape;415;p36"/>
          <p:cNvPicPr preferRelativeResize="0"/>
          <p:nvPr/>
        </p:nvPicPr>
        <p:blipFill>
          <a:blip r:embed="rId4">
            <a:alphaModFix/>
          </a:blip>
          <a:stretch>
            <a:fillRect/>
          </a:stretch>
        </p:blipFill>
        <p:spPr>
          <a:xfrm>
            <a:off x="1303800" y="1374866"/>
            <a:ext cx="3430500" cy="3156784"/>
          </a:xfrm>
          <a:prstGeom prst="rect">
            <a:avLst/>
          </a:prstGeom>
          <a:noFill/>
          <a:ln>
            <a:noFill/>
          </a:ln>
        </p:spPr>
      </p:pic>
      <p:sp>
        <p:nvSpPr>
          <p:cNvPr id="416" name="Google Shape;416;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 Correlation (r=0)</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7"/>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Classification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8"/>
          <p:cNvSpPr txBox="1"/>
          <p:nvPr>
            <p:ph type="title"/>
          </p:nvPr>
        </p:nvSpPr>
        <p:spPr>
          <a:xfrm>
            <a:off x="1303800" y="598575"/>
            <a:ext cx="3430500" cy="199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k-Nearest Neighbors</a:t>
            </a:r>
            <a:endParaRPr/>
          </a:p>
        </p:txBody>
      </p:sp>
      <p:pic>
        <p:nvPicPr>
          <p:cNvPr id="427" name="Google Shape;427;p38"/>
          <p:cNvPicPr preferRelativeResize="0"/>
          <p:nvPr/>
        </p:nvPicPr>
        <p:blipFill rotWithShape="1">
          <a:blip r:embed="rId3">
            <a:alphaModFix/>
          </a:blip>
          <a:srcRect b="1230" l="949" r="1203" t="8263"/>
          <a:stretch/>
        </p:blipFill>
        <p:spPr>
          <a:xfrm>
            <a:off x="4216444" y="661000"/>
            <a:ext cx="4117756" cy="3821500"/>
          </a:xfrm>
          <a:prstGeom prst="rect">
            <a:avLst/>
          </a:prstGeom>
          <a:noFill/>
          <a:ln>
            <a:noFill/>
          </a:ln>
        </p:spPr>
      </p:pic>
      <p:pic>
        <p:nvPicPr>
          <p:cNvPr id="428" name="Google Shape;428;p38"/>
          <p:cNvPicPr preferRelativeResize="0"/>
          <p:nvPr/>
        </p:nvPicPr>
        <p:blipFill>
          <a:blip r:embed="rId4">
            <a:alphaModFix/>
          </a:blip>
          <a:stretch>
            <a:fillRect/>
          </a:stretch>
        </p:blipFill>
        <p:spPr>
          <a:xfrm>
            <a:off x="457200" y="2114551"/>
            <a:ext cx="3600443" cy="2571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Decision Boundary</a:t>
            </a:r>
            <a:endParaRPr/>
          </a:p>
        </p:txBody>
      </p:sp>
      <p:sp>
        <p:nvSpPr>
          <p:cNvPr id="434" name="Google Shape;434;p39"/>
          <p:cNvSpPr txBox="1"/>
          <p:nvPr>
            <p:ph idx="1" type="body"/>
          </p:nvPr>
        </p:nvSpPr>
        <p:spPr>
          <a:xfrm>
            <a:off x="1303800" y="1597875"/>
            <a:ext cx="3430500" cy="2933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k = 1</a:t>
            </a:r>
            <a:endParaRPr/>
          </a:p>
        </p:txBody>
      </p:sp>
      <p:sp>
        <p:nvSpPr>
          <p:cNvPr id="435" name="Google Shape;435;p39"/>
          <p:cNvSpPr txBox="1"/>
          <p:nvPr>
            <p:ph idx="2" type="body"/>
          </p:nvPr>
        </p:nvSpPr>
        <p:spPr>
          <a:xfrm>
            <a:off x="4903650" y="1597950"/>
            <a:ext cx="3430500" cy="2933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k</a:t>
            </a:r>
            <a:r>
              <a:rPr lang="en"/>
              <a:t> = 15</a:t>
            </a:r>
            <a:endParaRPr/>
          </a:p>
        </p:txBody>
      </p:sp>
      <p:pic>
        <p:nvPicPr>
          <p:cNvPr id="436" name="Google Shape;436;p39"/>
          <p:cNvPicPr preferRelativeResize="0"/>
          <p:nvPr/>
        </p:nvPicPr>
        <p:blipFill>
          <a:blip r:embed="rId3">
            <a:alphaModFix/>
          </a:blip>
          <a:stretch>
            <a:fillRect/>
          </a:stretch>
        </p:blipFill>
        <p:spPr>
          <a:xfrm>
            <a:off x="1303800" y="2081310"/>
            <a:ext cx="3430500" cy="2450340"/>
          </a:xfrm>
          <a:prstGeom prst="rect">
            <a:avLst/>
          </a:prstGeom>
          <a:noFill/>
          <a:ln>
            <a:noFill/>
          </a:ln>
        </p:spPr>
      </p:pic>
      <p:pic>
        <p:nvPicPr>
          <p:cNvPr id="437" name="Google Shape;437;p39"/>
          <p:cNvPicPr preferRelativeResize="0"/>
          <p:nvPr/>
        </p:nvPicPr>
        <p:blipFill>
          <a:blip r:embed="rId4">
            <a:alphaModFix/>
          </a:blip>
          <a:stretch>
            <a:fillRect/>
          </a:stretch>
        </p:blipFill>
        <p:spPr>
          <a:xfrm>
            <a:off x="4903650" y="2081279"/>
            <a:ext cx="3430500" cy="245037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0"/>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Markdown Tips &amp; Tricks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Formatting</a:t>
            </a:r>
            <a:endParaRPr/>
          </a:p>
        </p:txBody>
      </p:sp>
      <p:sp>
        <p:nvSpPr>
          <p:cNvPr id="448" name="Google Shape;448;p4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Make sure you select </a:t>
            </a:r>
            <a:r>
              <a:rPr lang="en">
                <a:latin typeface="Courier New"/>
                <a:ea typeface="Courier New"/>
                <a:cs typeface="Courier New"/>
                <a:sym typeface="Courier New"/>
              </a:rPr>
              <a:t>Markdown</a:t>
            </a:r>
            <a:r>
              <a:rPr lang="en"/>
              <a:t> from the dropdown menu!</a:t>
            </a:r>
            <a:endParaRPr/>
          </a:p>
          <a:p>
            <a:pPr indent="-311150" lvl="0" marL="457200" rtl="0" algn="l">
              <a:spcBef>
                <a:spcPts val="1200"/>
              </a:spcBef>
              <a:spcAft>
                <a:spcPts val="0"/>
              </a:spcAft>
              <a:buSzPts val="1300"/>
              <a:buChar char="●"/>
            </a:pPr>
            <a:r>
              <a:rPr lang="en"/>
              <a:t>h</a:t>
            </a:r>
            <a:r>
              <a:rPr lang="en"/>
              <a:t>eaders						</a:t>
            </a:r>
            <a:r>
              <a:rPr lang="en">
                <a:latin typeface="Courier New"/>
                <a:ea typeface="Courier New"/>
                <a:cs typeface="Courier New"/>
                <a:sym typeface="Courier New"/>
              </a:rPr>
              <a:t>#</a:t>
            </a:r>
            <a:endParaRPr>
              <a:latin typeface="Courier New"/>
              <a:ea typeface="Courier New"/>
              <a:cs typeface="Courier New"/>
              <a:sym typeface="Courier New"/>
            </a:endParaRPr>
          </a:p>
          <a:p>
            <a:pPr indent="-311150" lvl="0" marL="457200" rtl="0" algn="l">
              <a:spcBef>
                <a:spcPts val="0"/>
              </a:spcBef>
              <a:spcAft>
                <a:spcPts val="0"/>
              </a:spcAft>
              <a:buSzPts val="1300"/>
              <a:buChar char="●"/>
            </a:pPr>
            <a:r>
              <a:rPr lang="en"/>
              <a:t>b</a:t>
            </a:r>
            <a:r>
              <a:rPr lang="en"/>
              <a:t>old, italic						</a:t>
            </a:r>
            <a:r>
              <a:rPr lang="en">
                <a:latin typeface="Courier New"/>
                <a:ea typeface="Courier New"/>
                <a:cs typeface="Courier New"/>
                <a:sym typeface="Courier New"/>
              </a:rPr>
              <a:t>*text*</a:t>
            </a:r>
            <a:r>
              <a:rPr lang="en"/>
              <a:t> or </a:t>
            </a:r>
            <a:r>
              <a:rPr lang="en">
                <a:latin typeface="Courier New"/>
                <a:ea typeface="Courier New"/>
                <a:cs typeface="Courier New"/>
                <a:sym typeface="Courier New"/>
              </a:rPr>
              <a:t>**text**</a:t>
            </a:r>
            <a:endParaRPr/>
          </a:p>
          <a:p>
            <a:pPr indent="-311150" lvl="0" marL="457200" rtl="0" algn="l">
              <a:spcBef>
                <a:spcPts val="0"/>
              </a:spcBef>
              <a:spcAft>
                <a:spcPts val="0"/>
              </a:spcAft>
              <a:buSzPts val="1300"/>
              <a:buChar char="●"/>
            </a:pPr>
            <a:r>
              <a:rPr lang="en"/>
              <a:t>l</a:t>
            </a:r>
            <a:r>
              <a:rPr lang="en"/>
              <a:t>ists, quotes						</a:t>
            </a:r>
            <a:r>
              <a:rPr lang="en">
                <a:latin typeface="Courier New"/>
                <a:ea typeface="Courier New"/>
                <a:cs typeface="Courier New"/>
                <a:sym typeface="Courier New"/>
              </a:rPr>
              <a:t>* text</a:t>
            </a:r>
            <a:r>
              <a:rPr lang="en"/>
              <a:t> or </a:t>
            </a:r>
            <a:r>
              <a:rPr lang="en">
                <a:latin typeface="Courier New"/>
                <a:ea typeface="Courier New"/>
                <a:cs typeface="Courier New"/>
                <a:sym typeface="Courier New"/>
              </a:rPr>
              <a:t>&gt; text</a:t>
            </a:r>
            <a:endParaRPr/>
          </a:p>
          <a:p>
            <a:pPr indent="-311150" lvl="0" marL="457200" rtl="0" algn="l">
              <a:spcBef>
                <a:spcPts val="0"/>
              </a:spcBef>
              <a:spcAft>
                <a:spcPts val="0"/>
              </a:spcAft>
              <a:buSzPts val="1300"/>
              <a:buChar char="●"/>
            </a:pPr>
            <a:r>
              <a:rPr lang="en"/>
              <a:t>links							</a:t>
            </a:r>
            <a:r>
              <a:rPr lang="en">
                <a:latin typeface="Courier New"/>
                <a:ea typeface="Courier New"/>
                <a:cs typeface="Courier New"/>
                <a:sym typeface="Courier New"/>
              </a:rPr>
              <a:t>[title](url)</a:t>
            </a:r>
            <a:endParaRPr/>
          </a:p>
          <a:p>
            <a:pPr indent="-311150" lvl="0" marL="457200" rtl="0" algn="l">
              <a:spcBef>
                <a:spcPts val="0"/>
              </a:spcBef>
              <a:spcAft>
                <a:spcPts val="0"/>
              </a:spcAft>
              <a:buSzPts val="1300"/>
              <a:buChar char="●"/>
            </a:pPr>
            <a:r>
              <a:rPr lang="en"/>
              <a:t>pictures						</a:t>
            </a:r>
            <a:r>
              <a:rPr lang="en">
                <a:latin typeface="Courier New"/>
                <a:ea typeface="Courier New"/>
                <a:cs typeface="Courier New"/>
                <a:sym typeface="Courier New"/>
              </a:rPr>
              <a:t>![title](image address)</a:t>
            </a:r>
            <a:endParaRPr/>
          </a:p>
          <a:p>
            <a:pPr indent="-311150" lvl="0" marL="457200" rtl="0" algn="l">
              <a:spcBef>
                <a:spcPts val="0"/>
              </a:spcBef>
              <a:spcAft>
                <a:spcPts val="0"/>
              </a:spcAft>
              <a:buSzPts val="1300"/>
              <a:buChar char="●"/>
            </a:pPr>
            <a:r>
              <a:rPr lang="en"/>
              <a:t>lines, font sizes					</a:t>
            </a:r>
            <a:r>
              <a:rPr lang="en">
                <a:latin typeface="Courier New"/>
                <a:ea typeface="Courier New"/>
                <a:cs typeface="Courier New"/>
                <a:sym typeface="Courier New"/>
              </a:rPr>
              <a:t>---</a:t>
            </a:r>
            <a:r>
              <a:rPr lang="en"/>
              <a:t> or </a:t>
            </a:r>
            <a:r>
              <a:rPr lang="en">
                <a:latin typeface="Courier New"/>
                <a:ea typeface="Courier New"/>
                <a:cs typeface="Courier New"/>
                <a:sym typeface="Courier New"/>
              </a:rPr>
              <a:t>\size</a:t>
            </a:r>
            <a:endParaRPr/>
          </a:p>
          <a:p>
            <a:pPr indent="-311150" lvl="0" marL="457200" rtl="0" algn="l">
              <a:spcBef>
                <a:spcPts val="0"/>
              </a:spcBef>
              <a:spcAft>
                <a:spcPts val="0"/>
              </a:spcAft>
              <a:buSzPts val="1300"/>
              <a:buChar char="●"/>
            </a:pPr>
            <a:r>
              <a:rPr lang="en"/>
              <a:t>LaTex </a:t>
            </a:r>
            <a:r>
              <a:rPr lang="en" sz="1000"/>
              <a:t>(mathematical symbols and equations)</a:t>
            </a:r>
            <a:r>
              <a:rPr lang="en"/>
              <a:t>		</a:t>
            </a:r>
            <a:r>
              <a:rPr lang="en">
                <a:latin typeface="Courier New"/>
                <a:ea typeface="Courier New"/>
                <a:cs typeface="Courier New"/>
                <a:sym typeface="Courier New"/>
              </a:rPr>
              <a:t>$math$</a:t>
            </a:r>
            <a:r>
              <a:rPr lang="en"/>
              <a:t> </a:t>
            </a:r>
            <a:r>
              <a:rPr lang="en" sz="1000"/>
              <a:t>(inline)</a:t>
            </a:r>
            <a:r>
              <a:rPr lang="en"/>
              <a:t> or </a:t>
            </a:r>
            <a:r>
              <a:rPr lang="en">
                <a:latin typeface="Courier New"/>
                <a:ea typeface="Courier New"/>
                <a:cs typeface="Courier New"/>
                <a:sym typeface="Courier New"/>
              </a:rPr>
              <a:t>$$math$$</a:t>
            </a:r>
            <a:r>
              <a:rPr lang="en"/>
              <a:t> </a:t>
            </a:r>
            <a:r>
              <a:rPr lang="en" sz="1000"/>
              <a:t>(display)</a:t>
            </a:r>
            <a:endParaRPr/>
          </a:p>
          <a:p>
            <a:pPr indent="0" lvl="0" marL="0" rtl="0" algn="l">
              <a:spcBef>
                <a:spcPts val="1200"/>
              </a:spcBef>
              <a:spcAft>
                <a:spcPts val="1200"/>
              </a:spcAft>
              <a:buNone/>
            </a:pPr>
            <a:r>
              <a:rPr lang="en"/>
              <a:t>Tables Generator (click </a:t>
            </a:r>
            <a:r>
              <a:rPr lang="en" u="sng">
                <a:solidFill>
                  <a:schemeClr val="hlink"/>
                </a:solidFill>
                <a:hlinkClick r:id="rId3"/>
              </a:rPr>
              <a:t>here</a:t>
            </a:r>
            <a:r>
              <a:rPr lang="en"/>
              <a:t>)</a:t>
            </a:r>
            <a:endParaRPr/>
          </a:p>
        </p:txBody>
      </p:sp>
      <p:pic>
        <p:nvPicPr>
          <p:cNvPr id="449" name="Google Shape;449;p41"/>
          <p:cNvPicPr preferRelativeResize="0"/>
          <p:nvPr/>
        </p:nvPicPr>
        <p:blipFill rotWithShape="1">
          <a:blip r:embed="rId4">
            <a:alphaModFix/>
          </a:blip>
          <a:srcRect b="11137" l="7621" r="0" t="11144"/>
          <a:stretch/>
        </p:blipFill>
        <p:spPr>
          <a:xfrm>
            <a:off x="1303800" y="1391475"/>
            <a:ext cx="4192625" cy="598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Medical Terms</a:t>
            </a:r>
            <a:endParaRPr/>
          </a:p>
        </p:txBody>
      </p:sp>
      <p:sp>
        <p:nvSpPr>
          <p:cNvPr id="289" name="Google Shape;289;p1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trocar</a:t>
            </a:r>
            <a:endParaRPr/>
          </a:p>
          <a:p>
            <a:pPr indent="-311150" lvl="0" marL="457200" rtl="0" algn="l">
              <a:spcBef>
                <a:spcPts val="0"/>
              </a:spcBef>
              <a:spcAft>
                <a:spcPts val="0"/>
              </a:spcAft>
              <a:buSzPts val="1300"/>
              <a:buChar char="●"/>
            </a:pPr>
            <a:r>
              <a:rPr lang="en"/>
              <a:t>hypoxia</a:t>
            </a:r>
            <a:endParaRPr/>
          </a:p>
          <a:p>
            <a:pPr indent="-311150" lvl="0" marL="457200" rtl="0" algn="l">
              <a:spcBef>
                <a:spcPts val="0"/>
              </a:spcBef>
              <a:spcAft>
                <a:spcPts val="0"/>
              </a:spcAft>
              <a:buSzPts val="1300"/>
              <a:buChar char="●"/>
            </a:pPr>
            <a:r>
              <a:rPr lang="en"/>
              <a:t>hypopnea</a:t>
            </a:r>
            <a:endParaRPr/>
          </a:p>
          <a:p>
            <a:pPr indent="-311150" lvl="0" marL="457200" rtl="0" algn="l">
              <a:spcBef>
                <a:spcPts val="0"/>
              </a:spcBef>
              <a:spcAft>
                <a:spcPts val="0"/>
              </a:spcAft>
              <a:buSzPts val="1300"/>
              <a:buChar char="●"/>
            </a:pPr>
            <a:r>
              <a:rPr lang="en"/>
              <a:t>hypoxemia</a:t>
            </a:r>
            <a:endParaRPr/>
          </a:p>
          <a:p>
            <a:pPr indent="-311150" lvl="0" marL="457200" rtl="0" algn="l">
              <a:spcBef>
                <a:spcPts val="0"/>
              </a:spcBef>
              <a:spcAft>
                <a:spcPts val="0"/>
              </a:spcAft>
              <a:buSzPts val="1300"/>
              <a:buChar char="●"/>
            </a:pPr>
            <a:r>
              <a:rPr lang="en"/>
              <a:t>hypotension</a:t>
            </a:r>
            <a:endParaRPr/>
          </a:p>
          <a:p>
            <a:pPr indent="-311150" lvl="0" marL="457200" rtl="0" algn="l">
              <a:spcBef>
                <a:spcPts val="0"/>
              </a:spcBef>
              <a:spcAft>
                <a:spcPts val="0"/>
              </a:spcAft>
              <a:buSzPts val="1300"/>
              <a:buChar char="●"/>
            </a:pPr>
            <a:r>
              <a:rPr lang="en"/>
              <a:t>baroreceptor</a:t>
            </a:r>
            <a:endParaRPr/>
          </a:p>
          <a:p>
            <a:pPr indent="-311150" lvl="0" marL="457200" rtl="0" algn="l">
              <a:spcBef>
                <a:spcPts val="0"/>
              </a:spcBef>
              <a:spcAft>
                <a:spcPts val="0"/>
              </a:spcAft>
              <a:buSzPts val="1300"/>
              <a:buChar char="●"/>
            </a:pPr>
            <a:r>
              <a:rPr lang="en"/>
              <a:t>vasopressors</a:t>
            </a:r>
            <a:endParaRPr/>
          </a:p>
        </p:txBody>
      </p:sp>
      <p:sp>
        <p:nvSpPr>
          <p:cNvPr id="290" name="Google Shape;290;p1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intraoperative</a:t>
            </a:r>
            <a:endParaRPr/>
          </a:p>
          <a:p>
            <a:pPr indent="-311150" lvl="0" marL="457200" rtl="0" algn="l">
              <a:spcBef>
                <a:spcPts val="0"/>
              </a:spcBef>
              <a:spcAft>
                <a:spcPts val="0"/>
              </a:spcAft>
              <a:buSzPts val="1300"/>
              <a:buChar char="●"/>
            </a:pPr>
            <a:r>
              <a:rPr lang="en"/>
              <a:t>cardiovascular</a:t>
            </a:r>
            <a:endParaRPr/>
          </a:p>
          <a:p>
            <a:pPr indent="-311150" lvl="0" marL="457200" rtl="0" algn="l">
              <a:spcBef>
                <a:spcPts val="0"/>
              </a:spcBef>
              <a:spcAft>
                <a:spcPts val="0"/>
              </a:spcAft>
              <a:buSzPts val="1300"/>
              <a:buChar char="●"/>
            </a:pPr>
            <a:r>
              <a:rPr lang="en"/>
              <a:t>polysomnography</a:t>
            </a:r>
            <a:endParaRPr/>
          </a:p>
          <a:p>
            <a:pPr indent="-311150" lvl="0" marL="457200" rtl="0" algn="l">
              <a:spcBef>
                <a:spcPts val="0"/>
              </a:spcBef>
              <a:spcAft>
                <a:spcPts val="0"/>
              </a:spcAft>
              <a:buSzPts val="1300"/>
              <a:buChar char="●"/>
            </a:pPr>
            <a:r>
              <a:rPr lang="en"/>
              <a:t>pneumoperitoneum</a:t>
            </a:r>
            <a:endParaRPr/>
          </a:p>
          <a:p>
            <a:pPr indent="-311150" lvl="0" marL="457200" rtl="0" algn="l">
              <a:spcBef>
                <a:spcPts val="0"/>
              </a:spcBef>
              <a:spcAft>
                <a:spcPts val="0"/>
              </a:spcAft>
              <a:buSzPts val="1300"/>
              <a:buChar char="●"/>
            </a:pPr>
            <a:r>
              <a:rPr lang="en"/>
              <a:t>oxyhemoglobin saturation</a:t>
            </a:r>
            <a:endParaRPr/>
          </a:p>
          <a:p>
            <a:pPr indent="-311150" lvl="0" marL="457200" rtl="0" algn="l">
              <a:spcBef>
                <a:spcPts val="0"/>
              </a:spcBef>
              <a:spcAft>
                <a:spcPts val="0"/>
              </a:spcAft>
              <a:buSzPts val="1300"/>
              <a:buChar char="●"/>
            </a:pPr>
            <a:r>
              <a:rPr lang="en"/>
              <a:t>laparoscopic bariatric surgery</a:t>
            </a:r>
            <a:endParaRPr/>
          </a:p>
          <a:p>
            <a:pPr indent="-311150" lvl="0" marL="457200" rtl="0" algn="l">
              <a:spcBef>
                <a:spcPts val="0"/>
              </a:spcBef>
              <a:spcAft>
                <a:spcPts val="0"/>
              </a:spcAft>
              <a:buSzPts val="1300"/>
              <a:buChar char="●"/>
            </a:pPr>
            <a:r>
              <a:rPr lang="en"/>
              <a:t>sympathetic adrenergic activity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2"/>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a:t>
            </a:r>
            <a:endParaRPr/>
          </a:p>
        </p:txBody>
      </p:sp>
      <p:sp>
        <p:nvSpPr>
          <p:cNvPr id="455" name="Google Shape;455;p42"/>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Terms (cont.)</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priori</a:t>
            </a:r>
            <a:endParaRPr/>
          </a:p>
          <a:p>
            <a:pPr indent="-311150" lvl="0" marL="457200" rtl="0" algn="l">
              <a:spcBef>
                <a:spcPts val="0"/>
              </a:spcBef>
              <a:spcAft>
                <a:spcPts val="0"/>
              </a:spcAft>
              <a:buSzPts val="1300"/>
              <a:buChar char="●"/>
            </a:pPr>
            <a:r>
              <a:rPr lang="en"/>
              <a:t>post hoc</a:t>
            </a:r>
            <a:endParaRPr/>
          </a:p>
          <a:p>
            <a:pPr indent="-311150" lvl="0" marL="457200" rtl="0" algn="l">
              <a:spcBef>
                <a:spcPts val="0"/>
              </a:spcBef>
              <a:spcAft>
                <a:spcPts val="0"/>
              </a:spcAft>
              <a:buSzPts val="1300"/>
              <a:buChar char="●"/>
            </a:pPr>
            <a:r>
              <a:rPr lang="en"/>
              <a:t>confounders</a:t>
            </a:r>
            <a:endParaRPr/>
          </a:p>
          <a:p>
            <a:pPr indent="-311150" lvl="0" marL="457200" rtl="0" algn="l">
              <a:spcBef>
                <a:spcPts val="0"/>
              </a:spcBef>
              <a:spcAft>
                <a:spcPts val="0"/>
              </a:spcAft>
              <a:buSzPts val="1300"/>
              <a:buChar char="●"/>
            </a:pPr>
            <a:r>
              <a:rPr lang="en"/>
              <a:t>consequent to</a:t>
            </a:r>
            <a:endParaRPr/>
          </a:p>
          <a:p>
            <a:pPr indent="-311150" lvl="0" marL="457200" rtl="0" algn="l">
              <a:spcBef>
                <a:spcPts val="0"/>
              </a:spcBef>
              <a:spcAft>
                <a:spcPts val="0"/>
              </a:spcAft>
              <a:buSzPts val="1300"/>
              <a:buChar char="●"/>
            </a:pPr>
            <a:r>
              <a:rPr lang="en"/>
              <a:t>confidence interval</a:t>
            </a:r>
            <a:endParaRPr/>
          </a:p>
          <a:p>
            <a:pPr indent="-311150" lvl="0" marL="457200" rtl="0" algn="l">
              <a:spcBef>
                <a:spcPts val="0"/>
              </a:spcBef>
              <a:spcAft>
                <a:spcPts val="0"/>
              </a:spcAft>
              <a:buSzPts val="1300"/>
              <a:buChar char="●"/>
            </a:pPr>
            <a:r>
              <a:rPr lang="en"/>
              <a:t>multivariable regression model</a:t>
            </a:r>
            <a:endParaRPr/>
          </a:p>
          <a:p>
            <a:pPr indent="-311150" lvl="0" marL="457200" rtl="0" algn="l">
              <a:spcBef>
                <a:spcPts val="0"/>
              </a:spcBef>
              <a:spcAft>
                <a:spcPts val="0"/>
              </a:spcAft>
              <a:buSzPts val="1300"/>
              <a:buChar char="●"/>
            </a:pPr>
            <a:r>
              <a:rPr lang="en"/>
              <a:t>retrospective observational study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Goals</a:t>
            </a:r>
            <a:endParaRPr/>
          </a:p>
        </p:txBody>
      </p:sp>
      <p:sp>
        <p:nvSpPr>
          <p:cNvPr id="302" name="Google Shape;302;p17"/>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Using what we have learned in our data science tutorial…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Abstract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a:t>
            </a:r>
            <a:endParaRPr/>
          </a:p>
        </p:txBody>
      </p:sp>
      <p:sp>
        <p:nvSpPr>
          <p:cNvPr id="313" name="Google Shape;313;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a:t>Background:</a:t>
            </a:r>
            <a:r>
              <a:rPr lang="en"/>
              <a:t> Recurrent nocturnal hypoxemia in obstructive sleep apnea enhances sympathetic function, </a:t>
            </a:r>
            <a:r>
              <a:rPr lang="en"/>
              <a:t>decreases</a:t>
            </a:r>
            <a:r>
              <a:rPr lang="en"/>
              <a:t> baroreceptor sensitivity, and weakens peripheral vascular responses to adrenergic signals. The authors hypothesized that the percentage of total sleep time spent at oxyhemoglobin saturation (SaO</a:t>
            </a:r>
            <a:r>
              <a:rPr baseline="-25000" lang="en"/>
              <a:t>2</a:t>
            </a:r>
            <a:r>
              <a:rPr lang="en"/>
              <a:t>) less than 90% and minimum nocturnal SaO</a:t>
            </a:r>
            <a:r>
              <a:rPr baseline="-25000" lang="en"/>
              <a:t>2</a:t>
            </a:r>
            <a:r>
              <a:rPr lang="en"/>
              <a:t> on preoperative polysomnography are associated with decreased intraoperative mean arterial pressure.</a:t>
            </a:r>
            <a:endParaRPr/>
          </a:p>
          <a:p>
            <a:pPr indent="0" lvl="0" marL="0" rtl="0" algn="l">
              <a:spcBef>
                <a:spcPts val="1200"/>
              </a:spcBef>
              <a:spcAft>
                <a:spcPts val="0"/>
              </a:spcAft>
              <a:buNone/>
            </a:pPr>
            <a:r>
              <a:rPr b="1" lang="en"/>
              <a:t>Methods:</a:t>
            </a:r>
            <a:r>
              <a:rPr lang="en"/>
              <a:t> The authors examined the records of all patients who had laparoscopic bariatric surgery at Cleveland Clinic between 2005 and 2009 and an available polysomnography study. The authors assessed the relationships between the percentage of total sleep time spent at SaO</a:t>
            </a:r>
            <a:r>
              <a:rPr baseline="-25000" lang="en"/>
              <a:t>2</a:t>
            </a:r>
            <a:r>
              <a:rPr lang="en"/>
              <a:t> less than 90% and minimum nocturnal SaO</a:t>
            </a:r>
            <a:r>
              <a:rPr baseline="-25000" lang="en"/>
              <a:t>2</a:t>
            </a:r>
            <a:r>
              <a:rPr lang="en"/>
              <a:t>, and the time-weighted average of mean arterial pressure. The authors used multivariable regression models to adjust for prespecified clinical confounders.</a:t>
            </a:r>
            <a:endParaRPr/>
          </a:p>
          <a:p>
            <a:pPr indent="0" lvl="0" marL="0" rtl="0" algn="l">
              <a:spcBef>
                <a:spcPts val="1200"/>
              </a:spcBef>
              <a:spcAft>
                <a:spcPts val="0"/>
              </a:spcAft>
              <a:buNone/>
            </a:pPr>
            <a:r>
              <a:rPr b="1" lang="en"/>
              <a:t>Results:</a:t>
            </a:r>
            <a:r>
              <a:rPr lang="en"/>
              <a:t> Two hundred eighty-one patients were included in the analysis. The average change in the time-weighted average of mean arterial pressure was −0.02 (97.5% CI, −0.08, 0.04) mmHg for each 1% absolute increase in the percentage of sleep time spent at SaO</a:t>
            </a:r>
            <a:r>
              <a:rPr baseline="-25000" lang="en"/>
              <a:t>2</a:t>
            </a:r>
            <a:r>
              <a:rPr lang="en"/>
              <a:t> less than 90% (P = 0.50). The average change was −0.13 (97.5% CI, −0.27, 0.01) mmHg, for each 1% absolute decrease in the minimum SaO</a:t>
            </a:r>
            <a:r>
              <a:rPr baseline="-25000" lang="en"/>
              <a:t>2</a:t>
            </a:r>
            <a:r>
              <a:rPr lang="en"/>
              <a:t> (P = 0.04 &gt; significance criterion of 0.025, Bonferroni correction). An unplanned analysis estimated 1% absolute decrease in minimum SaO</a:t>
            </a:r>
            <a:r>
              <a:rPr baseline="-25000" lang="en"/>
              <a:t>2</a:t>
            </a:r>
            <a:r>
              <a:rPr lang="en"/>
              <a:t> was associated with −0.22 (98.75% CI, −0.39, −0.04) mmHg, change in mean arterial pressure (P = 0.002) in the time period between endotracheal intubation and trocar insertion.</a:t>
            </a:r>
            <a:endParaRPr/>
          </a:p>
          <a:p>
            <a:pPr indent="0" lvl="0" marL="0" rtl="0" algn="l">
              <a:spcBef>
                <a:spcPts val="1200"/>
              </a:spcBef>
              <a:spcAft>
                <a:spcPts val="1200"/>
              </a:spcAft>
              <a:buNone/>
            </a:pPr>
            <a:r>
              <a:rPr b="1" lang="en"/>
              <a:t>Conclusion:</a:t>
            </a:r>
            <a:r>
              <a:rPr lang="en"/>
              <a:t> Recurrent nocturnal hypoxemia in obstructive sleep apnea is not a risk marker for intraoperative hypotension.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Materials and Methods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Patients</a:t>
            </a:r>
            <a:endParaRPr/>
          </a:p>
        </p:txBody>
      </p:sp>
      <p:sp>
        <p:nvSpPr>
          <p:cNvPr id="324" name="Google Shape;324;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e</a:t>
            </a:r>
            <a:r>
              <a:rPr lang="en"/>
              <a:t>ligible were all patients who had laparoscopic bariatric procedures between June 2005 and December 2009 and had a diagnosis of OSA with a polysomnography study performed within two preoperative years</a:t>
            </a:r>
            <a:endParaRPr/>
          </a:p>
          <a:p>
            <a:pPr indent="-298450" lvl="1" marL="914400" rtl="0" algn="l">
              <a:spcBef>
                <a:spcPts val="0"/>
              </a:spcBef>
              <a:spcAft>
                <a:spcPts val="0"/>
              </a:spcAft>
              <a:buSzPts val="1100"/>
              <a:buChar char="○"/>
            </a:pPr>
            <a:r>
              <a:rPr lang="en"/>
              <a:t>patients 1) who did not have a polysomnography report available and/or those whose polysomnography reports were missing critical exposure variables such as the percentage of total sleep time spent at SaO</a:t>
            </a:r>
            <a:r>
              <a:rPr baseline="-25000" lang="en"/>
              <a:t>2</a:t>
            </a:r>
            <a:r>
              <a:rPr lang="en"/>
              <a:t> less than 90%, or minimum nocturnal SaO</a:t>
            </a:r>
            <a:r>
              <a:rPr baseline="-25000" lang="en"/>
              <a:t>2</a:t>
            </a:r>
            <a:r>
              <a:rPr lang="en"/>
              <a:t>,</a:t>
            </a:r>
            <a:r>
              <a:rPr lang="en"/>
              <a:t> 2) </a:t>
            </a:r>
            <a:r>
              <a:rPr lang="en"/>
              <a:t>missing any of the prespecified potential confounders, and 3) with severe cardiopulmonary disease associated with respiratory insufficiency and/or requiring oxygen supplementation during daytime or sleep were excluded</a:t>
            </a:r>
            <a:endParaRPr/>
          </a:p>
          <a:p>
            <a:pPr indent="-311150" lvl="0" marL="457200" rtl="0" algn="l">
              <a:spcBef>
                <a:spcPts val="0"/>
              </a:spcBef>
              <a:spcAft>
                <a:spcPts val="0"/>
              </a:spcAft>
              <a:buSzPts val="1300"/>
              <a:buChar char="●"/>
            </a:pPr>
            <a:r>
              <a:rPr lang="en"/>
              <a:t>the apnea/hypopnea and arousal indices were estimated by dividing the number of all events occurring during sleep with the total sleep time calculated as the sum of all sleep stage periods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