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2" r:id="rId2"/>
    <p:sldId id="296" r:id="rId3"/>
    <p:sldId id="279" r:id="rId4"/>
    <p:sldId id="281" r:id="rId5"/>
    <p:sldId id="280" r:id="rId6"/>
    <p:sldId id="270" r:id="rId7"/>
    <p:sldId id="298" r:id="rId8"/>
    <p:sldId id="289" r:id="rId9"/>
    <p:sldId id="290" r:id="rId10"/>
    <p:sldId id="291" r:id="rId11"/>
    <p:sldId id="292" r:id="rId12"/>
    <p:sldId id="293" r:id="rId13"/>
    <p:sldId id="294" r:id="rId14"/>
    <p:sldId id="305" r:id="rId15"/>
    <p:sldId id="308" r:id="rId16"/>
    <p:sldId id="307" r:id="rId17"/>
    <p:sldId id="306" r:id="rId18"/>
    <p:sldId id="303" r:id="rId19"/>
    <p:sldId id="30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hi Bansal" initials="VB" lastIdx="1" clrIdx="0">
    <p:extLst>
      <p:ext uri="{19B8F6BF-5375-455C-9EA6-DF929625EA0E}">
        <p15:presenceInfo xmlns:p15="http://schemas.microsoft.com/office/powerpoint/2012/main" userId="Vidhi Bans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918" y="23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C00D-9121-40C5-B816-5EF3AC60E22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2099BF-D1EA-4E65-AA8F-E47E046D72E8}">
      <dgm:prSet/>
      <dgm:spPr/>
      <dgm:t>
        <a:bodyPr/>
        <a:lstStyle/>
        <a:p>
          <a:pPr>
            <a:defRPr b="1"/>
          </a:pPr>
          <a:r>
            <a:rPr lang="en-US" dirty="0"/>
            <a:t>Background</a:t>
          </a:r>
        </a:p>
      </dgm:t>
    </dgm:pt>
    <dgm:pt modelId="{98971A5F-EBDB-4577-9441-52B1022CB199}" type="parTrans" cxnId="{9786B2AC-F56C-4255-A666-81088E40133B}">
      <dgm:prSet/>
      <dgm:spPr/>
      <dgm:t>
        <a:bodyPr/>
        <a:lstStyle/>
        <a:p>
          <a:endParaRPr lang="en-US"/>
        </a:p>
      </dgm:t>
    </dgm:pt>
    <dgm:pt modelId="{4944EBD5-D38B-4966-A5EC-474507D9483F}" type="sibTrans" cxnId="{9786B2AC-F56C-4255-A666-81088E40133B}">
      <dgm:prSet/>
      <dgm:spPr/>
      <dgm:t>
        <a:bodyPr/>
        <a:lstStyle/>
        <a:p>
          <a:endParaRPr lang="en-US"/>
        </a:p>
      </dgm:t>
    </dgm:pt>
    <dgm:pt modelId="{3F8A596C-C205-4751-8BA5-50F225D5D40A}">
      <dgm:prSet/>
      <dgm:spPr/>
      <dgm:t>
        <a:bodyPr/>
        <a:lstStyle/>
        <a:p>
          <a:r>
            <a:rPr lang="en-US" b="0" i="0" dirty="0"/>
            <a:t>Understanding Insurance costs is important to governments, insurance providers, hospitals, and many other entities. As students pursuing analytics, understanding how to model similar data is of great interest </a:t>
          </a:r>
          <a:endParaRPr lang="en-US" dirty="0"/>
        </a:p>
      </dgm:t>
    </dgm:pt>
    <dgm:pt modelId="{EA8AC225-4613-4CAD-9107-B0EAA2968CF6}" type="parTrans" cxnId="{892E2776-6568-4176-A8E3-D538024743A2}">
      <dgm:prSet/>
      <dgm:spPr/>
      <dgm:t>
        <a:bodyPr/>
        <a:lstStyle/>
        <a:p>
          <a:endParaRPr lang="en-US"/>
        </a:p>
      </dgm:t>
    </dgm:pt>
    <dgm:pt modelId="{58D9D277-3478-405D-9CF1-0D615CC254D6}" type="sibTrans" cxnId="{892E2776-6568-4176-A8E3-D538024743A2}">
      <dgm:prSet/>
      <dgm:spPr/>
      <dgm:t>
        <a:bodyPr/>
        <a:lstStyle/>
        <a:p>
          <a:endParaRPr lang="en-US"/>
        </a:p>
      </dgm:t>
    </dgm:pt>
    <dgm:pt modelId="{7D640ED0-6F86-4352-92F5-72D0DA1BB647}">
      <dgm:prSet/>
      <dgm:spPr/>
      <dgm:t>
        <a:bodyPr/>
        <a:lstStyle/>
        <a:p>
          <a:pPr>
            <a:defRPr b="1"/>
          </a:pPr>
          <a:r>
            <a:rPr lang="en-US" dirty="0"/>
            <a:t>Problem</a:t>
          </a:r>
        </a:p>
      </dgm:t>
    </dgm:pt>
    <dgm:pt modelId="{A32CFC00-6EAD-44C8-A3AE-E39C3676B461}" type="parTrans" cxnId="{A5C4A1A9-6861-46AE-933B-A6D6422929B6}">
      <dgm:prSet/>
      <dgm:spPr/>
      <dgm:t>
        <a:bodyPr/>
        <a:lstStyle/>
        <a:p>
          <a:endParaRPr lang="en-US"/>
        </a:p>
      </dgm:t>
    </dgm:pt>
    <dgm:pt modelId="{441E2840-8910-40A8-9FEE-5C50EED49E0E}" type="sibTrans" cxnId="{A5C4A1A9-6861-46AE-933B-A6D6422929B6}">
      <dgm:prSet/>
      <dgm:spPr/>
      <dgm:t>
        <a:bodyPr/>
        <a:lstStyle/>
        <a:p>
          <a:endParaRPr lang="en-US"/>
        </a:p>
      </dgm:t>
    </dgm:pt>
    <dgm:pt modelId="{355E91C6-6884-4693-BDA3-A78FC6CB858C}">
      <dgm:prSet/>
      <dgm:spPr/>
      <dgm:t>
        <a:bodyPr/>
        <a:lstStyle/>
        <a:p>
          <a:r>
            <a:rPr lang="en-US" b="0" i="0" dirty="0"/>
            <a:t>For insurance companies, an important task is to determine an ideal premium for every insured individual given a few independent variables</a:t>
          </a:r>
          <a:endParaRPr lang="en-US" dirty="0"/>
        </a:p>
      </dgm:t>
    </dgm:pt>
    <dgm:pt modelId="{C56B00A4-F517-48E1-A9CD-3942A6576378}" type="parTrans" cxnId="{26D53D8A-8DB7-4B20-A543-3C6409FFCBBD}">
      <dgm:prSet/>
      <dgm:spPr/>
      <dgm:t>
        <a:bodyPr/>
        <a:lstStyle/>
        <a:p>
          <a:endParaRPr lang="en-US"/>
        </a:p>
      </dgm:t>
    </dgm:pt>
    <dgm:pt modelId="{E3CDE2DB-5273-4F8B-BEC8-AD58F447CA2D}" type="sibTrans" cxnId="{26D53D8A-8DB7-4B20-A543-3C6409FFCBBD}">
      <dgm:prSet/>
      <dgm:spPr/>
      <dgm:t>
        <a:bodyPr/>
        <a:lstStyle/>
        <a:p>
          <a:endParaRPr lang="en-US"/>
        </a:p>
      </dgm:t>
    </dgm:pt>
    <dgm:pt modelId="{7112002F-58B1-460F-803D-F4B3C532DBF8}">
      <dgm:prSet/>
      <dgm:spPr/>
      <dgm:t>
        <a:bodyPr/>
        <a:lstStyle/>
        <a:p>
          <a:pPr>
            <a:defRPr b="1"/>
          </a:pPr>
          <a:r>
            <a:rPr lang="en-US" dirty="0"/>
            <a:t>Solution/Approach</a:t>
          </a:r>
        </a:p>
      </dgm:t>
    </dgm:pt>
    <dgm:pt modelId="{878AC95C-9DE5-4C49-A126-1746BBB7E9DB}" type="parTrans" cxnId="{3A719BAA-A3EA-4E36-9468-F80B01312168}">
      <dgm:prSet/>
      <dgm:spPr/>
      <dgm:t>
        <a:bodyPr/>
        <a:lstStyle/>
        <a:p>
          <a:endParaRPr lang="en-US"/>
        </a:p>
      </dgm:t>
    </dgm:pt>
    <dgm:pt modelId="{D38E5969-311F-4369-86A4-3CADCB20C1A1}" type="sibTrans" cxnId="{3A719BAA-A3EA-4E36-9468-F80B01312168}">
      <dgm:prSet/>
      <dgm:spPr/>
      <dgm:t>
        <a:bodyPr/>
        <a:lstStyle/>
        <a:p>
          <a:endParaRPr lang="en-US"/>
        </a:p>
      </dgm:t>
    </dgm:pt>
    <dgm:pt modelId="{1DD7D03C-139A-43C2-9C39-45B32750B9F4}">
      <dgm:prSet/>
      <dgm:spPr/>
      <dgm:t>
        <a:bodyPr/>
        <a:lstStyle/>
        <a:p>
          <a:r>
            <a:rPr lang="en-US" b="0" i="0" dirty="0"/>
            <a:t>Construct a statistical model to compute the expected charges</a:t>
          </a:r>
          <a:endParaRPr lang="en-US" dirty="0"/>
        </a:p>
      </dgm:t>
    </dgm:pt>
    <dgm:pt modelId="{AD907A48-E5E7-42BD-805B-82D44D83FB1D}" type="parTrans" cxnId="{34339B03-C7BA-4D6C-9FB6-8BAA14071B6D}">
      <dgm:prSet/>
      <dgm:spPr/>
      <dgm:t>
        <a:bodyPr/>
        <a:lstStyle/>
        <a:p>
          <a:endParaRPr lang="en-US"/>
        </a:p>
      </dgm:t>
    </dgm:pt>
    <dgm:pt modelId="{E4397264-D182-4094-98D5-B0FA286F09AC}" type="sibTrans" cxnId="{34339B03-C7BA-4D6C-9FB6-8BAA14071B6D}">
      <dgm:prSet/>
      <dgm:spPr/>
      <dgm:t>
        <a:bodyPr/>
        <a:lstStyle/>
        <a:p>
          <a:endParaRPr lang="en-US"/>
        </a:p>
      </dgm:t>
    </dgm:pt>
    <dgm:pt modelId="{BB6840E4-034E-46BE-86C3-5E7337F9D2D0}" type="pres">
      <dgm:prSet presAssocID="{21C5C00D-9121-40C5-B816-5EF3AC60E22C}" presName="root" presStyleCnt="0">
        <dgm:presLayoutVars>
          <dgm:dir/>
          <dgm:resizeHandles val="exact"/>
        </dgm:presLayoutVars>
      </dgm:prSet>
      <dgm:spPr/>
    </dgm:pt>
    <dgm:pt modelId="{69E4A519-2DF0-4346-9BD4-ACFA9445269C}" type="pres">
      <dgm:prSet presAssocID="{D42099BF-D1EA-4E65-AA8F-E47E046D72E8}" presName="compNode" presStyleCnt="0"/>
      <dgm:spPr/>
    </dgm:pt>
    <dgm:pt modelId="{6EB0BDF5-E2CC-4E76-BC94-A7462C78C4D0}" type="pres">
      <dgm:prSet presAssocID="{D42099BF-D1EA-4E65-AA8F-E47E046D72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FB43F8A-BDB1-45C3-B9F1-13722BB6A06A}" type="pres">
      <dgm:prSet presAssocID="{D42099BF-D1EA-4E65-AA8F-E47E046D72E8}" presName="iconSpace" presStyleCnt="0"/>
      <dgm:spPr/>
    </dgm:pt>
    <dgm:pt modelId="{EBE8AD94-0074-4B45-80E0-728018A15C4E}" type="pres">
      <dgm:prSet presAssocID="{D42099BF-D1EA-4E65-AA8F-E47E046D72E8}" presName="parTx" presStyleLbl="revTx" presStyleIdx="0" presStyleCnt="6">
        <dgm:presLayoutVars>
          <dgm:chMax val="0"/>
          <dgm:chPref val="0"/>
        </dgm:presLayoutVars>
      </dgm:prSet>
      <dgm:spPr/>
    </dgm:pt>
    <dgm:pt modelId="{3393DA89-791C-4C56-A595-BB10B194507F}" type="pres">
      <dgm:prSet presAssocID="{D42099BF-D1EA-4E65-AA8F-E47E046D72E8}" presName="txSpace" presStyleCnt="0"/>
      <dgm:spPr/>
    </dgm:pt>
    <dgm:pt modelId="{D8D84E90-5CB3-4CE6-9894-4EB905EC7C70}" type="pres">
      <dgm:prSet presAssocID="{D42099BF-D1EA-4E65-AA8F-E47E046D72E8}" presName="desTx" presStyleLbl="revTx" presStyleIdx="1" presStyleCnt="6">
        <dgm:presLayoutVars/>
      </dgm:prSet>
      <dgm:spPr/>
    </dgm:pt>
    <dgm:pt modelId="{ED17ADFD-E3BD-4C15-B7E4-94CDB63DE105}" type="pres">
      <dgm:prSet presAssocID="{4944EBD5-D38B-4966-A5EC-474507D9483F}" presName="sibTrans" presStyleCnt="0"/>
      <dgm:spPr/>
    </dgm:pt>
    <dgm:pt modelId="{F3851E14-8D1B-4276-9B9D-83F7CE5F6187}" type="pres">
      <dgm:prSet presAssocID="{7D640ED0-6F86-4352-92F5-72D0DA1BB647}" presName="compNode" presStyleCnt="0"/>
      <dgm:spPr/>
    </dgm:pt>
    <dgm:pt modelId="{9A8A477E-7DB3-41EB-B9D6-783D34525568}" type="pres">
      <dgm:prSet presAssocID="{7D640ED0-6F86-4352-92F5-72D0DA1BB6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89F42A5-3BFF-4167-BE2D-DC6C998E6A5A}" type="pres">
      <dgm:prSet presAssocID="{7D640ED0-6F86-4352-92F5-72D0DA1BB647}" presName="iconSpace" presStyleCnt="0"/>
      <dgm:spPr/>
    </dgm:pt>
    <dgm:pt modelId="{8B1019BD-7F69-4C8D-8C79-0B02FBAD7CA3}" type="pres">
      <dgm:prSet presAssocID="{7D640ED0-6F86-4352-92F5-72D0DA1BB647}" presName="parTx" presStyleLbl="revTx" presStyleIdx="2" presStyleCnt="6">
        <dgm:presLayoutVars>
          <dgm:chMax val="0"/>
          <dgm:chPref val="0"/>
        </dgm:presLayoutVars>
      </dgm:prSet>
      <dgm:spPr/>
    </dgm:pt>
    <dgm:pt modelId="{773F54C3-6F36-43E1-908E-C3E5DBD57852}" type="pres">
      <dgm:prSet presAssocID="{7D640ED0-6F86-4352-92F5-72D0DA1BB647}" presName="txSpace" presStyleCnt="0"/>
      <dgm:spPr/>
    </dgm:pt>
    <dgm:pt modelId="{FA293F67-F865-4872-B38E-46FCE6DDAC02}" type="pres">
      <dgm:prSet presAssocID="{7D640ED0-6F86-4352-92F5-72D0DA1BB647}" presName="desTx" presStyleLbl="revTx" presStyleIdx="3" presStyleCnt="6">
        <dgm:presLayoutVars/>
      </dgm:prSet>
      <dgm:spPr/>
    </dgm:pt>
    <dgm:pt modelId="{3062BA78-6C34-45BA-8744-DA9397D22DF8}" type="pres">
      <dgm:prSet presAssocID="{441E2840-8910-40A8-9FEE-5C50EED49E0E}" presName="sibTrans" presStyleCnt="0"/>
      <dgm:spPr/>
    </dgm:pt>
    <dgm:pt modelId="{D5E24EB1-C093-440D-9CD8-52D67A289C93}" type="pres">
      <dgm:prSet presAssocID="{7112002F-58B1-460F-803D-F4B3C532DBF8}" presName="compNode" presStyleCnt="0"/>
      <dgm:spPr/>
    </dgm:pt>
    <dgm:pt modelId="{5FEB87EB-CA24-4C23-B4BA-2BAE79C4B903}" type="pres">
      <dgm:prSet presAssocID="{7112002F-58B1-460F-803D-F4B3C532D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557BD0-D1ED-4B2D-8D40-273AEB961B56}" type="pres">
      <dgm:prSet presAssocID="{7112002F-58B1-460F-803D-F4B3C532DBF8}" presName="iconSpace" presStyleCnt="0"/>
      <dgm:spPr/>
    </dgm:pt>
    <dgm:pt modelId="{EBC5596C-EC40-41CD-A8BE-3BA6367E649B}" type="pres">
      <dgm:prSet presAssocID="{7112002F-58B1-460F-803D-F4B3C532DBF8}" presName="parTx" presStyleLbl="revTx" presStyleIdx="4" presStyleCnt="6">
        <dgm:presLayoutVars>
          <dgm:chMax val="0"/>
          <dgm:chPref val="0"/>
        </dgm:presLayoutVars>
      </dgm:prSet>
      <dgm:spPr/>
    </dgm:pt>
    <dgm:pt modelId="{744B8604-E1C2-455E-A36D-2FE119274464}" type="pres">
      <dgm:prSet presAssocID="{7112002F-58B1-460F-803D-F4B3C532DBF8}" presName="txSpace" presStyleCnt="0"/>
      <dgm:spPr/>
    </dgm:pt>
    <dgm:pt modelId="{50B7D498-86BE-42CA-A18C-E885219668B2}" type="pres">
      <dgm:prSet presAssocID="{7112002F-58B1-460F-803D-F4B3C532DBF8}" presName="desTx" presStyleLbl="revTx" presStyleIdx="5" presStyleCnt="6">
        <dgm:presLayoutVars/>
      </dgm:prSet>
      <dgm:spPr/>
    </dgm:pt>
  </dgm:ptLst>
  <dgm:cxnLst>
    <dgm:cxn modelId="{A6233B02-D076-4D91-8183-6FE754962F57}" type="presOf" srcId="{D42099BF-D1EA-4E65-AA8F-E47E046D72E8}" destId="{EBE8AD94-0074-4B45-80E0-728018A15C4E}" srcOrd="0" destOrd="0" presId="urn:microsoft.com/office/officeart/2018/2/layout/IconLabelDescriptionList"/>
    <dgm:cxn modelId="{34339B03-C7BA-4D6C-9FB6-8BAA14071B6D}" srcId="{7112002F-58B1-460F-803D-F4B3C532DBF8}" destId="{1DD7D03C-139A-43C2-9C39-45B32750B9F4}" srcOrd="0" destOrd="0" parTransId="{AD907A48-E5E7-42BD-805B-82D44D83FB1D}" sibTransId="{E4397264-D182-4094-98D5-B0FA286F09AC}"/>
    <dgm:cxn modelId="{BE222031-ADBF-46C6-BA31-7177351C8AE4}" type="presOf" srcId="{21C5C00D-9121-40C5-B816-5EF3AC60E22C}" destId="{BB6840E4-034E-46BE-86C3-5E7337F9D2D0}" srcOrd="0" destOrd="0" presId="urn:microsoft.com/office/officeart/2018/2/layout/IconLabelDescriptionList"/>
    <dgm:cxn modelId="{33EB1A6B-F928-44B4-8354-EFE00D5FA7EF}" type="presOf" srcId="{3F8A596C-C205-4751-8BA5-50F225D5D40A}" destId="{D8D84E90-5CB3-4CE6-9894-4EB905EC7C70}" srcOrd="0" destOrd="0" presId="urn:microsoft.com/office/officeart/2018/2/layout/IconLabelDescriptionList"/>
    <dgm:cxn modelId="{892E2776-6568-4176-A8E3-D538024743A2}" srcId="{D42099BF-D1EA-4E65-AA8F-E47E046D72E8}" destId="{3F8A596C-C205-4751-8BA5-50F225D5D40A}" srcOrd="0" destOrd="0" parTransId="{EA8AC225-4613-4CAD-9107-B0EAA2968CF6}" sibTransId="{58D9D277-3478-405D-9CF1-0D615CC254D6}"/>
    <dgm:cxn modelId="{A55A1B7A-C2B5-4188-829D-067E642E6952}" type="presOf" srcId="{7112002F-58B1-460F-803D-F4B3C532DBF8}" destId="{EBC5596C-EC40-41CD-A8BE-3BA6367E649B}" srcOrd="0" destOrd="0" presId="urn:microsoft.com/office/officeart/2018/2/layout/IconLabelDescriptionList"/>
    <dgm:cxn modelId="{26D53D8A-8DB7-4B20-A543-3C6409FFCBBD}" srcId="{7D640ED0-6F86-4352-92F5-72D0DA1BB647}" destId="{355E91C6-6884-4693-BDA3-A78FC6CB858C}" srcOrd="0" destOrd="0" parTransId="{C56B00A4-F517-48E1-A9CD-3942A6576378}" sibTransId="{E3CDE2DB-5273-4F8B-BEC8-AD58F447CA2D}"/>
    <dgm:cxn modelId="{467E88A5-6208-4DB7-B480-A25B8AED5815}" type="presOf" srcId="{1DD7D03C-139A-43C2-9C39-45B32750B9F4}" destId="{50B7D498-86BE-42CA-A18C-E885219668B2}" srcOrd="0" destOrd="0" presId="urn:microsoft.com/office/officeart/2018/2/layout/IconLabelDescriptionList"/>
    <dgm:cxn modelId="{A5C4A1A9-6861-46AE-933B-A6D6422929B6}" srcId="{21C5C00D-9121-40C5-B816-5EF3AC60E22C}" destId="{7D640ED0-6F86-4352-92F5-72D0DA1BB647}" srcOrd="1" destOrd="0" parTransId="{A32CFC00-6EAD-44C8-A3AE-E39C3676B461}" sibTransId="{441E2840-8910-40A8-9FEE-5C50EED49E0E}"/>
    <dgm:cxn modelId="{3A719BAA-A3EA-4E36-9468-F80B01312168}" srcId="{21C5C00D-9121-40C5-B816-5EF3AC60E22C}" destId="{7112002F-58B1-460F-803D-F4B3C532DBF8}" srcOrd="2" destOrd="0" parTransId="{878AC95C-9DE5-4C49-A126-1746BBB7E9DB}" sibTransId="{D38E5969-311F-4369-86A4-3CADCB20C1A1}"/>
    <dgm:cxn modelId="{9786B2AC-F56C-4255-A666-81088E40133B}" srcId="{21C5C00D-9121-40C5-B816-5EF3AC60E22C}" destId="{D42099BF-D1EA-4E65-AA8F-E47E046D72E8}" srcOrd="0" destOrd="0" parTransId="{98971A5F-EBDB-4577-9441-52B1022CB199}" sibTransId="{4944EBD5-D38B-4966-A5EC-474507D9483F}"/>
    <dgm:cxn modelId="{78538BF0-5649-40E5-A257-6F0971664F4A}" type="presOf" srcId="{7D640ED0-6F86-4352-92F5-72D0DA1BB647}" destId="{8B1019BD-7F69-4C8D-8C79-0B02FBAD7CA3}" srcOrd="0" destOrd="0" presId="urn:microsoft.com/office/officeart/2018/2/layout/IconLabelDescriptionList"/>
    <dgm:cxn modelId="{75E433F5-82F3-45A6-80B0-C35E7D750C1C}" type="presOf" srcId="{355E91C6-6884-4693-BDA3-A78FC6CB858C}" destId="{FA293F67-F865-4872-B38E-46FCE6DDAC02}" srcOrd="0" destOrd="0" presId="urn:microsoft.com/office/officeart/2018/2/layout/IconLabelDescriptionList"/>
    <dgm:cxn modelId="{D6963C48-B2AD-4E6A-A445-E7541B94799F}" type="presParOf" srcId="{BB6840E4-034E-46BE-86C3-5E7337F9D2D0}" destId="{69E4A519-2DF0-4346-9BD4-ACFA9445269C}" srcOrd="0" destOrd="0" presId="urn:microsoft.com/office/officeart/2018/2/layout/IconLabelDescriptionList"/>
    <dgm:cxn modelId="{79BB54D8-F194-4BF6-8EAF-1E81D5500E63}" type="presParOf" srcId="{69E4A519-2DF0-4346-9BD4-ACFA9445269C}" destId="{6EB0BDF5-E2CC-4E76-BC94-A7462C78C4D0}" srcOrd="0" destOrd="0" presId="urn:microsoft.com/office/officeart/2018/2/layout/IconLabelDescriptionList"/>
    <dgm:cxn modelId="{14738B1B-A600-4864-BBE4-7F956CA5D819}" type="presParOf" srcId="{69E4A519-2DF0-4346-9BD4-ACFA9445269C}" destId="{0FB43F8A-BDB1-45C3-B9F1-13722BB6A06A}" srcOrd="1" destOrd="0" presId="urn:microsoft.com/office/officeart/2018/2/layout/IconLabelDescriptionList"/>
    <dgm:cxn modelId="{4838BB24-15E5-4895-8DCE-2D65C1999DD6}" type="presParOf" srcId="{69E4A519-2DF0-4346-9BD4-ACFA9445269C}" destId="{EBE8AD94-0074-4B45-80E0-728018A15C4E}" srcOrd="2" destOrd="0" presId="urn:microsoft.com/office/officeart/2018/2/layout/IconLabelDescriptionList"/>
    <dgm:cxn modelId="{D4994BBA-269C-450F-8D60-2694F7044C18}" type="presParOf" srcId="{69E4A519-2DF0-4346-9BD4-ACFA9445269C}" destId="{3393DA89-791C-4C56-A595-BB10B194507F}" srcOrd="3" destOrd="0" presId="urn:microsoft.com/office/officeart/2018/2/layout/IconLabelDescriptionList"/>
    <dgm:cxn modelId="{A304CA5B-C867-49F0-ABE4-3D57DCE1BA48}" type="presParOf" srcId="{69E4A519-2DF0-4346-9BD4-ACFA9445269C}" destId="{D8D84E90-5CB3-4CE6-9894-4EB905EC7C70}" srcOrd="4" destOrd="0" presId="urn:microsoft.com/office/officeart/2018/2/layout/IconLabelDescriptionList"/>
    <dgm:cxn modelId="{A0FF66F3-A8E7-40C1-849E-19C404A76203}" type="presParOf" srcId="{BB6840E4-034E-46BE-86C3-5E7337F9D2D0}" destId="{ED17ADFD-E3BD-4C15-B7E4-94CDB63DE105}" srcOrd="1" destOrd="0" presId="urn:microsoft.com/office/officeart/2018/2/layout/IconLabelDescriptionList"/>
    <dgm:cxn modelId="{8847E060-B3D7-4E3F-85B0-6AE611595AE0}" type="presParOf" srcId="{BB6840E4-034E-46BE-86C3-5E7337F9D2D0}" destId="{F3851E14-8D1B-4276-9B9D-83F7CE5F6187}" srcOrd="2" destOrd="0" presId="urn:microsoft.com/office/officeart/2018/2/layout/IconLabelDescriptionList"/>
    <dgm:cxn modelId="{DAEC432A-4AF6-48CF-B2C1-0D4C67140A3F}" type="presParOf" srcId="{F3851E14-8D1B-4276-9B9D-83F7CE5F6187}" destId="{9A8A477E-7DB3-41EB-B9D6-783D34525568}" srcOrd="0" destOrd="0" presId="urn:microsoft.com/office/officeart/2018/2/layout/IconLabelDescriptionList"/>
    <dgm:cxn modelId="{5471D423-0532-43F1-BC93-C678FBACA594}" type="presParOf" srcId="{F3851E14-8D1B-4276-9B9D-83F7CE5F6187}" destId="{D89F42A5-3BFF-4167-BE2D-DC6C998E6A5A}" srcOrd="1" destOrd="0" presId="urn:microsoft.com/office/officeart/2018/2/layout/IconLabelDescriptionList"/>
    <dgm:cxn modelId="{D3406721-8BC7-43EF-831B-86DFC5D1DE17}" type="presParOf" srcId="{F3851E14-8D1B-4276-9B9D-83F7CE5F6187}" destId="{8B1019BD-7F69-4C8D-8C79-0B02FBAD7CA3}" srcOrd="2" destOrd="0" presId="urn:microsoft.com/office/officeart/2018/2/layout/IconLabelDescriptionList"/>
    <dgm:cxn modelId="{34C48C15-B9AD-4EBD-B3E0-568A5670CD3E}" type="presParOf" srcId="{F3851E14-8D1B-4276-9B9D-83F7CE5F6187}" destId="{773F54C3-6F36-43E1-908E-C3E5DBD57852}" srcOrd="3" destOrd="0" presId="urn:microsoft.com/office/officeart/2018/2/layout/IconLabelDescriptionList"/>
    <dgm:cxn modelId="{A2D29F52-46EB-4A14-BB2E-055B152C34CD}" type="presParOf" srcId="{F3851E14-8D1B-4276-9B9D-83F7CE5F6187}" destId="{FA293F67-F865-4872-B38E-46FCE6DDAC02}" srcOrd="4" destOrd="0" presId="urn:microsoft.com/office/officeart/2018/2/layout/IconLabelDescriptionList"/>
    <dgm:cxn modelId="{0604E804-AA12-4A1C-A46D-CBC5AD103347}" type="presParOf" srcId="{BB6840E4-034E-46BE-86C3-5E7337F9D2D0}" destId="{3062BA78-6C34-45BA-8744-DA9397D22DF8}" srcOrd="3" destOrd="0" presId="urn:microsoft.com/office/officeart/2018/2/layout/IconLabelDescriptionList"/>
    <dgm:cxn modelId="{F93B2310-AD7A-403F-88BE-6060FE57A832}" type="presParOf" srcId="{BB6840E4-034E-46BE-86C3-5E7337F9D2D0}" destId="{D5E24EB1-C093-440D-9CD8-52D67A289C93}" srcOrd="4" destOrd="0" presId="urn:microsoft.com/office/officeart/2018/2/layout/IconLabelDescriptionList"/>
    <dgm:cxn modelId="{B2BF9860-86D0-4169-BC08-9E72B3EB618F}" type="presParOf" srcId="{D5E24EB1-C093-440D-9CD8-52D67A289C93}" destId="{5FEB87EB-CA24-4C23-B4BA-2BAE79C4B903}" srcOrd="0" destOrd="0" presId="urn:microsoft.com/office/officeart/2018/2/layout/IconLabelDescriptionList"/>
    <dgm:cxn modelId="{57FFDF07-ADA3-48BA-9690-7FCC74A099B2}" type="presParOf" srcId="{D5E24EB1-C093-440D-9CD8-52D67A289C93}" destId="{64557BD0-D1ED-4B2D-8D40-273AEB961B56}" srcOrd="1" destOrd="0" presId="urn:microsoft.com/office/officeart/2018/2/layout/IconLabelDescriptionList"/>
    <dgm:cxn modelId="{117F37FA-9D05-4771-BC07-0B9C830BEFF2}" type="presParOf" srcId="{D5E24EB1-C093-440D-9CD8-52D67A289C93}" destId="{EBC5596C-EC40-41CD-A8BE-3BA6367E649B}" srcOrd="2" destOrd="0" presId="urn:microsoft.com/office/officeart/2018/2/layout/IconLabelDescriptionList"/>
    <dgm:cxn modelId="{706DAEE1-CFD1-438F-BEFF-F8BA82831C5B}" type="presParOf" srcId="{D5E24EB1-C093-440D-9CD8-52D67A289C93}" destId="{744B8604-E1C2-455E-A36D-2FE119274464}" srcOrd="3" destOrd="0" presId="urn:microsoft.com/office/officeart/2018/2/layout/IconLabelDescriptionList"/>
    <dgm:cxn modelId="{E99A7EB9-13C3-4921-BE3A-5F80F798E5DA}" type="presParOf" srcId="{D5E24EB1-C093-440D-9CD8-52D67A289C93}" destId="{50B7D498-86BE-42CA-A18C-E885219668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07DA1E-4777-4827-A6D3-E9ED2DBF1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112F8F-EFE2-4045-A5F4-C55A626DAF66}">
      <dgm:prSet/>
      <dgm:spPr/>
      <dgm:t>
        <a:bodyPr/>
        <a:lstStyle/>
        <a:p>
          <a:r>
            <a:rPr lang="en-US" dirty="0"/>
            <a:t>Medical insurance companies, are often looking for analysis to determine an ideal premium for every insured individual given a few independent variables like Body Mass Index, dependents, smoking habits etc.</a:t>
          </a:r>
        </a:p>
      </dgm:t>
    </dgm:pt>
    <dgm:pt modelId="{048F2009-1F08-4280-886C-1C1058F1A0F1}" type="parTrans" cxnId="{63519E37-5A32-4029-A1A8-730DD0AADDFA}">
      <dgm:prSet/>
      <dgm:spPr/>
      <dgm:t>
        <a:bodyPr/>
        <a:lstStyle/>
        <a:p>
          <a:endParaRPr lang="en-US"/>
        </a:p>
      </dgm:t>
    </dgm:pt>
    <dgm:pt modelId="{EDC0F18A-34A0-4FD0-A4FD-3CE3C087F27F}" type="sibTrans" cxnId="{63519E37-5A32-4029-A1A8-730DD0AADDFA}">
      <dgm:prSet/>
      <dgm:spPr/>
      <dgm:t>
        <a:bodyPr/>
        <a:lstStyle/>
        <a:p>
          <a:endParaRPr lang="en-US"/>
        </a:p>
      </dgm:t>
    </dgm:pt>
    <dgm:pt modelId="{83D6958F-AEB4-4C85-83C9-C9959139F821}">
      <dgm:prSet/>
      <dgm:spPr/>
      <dgm:t>
        <a:bodyPr/>
        <a:lstStyle/>
        <a:p>
          <a:r>
            <a:rPr lang="en-US" dirty="0"/>
            <a:t>Early identification of those with a higher risk of hospitalization could help in making efficient analysis to determine the charges</a:t>
          </a:r>
        </a:p>
      </dgm:t>
    </dgm:pt>
    <dgm:pt modelId="{0BEAAC83-04BE-4880-8094-05E7F397867B}" type="parTrans" cxnId="{EF785804-19B0-4E72-BE49-65EC66DF4E71}">
      <dgm:prSet/>
      <dgm:spPr/>
      <dgm:t>
        <a:bodyPr/>
        <a:lstStyle/>
        <a:p>
          <a:endParaRPr lang="en-US"/>
        </a:p>
      </dgm:t>
    </dgm:pt>
    <dgm:pt modelId="{3B000CA9-AA47-482D-9CEE-DEC604C79ADF}" type="sibTrans" cxnId="{EF785804-19B0-4E72-BE49-65EC66DF4E71}">
      <dgm:prSet/>
      <dgm:spPr/>
      <dgm:t>
        <a:bodyPr/>
        <a:lstStyle/>
        <a:p>
          <a:endParaRPr lang="en-US"/>
        </a:p>
      </dgm:t>
    </dgm:pt>
    <dgm:pt modelId="{5F226DBB-0A5F-4D41-9AE6-8DCE7F837E3C}">
      <dgm:prSet/>
      <dgm:spPr/>
      <dgm:t>
        <a:bodyPr/>
        <a:lstStyle/>
        <a:p>
          <a:r>
            <a:rPr lang="en-US" dirty="0"/>
            <a:t>Using historical data, the project will try to construct a statistical model to compute the expected charges for everyone. Before that, exploratory graphs and quick modelling will give us basic insights</a:t>
          </a:r>
        </a:p>
      </dgm:t>
    </dgm:pt>
    <dgm:pt modelId="{FD718C2D-D5EC-4FEC-9D13-0C36B2B65E2A}" type="parTrans" cxnId="{B06703AB-C29E-442E-97EE-898842B2E481}">
      <dgm:prSet/>
      <dgm:spPr/>
      <dgm:t>
        <a:bodyPr/>
        <a:lstStyle/>
        <a:p>
          <a:endParaRPr lang="en-US"/>
        </a:p>
      </dgm:t>
    </dgm:pt>
    <dgm:pt modelId="{818BE22C-956E-4A42-9E6E-A50F2C07B38B}" type="sibTrans" cxnId="{B06703AB-C29E-442E-97EE-898842B2E481}">
      <dgm:prSet/>
      <dgm:spPr/>
      <dgm:t>
        <a:bodyPr/>
        <a:lstStyle/>
        <a:p>
          <a:endParaRPr lang="en-US"/>
        </a:p>
      </dgm:t>
    </dgm:pt>
    <dgm:pt modelId="{274EAC3B-F54D-482B-BF77-44EA78FBD3A9}" type="pres">
      <dgm:prSet presAssocID="{0207DA1E-4777-4827-A6D3-E9ED2DBF1EEE}" presName="root" presStyleCnt="0">
        <dgm:presLayoutVars>
          <dgm:dir/>
          <dgm:resizeHandles val="exact"/>
        </dgm:presLayoutVars>
      </dgm:prSet>
      <dgm:spPr/>
    </dgm:pt>
    <dgm:pt modelId="{9FBD620D-4598-4782-A90E-DBF0957F09E6}" type="pres">
      <dgm:prSet presAssocID="{20112F8F-EFE2-4045-A5F4-C55A626DAF66}" presName="compNode" presStyleCnt="0"/>
      <dgm:spPr/>
    </dgm:pt>
    <dgm:pt modelId="{879D91E9-00AF-48F1-A795-ED0E88945DAF}" type="pres">
      <dgm:prSet presAssocID="{20112F8F-EFE2-4045-A5F4-C55A626DAF66}" presName="bgRect" presStyleLbl="bgShp" presStyleIdx="0" presStyleCnt="3"/>
      <dgm:spPr/>
    </dgm:pt>
    <dgm:pt modelId="{8F7A5EDB-08F8-4CE2-BB61-56A0162B4488}" type="pres">
      <dgm:prSet presAssocID="{20112F8F-EFE2-4045-A5F4-C55A626DAF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DBBB8A8-0B32-4F0E-851E-5A8ABA69B003}" type="pres">
      <dgm:prSet presAssocID="{20112F8F-EFE2-4045-A5F4-C55A626DAF66}" presName="spaceRect" presStyleCnt="0"/>
      <dgm:spPr/>
    </dgm:pt>
    <dgm:pt modelId="{DB3A67B6-9A5E-4CC0-9F4A-0F0DA39CA2CE}" type="pres">
      <dgm:prSet presAssocID="{20112F8F-EFE2-4045-A5F4-C55A626DAF66}" presName="parTx" presStyleLbl="revTx" presStyleIdx="0" presStyleCnt="3">
        <dgm:presLayoutVars>
          <dgm:chMax val="0"/>
          <dgm:chPref val="0"/>
        </dgm:presLayoutVars>
      </dgm:prSet>
      <dgm:spPr/>
    </dgm:pt>
    <dgm:pt modelId="{0853B47F-78B7-45B2-8531-E6BE0B87E245}" type="pres">
      <dgm:prSet presAssocID="{EDC0F18A-34A0-4FD0-A4FD-3CE3C087F27F}" presName="sibTrans" presStyleCnt="0"/>
      <dgm:spPr/>
    </dgm:pt>
    <dgm:pt modelId="{B5DBEF64-B604-48E5-9CC5-E3A4D1489627}" type="pres">
      <dgm:prSet presAssocID="{83D6958F-AEB4-4C85-83C9-C9959139F821}" presName="compNode" presStyleCnt="0"/>
      <dgm:spPr/>
    </dgm:pt>
    <dgm:pt modelId="{7D05F790-F2BE-45C0-8BD0-AA7C15F12274}" type="pres">
      <dgm:prSet presAssocID="{83D6958F-AEB4-4C85-83C9-C9959139F821}" presName="bgRect" presStyleLbl="bgShp" presStyleIdx="1" presStyleCnt="3"/>
      <dgm:spPr/>
    </dgm:pt>
    <dgm:pt modelId="{25059602-561E-4021-94D1-1805C0D69ACF}" type="pres">
      <dgm:prSet presAssocID="{83D6958F-AEB4-4C85-83C9-C9959139F8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CDEE36D-6C23-4959-AA3F-64644C66D1DE}" type="pres">
      <dgm:prSet presAssocID="{83D6958F-AEB4-4C85-83C9-C9959139F821}" presName="spaceRect" presStyleCnt="0"/>
      <dgm:spPr/>
    </dgm:pt>
    <dgm:pt modelId="{8460EE8E-7060-4DBB-8A52-0F448CF68135}" type="pres">
      <dgm:prSet presAssocID="{83D6958F-AEB4-4C85-83C9-C9959139F821}" presName="parTx" presStyleLbl="revTx" presStyleIdx="1" presStyleCnt="3">
        <dgm:presLayoutVars>
          <dgm:chMax val="0"/>
          <dgm:chPref val="0"/>
        </dgm:presLayoutVars>
      </dgm:prSet>
      <dgm:spPr/>
    </dgm:pt>
    <dgm:pt modelId="{E5E4ACD3-EE67-44ED-A973-BFE885BD54B5}" type="pres">
      <dgm:prSet presAssocID="{3B000CA9-AA47-482D-9CEE-DEC604C79ADF}" presName="sibTrans" presStyleCnt="0"/>
      <dgm:spPr/>
    </dgm:pt>
    <dgm:pt modelId="{52FFA10A-AC54-4924-81F7-3DEA4EFD3C8C}" type="pres">
      <dgm:prSet presAssocID="{5F226DBB-0A5F-4D41-9AE6-8DCE7F837E3C}" presName="compNode" presStyleCnt="0"/>
      <dgm:spPr/>
    </dgm:pt>
    <dgm:pt modelId="{D47B09A1-6071-42B0-8B82-DA923FE09CD7}" type="pres">
      <dgm:prSet presAssocID="{5F226DBB-0A5F-4D41-9AE6-8DCE7F837E3C}" presName="bgRect" presStyleLbl="bgShp" presStyleIdx="2" presStyleCnt="3"/>
      <dgm:spPr/>
    </dgm:pt>
    <dgm:pt modelId="{4DD8D32F-DFFF-42D5-8AF1-6CF364A5C105}" type="pres">
      <dgm:prSet presAssocID="{5F226DBB-0A5F-4D41-9AE6-8DCE7F837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E56E795-FDB3-4CC2-8EFB-A3A3A3EA898A}" type="pres">
      <dgm:prSet presAssocID="{5F226DBB-0A5F-4D41-9AE6-8DCE7F837E3C}" presName="spaceRect" presStyleCnt="0"/>
      <dgm:spPr/>
    </dgm:pt>
    <dgm:pt modelId="{EB4E81BF-6E26-4AD3-97A3-1C83DA3C41E4}" type="pres">
      <dgm:prSet presAssocID="{5F226DBB-0A5F-4D41-9AE6-8DCE7F837E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785804-19B0-4E72-BE49-65EC66DF4E71}" srcId="{0207DA1E-4777-4827-A6D3-E9ED2DBF1EEE}" destId="{83D6958F-AEB4-4C85-83C9-C9959139F821}" srcOrd="1" destOrd="0" parTransId="{0BEAAC83-04BE-4880-8094-05E7F397867B}" sibTransId="{3B000CA9-AA47-482D-9CEE-DEC604C79ADF}"/>
    <dgm:cxn modelId="{63519E37-5A32-4029-A1A8-730DD0AADDFA}" srcId="{0207DA1E-4777-4827-A6D3-E9ED2DBF1EEE}" destId="{20112F8F-EFE2-4045-A5F4-C55A626DAF66}" srcOrd="0" destOrd="0" parTransId="{048F2009-1F08-4280-886C-1C1058F1A0F1}" sibTransId="{EDC0F18A-34A0-4FD0-A4FD-3CE3C087F27F}"/>
    <dgm:cxn modelId="{03989E5E-C011-4B31-A3F3-42552DCBB23C}" type="presOf" srcId="{20112F8F-EFE2-4045-A5F4-C55A626DAF66}" destId="{DB3A67B6-9A5E-4CC0-9F4A-0F0DA39CA2CE}" srcOrd="0" destOrd="0" presId="urn:microsoft.com/office/officeart/2018/2/layout/IconVerticalSolidList"/>
    <dgm:cxn modelId="{8424406D-005A-413D-B25D-9CB193464023}" type="presOf" srcId="{0207DA1E-4777-4827-A6D3-E9ED2DBF1EEE}" destId="{274EAC3B-F54D-482B-BF77-44EA78FBD3A9}" srcOrd="0" destOrd="0" presId="urn:microsoft.com/office/officeart/2018/2/layout/IconVerticalSolidList"/>
    <dgm:cxn modelId="{B06703AB-C29E-442E-97EE-898842B2E481}" srcId="{0207DA1E-4777-4827-A6D3-E9ED2DBF1EEE}" destId="{5F226DBB-0A5F-4D41-9AE6-8DCE7F837E3C}" srcOrd="2" destOrd="0" parTransId="{FD718C2D-D5EC-4FEC-9D13-0C36B2B65E2A}" sibTransId="{818BE22C-956E-4A42-9E6E-A50F2C07B38B}"/>
    <dgm:cxn modelId="{247F74C9-B49E-4FB2-B61D-DC9711C599FA}" type="presOf" srcId="{5F226DBB-0A5F-4D41-9AE6-8DCE7F837E3C}" destId="{EB4E81BF-6E26-4AD3-97A3-1C83DA3C41E4}" srcOrd="0" destOrd="0" presId="urn:microsoft.com/office/officeart/2018/2/layout/IconVerticalSolidList"/>
    <dgm:cxn modelId="{FCB530FD-A638-4A7A-B1A4-42F87AA44A37}" type="presOf" srcId="{83D6958F-AEB4-4C85-83C9-C9959139F821}" destId="{8460EE8E-7060-4DBB-8A52-0F448CF68135}" srcOrd="0" destOrd="0" presId="urn:microsoft.com/office/officeart/2018/2/layout/IconVerticalSolidList"/>
    <dgm:cxn modelId="{6778D0D9-031B-40EA-A4F8-0B62CCEB1E21}" type="presParOf" srcId="{274EAC3B-F54D-482B-BF77-44EA78FBD3A9}" destId="{9FBD620D-4598-4782-A90E-DBF0957F09E6}" srcOrd="0" destOrd="0" presId="urn:microsoft.com/office/officeart/2018/2/layout/IconVerticalSolidList"/>
    <dgm:cxn modelId="{80101B40-E7C0-44E0-AC4E-2C180F907C0C}" type="presParOf" srcId="{9FBD620D-4598-4782-A90E-DBF0957F09E6}" destId="{879D91E9-00AF-48F1-A795-ED0E88945DAF}" srcOrd="0" destOrd="0" presId="urn:microsoft.com/office/officeart/2018/2/layout/IconVerticalSolidList"/>
    <dgm:cxn modelId="{016FF1D1-FA95-455F-947C-0D0E50FC1D16}" type="presParOf" srcId="{9FBD620D-4598-4782-A90E-DBF0957F09E6}" destId="{8F7A5EDB-08F8-4CE2-BB61-56A0162B4488}" srcOrd="1" destOrd="0" presId="urn:microsoft.com/office/officeart/2018/2/layout/IconVerticalSolidList"/>
    <dgm:cxn modelId="{2EF39AD9-F027-4069-8C8A-B93FEC1D18B1}" type="presParOf" srcId="{9FBD620D-4598-4782-A90E-DBF0957F09E6}" destId="{1DBBB8A8-0B32-4F0E-851E-5A8ABA69B003}" srcOrd="2" destOrd="0" presId="urn:microsoft.com/office/officeart/2018/2/layout/IconVerticalSolidList"/>
    <dgm:cxn modelId="{80FC6BA1-81B1-434D-A16B-4E71788403DB}" type="presParOf" srcId="{9FBD620D-4598-4782-A90E-DBF0957F09E6}" destId="{DB3A67B6-9A5E-4CC0-9F4A-0F0DA39CA2CE}" srcOrd="3" destOrd="0" presId="urn:microsoft.com/office/officeart/2018/2/layout/IconVerticalSolidList"/>
    <dgm:cxn modelId="{1BD9CF74-F508-4603-BC87-CC2E386736FD}" type="presParOf" srcId="{274EAC3B-F54D-482B-BF77-44EA78FBD3A9}" destId="{0853B47F-78B7-45B2-8531-E6BE0B87E245}" srcOrd="1" destOrd="0" presId="urn:microsoft.com/office/officeart/2018/2/layout/IconVerticalSolidList"/>
    <dgm:cxn modelId="{6562A2DF-6B8D-4DBC-BC22-40EE1617F301}" type="presParOf" srcId="{274EAC3B-F54D-482B-BF77-44EA78FBD3A9}" destId="{B5DBEF64-B604-48E5-9CC5-E3A4D1489627}" srcOrd="2" destOrd="0" presId="urn:microsoft.com/office/officeart/2018/2/layout/IconVerticalSolidList"/>
    <dgm:cxn modelId="{A595ED9F-53BD-4B09-8A07-D6F61BBAFB0D}" type="presParOf" srcId="{B5DBEF64-B604-48E5-9CC5-E3A4D1489627}" destId="{7D05F790-F2BE-45C0-8BD0-AA7C15F12274}" srcOrd="0" destOrd="0" presId="urn:microsoft.com/office/officeart/2018/2/layout/IconVerticalSolidList"/>
    <dgm:cxn modelId="{EC242FFE-58C2-490B-9DD3-9FD940C194AD}" type="presParOf" srcId="{B5DBEF64-B604-48E5-9CC5-E3A4D1489627}" destId="{25059602-561E-4021-94D1-1805C0D69ACF}" srcOrd="1" destOrd="0" presId="urn:microsoft.com/office/officeart/2018/2/layout/IconVerticalSolidList"/>
    <dgm:cxn modelId="{94DC8A93-AC60-43C1-8119-21E33B6966A4}" type="presParOf" srcId="{B5DBEF64-B604-48E5-9CC5-E3A4D1489627}" destId="{DCDEE36D-6C23-4959-AA3F-64644C66D1DE}" srcOrd="2" destOrd="0" presId="urn:microsoft.com/office/officeart/2018/2/layout/IconVerticalSolidList"/>
    <dgm:cxn modelId="{E114C8D9-9E9B-481B-A67F-4225545B3CF4}" type="presParOf" srcId="{B5DBEF64-B604-48E5-9CC5-E3A4D1489627}" destId="{8460EE8E-7060-4DBB-8A52-0F448CF68135}" srcOrd="3" destOrd="0" presId="urn:microsoft.com/office/officeart/2018/2/layout/IconVerticalSolidList"/>
    <dgm:cxn modelId="{88A5BB70-68C5-4D5E-8A9F-51B164093696}" type="presParOf" srcId="{274EAC3B-F54D-482B-BF77-44EA78FBD3A9}" destId="{E5E4ACD3-EE67-44ED-A973-BFE885BD54B5}" srcOrd="3" destOrd="0" presId="urn:microsoft.com/office/officeart/2018/2/layout/IconVerticalSolidList"/>
    <dgm:cxn modelId="{B5D915CA-D396-4155-A1F8-7C8D288CE832}" type="presParOf" srcId="{274EAC3B-F54D-482B-BF77-44EA78FBD3A9}" destId="{52FFA10A-AC54-4924-81F7-3DEA4EFD3C8C}" srcOrd="4" destOrd="0" presId="urn:microsoft.com/office/officeart/2018/2/layout/IconVerticalSolidList"/>
    <dgm:cxn modelId="{26ED3533-1344-4889-B45E-0C13032ECF53}" type="presParOf" srcId="{52FFA10A-AC54-4924-81F7-3DEA4EFD3C8C}" destId="{D47B09A1-6071-42B0-8B82-DA923FE09CD7}" srcOrd="0" destOrd="0" presId="urn:microsoft.com/office/officeart/2018/2/layout/IconVerticalSolidList"/>
    <dgm:cxn modelId="{FCBE2359-D3E0-42D5-8A9F-2B2AE73B2333}" type="presParOf" srcId="{52FFA10A-AC54-4924-81F7-3DEA4EFD3C8C}" destId="{4DD8D32F-DFFF-42D5-8AF1-6CF364A5C105}" srcOrd="1" destOrd="0" presId="urn:microsoft.com/office/officeart/2018/2/layout/IconVerticalSolidList"/>
    <dgm:cxn modelId="{8F642A46-0C70-4CF7-8044-2EB712C948AF}" type="presParOf" srcId="{52FFA10A-AC54-4924-81F7-3DEA4EFD3C8C}" destId="{1E56E795-FDB3-4CC2-8EFB-A3A3A3EA898A}" srcOrd="2" destOrd="0" presId="urn:microsoft.com/office/officeart/2018/2/layout/IconVerticalSolidList"/>
    <dgm:cxn modelId="{6858631A-C694-44D1-B847-8B63467FB859}" type="presParOf" srcId="{52FFA10A-AC54-4924-81F7-3DEA4EFD3C8C}" destId="{EB4E81BF-6E26-4AD3-97A3-1C83DA3C41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382907-3009-4B6E-877A-16F8E683790E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B78DA1-EF7B-4A18-9DF3-A98B659CBC4E}">
      <dgm:prSet/>
      <dgm:spPr/>
      <dgm:t>
        <a:bodyPr/>
        <a:lstStyle/>
        <a:p>
          <a:r>
            <a:rPr lang="en-US" dirty="0"/>
            <a:t>age: Age of the primary beneficiary</a:t>
          </a:r>
        </a:p>
      </dgm:t>
    </dgm:pt>
    <dgm:pt modelId="{53E0B971-6E3B-4FE4-879D-487C039AEDE9}" type="parTrans" cxnId="{533835FA-643E-4DA5-A8C9-D4CCFCA72F38}">
      <dgm:prSet/>
      <dgm:spPr/>
      <dgm:t>
        <a:bodyPr/>
        <a:lstStyle/>
        <a:p>
          <a:endParaRPr lang="en-US"/>
        </a:p>
      </dgm:t>
    </dgm:pt>
    <dgm:pt modelId="{2B0E8B4D-16BA-408C-96B6-24112E630AC4}" type="sibTrans" cxnId="{533835FA-643E-4DA5-A8C9-D4CCFCA72F38}">
      <dgm:prSet/>
      <dgm:spPr/>
      <dgm:t>
        <a:bodyPr/>
        <a:lstStyle/>
        <a:p>
          <a:endParaRPr lang="en-US"/>
        </a:p>
      </dgm:t>
    </dgm:pt>
    <dgm:pt modelId="{0698EFA3-024D-43BF-9B3A-BACF06AC2217}">
      <dgm:prSet/>
      <dgm:spPr/>
      <dgm:t>
        <a:bodyPr/>
        <a:lstStyle/>
        <a:p>
          <a:r>
            <a:rPr lang="en-US" dirty="0"/>
            <a:t>sex: Insurance contractor gender;  female, male</a:t>
          </a:r>
        </a:p>
      </dgm:t>
    </dgm:pt>
    <dgm:pt modelId="{7B9A1FD8-2CF8-4CD4-A1D2-E8891B248E36}" type="parTrans" cxnId="{1308A730-31F1-435E-ACB1-B5A203554265}">
      <dgm:prSet/>
      <dgm:spPr/>
      <dgm:t>
        <a:bodyPr/>
        <a:lstStyle/>
        <a:p>
          <a:endParaRPr lang="en-US"/>
        </a:p>
      </dgm:t>
    </dgm:pt>
    <dgm:pt modelId="{B5AFEE2E-7A2B-44B4-9A1C-85410DED3490}" type="sibTrans" cxnId="{1308A730-31F1-435E-ACB1-B5A203554265}">
      <dgm:prSet/>
      <dgm:spPr/>
      <dgm:t>
        <a:bodyPr/>
        <a:lstStyle/>
        <a:p>
          <a:endParaRPr lang="en-US"/>
        </a:p>
      </dgm:t>
    </dgm:pt>
    <dgm:pt modelId="{E20D3321-9993-46D3-BDF4-4B57938E0019}">
      <dgm:prSet/>
      <dgm:spPr/>
      <dgm:t>
        <a:bodyPr/>
        <a:lstStyle/>
        <a:p>
          <a:r>
            <a:rPr lang="en-US" dirty="0"/>
            <a:t>bmi: Body mass index, providing an understanding of body, weights that are relatively high or low relative to height, objective index of body weight (kg / m ^ 2) using the ratio of height to weight, ideally 18.5 to 24.9</a:t>
          </a:r>
        </a:p>
      </dgm:t>
    </dgm:pt>
    <dgm:pt modelId="{370BCC1D-5921-4609-BE51-A2702221333F}" type="parTrans" cxnId="{CA0164DF-C298-4E34-8168-BA4468798CF4}">
      <dgm:prSet/>
      <dgm:spPr/>
      <dgm:t>
        <a:bodyPr/>
        <a:lstStyle/>
        <a:p>
          <a:endParaRPr lang="en-US"/>
        </a:p>
      </dgm:t>
    </dgm:pt>
    <dgm:pt modelId="{8D1F21AD-B170-4593-A4D4-88FFB5FC4828}" type="sibTrans" cxnId="{CA0164DF-C298-4E34-8168-BA4468798CF4}">
      <dgm:prSet/>
      <dgm:spPr/>
      <dgm:t>
        <a:bodyPr/>
        <a:lstStyle/>
        <a:p>
          <a:endParaRPr lang="en-US"/>
        </a:p>
      </dgm:t>
    </dgm:pt>
    <dgm:pt modelId="{DE95943F-2B98-4692-A171-6894DA6EC13F}">
      <dgm:prSet/>
      <dgm:spPr/>
      <dgm:t>
        <a:bodyPr/>
        <a:lstStyle/>
        <a:p>
          <a:r>
            <a:rPr lang="en-US" dirty="0"/>
            <a:t>children: Number of children covered by health insurance / Number of dependents</a:t>
          </a:r>
        </a:p>
      </dgm:t>
    </dgm:pt>
    <dgm:pt modelId="{419312D2-3D1B-42CE-9A8E-EC1EB91491A6}" type="parTrans" cxnId="{47986A36-ED6D-4946-8281-DC891024C34B}">
      <dgm:prSet/>
      <dgm:spPr/>
      <dgm:t>
        <a:bodyPr/>
        <a:lstStyle/>
        <a:p>
          <a:endParaRPr lang="en-US"/>
        </a:p>
      </dgm:t>
    </dgm:pt>
    <dgm:pt modelId="{61C3000C-28EB-49DF-BCA9-DE907FD8FEE3}" type="sibTrans" cxnId="{47986A36-ED6D-4946-8281-DC891024C34B}">
      <dgm:prSet/>
      <dgm:spPr/>
      <dgm:t>
        <a:bodyPr/>
        <a:lstStyle/>
        <a:p>
          <a:endParaRPr lang="en-US"/>
        </a:p>
      </dgm:t>
    </dgm:pt>
    <dgm:pt modelId="{1F7C90D2-76E2-46C0-AB47-D6C5C574D8BE}">
      <dgm:prSet/>
      <dgm:spPr/>
      <dgm:t>
        <a:bodyPr/>
        <a:lstStyle/>
        <a:p>
          <a:r>
            <a:rPr lang="en-US" dirty="0"/>
            <a:t>smoker: Whether smoker or not</a:t>
          </a:r>
        </a:p>
      </dgm:t>
    </dgm:pt>
    <dgm:pt modelId="{233D8FE6-6758-41A1-8957-C7ABEBE89EBB}" type="parTrans" cxnId="{5C386ACB-EA28-4163-864E-134DDE6B14FE}">
      <dgm:prSet/>
      <dgm:spPr/>
      <dgm:t>
        <a:bodyPr/>
        <a:lstStyle/>
        <a:p>
          <a:endParaRPr lang="en-US"/>
        </a:p>
      </dgm:t>
    </dgm:pt>
    <dgm:pt modelId="{FD3183E7-6E7F-4A3D-9F8B-8AC6D99E0272}" type="sibTrans" cxnId="{5C386ACB-EA28-4163-864E-134DDE6B14FE}">
      <dgm:prSet/>
      <dgm:spPr/>
      <dgm:t>
        <a:bodyPr/>
        <a:lstStyle/>
        <a:p>
          <a:endParaRPr lang="en-US"/>
        </a:p>
      </dgm:t>
    </dgm:pt>
    <dgm:pt modelId="{6B9B8290-1197-42E7-A703-A516FD42655C}">
      <dgm:prSet/>
      <dgm:spPr/>
      <dgm:t>
        <a:bodyPr/>
        <a:lstStyle/>
        <a:p>
          <a:r>
            <a:rPr lang="en-US" dirty="0"/>
            <a:t>region: The beneficiary's residential area in the US, northeast, southeast, southwest, northwest</a:t>
          </a:r>
        </a:p>
      </dgm:t>
    </dgm:pt>
    <dgm:pt modelId="{8274319B-A649-4412-B68D-D1D4BB2906E1}" type="parTrans" cxnId="{46B8E108-8AEA-4579-8895-E5827D2CCF2F}">
      <dgm:prSet/>
      <dgm:spPr/>
      <dgm:t>
        <a:bodyPr/>
        <a:lstStyle/>
        <a:p>
          <a:endParaRPr lang="en-US"/>
        </a:p>
      </dgm:t>
    </dgm:pt>
    <dgm:pt modelId="{A1E142FF-8BDA-4E55-9815-CA3656C12F89}" type="sibTrans" cxnId="{46B8E108-8AEA-4579-8895-E5827D2CCF2F}">
      <dgm:prSet/>
      <dgm:spPr/>
      <dgm:t>
        <a:bodyPr/>
        <a:lstStyle/>
        <a:p>
          <a:endParaRPr lang="en-US"/>
        </a:p>
      </dgm:t>
    </dgm:pt>
    <dgm:pt modelId="{13DED6A2-618F-4C96-97D5-AD27F5BFAE88}">
      <dgm:prSet/>
      <dgm:spPr/>
      <dgm:t>
        <a:bodyPr/>
        <a:lstStyle/>
        <a:p>
          <a:r>
            <a:rPr lang="en-US" dirty="0"/>
            <a:t>charges: Individual medical costs billed by health insurance</a:t>
          </a:r>
        </a:p>
      </dgm:t>
    </dgm:pt>
    <dgm:pt modelId="{BFDC8F77-5C66-4FF3-A8C9-A9674F5AAB56}" type="parTrans" cxnId="{52544519-D06F-49E9-8859-FCA6030EF796}">
      <dgm:prSet/>
      <dgm:spPr/>
      <dgm:t>
        <a:bodyPr/>
        <a:lstStyle/>
        <a:p>
          <a:endParaRPr lang="en-US"/>
        </a:p>
      </dgm:t>
    </dgm:pt>
    <dgm:pt modelId="{31457B1D-F6F5-4F27-8D8E-306BD6988D40}" type="sibTrans" cxnId="{52544519-D06F-49E9-8859-FCA6030EF796}">
      <dgm:prSet/>
      <dgm:spPr/>
      <dgm:t>
        <a:bodyPr/>
        <a:lstStyle/>
        <a:p>
          <a:endParaRPr lang="en-US"/>
        </a:p>
      </dgm:t>
    </dgm:pt>
    <dgm:pt modelId="{99E75E05-6889-40FF-97D8-0596A70017C4}" type="pres">
      <dgm:prSet presAssocID="{89382907-3009-4B6E-877A-16F8E683790E}" presName="vert0" presStyleCnt="0">
        <dgm:presLayoutVars>
          <dgm:dir/>
          <dgm:animOne val="branch"/>
          <dgm:animLvl val="lvl"/>
        </dgm:presLayoutVars>
      </dgm:prSet>
      <dgm:spPr/>
    </dgm:pt>
    <dgm:pt modelId="{3535CA58-6077-4A22-8803-4B081EE42354}" type="pres">
      <dgm:prSet presAssocID="{33B78DA1-EF7B-4A18-9DF3-A98B659CBC4E}" presName="thickLine" presStyleLbl="alignNode1" presStyleIdx="0" presStyleCnt="7"/>
      <dgm:spPr/>
    </dgm:pt>
    <dgm:pt modelId="{EF533BE4-3730-40BB-A5D0-2C54953464C2}" type="pres">
      <dgm:prSet presAssocID="{33B78DA1-EF7B-4A18-9DF3-A98B659CBC4E}" presName="horz1" presStyleCnt="0"/>
      <dgm:spPr/>
    </dgm:pt>
    <dgm:pt modelId="{4F9D8BFD-0F42-486F-9D5A-570E46844E6E}" type="pres">
      <dgm:prSet presAssocID="{33B78DA1-EF7B-4A18-9DF3-A98B659CBC4E}" presName="tx1" presStyleLbl="revTx" presStyleIdx="0" presStyleCnt="7"/>
      <dgm:spPr/>
    </dgm:pt>
    <dgm:pt modelId="{D90803C9-DBB1-4517-ACEF-0D22B7B71777}" type="pres">
      <dgm:prSet presAssocID="{33B78DA1-EF7B-4A18-9DF3-A98B659CBC4E}" presName="vert1" presStyleCnt="0"/>
      <dgm:spPr/>
    </dgm:pt>
    <dgm:pt modelId="{055B139A-C4B7-411C-B763-4C0814D94A64}" type="pres">
      <dgm:prSet presAssocID="{0698EFA3-024D-43BF-9B3A-BACF06AC2217}" presName="thickLine" presStyleLbl="alignNode1" presStyleIdx="1" presStyleCnt="7"/>
      <dgm:spPr/>
    </dgm:pt>
    <dgm:pt modelId="{6D39548A-53E2-4177-88B1-2FDE5F7F6988}" type="pres">
      <dgm:prSet presAssocID="{0698EFA3-024D-43BF-9B3A-BACF06AC2217}" presName="horz1" presStyleCnt="0"/>
      <dgm:spPr/>
    </dgm:pt>
    <dgm:pt modelId="{A6CC0CCB-AF80-4E0D-9AB4-E8296EFCE3D4}" type="pres">
      <dgm:prSet presAssocID="{0698EFA3-024D-43BF-9B3A-BACF06AC2217}" presName="tx1" presStyleLbl="revTx" presStyleIdx="1" presStyleCnt="7"/>
      <dgm:spPr/>
    </dgm:pt>
    <dgm:pt modelId="{E0957245-AEB3-4035-99FF-24A341F144B5}" type="pres">
      <dgm:prSet presAssocID="{0698EFA3-024D-43BF-9B3A-BACF06AC2217}" presName="vert1" presStyleCnt="0"/>
      <dgm:spPr/>
    </dgm:pt>
    <dgm:pt modelId="{802ED68F-37E7-4F6A-88F5-E8D1E5742596}" type="pres">
      <dgm:prSet presAssocID="{E20D3321-9993-46D3-BDF4-4B57938E0019}" presName="thickLine" presStyleLbl="alignNode1" presStyleIdx="2" presStyleCnt="7"/>
      <dgm:spPr/>
    </dgm:pt>
    <dgm:pt modelId="{E04E9352-52D1-4404-BA63-0CAEE1C9E72E}" type="pres">
      <dgm:prSet presAssocID="{E20D3321-9993-46D3-BDF4-4B57938E0019}" presName="horz1" presStyleCnt="0"/>
      <dgm:spPr/>
    </dgm:pt>
    <dgm:pt modelId="{816C640F-942A-45CE-8BC0-8F1C058AF1BA}" type="pres">
      <dgm:prSet presAssocID="{E20D3321-9993-46D3-BDF4-4B57938E0019}" presName="tx1" presStyleLbl="revTx" presStyleIdx="2" presStyleCnt="7"/>
      <dgm:spPr/>
    </dgm:pt>
    <dgm:pt modelId="{BA497298-66AA-4C0F-AAEC-2A07F48325F9}" type="pres">
      <dgm:prSet presAssocID="{E20D3321-9993-46D3-BDF4-4B57938E0019}" presName="vert1" presStyleCnt="0"/>
      <dgm:spPr/>
    </dgm:pt>
    <dgm:pt modelId="{8BD9E035-059C-4194-8814-93FE5389ABDF}" type="pres">
      <dgm:prSet presAssocID="{DE95943F-2B98-4692-A171-6894DA6EC13F}" presName="thickLine" presStyleLbl="alignNode1" presStyleIdx="3" presStyleCnt="7"/>
      <dgm:spPr/>
    </dgm:pt>
    <dgm:pt modelId="{ED16D176-F005-468B-8CE6-43129C6E83D2}" type="pres">
      <dgm:prSet presAssocID="{DE95943F-2B98-4692-A171-6894DA6EC13F}" presName="horz1" presStyleCnt="0"/>
      <dgm:spPr/>
    </dgm:pt>
    <dgm:pt modelId="{60438E71-C97F-4FBA-B9C4-DF59A2DA7A14}" type="pres">
      <dgm:prSet presAssocID="{DE95943F-2B98-4692-A171-6894DA6EC13F}" presName="tx1" presStyleLbl="revTx" presStyleIdx="3" presStyleCnt="7"/>
      <dgm:spPr/>
    </dgm:pt>
    <dgm:pt modelId="{3F9F9E21-F227-401B-8BE0-D4F1C94AF070}" type="pres">
      <dgm:prSet presAssocID="{DE95943F-2B98-4692-A171-6894DA6EC13F}" presName="vert1" presStyleCnt="0"/>
      <dgm:spPr/>
    </dgm:pt>
    <dgm:pt modelId="{B09D6794-392B-41A3-AEFF-D00BC597B6BE}" type="pres">
      <dgm:prSet presAssocID="{1F7C90D2-76E2-46C0-AB47-D6C5C574D8BE}" presName="thickLine" presStyleLbl="alignNode1" presStyleIdx="4" presStyleCnt="7"/>
      <dgm:spPr/>
    </dgm:pt>
    <dgm:pt modelId="{1F81290F-C22E-41ED-9969-2E6E7A7AC330}" type="pres">
      <dgm:prSet presAssocID="{1F7C90D2-76E2-46C0-AB47-D6C5C574D8BE}" presName="horz1" presStyleCnt="0"/>
      <dgm:spPr/>
    </dgm:pt>
    <dgm:pt modelId="{A30E6565-8109-4C0C-894A-BF714FF0D85E}" type="pres">
      <dgm:prSet presAssocID="{1F7C90D2-76E2-46C0-AB47-D6C5C574D8BE}" presName="tx1" presStyleLbl="revTx" presStyleIdx="4" presStyleCnt="7"/>
      <dgm:spPr/>
    </dgm:pt>
    <dgm:pt modelId="{2F4B8B51-3C25-44C7-A51B-6B993A23BDA1}" type="pres">
      <dgm:prSet presAssocID="{1F7C90D2-76E2-46C0-AB47-D6C5C574D8BE}" presName="vert1" presStyleCnt="0"/>
      <dgm:spPr/>
    </dgm:pt>
    <dgm:pt modelId="{C625B17D-162E-47CE-ADAB-D25C15EDD71F}" type="pres">
      <dgm:prSet presAssocID="{6B9B8290-1197-42E7-A703-A516FD42655C}" presName="thickLine" presStyleLbl="alignNode1" presStyleIdx="5" presStyleCnt="7"/>
      <dgm:spPr/>
    </dgm:pt>
    <dgm:pt modelId="{8E699CAC-2787-4FF3-8543-9068E576ABEA}" type="pres">
      <dgm:prSet presAssocID="{6B9B8290-1197-42E7-A703-A516FD42655C}" presName="horz1" presStyleCnt="0"/>
      <dgm:spPr/>
    </dgm:pt>
    <dgm:pt modelId="{4D039689-F5E3-453F-AFE7-D5C5C84D5591}" type="pres">
      <dgm:prSet presAssocID="{6B9B8290-1197-42E7-A703-A516FD42655C}" presName="tx1" presStyleLbl="revTx" presStyleIdx="5" presStyleCnt="7"/>
      <dgm:spPr/>
    </dgm:pt>
    <dgm:pt modelId="{7640F877-FF0E-43CB-A723-026BCE392DAE}" type="pres">
      <dgm:prSet presAssocID="{6B9B8290-1197-42E7-A703-A516FD42655C}" presName="vert1" presStyleCnt="0"/>
      <dgm:spPr/>
    </dgm:pt>
    <dgm:pt modelId="{593B8DE1-DC3A-4511-861D-D72850CFA279}" type="pres">
      <dgm:prSet presAssocID="{13DED6A2-618F-4C96-97D5-AD27F5BFAE88}" presName="thickLine" presStyleLbl="alignNode1" presStyleIdx="6" presStyleCnt="7"/>
      <dgm:spPr/>
    </dgm:pt>
    <dgm:pt modelId="{A98FA7FA-1583-4BC5-AE15-2465ADE6F1D2}" type="pres">
      <dgm:prSet presAssocID="{13DED6A2-618F-4C96-97D5-AD27F5BFAE88}" presName="horz1" presStyleCnt="0"/>
      <dgm:spPr/>
    </dgm:pt>
    <dgm:pt modelId="{2C8E1092-E079-47C6-A8A7-27BCB0F18335}" type="pres">
      <dgm:prSet presAssocID="{13DED6A2-618F-4C96-97D5-AD27F5BFAE88}" presName="tx1" presStyleLbl="revTx" presStyleIdx="6" presStyleCnt="7"/>
      <dgm:spPr/>
    </dgm:pt>
    <dgm:pt modelId="{D56F1418-A40B-470A-8F57-E7DFE6154F41}" type="pres">
      <dgm:prSet presAssocID="{13DED6A2-618F-4C96-97D5-AD27F5BFAE88}" presName="vert1" presStyleCnt="0"/>
      <dgm:spPr/>
    </dgm:pt>
  </dgm:ptLst>
  <dgm:cxnLst>
    <dgm:cxn modelId="{46B8E108-8AEA-4579-8895-E5827D2CCF2F}" srcId="{89382907-3009-4B6E-877A-16F8E683790E}" destId="{6B9B8290-1197-42E7-A703-A516FD42655C}" srcOrd="5" destOrd="0" parTransId="{8274319B-A649-4412-B68D-D1D4BB2906E1}" sibTransId="{A1E142FF-8BDA-4E55-9815-CA3656C12F89}"/>
    <dgm:cxn modelId="{52544519-D06F-49E9-8859-FCA6030EF796}" srcId="{89382907-3009-4B6E-877A-16F8E683790E}" destId="{13DED6A2-618F-4C96-97D5-AD27F5BFAE88}" srcOrd="6" destOrd="0" parTransId="{BFDC8F77-5C66-4FF3-A8C9-A9674F5AAB56}" sibTransId="{31457B1D-F6F5-4F27-8D8E-306BD6988D40}"/>
    <dgm:cxn modelId="{1308A730-31F1-435E-ACB1-B5A203554265}" srcId="{89382907-3009-4B6E-877A-16F8E683790E}" destId="{0698EFA3-024D-43BF-9B3A-BACF06AC2217}" srcOrd="1" destOrd="0" parTransId="{7B9A1FD8-2CF8-4CD4-A1D2-E8891B248E36}" sibTransId="{B5AFEE2E-7A2B-44B4-9A1C-85410DED3490}"/>
    <dgm:cxn modelId="{47986A36-ED6D-4946-8281-DC891024C34B}" srcId="{89382907-3009-4B6E-877A-16F8E683790E}" destId="{DE95943F-2B98-4692-A171-6894DA6EC13F}" srcOrd="3" destOrd="0" parTransId="{419312D2-3D1B-42CE-9A8E-EC1EB91491A6}" sibTransId="{61C3000C-28EB-49DF-BCA9-DE907FD8FEE3}"/>
    <dgm:cxn modelId="{BD596E63-8375-4F87-A57B-A34489A033E0}" type="presOf" srcId="{1F7C90D2-76E2-46C0-AB47-D6C5C574D8BE}" destId="{A30E6565-8109-4C0C-894A-BF714FF0D85E}" srcOrd="0" destOrd="0" presId="urn:microsoft.com/office/officeart/2008/layout/LinedList"/>
    <dgm:cxn modelId="{7E42484C-690B-4C34-ADF9-4644E4322F2B}" type="presOf" srcId="{13DED6A2-618F-4C96-97D5-AD27F5BFAE88}" destId="{2C8E1092-E079-47C6-A8A7-27BCB0F18335}" srcOrd="0" destOrd="0" presId="urn:microsoft.com/office/officeart/2008/layout/LinedList"/>
    <dgm:cxn modelId="{02EE884D-697C-479D-B51D-15CA034F4E99}" type="presOf" srcId="{33B78DA1-EF7B-4A18-9DF3-A98B659CBC4E}" destId="{4F9D8BFD-0F42-486F-9D5A-570E46844E6E}" srcOrd="0" destOrd="0" presId="urn:microsoft.com/office/officeart/2008/layout/LinedList"/>
    <dgm:cxn modelId="{73C2A459-E954-46BB-8B68-BB499F8BA6E5}" type="presOf" srcId="{6B9B8290-1197-42E7-A703-A516FD42655C}" destId="{4D039689-F5E3-453F-AFE7-D5C5C84D5591}" srcOrd="0" destOrd="0" presId="urn:microsoft.com/office/officeart/2008/layout/LinedList"/>
    <dgm:cxn modelId="{886C66A2-A8F0-4FB8-A063-0A8560BE63F4}" type="presOf" srcId="{89382907-3009-4B6E-877A-16F8E683790E}" destId="{99E75E05-6889-40FF-97D8-0596A70017C4}" srcOrd="0" destOrd="0" presId="urn:microsoft.com/office/officeart/2008/layout/LinedList"/>
    <dgm:cxn modelId="{72FD71AB-C6DA-4CD7-9575-83992273D701}" type="presOf" srcId="{DE95943F-2B98-4692-A171-6894DA6EC13F}" destId="{60438E71-C97F-4FBA-B9C4-DF59A2DA7A14}" srcOrd="0" destOrd="0" presId="urn:microsoft.com/office/officeart/2008/layout/LinedList"/>
    <dgm:cxn modelId="{5C386ACB-EA28-4163-864E-134DDE6B14FE}" srcId="{89382907-3009-4B6E-877A-16F8E683790E}" destId="{1F7C90D2-76E2-46C0-AB47-D6C5C574D8BE}" srcOrd="4" destOrd="0" parTransId="{233D8FE6-6758-41A1-8957-C7ABEBE89EBB}" sibTransId="{FD3183E7-6E7F-4A3D-9F8B-8AC6D99E0272}"/>
    <dgm:cxn modelId="{CA0164DF-C298-4E34-8168-BA4468798CF4}" srcId="{89382907-3009-4B6E-877A-16F8E683790E}" destId="{E20D3321-9993-46D3-BDF4-4B57938E0019}" srcOrd="2" destOrd="0" parTransId="{370BCC1D-5921-4609-BE51-A2702221333F}" sibTransId="{8D1F21AD-B170-4593-A4D4-88FFB5FC4828}"/>
    <dgm:cxn modelId="{2DF236F3-AF03-4CD3-95A4-694882C028CA}" type="presOf" srcId="{E20D3321-9993-46D3-BDF4-4B57938E0019}" destId="{816C640F-942A-45CE-8BC0-8F1C058AF1BA}" srcOrd="0" destOrd="0" presId="urn:microsoft.com/office/officeart/2008/layout/LinedList"/>
    <dgm:cxn modelId="{84C2B5F9-FDE0-43FD-92F5-655EEC7D6DF4}" type="presOf" srcId="{0698EFA3-024D-43BF-9B3A-BACF06AC2217}" destId="{A6CC0CCB-AF80-4E0D-9AB4-E8296EFCE3D4}" srcOrd="0" destOrd="0" presId="urn:microsoft.com/office/officeart/2008/layout/LinedList"/>
    <dgm:cxn modelId="{533835FA-643E-4DA5-A8C9-D4CCFCA72F38}" srcId="{89382907-3009-4B6E-877A-16F8E683790E}" destId="{33B78DA1-EF7B-4A18-9DF3-A98B659CBC4E}" srcOrd="0" destOrd="0" parTransId="{53E0B971-6E3B-4FE4-879D-487C039AEDE9}" sibTransId="{2B0E8B4D-16BA-408C-96B6-24112E630AC4}"/>
    <dgm:cxn modelId="{79720271-67B2-4897-9E2E-5B7453B64B96}" type="presParOf" srcId="{99E75E05-6889-40FF-97D8-0596A70017C4}" destId="{3535CA58-6077-4A22-8803-4B081EE42354}" srcOrd="0" destOrd="0" presId="urn:microsoft.com/office/officeart/2008/layout/LinedList"/>
    <dgm:cxn modelId="{A0B28C71-CBCF-4E31-B0A1-4BDAC4D2B02B}" type="presParOf" srcId="{99E75E05-6889-40FF-97D8-0596A70017C4}" destId="{EF533BE4-3730-40BB-A5D0-2C54953464C2}" srcOrd="1" destOrd="0" presId="urn:microsoft.com/office/officeart/2008/layout/LinedList"/>
    <dgm:cxn modelId="{256C3065-AB54-4C14-9FE5-9B5DF1B8B31A}" type="presParOf" srcId="{EF533BE4-3730-40BB-A5D0-2C54953464C2}" destId="{4F9D8BFD-0F42-486F-9D5A-570E46844E6E}" srcOrd="0" destOrd="0" presId="urn:microsoft.com/office/officeart/2008/layout/LinedList"/>
    <dgm:cxn modelId="{88725F39-C6D2-487A-A23F-61993ED66E94}" type="presParOf" srcId="{EF533BE4-3730-40BB-A5D0-2C54953464C2}" destId="{D90803C9-DBB1-4517-ACEF-0D22B7B71777}" srcOrd="1" destOrd="0" presId="urn:microsoft.com/office/officeart/2008/layout/LinedList"/>
    <dgm:cxn modelId="{533B87DC-E2F2-4843-A671-B5E5873659F3}" type="presParOf" srcId="{99E75E05-6889-40FF-97D8-0596A70017C4}" destId="{055B139A-C4B7-411C-B763-4C0814D94A64}" srcOrd="2" destOrd="0" presId="urn:microsoft.com/office/officeart/2008/layout/LinedList"/>
    <dgm:cxn modelId="{E8C7DB91-5A96-4F04-B327-E27BCB8FBD9B}" type="presParOf" srcId="{99E75E05-6889-40FF-97D8-0596A70017C4}" destId="{6D39548A-53E2-4177-88B1-2FDE5F7F6988}" srcOrd="3" destOrd="0" presId="urn:microsoft.com/office/officeart/2008/layout/LinedList"/>
    <dgm:cxn modelId="{25D47A15-EA7D-45C5-90F4-8640CCB08671}" type="presParOf" srcId="{6D39548A-53E2-4177-88B1-2FDE5F7F6988}" destId="{A6CC0CCB-AF80-4E0D-9AB4-E8296EFCE3D4}" srcOrd="0" destOrd="0" presId="urn:microsoft.com/office/officeart/2008/layout/LinedList"/>
    <dgm:cxn modelId="{D2ECACD2-D3DD-42C4-AF6D-50AD6DBAEC13}" type="presParOf" srcId="{6D39548A-53E2-4177-88B1-2FDE5F7F6988}" destId="{E0957245-AEB3-4035-99FF-24A341F144B5}" srcOrd="1" destOrd="0" presId="urn:microsoft.com/office/officeart/2008/layout/LinedList"/>
    <dgm:cxn modelId="{A878F1EC-8D8C-43FB-8659-45F65ECF4BFD}" type="presParOf" srcId="{99E75E05-6889-40FF-97D8-0596A70017C4}" destId="{802ED68F-37E7-4F6A-88F5-E8D1E5742596}" srcOrd="4" destOrd="0" presId="urn:microsoft.com/office/officeart/2008/layout/LinedList"/>
    <dgm:cxn modelId="{803CCEBE-A591-493C-838A-3B7673390029}" type="presParOf" srcId="{99E75E05-6889-40FF-97D8-0596A70017C4}" destId="{E04E9352-52D1-4404-BA63-0CAEE1C9E72E}" srcOrd="5" destOrd="0" presId="urn:microsoft.com/office/officeart/2008/layout/LinedList"/>
    <dgm:cxn modelId="{13EC07C9-B744-4EAC-B1DF-A557D2C5ED01}" type="presParOf" srcId="{E04E9352-52D1-4404-BA63-0CAEE1C9E72E}" destId="{816C640F-942A-45CE-8BC0-8F1C058AF1BA}" srcOrd="0" destOrd="0" presId="urn:microsoft.com/office/officeart/2008/layout/LinedList"/>
    <dgm:cxn modelId="{30AA5149-4FDB-4B45-8356-2FC4490C0B54}" type="presParOf" srcId="{E04E9352-52D1-4404-BA63-0CAEE1C9E72E}" destId="{BA497298-66AA-4C0F-AAEC-2A07F48325F9}" srcOrd="1" destOrd="0" presId="urn:microsoft.com/office/officeart/2008/layout/LinedList"/>
    <dgm:cxn modelId="{CA8979DD-8E6E-4028-9F09-AEE51E858831}" type="presParOf" srcId="{99E75E05-6889-40FF-97D8-0596A70017C4}" destId="{8BD9E035-059C-4194-8814-93FE5389ABDF}" srcOrd="6" destOrd="0" presId="urn:microsoft.com/office/officeart/2008/layout/LinedList"/>
    <dgm:cxn modelId="{3CDA8DC3-2162-4240-8EFF-95E49E542454}" type="presParOf" srcId="{99E75E05-6889-40FF-97D8-0596A70017C4}" destId="{ED16D176-F005-468B-8CE6-43129C6E83D2}" srcOrd="7" destOrd="0" presId="urn:microsoft.com/office/officeart/2008/layout/LinedList"/>
    <dgm:cxn modelId="{290E5736-2908-40E2-8E8C-D9D3FA7EB06F}" type="presParOf" srcId="{ED16D176-F005-468B-8CE6-43129C6E83D2}" destId="{60438E71-C97F-4FBA-B9C4-DF59A2DA7A14}" srcOrd="0" destOrd="0" presId="urn:microsoft.com/office/officeart/2008/layout/LinedList"/>
    <dgm:cxn modelId="{853E33EF-8949-4CA5-9AE2-DA221982F631}" type="presParOf" srcId="{ED16D176-F005-468B-8CE6-43129C6E83D2}" destId="{3F9F9E21-F227-401B-8BE0-D4F1C94AF070}" srcOrd="1" destOrd="0" presId="urn:microsoft.com/office/officeart/2008/layout/LinedList"/>
    <dgm:cxn modelId="{D85BB49E-8B76-4F51-9566-CD97E630B6B9}" type="presParOf" srcId="{99E75E05-6889-40FF-97D8-0596A70017C4}" destId="{B09D6794-392B-41A3-AEFF-D00BC597B6BE}" srcOrd="8" destOrd="0" presId="urn:microsoft.com/office/officeart/2008/layout/LinedList"/>
    <dgm:cxn modelId="{07838101-A865-4971-960E-71665A0F7C4F}" type="presParOf" srcId="{99E75E05-6889-40FF-97D8-0596A70017C4}" destId="{1F81290F-C22E-41ED-9969-2E6E7A7AC330}" srcOrd="9" destOrd="0" presId="urn:microsoft.com/office/officeart/2008/layout/LinedList"/>
    <dgm:cxn modelId="{824B32EE-394F-48BA-A405-D411FC898E61}" type="presParOf" srcId="{1F81290F-C22E-41ED-9969-2E6E7A7AC330}" destId="{A30E6565-8109-4C0C-894A-BF714FF0D85E}" srcOrd="0" destOrd="0" presId="urn:microsoft.com/office/officeart/2008/layout/LinedList"/>
    <dgm:cxn modelId="{E932BE86-F207-4AAE-8C28-86263ED12542}" type="presParOf" srcId="{1F81290F-C22E-41ED-9969-2E6E7A7AC330}" destId="{2F4B8B51-3C25-44C7-A51B-6B993A23BDA1}" srcOrd="1" destOrd="0" presId="urn:microsoft.com/office/officeart/2008/layout/LinedList"/>
    <dgm:cxn modelId="{D212C3C2-DF52-4860-8C75-8AA46EBBA227}" type="presParOf" srcId="{99E75E05-6889-40FF-97D8-0596A70017C4}" destId="{C625B17D-162E-47CE-ADAB-D25C15EDD71F}" srcOrd="10" destOrd="0" presId="urn:microsoft.com/office/officeart/2008/layout/LinedList"/>
    <dgm:cxn modelId="{3AC0FD77-0C52-4525-9FB7-8324360D1E08}" type="presParOf" srcId="{99E75E05-6889-40FF-97D8-0596A70017C4}" destId="{8E699CAC-2787-4FF3-8543-9068E576ABEA}" srcOrd="11" destOrd="0" presId="urn:microsoft.com/office/officeart/2008/layout/LinedList"/>
    <dgm:cxn modelId="{7F78BE72-E3F1-4B6F-8A0A-FED5517603FD}" type="presParOf" srcId="{8E699CAC-2787-4FF3-8543-9068E576ABEA}" destId="{4D039689-F5E3-453F-AFE7-D5C5C84D5591}" srcOrd="0" destOrd="0" presId="urn:microsoft.com/office/officeart/2008/layout/LinedList"/>
    <dgm:cxn modelId="{53C000B7-CFF7-4E75-A90A-2DA596B1FF24}" type="presParOf" srcId="{8E699CAC-2787-4FF3-8543-9068E576ABEA}" destId="{7640F877-FF0E-43CB-A723-026BCE392DAE}" srcOrd="1" destOrd="0" presId="urn:microsoft.com/office/officeart/2008/layout/LinedList"/>
    <dgm:cxn modelId="{9F2F2588-AA3A-4A22-AD8D-19D8608A42FB}" type="presParOf" srcId="{99E75E05-6889-40FF-97D8-0596A70017C4}" destId="{593B8DE1-DC3A-4511-861D-D72850CFA279}" srcOrd="12" destOrd="0" presId="urn:microsoft.com/office/officeart/2008/layout/LinedList"/>
    <dgm:cxn modelId="{517E643A-E00B-420C-BCC9-F182EE94989A}" type="presParOf" srcId="{99E75E05-6889-40FF-97D8-0596A70017C4}" destId="{A98FA7FA-1583-4BC5-AE15-2465ADE6F1D2}" srcOrd="13" destOrd="0" presId="urn:microsoft.com/office/officeart/2008/layout/LinedList"/>
    <dgm:cxn modelId="{58B5FD85-FA5D-4A1E-88C5-D31F0D03A116}" type="presParOf" srcId="{A98FA7FA-1583-4BC5-AE15-2465ADE6F1D2}" destId="{2C8E1092-E079-47C6-A8A7-27BCB0F18335}" srcOrd="0" destOrd="0" presId="urn:microsoft.com/office/officeart/2008/layout/LinedList"/>
    <dgm:cxn modelId="{56EBEB8B-66AB-4E9C-ACCC-038521F9DD70}" type="presParOf" srcId="{A98FA7FA-1583-4BC5-AE15-2465ADE6F1D2}" destId="{D56F1418-A40B-470A-8F57-E7DFE6154F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0BDF5-E2CC-4E76-BC94-A7462C78C4D0}">
      <dsp:nvSpPr>
        <dsp:cNvPr id="0" name=""/>
        <dsp:cNvSpPr/>
      </dsp:nvSpPr>
      <dsp:spPr>
        <a:xfrm>
          <a:off x="4507" y="751803"/>
          <a:ext cx="1187156" cy="1187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8AD94-0074-4B45-80E0-728018A15C4E}">
      <dsp:nvSpPr>
        <dsp:cNvPr id="0" name=""/>
        <dsp:cNvSpPr/>
      </dsp:nvSpPr>
      <dsp:spPr>
        <a:xfrm>
          <a:off x="4507" y="2082829"/>
          <a:ext cx="3391875" cy="50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/>
            <a:t>Background</a:t>
          </a:r>
        </a:p>
      </dsp:txBody>
      <dsp:txXfrm>
        <a:off x="4507" y="2082829"/>
        <a:ext cx="3391875" cy="508781"/>
      </dsp:txXfrm>
    </dsp:sp>
    <dsp:sp modelId="{D8D84E90-5CB3-4CE6-9894-4EB905EC7C70}">
      <dsp:nvSpPr>
        <dsp:cNvPr id="0" name=""/>
        <dsp:cNvSpPr/>
      </dsp:nvSpPr>
      <dsp:spPr>
        <a:xfrm>
          <a:off x="4507" y="2658527"/>
          <a:ext cx="3391875" cy="14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Understanding Insurance costs is important to governments, insurance providers, hospitals, and many other entities. As students pursuing analytics, understanding how to model similar data is of great interest </a:t>
          </a:r>
          <a:endParaRPr lang="en-US" sz="1700" kern="1200" dirty="0"/>
        </a:p>
      </dsp:txBody>
      <dsp:txXfrm>
        <a:off x="4507" y="2658527"/>
        <a:ext cx="3391875" cy="1439096"/>
      </dsp:txXfrm>
    </dsp:sp>
    <dsp:sp modelId="{9A8A477E-7DB3-41EB-B9D6-783D34525568}">
      <dsp:nvSpPr>
        <dsp:cNvPr id="0" name=""/>
        <dsp:cNvSpPr/>
      </dsp:nvSpPr>
      <dsp:spPr>
        <a:xfrm>
          <a:off x="3989960" y="751803"/>
          <a:ext cx="1187156" cy="1187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019BD-7F69-4C8D-8C79-0B02FBAD7CA3}">
      <dsp:nvSpPr>
        <dsp:cNvPr id="0" name=""/>
        <dsp:cNvSpPr/>
      </dsp:nvSpPr>
      <dsp:spPr>
        <a:xfrm>
          <a:off x="3989960" y="2082829"/>
          <a:ext cx="3391875" cy="50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/>
            <a:t>Problem</a:t>
          </a:r>
        </a:p>
      </dsp:txBody>
      <dsp:txXfrm>
        <a:off x="3989960" y="2082829"/>
        <a:ext cx="3391875" cy="508781"/>
      </dsp:txXfrm>
    </dsp:sp>
    <dsp:sp modelId="{FA293F67-F865-4872-B38E-46FCE6DDAC02}">
      <dsp:nvSpPr>
        <dsp:cNvPr id="0" name=""/>
        <dsp:cNvSpPr/>
      </dsp:nvSpPr>
      <dsp:spPr>
        <a:xfrm>
          <a:off x="3989960" y="2658527"/>
          <a:ext cx="3391875" cy="14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For insurance companies, an important task is to determine an ideal premium for every insured individual given a few independent variables</a:t>
          </a:r>
          <a:endParaRPr lang="en-US" sz="1700" kern="1200" dirty="0"/>
        </a:p>
      </dsp:txBody>
      <dsp:txXfrm>
        <a:off x="3989960" y="2658527"/>
        <a:ext cx="3391875" cy="1439096"/>
      </dsp:txXfrm>
    </dsp:sp>
    <dsp:sp modelId="{5FEB87EB-CA24-4C23-B4BA-2BAE79C4B903}">
      <dsp:nvSpPr>
        <dsp:cNvPr id="0" name=""/>
        <dsp:cNvSpPr/>
      </dsp:nvSpPr>
      <dsp:spPr>
        <a:xfrm>
          <a:off x="7975413" y="751803"/>
          <a:ext cx="1187156" cy="1187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5596C-EC40-41CD-A8BE-3BA6367E649B}">
      <dsp:nvSpPr>
        <dsp:cNvPr id="0" name=""/>
        <dsp:cNvSpPr/>
      </dsp:nvSpPr>
      <dsp:spPr>
        <a:xfrm>
          <a:off x="7975413" y="2082829"/>
          <a:ext cx="3391875" cy="50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 dirty="0"/>
            <a:t>Solution/Approach</a:t>
          </a:r>
        </a:p>
      </dsp:txBody>
      <dsp:txXfrm>
        <a:off x="7975413" y="2082829"/>
        <a:ext cx="3391875" cy="508781"/>
      </dsp:txXfrm>
    </dsp:sp>
    <dsp:sp modelId="{50B7D498-86BE-42CA-A18C-E885219668B2}">
      <dsp:nvSpPr>
        <dsp:cNvPr id="0" name=""/>
        <dsp:cNvSpPr/>
      </dsp:nvSpPr>
      <dsp:spPr>
        <a:xfrm>
          <a:off x="7975413" y="2658527"/>
          <a:ext cx="3391875" cy="143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Construct a statistical model to compute the expected charges</a:t>
          </a:r>
          <a:endParaRPr lang="en-US" sz="1700" kern="1200" dirty="0"/>
        </a:p>
      </dsp:txBody>
      <dsp:txXfrm>
        <a:off x="7975413" y="2658527"/>
        <a:ext cx="3391875" cy="143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D91E9-00AF-48F1-A795-ED0E88945DAF}">
      <dsp:nvSpPr>
        <dsp:cNvPr id="0" name=""/>
        <dsp:cNvSpPr/>
      </dsp:nvSpPr>
      <dsp:spPr>
        <a:xfrm>
          <a:off x="0" y="544"/>
          <a:ext cx="9144000" cy="12733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5EDB-08F8-4CE2-BB61-56A0162B4488}">
      <dsp:nvSpPr>
        <dsp:cNvPr id="0" name=""/>
        <dsp:cNvSpPr/>
      </dsp:nvSpPr>
      <dsp:spPr>
        <a:xfrm>
          <a:off x="385178" y="287040"/>
          <a:ext cx="700324" cy="7003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A67B6-9A5E-4CC0-9F4A-0F0DA39CA2CE}">
      <dsp:nvSpPr>
        <dsp:cNvPr id="0" name=""/>
        <dsp:cNvSpPr/>
      </dsp:nvSpPr>
      <dsp:spPr>
        <a:xfrm>
          <a:off x="1470681" y="544"/>
          <a:ext cx="7673318" cy="127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9" tIns="134759" rIns="134759" bIns="13475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Medical insurance companies, are often looking for analysis to determine an ideal premium for every insured individual given a few independent variables like Body Mass Index, dependents, smoking habits etc.</a:t>
          </a:r>
        </a:p>
      </dsp:txBody>
      <dsp:txXfrm>
        <a:off x="1470681" y="544"/>
        <a:ext cx="7673318" cy="1273317"/>
      </dsp:txXfrm>
    </dsp:sp>
    <dsp:sp modelId="{7D05F790-F2BE-45C0-8BD0-AA7C15F12274}">
      <dsp:nvSpPr>
        <dsp:cNvPr id="0" name=""/>
        <dsp:cNvSpPr/>
      </dsp:nvSpPr>
      <dsp:spPr>
        <a:xfrm>
          <a:off x="0" y="1592191"/>
          <a:ext cx="9144000" cy="12733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59602-561E-4021-94D1-1805C0D69ACF}">
      <dsp:nvSpPr>
        <dsp:cNvPr id="0" name=""/>
        <dsp:cNvSpPr/>
      </dsp:nvSpPr>
      <dsp:spPr>
        <a:xfrm>
          <a:off x="385178" y="1878687"/>
          <a:ext cx="700324" cy="7003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0EE8E-7060-4DBB-8A52-0F448CF68135}">
      <dsp:nvSpPr>
        <dsp:cNvPr id="0" name=""/>
        <dsp:cNvSpPr/>
      </dsp:nvSpPr>
      <dsp:spPr>
        <a:xfrm>
          <a:off x="1470681" y="1592191"/>
          <a:ext cx="7673318" cy="127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9" tIns="134759" rIns="134759" bIns="13475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Early identification of those with a higher risk of hospitalization could help in making efficient analysis to determine the charges</a:t>
          </a:r>
        </a:p>
      </dsp:txBody>
      <dsp:txXfrm>
        <a:off x="1470681" y="1592191"/>
        <a:ext cx="7673318" cy="1273317"/>
      </dsp:txXfrm>
    </dsp:sp>
    <dsp:sp modelId="{D47B09A1-6071-42B0-8B82-DA923FE09CD7}">
      <dsp:nvSpPr>
        <dsp:cNvPr id="0" name=""/>
        <dsp:cNvSpPr/>
      </dsp:nvSpPr>
      <dsp:spPr>
        <a:xfrm>
          <a:off x="0" y="3183838"/>
          <a:ext cx="9144000" cy="12733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8D32F-DFFF-42D5-8AF1-6CF364A5C105}">
      <dsp:nvSpPr>
        <dsp:cNvPr id="0" name=""/>
        <dsp:cNvSpPr/>
      </dsp:nvSpPr>
      <dsp:spPr>
        <a:xfrm>
          <a:off x="385178" y="3470334"/>
          <a:ext cx="700324" cy="7003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E81BF-6E26-4AD3-97A3-1C83DA3C41E4}">
      <dsp:nvSpPr>
        <dsp:cNvPr id="0" name=""/>
        <dsp:cNvSpPr/>
      </dsp:nvSpPr>
      <dsp:spPr>
        <a:xfrm>
          <a:off x="1470681" y="3183838"/>
          <a:ext cx="7673318" cy="1273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9" tIns="134759" rIns="134759" bIns="13475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historical data, the project will try to construct a statistical model to compute the expected charges for everyone. Before that, exploratory graphs and quick modelling will give us basic insights</a:t>
          </a:r>
        </a:p>
      </dsp:txBody>
      <dsp:txXfrm>
        <a:off x="1470681" y="3183838"/>
        <a:ext cx="7673318" cy="1273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5CA58-6077-4A22-8803-4B081EE42354}">
      <dsp:nvSpPr>
        <dsp:cNvPr id="0" name=""/>
        <dsp:cNvSpPr/>
      </dsp:nvSpPr>
      <dsp:spPr>
        <a:xfrm>
          <a:off x="0" y="544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D8BFD-0F42-486F-9D5A-570E46844E6E}">
      <dsp:nvSpPr>
        <dsp:cNvPr id="0" name=""/>
        <dsp:cNvSpPr/>
      </dsp:nvSpPr>
      <dsp:spPr>
        <a:xfrm>
          <a:off x="0" y="544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age: Age of the primary beneficiary</a:t>
          </a:r>
        </a:p>
      </dsp:txBody>
      <dsp:txXfrm>
        <a:off x="0" y="544"/>
        <a:ext cx="9276412" cy="636658"/>
      </dsp:txXfrm>
    </dsp:sp>
    <dsp:sp modelId="{055B139A-C4B7-411C-B763-4C0814D94A64}">
      <dsp:nvSpPr>
        <dsp:cNvPr id="0" name=""/>
        <dsp:cNvSpPr/>
      </dsp:nvSpPr>
      <dsp:spPr>
        <a:xfrm>
          <a:off x="0" y="637202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CC0CCB-AF80-4E0D-9AB4-E8296EFCE3D4}">
      <dsp:nvSpPr>
        <dsp:cNvPr id="0" name=""/>
        <dsp:cNvSpPr/>
      </dsp:nvSpPr>
      <dsp:spPr>
        <a:xfrm>
          <a:off x="0" y="637202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sex: Insurance contractor gender;  female, male</a:t>
          </a:r>
        </a:p>
      </dsp:txBody>
      <dsp:txXfrm>
        <a:off x="0" y="637202"/>
        <a:ext cx="9276412" cy="636658"/>
      </dsp:txXfrm>
    </dsp:sp>
    <dsp:sp modelId="{802ED68F-37E7-4F6A-88F5-E8D1E5742596}">
      <dsp:nvSpPr>
        <dsp:cNvPr id="0" name=""/>
        <dsp:cNvSpPr/>
      </dsp:nvSpPr>
      <dsp:spPr>
        <a:xfrm>
          <a:off x="0" y="1273861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6C640F-942A-45CE-8BC0-8F1C058AF1BA}">
      <dsp:nvSpPr>
        <dsp:cNvPr id="0" name=""/>
        <dsp:cNvSpPr/>
      </dsp:nvSpPr>
      <dsp:spPr>
        <a:xfrm>
          <a:off x="0" y="1273861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bmi: Body mass index, providing an understanding of body, weights that are relatively high or low relative to height, objective index of body weight (kg / m ^ 2) using the ratio of height to weight, ideally 18.5 to 24.9</a:t>
          </a:r>
        </a:p>
      </dsp:txBody>
      <dsp:txXfrm>
        <a:off x="0" y="1273861"/>
        <a:ext cx="9276412" cy="636658"/>
      </dsp:txXfrm>
    </dsp:sp>
    <dsp:sp modelId="{8BD9E035-059C-4194-8814-93FE5389ABDF}">
      <dsp:nvSpPr>
        <dsp:cNvPr id="0" name=""/>
        <dsp:cNvSpPr/>
      </dsp:nvSpPr>
      <dsp:spPr>
        <a:xfrm>
          <a:off x="0" y="1910520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438E71-C97F-4FBA-B9C4-DF59A2DA7A14}">
      <dsp:nvSpPr>
        <dsp:cNvPr id="0" name=""/>
        <dsp:cNvSpPr/>
      </dsp:nvSpPr>
      <dsp:spPr>
        <a:xfrm>
          <a:off x="0" y="1910520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children: Number of children covered by health insurance / Number of dependents</a:t>
          </a:r>
        </a:p>
      </dsp:txBody>
      <dsp:txXfrm>
        <a:off x="0" y="1910520"/>
        <a:ext cx="9276412" cy="636658"/>
      </dsp:txXfrm>
    </dsp:sp>
    <dsp:sp modelId="{B09D6794-392B-41A3-AEFF-D00BC597B6BE}">
      <dsp:nvSpPr>
        <dsp:cNvPr id="0" name=""/>
        <dsp:cNvSpPr/>
      </dsp:nvSpPr>
      <dsp:spPr>
        <a:xfrm>
          <a:off x="0" y="2547179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0E6565-8109-4C0C-894A-BF714FF0D85E}">
      <dsp:nvSpPr>
        <dsp:cNvPr id="0" name=""/>
        <dsp:cNvSpPr/>
      </dsp:nvSpPr>
      <dsp:spPr>
        <a:xfrm>
          <a:off x="0" y="2547179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smoker: Whether smoker or not</a:t>
          </a:r>
        </a:p>
      </dsp:txBody>
      <dsp:txXfrm>
        <a:off x="0" y="2547179"/>
        <a:ext cx="9276412" cy="636658"/>
      </dsp:txXfrm>
    </dsp:sp>
    <dsp:sp modelId="{C625B17D-162E-47CE-ADAB-D25C15EDD71F}">
      <dsp:nvSpPr>
        <dsp:cNvPr id="0" name=""/>
        <dsp:cNvSpPr/>
      </dsp:nvSpPr>
      <dsp:spPr>
        <a:xfrm>
          <a:off x="0" y="3183838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039689-F5E3-453F-AFE7-D5C5C84D5591}">
      <dsp:nvSpPr>
        <dsp:cNvPr id="0" name=""/>
        <dsp:cNvSpPr/>
      </dsp:nvSpPr>
      <dsp:spPr>
        <a:xfrm>
          <a:off x="0" y="3183838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region: The beneficiary's residential area in the US, northeast, southeast, southwest, northwest</a:t>
          </a:r>
        </a:p>
      </dsp:txBody>
      <dsp:txXfrm>
        <a:off x="0" y="3183838"/>
        <a:ext cx="9276412" cy="636658"/>
      </dsp:txXfrm>
    </dsp:sp>
    <dsp:sp modelId="{593B8DE1-DC3A-4511-861D-D72850CFA279}">
      <dsp:nvSpPr>
        <dsp:cNvPr id="0" name=""/>
        <dsp:cNvSpPr/>
      </dsp:nvSpPr>
      <dsp:spPr>
        <a:xfrm>
          <a:off x="0" y="3820497"/>
          <a:ext cx="92764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8E1092-E079-47C6-A8A7-27BCB0F18335}">
      <dsp:nvSpPr>
        <dsp:cNvPr id="0" name=""/>
        <dsp:cNvSpPr/>
      </dsp:nvSpPr>
      <dsp:spPr>
        <a:xfrm>
          <a:off x="0" y="3820497"/>
          <a:ext cx="9276412" cy="63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charges: Individual medical costs billed by health insurance</a:t>
          </a:r>
        </a:p>
      </dsp:txBody>
      <dsp:txXfrm>
        <a:off x="0" y="3820497"/>
        <a:ext cx="9276412" cy="636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variables available for splitting at each tree node. In the random forest literature, this is referred to as the mtry parameter.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/>
          <a:p>
            <a:r>
              <a:rPr lang="en-US" b="1" dirty="0"/>
              <a:t>Medical insurance cost prediction ANALYSIS</a:t>
            </a:r>
          </a:p>
        </p:txBody>
      </p:sp>
      <p:pic>
        <p:nvPicPr>
          <p:cNvPr id="12" name="Picture Placeholder 11" descr="A picture containing umbrella, accessory, room&#10;&#10;Description automatically generated">
            <a:extLst>
              <a:ext uri="{FF2B5EF4-FFF2-40B4-BE49-F238E27FC236}">
                <a16:creationId xmlns:a16="http://schemas.microsoft.com/office/drawing/2014/main" id="{369B09EC-9686-40A6-A5AF-7FBCD23313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4" b="2"/>
          <a:stretch/>
        </p:blipFill>
        <p:spPr>
          <a:xfrm>
            <a:off x="20" y="10"/>
            <a:ext cx="8101564" cy="6857989"/>
          </a:xfr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532813" y="5256580"/>
            <a:ext cx="3125787" cy="1580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TEAM 6: </a:t>
            </a:r>
          </a:p>
          <a:p>
            <a:r>
              <a:rPr lang="en-US" dirty="0"/>
              <a:t>Himanshu Chhabra </a:t>
            </a:r>
          </a:p>
          <a:p>
            <a:r>
              <a:rPr lang="en-US" dirty="0"/>
              <a:t>Kamaleshwar Ravichandran </a:t>
            </a:r>
          </a:p>
          <a:p>
            <a:r>
              <a:rPr lang="en-US" dirty="0"/>
              <a:t>Somil Saxena </a:t>
            </a:r>
          </a:p>
          <a:p>
            <a:r>
              <a:rPr lang="en-US" dirty="0"/>
              <a:t>Vidhi Bansal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5CBFD-6D6F-4839-A71B-248F2EA2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-1148648"/>
            <a:ext cx="3506788" cy="28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8151812" y="1873206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big jump in charges for people smoking and over 30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looks like BMI and Charges has almost no relationship for people who do not smoke. However there is certainly a trend for those who do</a:t>
            </a:r>
            <a:endParaRPr lang="en-US" sz="160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F3BE2-A60F-4B93-8A7A-B29B1566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7" y="614714"/>
            <a:ext cx="7247745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5CBFD-6D6F-4839-A71B-248F2EA2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-1148648"/>
            <a:ext cx="3506788" cy="28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8151812" y="1873206"/>
            <a:ext cx="3514564" cy="400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Overall the price distribution is skewed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It is due to some specific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 and NW regions have high mean which is pulling the overall distribution towards the right, indicating higher income group or expensive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Inte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E50E8-0500-4483-8A8F-56DF16B6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3525"/>
            <a:ext cx="6959353" cy="54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BB5CBFD-6D6F-4839-A71B-248F2EA2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-1148648"/>
            <a:ext cx="3506788" cy="28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8151812" y="1873206"/>
            <a:ext cx="3514564" cy="3663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Male Female population is analyzed for price for each region and age group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Age is broken down into 3 groups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Youth - 18 – 35 years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 Mid Aged - 36 – 50 years  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 Old – 51 – 80 years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It is observed that-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For NW region and NE region Males have higher charges in the old category whereas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Females have higher charge for NE in the Youth and Mid Age category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In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898A5-27ED-4DA4-8E6F-527E75F0CB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8625" y="629008"/>
            <a:ext cx="7229475" cy="536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1E7C67-295A-4320-9D83-EC99349A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6" y="0"/>
            <a:ext cx="9144000" cy="1143000"/>
          </a:xfrm>
        </p:spPr>
        <p:txBody>
          <a:bodyPr/>
          <a:lstStyle/>
          <a:p>
            <a:r>
              <a:rPr lang="en-US" b="1" dirty="0"/>
              <a:t>FEASABILITY TEST – LINEAR 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F4EE9-F818-42A9-8BC2-0C43F577627C}"/>
              </a:ext>
            </a:extLst>
          </p:cNvPr>
          <p:cNvSpPr txBox="1"/>
          <p:nvPr/>
        </p:nvSpPr>
        <p:spPr>
          <a:xfrm>
            <a:off x="503057" y="1255843"/>
            <a:ext cx="10990788" cy="644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To check feasibility of model linear regression using all the features was performed</a:t>
            </a:r>
          </a:p>
          <a:p>
            <a:r>
              <a:rPr lang="en-US" dirty="0">
                <a:cs typeface="Calibri"/>
              </a:rPr>
              <a:t>Based on EDA, interaction effect between BMI (&gt;30) and smoker (Yes) was also introduced. Summary:</a:t>
            </a:r>
          </a:p>
          <a:p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Inter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53855-ABCB-4370-B2DC-C1AB877525E0}"/>
              </a:ext>
            </a:extLst>
          </p:cNvPr>
          <p:cNvSpPr txBox="1"/>
          <p:nvPr/>
        </p:nvSpPr>
        <p:spPr>
          <a:xfrm>
            <a:off x="503057" y="5225174"/>
            <a:ext cx="11053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It can be safely concluded that data has enough predictability power to estimate the variance in charges</a:t>
            </a:r>
            <a:r>
              <a:rPr lang="en-US" strike="sngStrike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F16CC0-7830-49DF-8DC4-C8646FC97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6630"/>
              </p:ext>
            </p:extLst>
          </p:nvPr>
        </p:nvGraphicFramePr>
        <p:xfrm>
          <a:off x="584340" y="2372113"/>
          <a:ext cx="10687005" cy="23374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39569">
                  <a:extLst>
                    <a:ext uri="{9D8B030D-6E8A-4147-A177-3AD203B41FA5}">
                      <a16:colId xmlns:a16="http://schemas.microsoft.com/office/drawing/2014/main" val="482215124"/>
                    </a:ext>
                  </a:extLst>
                </a:gridCol>
                <a:gridCol w="3898907">
                  <a:extLst>
                    <a:ext uri="{9D8B030D-6E8A-4147-A177-3AD203B41FA5}">
                      <a16:colId xmlns:a16="http://schemas.microsoft.com/office/drawing/2014/main" val="356804550"/>
                    </a:ext>
                  </a:extLst>
                </a:gridCol>
                <a:gridCol w="1849482">
                  <a:extLst>
                    <a:ext uri="{9D8B030D-6E8A-4147-A177-3AD203B41FA5}">
                      <a16:colId xmlns:a16="http://schemas.microsoft.com/office/drawing/2014/main" val="243116101"/>
                    </a:ext>
                  </a:extLst>
                </a:gridCol>
                <a:gridCol w="3399047">
                  <a:extLst>
                    <a:ext uri="{9D8B030D-6E8A-4147-A177-3AD203B41FA5}">
                      <a16:colId xmlns:a16="http://schemas.microsoft.com/office/drawing/2014/main" val="3460600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 sz="1800" dirty="0">
                        <a:effectLst/>
                      </a:endParaRPr>
                    </a:p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Interaction Effect​</a:t>
                      </a:r>
                      <a:endParaRPr lang="en-US" b="1" dirty="0"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595959"/>
                          </a:solidFill>
                          <a:effectLst/>
                        </a:rPr>
                        <a:t>Linear Model</a:t>
                      </a:r>
                      <a:endParaRPr lang="en-US" b="1" dirty="0"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Adj. R Squared​</a:t>
                      </a:r>
                      <a:endParaRPr lang="en-US" b="1" dirty="0"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rgbClr val="595959"/>
                          </a:solidFill>
                          <a:effectLst/>
                        </a:rPr>
                        <a:t>Significant Predictors</a:t>
                      </a:r>
                      <a:endParaRPr lang="en-US" b="1" dirty="0">
                        <a:solidFill>
                          <a:srgbClr val="595959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71219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NO​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Log(charges) ~ age + smoker + bmi30 + sex + children + region​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0.701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age, children, smokeryes, bmi30obese​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49999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YES​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Log(charges) ~ age + smoker + bmi30 + sex + children + region + 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</a:rPr>
                        <a:t>bmi30*smoker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0.736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age, children, smokeryes, bmi30obese, regionsouthwest​</a:t>
                      </a:r>
                    </a:p>
                    <a:p>
                      <a:pPr algn="ctr" fontAlgn="base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54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3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6737684" y="1873206"/>
            <a:ext cx="4928692" cy="366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As per Variable Importance Plot, smoker status has the highest importance, followed by age, region and BMI in predicting the insurance charges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Out of sample prediction accuracy has significantly increased compared to linear regression model</a:t>
            </a:r>
            <a:endParaRPr lang="en-US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Evaluation metrics:</a:t>
            </a:r>
          </a:p>
          <a:p>
            <a:pPr>
              <a:buClr>
                <a:schemeClr val="tx2"/>
              </a:buClr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60A07-27FC-4CA4-9242-4EC461B2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62" y="4064150"/>
            <a:ext cx="5833799" cy="2336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D2FBE-C785-46E1-9B30-CDC74513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3" y="1292470"/>
            <a:ext cx="6070675" cy="2798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BE37B-3130-46A8-A8FE-C50686325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820" y="0"/>
            <a:ext cx="914400" cy="75498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254E90F-B1DC-4DAA-A1AB-58F8DAD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7EB44EA-EEE5-46FF-8E68-C41D1B21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81787"/>
              </p:ext>
            </p:extLst>
          </p:nvPr>
        </p:nvGraphicFramePr>
        <p:xfrm>
          <a:off x="7118695" y="4729413"/>
          <a:ext cx="46286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94">
                  <a:extLst>
                    <a:ext uri="{9D8B030D-6E8A-4147-A177-3AD203B41FA5}">
                      <a16:colId xmlns:a16="http://schemas.microsoft.com/office/drawing/2014/main" val="1380859899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1873002924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2431827261"/>
                    </a:ext>
                  </a:extLst>
                </a:gridCol>
              </a:tblGrid>
              <a:tr h="3373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21123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9662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583553"/>
                  </a:ext>
                </a:extLst>
              </a:tr>
            </a:tbl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307AADD6-F7E4-46BF-8C9E-3CB91BEB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" y="-9902"/>
            <a:ext cx="9130762" cy="725860"/>
          </a:xfrm>
        </p:spPr>
        <p:txBody>
          <a:bodyPr/>
          <a:lstStyle/>
          <a:p>
            <a:r>
              <a:rPr lang="en-US" b="1" dirty="0"/>
              <a:t>RANDOM FOREST - REGRESSION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09158-A381-4C07-B97A-AB82BFCE7AD0}"/>
              </a:ext>
            </a:extLst>
          </p:cNvPr>
          <p:cNvSpPr txBox="1"/>
          <p:nvPr/>
        </p:nvSpPr>
        <p:spPr>
          <a:xfrm>
            <a:off x="105362" y="850279"/>
            <a:ext cx="114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split as 80-20(train-test). For mtry 2 and ntree 200, Random Forest is modelled on the training data with model formula inclusive of interaction effect -</a:t>
            </a:r>
          </a:p>
        </p:txBody>
      </p:sp>
    </p:spTree>
    <p:extLst>
      <p:ext uri="{BB962C8B-B14F-4D97-AF65-F5344CB8AC3E}">
        <p14:creationId xmlns:p14="http://schemas.microsoft.com/office/powerpoint/2010/main" val="32660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6737684" y="1873206"/>
            <a:ext cx="4928692" cy="366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54E90F-B1DC-4DAA-A1AB-58F8DAD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7EB44EA-EEE5-46FF-8E68-C41D1B21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45159"/>
              </p:ext>
            </p:extLst>
          </p:nvPr>
        </p:nvGraphicFramePr>
        <p:xfrm>
          <a:off x="7118695" y="4530049"/>
          <a:ext cx="46286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94">
                  <a:extLst>
                    <a:ext uri="{9D8B030D-6E8A-4147-A177-3AD203B41FA5}">
                      <a16:colId xmlns:a16="http://schemas.microsoft.com/office/drawing/2014/main" val="1380859899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1873002924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2431827261"/>
                    </a:ext>
                  </a:extLst>
                </a:gridCol>
              </a:tblGrid>
              <a:tr h="3373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21123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9662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583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E09158-A381-4C07-B97A-AB82BFCE7AD0}"/>
              </a:ext>
            </a:extLst>
          </p:cNvPr>
          <p:cNvSpPr txBox="1"/>
          <p:nvPr/>
        </p:nvSpPr>
        <p:spPr>
          <a:xfrm>
            <a:off x="105362" y="850279"/>
            <a:ext cx="1144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give flexibility to our model to define how much error is acceptable, we used SVR model on our data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1E7635-4856-40D4-92E6-C902ADF1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896" y="12854"/>
            <a:ext cx="889805" cy="741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7A31D-FBF3-426B-8FB8-E149016F2F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4623" y="1671787"/>
            <a:ext cx="5913677" cy="408412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9E6564B-927B-443D-B236-99BCA3FC601C}"/>
              </a:ext>
            </a:extLst>
          </p:cNvPr>
          <p:cNvSpPr txBox="1">
            <a:spLocks/>
          </p:cNvSpPr>
          <p:nvPr/>
        </p:nvSpPr>
        <p:spPr>
          <a:xfrm>
            <a:off x="73048" y="-9902"/>
            <a:ext cx="9130762" cy="72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SUPPORT VECTOR MACHINE-REGRESSION (SVR)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E5374-2F0B-4BD5-BF8B-B5A57197FEFE}"/>
              </a:ext>
            </a:extLst>
          </p:cNvPr>
          <p:cNvSpPr txBox="1"/>
          <p:nvPr/>
        </p:nvSpPr>
        <p:spPr>
          <a:xfrm>
            <a:off x="6890084" y="1671787"/>
            <a:ext cx="4928692" cy="336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 measure the accuracy of the SVM model, the target variable was predicted for the in-sample data. The predicted ‘charges’ had a RMSE of 0.0681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Then for the out of sample data the predicted ‘charges’ had a RMSE of 0.0997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Thus, the out of sample RMSE has slightly decreased compared to Random Forest</a:t>
            </a:r>
            <a:endParaRPr lang="en-US" sz="16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Evaluation metrics:</a:t>
            </a:r>
          </a:p>
          <a:p>
            <a:pPr>
              <a:buClr>
                <a:schemeClr val="tx2"/>
              </a:buClr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43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6737684" y="1873206"/>
            <a:ext cx="4928692" cy="366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cross-validation plot, it can be observed that with interaction depth 3 and 100 iterations, the RMSE (Root Mean Square Error) can be significantly lowered</a:t>
            </a:r>
            <a:endParaRPr lang="en-US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Out of sample RMSE has been further decreased using Gradient Boosting</a:t>
            </a:r>
            <a:endParaRPr lang="en-US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Evaluation metrics: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54E90F-B1DC-4DAA-A1AB-58F8DAD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7EB44EA-EEE5-46FF-8E68-C41D1B21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1279"/>
              </p:ext>
            </p:extLst>
          </p:nvPr>
        </p:nvGraphicFramePr>
        <p:xfrm>
          <a:off x="7118695" y="4556959"/>
          <a:ext cx="46286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94">
                  <a:extLst>
                    <a:ext uri="{9D8B030D-6E8A-4147-A177-3AD203B41FA5}">
                      <a16:colId xmlns:a16="http://schemas.microsoft.com/office/drawing/2014/main" val="1380859899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1873002924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2431827261"/>
                    </a:ext>
                  </a:extLst>
                </a:gridCol>
              </a:tblGrid>
              <a:tr h="3373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21123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9662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583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E09158-A381-4C07-B97A-AB82BFCE7AD0}"/>
              </a:ext>
            </a:extLst>
          </p:cNvPr>
          <p:cNvSpPr txBox="1"/>
          <p:nvPr/>
        </p:nvSpPr>
        <p:spPr>
          <a:xfrm>
            <a:off x="105362" y="850279"/>
            <a:ext cx="114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further increase the prediction accuracy, we trained Gradient Boosting model on training data, with normalized target variable. Gradient Boosting trains many models in a gradual, additive and sequential manner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A7652-344D-4EAC-AC7C-C4FFE0EC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630931"/>
            <a:ext cx="5960019" cy="4297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71B4A-1B5B-4323-BB01-D832C809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364" y="7277"/>
            <a:ext cx="889805" cy="74101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135BDB1-B6E6-42FA-9A3C-DCFA84674517}"/>
              </a:ext>
            </a:extLst>
          </p:cNvPr>
          <p:cNvSpPr txBox="1">
            <a:spLocks/>
          </p:cNvSpPr>
          <p:nvPr/>
        </p:nvSpPr>
        <p:spPr>
          <a:xfrm>
            <a:off x="73048" y="-9902"/>
            <a:ext cx="9130762" cy="72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8916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C8E-AAA9-4E7E-9879-B584D896DD4F}"/>
              </a:ext>
            </a:extLst>
          </p:cNvPr>
          <p:cNvSpPr txBox="1"/>
          <p:nvPr/>
        </p:nvSpPr>
        <p:spPr>
          <a:xfrm>
            <a:off x="6737684" y="1873206"/>
            <a:ext cx="4928692" cy="366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As per Model Feature Importance Plot, smoker status followed by smoker with high bmi, age and region are important features in predicting the insurance charges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Out of sample RMSE is the lowest for XG Boosting and accuracy is highest at 78.52%</a:t>
            </a:r>
            <a:endParaRPr lang="en-US" dirty="0"/>
          </a:p>
          <a:p>
            <a:pPr>
              <a:buClr>
                <a:schemeClr val="tx2"/>
              </a:buClr>
            </a:pPr>
            <a:endParaRPr lang="en-IN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IN" dirty="0"/>
              <a:t>Evaluation metrics: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54E90F-B1DC-4DAA-A1AB-58F8DADB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7EB44EA-EEE5-46FF-8E68-C41D1B21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08539"/>
              </p:ext>
            </p:extLst>
          </p:nvPr>
        </p:nvGraphicFramePr>
        <p:xfrm>
          <a:off x="7118695" y="4498408"/>
          <a:ext cx="46286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94">
                  <a:extLst>
                    <a:ext uri="{9D8B030D-6E8A-4147-A177-3AD203B41FA5}">
                      <a16:colId xmlns:a16="http://schemas.microsoft.com/office/drawing/2014/main" val="1380859899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1873002924"/>
                    </a:ext>
                  </a:extLst>
                </a:gridCol>
                <a:gridCol w="1542894">
                  <a:extLst>
                    <a:ext uri="{9D8B030D-6E8A-4147-A177-3AD203B41FA5}">
                      <a16:colId xmlns:a16="http://schemas.microsoft.com/office/drawing/2014/main" val="2431827261"/>
                    </a:ext>
                  </a:extLst>
                </a:gridCol>
              </a:tblGrid>
              <a:tr h="3373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21123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Training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9662"/>
                  </a:ext>
                </a:extLst>
              </a:tr>
              <a:tr h="3373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583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E09158-A381-4C07-B97A-AB82BFCE7AD0}"/>
              </a:ext>
            </a:extLst>
          </p:cNvPr>
          <p:cNvSpPr txBox="1"/>
          <p:nvPr/>
        </p:nvSpPr>
        <p:spPr>
          <a:xfrm>
            <a:off x="105362" y="850279"/>
            <a:ext cx="114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XG Boost model was developed trained on the train dataset with “Cross Validation” as resampling method and ‘RMSE’ as the metric to select the optimal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A2329-0CBA-4903-9ECA-F76C2807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8" y="1751314"/>
            <a:ext cx="6410425" cy="4256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C22537-8643-4EC2-8073-2960E89F271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364" y="13052"/>
            <a:ext cx="887508" cy="72848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801DEE0-F882-4030-8574-270ABB469E0C}"/>
              </a:ext>
            </a:extLst>
          </p:cNvPr>
          <p:cNvSpPr txBox="1">
            <a:spLocks/>
          </p:cNvSpPr>
          <p:nvPr/>
        </p:nvSpPr>
        <p:spPr>
          <a:xfrm>
            <a:off x="73048" y="-9902"/>
            <a:ext cx="9130762" cy="72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XG BOOSTING</a:t>
            </a:r>
          </a:p>
        </p:txBody>
      </p:sp>
    </p:spTree>
    <p:extLst>
      <p:ext uri="{BB962C8B-B14F-4D97-AF65-F5344CB8AC3E}">
        <p14:creationId xmlns:p14="http://schemas.microsoft.com/office/powerpoint/2010/main" val="24451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F291B49-ABB3-42CD-B770-31A2C77E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3" y="-9902"/>
            <a:ext cx="9130762" cy="725860"/>
          </a:xfrm>
        </p:spPr>
        <p:txBody>
          <a:bodyPr/>
          <a:lstStyle/>
          <a:p>
            <a:r>
              <a:rPr lang="en-US" b="1" dirty="0"/>
              <a:t>MODEL COMPARISON – A BRIEF LOOK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822CF-6E0C-4384-87FE-6596F0176E2F}"/>
              </a:ext>
            </a:extLst>
          </p:cNvPr>
          <p:cNvSpPr txBox="1"/>
          <p:nvPr/>
        </p:nvSpPr>
        <p:spPr>
          <a:xfrm>
            <a:off x="6737684" y="1873205"/>
            <a:ext cx="4928692" cy="2087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Every successive stage of modeling from Gradient Boosting, Random Forest, SVR and XG Boosting has increased R squared in testing data, though slightly yet marking improvement in predicting target variable 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XG Boosting gives the highest accuracy on testing data – 78.52%</a:t>
            </a:r>
          </a:p>
          <a:p>
            <a:pPr>
              <a:buClr>
                <a:schemeClr val="tx2"/>
              </a:buClr>
            </a:pPr>
            <a:endParaRPr lang="en-IN" dirty="0"/>
          </a:p>
          <a:p>
            <a:pPr>
              <a:buClr>
                <a:schemeClr val="tx2"/>
              </a:buClr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62325-4FE1-4E4D-8475-106746BC7B4E}"/>
              </a:ext>
            </a:extLst>
          </p:cNvPr>
          <p:cNvSpPr txBox="1"/>
          <p:nvPr/>
        </p:nvSpPr>
        <p:spPr>
          <a:xfrm>
            <a:off x="105362" y="850279"/>
            <a:ext cx="114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pursuit of using new techniques to increase the prediction power of the model; Random Forest, XG Boosting, Gradient Boosting and SVM- Regression were used, here’s a visual comparison of all the models: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E0712-CE62-4D21-89BE-4FE1CF6225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624" y="2003856"/>
            <a:ext cx="5846896" cy="3699359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856AB93-2191-4A33-A291-28752BA14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51420"/>
              </p:ext>
            </p:extLst>
          </p:nvPr>
        </p:nvGraphicFramePr>
        <p:xfrm>
          <a:off x="7133396" y="3960534"/>
          <a:ext cx="4532980" cy="234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245">
                  <a:extLst>
                    <a:ext uri="{9D8B030D-6E8A-4147-A177-3AD203B41FA5}">
                      <a16:colId xmlns:a16="http://schemas.microsoft.com/office/drawing/2014/main" val="1380859899"/>
                    </a:ext>
                  </a:extLst>
                </a:gridCol>
                <a:gridCol w="1133245">
                  <a:extLst>
                    <a:ext uri="{9D8B030D-6E8A-4147-A177-3AD203B41FA5}">
                      <a16:colId xmlns:a16="http://schemas.microsoft.com/office/drawing/2014/main" val="1873002924"/>
                    </a:ext>
                  </a:extLst>
                </a:gridCol>
                <a:gridCol w="1133245">
                  <a:extLst>
                    <a:ext uri="{9D8B030D-6E8A-4147-A177-3AD203B41FA5}">
                      <a16:colId xmlns:a16="http://schemas.microsoft.com/office/drawing/2014/main" val="2431827261"/>
                    </a:ext>
                  </a:extLst>
                </a:gridCol>
                <a:gridCol w="1133245">
                  <a:extLst>
                    <a:ext uri="{9D8B030D-6E8A-4147-A177-3AD203B41FA5}">
                      <a16:colId xmlns:a16="http://schemas.microsoft.com/office/drawing/2014/main" val="4107135682"/>
                    </a:ext>
                  </a:extLst>
                </a:gridCol>
              </a:tblGrid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 Squared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921123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RF_Train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0.0522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0.9318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0.0335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9662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RF_Test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0.1014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0.7818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0.0636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0583553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XGB_Train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0.0663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0.8749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0.0374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184085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XGB_Test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0.0985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0.7852</a:t>
                      </a:r>
                      <a:endParaRPr 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0.0578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263044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GBM_Train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0.0663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0.8748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0.0378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81694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GBM_Test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0.0990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0.7786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0.0581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085437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SVM_Train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0.0681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0.8688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0.0334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4699547"/>
                  </a:ext>
                </a:extLst>
              </a:tr>
              <a:tr h="260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SVM_Test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</a:rPr>
                        <a:t>0.0997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0.7828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0.0562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041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4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80F4C71F-523A-4642-8F91-20FE86E4F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BB16DF6D-AC8A-438C-87EC-6AABEF01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864"/>
            <a:ext cx="12055151" cy="25718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9D7E25-04C0-4EFA-903A-4354ABD8238D}"/>
              </a:ext>
            </a:extLst>
          </p:cNvPr>
          <p:cNvSpPr txBox="1">
            <a:spLocks/>
          </p:cNvSpPr>
          <p:nvPr/>
        </p:nvSpPr>
        <p:spPr>
          <a:xfrm>
            <a:off x="25423" y="-9902"/>
            <a:ext cx="9130762" cy="72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learnings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786D-F458-4A21-B944-74107CF5EA9F}"/>
              </a:ext>
            </a:extLst>
          </p:cNvPr>
          <p:cNvSpPr txBox="1"/>
          <p:nvPr/>
        </p:nvSpPr>
        <p:spPr>
          <a:xfrm>
            <a:off x="105362" y="850279"/>
            <a:ext cx="11444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Different seeds and splits were tried on various models to evaluate model performance to predict the target variable, ‘charges’ with high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was chosen </a:t>
            </a:r>
            <a:r>
              <a:rPr lang="en-IN" sz="1600" b="1" dirty="0"/>
              <a:t>due to ease of deployment and</a:t>
            </a:r>
            <a:r>
              <a:rPr lang="en-IN" sz="1600" dirty="0"/>
              <a:t> </a:t>
            </a:r>
            <a:r>
              <a:rPr lang="en-IN" sz="1600" b="1" dirty="0"/>
              <a:t>reducing the likelihood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data included categorical variables with different number of levels, random forests are biased in favor of those attributes with more levels. Therefore, the </a:t>
            </a:r>
            <a:r>
              <a:rPr lang="en-US" sz="1600" b="1" dirty="0"/>
              <a:t>variable importance scores from random forest were not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Next, Gradient Boosting was employed </a:t>
            </a:r>
            <a:r>
              <a:rPr lang="en-US" sz="1600" b="1" dirty="0"/>
              <a:t>to create a strong learner from an ensemble of weak learner</a:t>
            </a:r>
            <a:r>
              <a:rPr lang="en-US" sz="1600" dirty="0"/>
              <a:t>. Unlike RF, models are added iteratively to increase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XGBoost has additional advantages: </a:t>
            </a:r>
            <a:r>
              <a:rPr lang="en-US" sz="1600" b="1" dirty="0"/>
              <a:t>training is very fast, </a:t>
            </a:r>
            <a:r>
              <a:rPr lang="en-US" sz="1600" dirty="0"/>
              <a:t>can be distributed across clusters. It uses a </a:t>
            </a:r>
            <a:r>
              <a:rPr lang="en-US" sz="1600" b="1" dirty="0"/>
              <a:t>more regularized model </a:t>
            </a:r>
            <a:r>
              <a:rPr lang="en-US" sz="1600" dirty="0"/>
              <a:t>formalization to control over-fitting, which gives it </a:t>
            </a:r>
            <a:r>
              <a:rPr lang="en-US" sz="1600" b="1" dirty="0"/>
              <a:t>better performance</a:t>
            </a:r>
            <a:r>
              <a:rPr lang="en-US" sz="1600" dirty="0"/>
              <a:t>. Additionally, it has extra randomization parameter that can be used to reduce the correlation between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06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2304D-6DB5-478A-B6CA-16ADB588E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25280"/>
              </p:ext>
            </p:extLst>
          </p:nvPr>
        </p:nvGraphicFramePr>
        <p:xfrm>
          <a:off x="506526" y="1322773"/>
          <a:ext cx="11371796" cy="484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312F9B28-B50A-4E61-A48C-201DA08EB069}"/>
              </a:ext>
            </a:extLst>
          </p:cNvPr>
          <p:cNvSpPr txBox="1">
            <a:spLocks/>
          </p:cNvSpPr>
          <p:nvPr/>
        </p:nvSpPr>
        <p:spPr>
          <a:xfrm>
            <a:off x="506526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Project purpose</a:t>
            </a:r>
          </a:p>
        </p:txBody>
      </p:sp>
    </p:spTree>
    <p:extLst>
      <p:ext uri="{BB962C8B-B14F-4D97-AF65-F5344CB8AC3E}">
        <p14:creationId xmlns:p14="http://schemas.microsoft.com/office/powerpoint/2010/main" val="10834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C73462-2921-47A8-99C3-49D937C23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11243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FFD1DF8-0627-49B8-A129-10DD577B8E10}"/>
              </a:ext>
            </a:extLst>
          </p:cNvPr>
          <p:cNvSpPr txBox="1">
            <a:spLocks/>
          </p:cNvSpPr>
          <p:nvPr/>
        </p:nvSpPr>
        <p:spPr>
          <a:xfrm>
            <a:off x="506526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12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D73F46-F975-40D8-AA9E-00AEE8A2C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608222"/>
              </p:ext>
            </p:extLst>
          </p:nvPr>
        </p:nvGraphicFramePr>
        <p:xfrm>
          <a:off x="1186722" y="1362231"/>
          <a:ext cx="9276412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4BE7292-ADF0-4615-8702-29AF7A92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6" y="0"/>
            <a:ext cx="9144000" cy="1143000"/>
          </a:xfrm>
        </p:spPr>
        <p:txBody>
          <a:bodyPr/>
          <a:lstStyle/>
          <a:p>
            <a:r>
              <a:rPr lang="en-US" b="1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42171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4E96-FF01-4EC7-81F6-C81BB07C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26" y="0"/>
            <a:ext cx="9144000" cy="1143000"/>
          </a:xfrm>
        </p:spPr>
        <p:txBody>
          <a:bodyPr/>
          <a:lstStyle/>
          <a:p>
            <a:r>
              <a:rPr lang="en-US" b="1" dirty="0"/>
              <a:t>Descriptive – exploratory data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552102-046F-41C6-ADC9-D024F1791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37958"/>
              </p:ext>
            </p:extLst>
          </p:nvPr>
        </p:nvGraphicFramePr>
        <p:xfrm>
          <a:off x="704675" y="2004449"/>
          <a:ext cx="10108735" cy="6742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4105">
                  <a:extLst>
                    <a:ext uri="{9D8B030D-6E8A-4147-A177-3AD203B41FA5}">
                      <a16:colId xmlns:a16="http://schemas.microsoft.com/office/drawing/2014/main" val="18560937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919738971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3938955111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3298416027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3821826784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438746588"/>
                    </a:ext>
                  </a:extLst>
                </a:gridCol>
                <a:gridCol w="1444105">
                  <a:extLst>
                    <a:ext uri="{9D8B030D-6E8A-4147-A177-3AD203B41FA5}">
                      <a16:colId xmlns:a16="http://schemas.microsoft.com/office/drawing/2014/main" val="1684467088"/>
                    </a:ext>
                  </a:extLst>
                </a:gridCol>
              </a:tblGrid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sex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bmi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children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smoker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region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charges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243177856"/>
                  </a:ext>
                </a:extLst>
              </a:tr>
              <a:tr h="3371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 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Factor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0120591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64AADD-29A6-41D5-A25D-5BBB1517FB81}"/>
              </a:ext>
            </a:extLst>
          </p:cNvPr>
          <p:cNvSpPr txBox="1"/>
          <p:nvPr/>
        </p:nvSpPr>
        <p:spPr>
          <a:xfrm>
            <a:off x="704675" y="1392887"/>
            <a:ext cx="49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Dataset has 1429 observations of 7 variables: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F5157-3F8E-439F-8807-F19F30DDD0BE}"/>
              </a:ext>
            </a:extLst>
          </p:cNvPr>
          <p:cNvSpPr txBox="1"/>
          <p:nvPr/>
        </p:nvSpPr>
        <p:spPr>
          <a:xfrm>
            <a:off x="704672" y="3191194"/>
            <a:ext cx="700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brief look at the dataset summary tells us few noteworthy points: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980457-6082-45EB-8E96-EE758263D179}"/>
              </a:ext>
            </a:extLst>
          </p:cNvPr>
          <p:cNvSpPr txBox="1"/>
          <p:nvPr/>
        </p:nvSpPr>
        <p:spPr>
          <a:xfrm>
            <a:off x="707174" y="5645106"/>
            <a:ext cx="10955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Charges, our target variable has high variance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the variables are normally distributed, with notable kurtosis in age, sex , region and charges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6CBEAC-2906-4EA2-B177-399D17A5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976402"/>
              </p:ext>
            </p:extLst>
          </p:nvPr>
        </p:nvGraphicFramePr>
        <p:xfrm>
          <a:off x="576787" y="3603550"/>
          <a:ext cx="10852772" cy="199853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75198">
                  <a:extLst>
                    <a:ext uri="{9D8B030D-6E8A-4147-A177-3AD203B41FA5}">
                      <a16:colId xmlns:a16="http://schemas.microsoft.com/office/drawing/2014/main" val="3334087865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2372946428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1545851491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944037289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3811728416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3312709528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1407991893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38721637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629308488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1400438144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2466685978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1710024614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3060471451"/>
                    </a:ext>
                  </a:extLst>
                </a:gridCol>
                <a:gridCol w="775198">
                  <a:extLst>
                    <a:ext uri="{9D8B030D-6E8A-4147-A177-3AD203B41FA5}">
                      <a16:colId xmlns:a16="http://schemas.microsoft.com/office/drawing/2014/main" val="4005202878"/>
                    </a:ext>
                  </a:extLst>
                </a:gridCol>
              </a:tblGrid>
              <a:tr h="294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vars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median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trimmed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mad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skew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kurtosis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3898"/>
                  </a:ext>
                </a:extLst>
              </a:tr>
              <a:tr h="165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39.44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13.71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17.79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-1.18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451763"/>
                  </a:ext>
                </a:extLst>
              </a:tr>
              <a:tr h="165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sex*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-2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47139"/>
                  </a:ext>
                </a:extLst>
              </a:tr>
              <a:tr h="165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53.13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37.17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3024218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children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6644452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smoker*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9261823"/>
                  </a:ext>
                </a:extLst>
              </a:tr>
              <a:tr h="165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region*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-1.33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333810"/>
                  </a:ext>
                </a:extLst>
              </a:tr>
              <a:tr h="165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charges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17444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12819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14244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15749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10515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70021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68900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1.03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339.1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16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9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CA9E614-E02F-4233-BFEA-034E627D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-1148648"/>
            <a:ext cx="3506788" cy="28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1873206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A histogram of </a:t>
            </a:r>
            <a:r>
              <a:rPr lang="en-US" sz="1600" b="1" kern="1200" dirty="0">
                <a:latin typeface="+mn-lt"/>
                <a:ea typeface="+mn-ea"/>
                <a:cs typeface="+mn-cs"/>
              </a:rPr>
              <a:t>Charges (target variable)</a:t>
            </a:r>
            <a:r>
              <a:rPr lang="en-US" sz="1600" kern="1200" dirty="0">
                <a:latin typeface="+mn-lt"/>
                <a:ea typeface="+mn-ea"/>
                <a:cs typeface="+mn-cs"/>
              </a:rPr>
              <a:t> shows a skewed distribution. After log transformation, the distribution is much more symmetric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AC3E02-4109-454B-83F3-0A74F12F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503383"/>
            <a:ext cx="7601039" cy="53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632C3-85A6-41F1-8F50-3D96B4FC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8" y="550506"/>
            <a:ext cx="7623110" cy="5131837"/>
          </a:xfrm>
          <a:prstGeom prst="rect">
            <a:avLst/>
          </a:prstGeo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BD8249-7737-4526-8A62-A50FC7F17CE7}"/>
              </a:ext>
            </a:extLst>
          </p:cNvPr>
          <p:cNvSpPr txBox="1">
            <a:spLocks/>
          </p:cNvSpPr>
          <p:nvPr/>
        </p:nvSpPr>
        <p:spPr>
          <a:xfrm>
            <a:off x="8151812" y="-1148648"/>
            <a:ext cx="3506788" cy="2880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 - OUTLIER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A6BB5-13DE-4A21-A3B3-D23121BC8FB4}"/>
              </a:ext>
            </a:extLst>
          </p:cNvPr>
          <p:cNvSpPr txBox="1"/>
          <p:nvPr/>
        </p:nvSpPr>
        <p:spPr>
          <a:xfrm>
            <a:off x="8151812" y="1873205"/>
            <a:ext cx="3514564" cy="325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 quick look at the outlier plots tells us-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Insurance payers at age 30 and 40 have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Insurance payers at 1 and 3 children/dependents have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Insurance payers in NE and NW regions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71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E94549-426D-41D4-8646-5870714F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69668"/>
            <a:ext cx="3506788" cy="1662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2DA4A-A335-457A-BF62-C1359286122F}"/>
              </a:ext>
            </a:extLst>
          </p:cNvPr>
          <p:cNvSpPr txBox="1"/>
          <p:nvPr/>
        </p:nvSpPr>
        <p:spPr>
          <a:xfrm>
            <a:off x="8151812" y="1873205"/>
            <a:ext cx="3514564" cy="406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Variables overall have very low levels of correlation with one another, with the only particularly strong interaction being between charges and smoker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Some other notable significance, even if less with target variable are - Age with charges and bmi with age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Our data set contains relatively even distribution of age, bmi and sex</a:t>
            </a:r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Inter"/>
              </a:rPr>
              <a:t>Many respondents have 0 children or 0 dependents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5225D-C064-4DA1-AD91-B2EFD80B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" y="69668"/>
            <a:ext cx="7348869" cy="64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1D423BD-FC82-47D0-A60E-EA34A77B2571}"/>
              </a:ext>
            </a:extLst>
          </p:cNvPr>
          <p:cNvSpPr txBox="1"/>
          <p:nvPr/>
        </p:nvSpPr>
        <p:spPr>
          <a:xfrm>
            <a:off x="8151812" y="4590288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9050D-E0BA-4514-8766-28BCD2293C87}"/>
              </a:ext>
            </a:extLst>
          </p:cNvPr>
          <p:cNvSpPr txBox="1"/>
          <p:nvPr/>
        </p:nvSpPr>
        <p:spPr>
          <a:xfrm>
            <a:off x="8151812" y="2979195"/>
            <a:ext cx="3514564" cy="3038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D67676-D2E3-47B4-A15B-18ECB25E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812" y="-1148648"/>
            <a:ext cx="3506788" cy="2880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3FF95-192B-4F72-A851-4984D7694A8F}"/>
              </a:ext>
            </a:extLst>
          </p:cNvPr>
          <p:cNvSpPr txBox="1"/>
          <p:nvPr/>
        </p:nvSpPr>
        <p:spPr>
          <a:xfrm>
            <a:off x="8151812" y="1873206"/>
            <a:ext cx="3514564" cy="1581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Age is positively correlated with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Separating age by smoking status is important as non smokers- irrespective of age tend to pay less insurance charges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49AAEA-5C9B-4276-89A9-2E6DCF24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8" y="614714"/>
            <a:ext cx="6963659" cy="56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1634</Words>
  <Application>Microsoft Office PowerPoint</Application>
  <PresentationFormat>Widescreen</PresentationFormat>
  <Paragraphs>351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Inter</vt:lpstr>
      <vt:lpstr>Lucida Console</vt:lpstr>
      <vt:lpstr>Wingdings</vt:lpstr>
      <vt:lpstr>Health Fitness 16x9</vt:lpstr>
      <vt:lpstr>Medical insurance cost prediction ANALYSIS</vt:lpstr>
      <vt:lpstr>PowerPoint Presentation</vt:lpstr>
      <vt:lpstr>PowerPoint Presentation</vt:lpstr>
      <vt:lpstr>Data dictionary</vt:lpstr>
      <vt:lpstr>Descriptive – exploratory data analysis</vt:lpstr>
      <vt:lpstr>exploratory data analysis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FEASABILITY TEST – LINEAR REGRESSION MODEL</vt:lpstr>
      <vt:lpstr>RANDOM FOREST - REGRESSION</vt:lpstr>
      <vt:lpstr>PowerPoint Presentation</vt:lpstr>
      <vt:lpstr>PowerPoint Presentation</vt:lpstr>
      <vt:lpstr>PowerPoint Presentation</vt:lpstr>
      <vt:lpstr>MODEL COMPARISON – A BRIEF LOOK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 ANALYSIS</dc:title>
  <dc:creator>Vidhi Bansal</dc:creator>
  <cp:lastModifiedBy>Vidhi Bansal</cp:lastModifiedBy>
  <cp:revision>31</cp:revision>
  <dcterms:created xsi:type="dcterms:W3CDTF">2020-04-26T02:23:32Z</dcterms:created>
  <dcterms:modified xsi:type="dcterms:W3CDTF">2020-04-27T01:16:38Z</dcterms:modified>
</cp:coreProperties>
</file>