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3"/>
  </p:notesMasterIdLst>
  <p:handoutMasterIdLst>
    <p:handoutMasterId r:id="rId14"/>
  </p:handoutMasterIdLst>
  <p:sldIdLst>
    <p:sldId id="462" r:id="rId8"/>
    <p:sldId id="1272" r:id="rId9"/>
    <p:sldId id="1278" r:id="rId10"/>
    <p:sldId id="1276" r:id="rId11"/>
    <p:sldId id="127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595959"/>
    <a:srgbClr val="49504F"/>
    <a:srgbClr val="FFFFE4"/>
    <a:srgbClr val="D9D9D9"/>
    <a:srgbClr val="F2F2F2"/>
    <a:srgbClr val="FFFFFF"/>
    <a:srgbClr val="E1E1E1"/>
    <a:srgbClr val="0070C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9" autoAdjust="0"/>
    <p:restoredTop sz="85748" autoAdjust="0"/>
  </p:normalViewPr>
  <p:slideViewPr>
    <p:cSldViewPr snapToGrid="0">
      <p:cViewPr varScale="1">
        <p:scale>
          <a:sx n="94" d="100"/>
          <a:sy n="94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724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1.0</a:t>
            </a:r>
            <a:r>
              <a:rPr lang="zh-CN" altLang="en-US" dirty="0" smtClean="0"/>
              <a:t>纯</a:t>
            </a:r>
            <a:r>
              <a:rPr lang="en-US" altLang="zh-CN" dirty="0" smtClean="0"/>
              <a:t>XML</a:t>
            </a:r>
          </a:p>
          <a:p>
            <a:r>
              <a:rPr lang="en-US" altLang="zh-CN" dirty="0" smtClean="0"/>
              <a:t>3.0</a:t>
            </a:r>
            <a:r>
              <a:rPr lang="zh-CN" altLang="en-US" dirty="0" smtClean="0"/>
              <a:t>纯注解</a:t>
            </a:r>
            <a:r>
              <a:rPr lang="zh-CN" altLang="en-US" dirty="0" smtClean="0"/>
              <a:t>加入</a:t>
            </a:r>
            <a:endParaRPr lang="en-US" altLang="zh-CN" dirty="0" smtClean="0"/>
          </a:p>
          <a:p>
            <a:r>
              <a:rPr lang="en-US" altLang="zh-CN" dirty="0" smtClean="0"/>
              <a:t>4.0</a:t>
            </a:r>
            <a:r>
              <a:rPr lang="zh-CN" altLang="en-US" dirty="0" smtClean="0"/>
              <a:t>伴随</a:t>
            </a:r>
            <a:r>
              <a:rPr lang="en-US" altLang="zh-CN" dirty="0" smtClean="0"/>
              <a:t>JDK</a:t>
            </a:r>
            <a:r>
              <a:rPr lang="zh-CN" altLang="en-US" dirty="0" smtClean="0"/>
              <a:t>发展，</a:t>
            </a:r>
            <a:r>
              <a:rPr lang="en-US" altLang="zh-CN" dirty="0" err="1" smtClean="0"/>
              <a:t>Sping</a:t>
            </a:r>
            <a:r>
              <a:rPr lang="zh-CN" altLang="en-US" dirty="0" smtClean="0"/>
              <a:t>进行了跟进，要求发生了变化（全面支持</a:t>
            </a:r>
            <a:r>
              <a:rPr lang="en-US" altLang="zh-CN" dirty="0" smtClean="0"/>
              <a:t>6,7</a:t>
            </a:r>
            <a:r>
              <a:rPr lang="zh-CN" altLang="en-US" dirty="0" smtClean="0"/>
              <a:t>，部分支持到</a:t>
            </a:r>
            <a:r>
              <a:rPr lang="en-US" altLang="zh-CN" dirty="0" smtClean="0"/>
              <a:t>JDK8</a:t>
            </a:r>
            <a:r>
              <a:rPr lang="zh-CN" altLang="en-US" dirty="0" smtClean="0"/>
              <a:t>），删除了一些原始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，优化了一些注解</a:t>
            </a:r>
            <a:endParaRPr lang="en-US" altLang="zh-CN" dirty="0" smtClean="0"/>
          </a:p>
          <a:p>
            <a:r>
              <a:rPr lang="en-US" altLang="zh-CN" dirty="0" smtClean="0"/>
              <a:t>https://blog.csdn.net/think_soft/article/details/49785619</a:t>
            </a:r>
          </a:p>
          <a:p>
            <a:r>
              <a:rPr lang="en-US" altLang="zh-CN" dirty="0" smtClean="0"/>
              <a:t>5.0</a:t>
            </a:r>
            <a:r>
              <a:rPr lang="zh-CN" altLang="en-US" dirty="0" smtClean="0"/>
              <a:t>版本升级（</a:t>
            </a:r>
            <a:r>
              <a:rPr lang="en-US" altLang="zh-CN" dirty="0" smtClean="0"/>
              <a:t>web3.1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tomcat8.5</a:t>
            </a:r>
            <a:r>
              <a:rPr lang="zh-CN" altLang="en-US" dirty="0" smtClean="0"/>
              <a:t>等等），</a:t>
            </a:r>
            <a:r>
              <a:rPr lang="en-US" altLang="zh-CN" dirty="0" smtClean="0"/>
              <a:t>JDK</a:t>
            </a:r>
            <a:r>
              <a:rPr lang="zh-CN" altLang="en-US" dirty="0" smtClean="0"/>
              <a:t>支持（至少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），开放了更多的支持，摒弃了原始版本中若干支持（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Portlet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Velocity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JasperReports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https://blog.csdn.net/weixin_43469680/article/details/89065147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216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结论：</a:t>
            </a:r>
            <a:endParaRPr lang="en-US" altLang="zh-CN" dirty="0" smtClean="0"/>
          </a:p>
          <a:p>
            <a:r>
              <a:rPr lang="en-US" altLang="zh-CN" dirty="0" smtClean="0"/>
              <a:t>spring</a:t>
            </a:r>
            <a:r>
              <a:rPr lang="zh-CN" altLang="en-US" dirty="0" smtClean="0"/>
              <a:t>是一个大的技术集，我们要学习的是</a:t>
            </a:r>
            <a:r>
              <a:rPr lang="en-US" altLang="zh-CN" dirty="0" smtClean="0"/>
              <a:t>Spring Framework</a:t>
            </a:r>
            <a:r>
              <a:rPr lang="zh-CN" altLang="en-US" dirty="0" smtClean="0"/>
              <a:t>，是技术集中的一部分，也是最基础的部分</a:t>
            </a:r>
            <a:endParaRPr lang="en-US" altLang="zh-CN" dirty="0" smtClean="0"/>
          </a:p>
          <a:p>
            <a:r>
              <a:rPr lang="en-US" altLang="zh-CN" dirty="0" smtClean="0"/>
              <a:t>Spring</a:t>
            </a:r>
            <a:r>
              <a:rPr lang="zh-CN" altLang="en-US" dirty="0" smtClean="0"/>
              <a:t>发展到</a:t>
            </a:r>
            <a:r>
              <a:rPr lang="en-US" altLang="zh-CN" dirty="0" smtClean="0"/>
              <a:t>5.x</a:t>
            </a:r>
            <a:r>
              <a:rPr lang="zh-CN" altLang="en-US" dirty="0" smtClean="0"/>
              <a:t>版本加入了很多，同时去掉了很多，目前对</a:t>
            </a:r>
            <a:r>
              <a:rPr lang="en-US" altLang="zh-CN" dirty="0" smtClean="0"/>
              <a:t>JDK</a:t>
            </a:r>
            <a:r>
              <a:rPr lang="zh-CN" altLang="en-US" dirty="0" smtClean="0"/>
              <a:t>的要求最低</a:t>
            </a:r>
            <a:r>
              <a:rPr lang="en-US" altLang="zh-CN" dirty="0" smtClean="0"/>
              <a:t>jdk8</a:t>
            </a:r>
            <a:r>
              <a:rPr lang="zh-CN" altLang="en-US" dirty="0" smtClean="0"/>
              <a:t>，同时对于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开发的要求进行了提升，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至少</a:t>
            </a:r>
            <a:r>
              <a:rPr lang="en-US" altLang="zh-CN" dirty="0" smtClean="0"/>
              <a:t>8.5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规范最低</a:t>
            </a:r>
            <a:r>
              <a:rPr lang="en-US" altLang="zh-CN" dirty="0" smtClean="0"/>
              <a:t>3.1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提问：</a:t>
            </a:r>
            <a:endParaRPr lang="en-US" altLang="zh-CN" dirty="0" smtClean="0"/>
          </a:p>
          <a:p>
            <a:r>
              <a:rPr lang="en-US" altLang="zh-CN" dirty="0" smtClean="0"/>
              <a:t>Spring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Framework</a:t>
            </a:r>
            <a:r>
              <a:rPr lang="zh-CN" altLang="en-US" baseline="0" dirty="0" smtClean="0"/>
              <a:t>内部具体包括哪些东西？都包含什么技术？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81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</a:t>
              </a:r>
              <a:r>
                <a:rPr lang="zh-CN" altLang="en-US" sz="4000" dirty="0" smtClean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4005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1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hyperlink" Target="https://spring.io/" TargetMode="Externa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jpe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Consolas" panose="020B0609020204030204" pitchFamily="49" charset="0"/>
              </a:rPr>
              <a:t>初识</a:t>
            </a:r>
            <a:r>
              <a:rPr kumimoji="1" lang="en-US" altLang="zh-CN" dirty="0" smtClean="0">
                <a:latin typeface="Consolas" panose="020B0609020204030204" pitchFamily="49" charset="0"/>
              </a:rPr>
              <a:t>Spring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初识</a:t>
            </a:r>
            <a:r>
              <a:rPr lang="en-US" altLang="zh-CN" dirty="0" smtClean="0">
                <a:latin typeface="Consolas" panose="020B0609020204030204" pitchFamily="49" charset="0"/>
              </a:rPr>
              <a:t>Spring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761379"/>
            <a:ext cx="12192000" cy="6018561"/>
          </a:xfrm>
        </p:spPr>
        <p:txBody>
          <a:bodyPr anchor="ctr" anchorCtr="1"/>
          <a:lstStyle/>
          <a:p>
            <a:pPr marL="0" indent="0">
              <a:buNone/>
            </a:pPr>
            <a:r>
              <a:rPr kumimoji="1" lang="zh-CN" altLang="en-US" sz="4200" b="1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4200" b="1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</a:t>
            </a:r>
            <a:r>
              <a:rPr kumimoji="1" lang="zh-CN" altLang="en-US" sz="4200" b="1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家族</a:t>
            </a:r>
            <a:endParaRPr kumimoji="1" lang="en-US" altLang="zh-CN" sz="4200" b="1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sz="4200" b="1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4200" b="1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</a:t>
            </a:r>
            <a:r>
              <a:rPr kumimoji="1" lang="zh-CN" altLang="en-US" sz="4200" b="1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发展史</a:t>
            </a:r>
            <a:endParaRPr kumimoji="1" lang="en-US" altLang="zh-CN" sz="4200" b="1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690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初识</a:t>
            </a:r>
            <a:r>
              <a:rPr lang="en-US" altLang="zh-CN" dirty="0" smtClean="0">
                <a:latin typeface="Consolas" panose="020B0609020204030204" pitchFamily="49" charset="0"/>
              </a:rPr>
              <a:t>Spring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018110"/>
            <a:ext cx="10749598" cy="4727021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官网：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spring.io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发展到今天已经形成了一种开发的生态圈，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提供了若干个项目，每个项目用于完成特定的功能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582" y="2085319"/>
            <a:ext cx="495300" cy="5905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495" y="2085319"/>
            <a:ext cx="590550" cy="5905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8558" y="2175807"/>
            <a:ext cx="571500" cy="4095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8097" y="2128182"/>
            <a:ext cx="571500" cy="50482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3295" y="2937508"/>
            <a:ext cx="523875" cy="59055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6170" y="2937508"/>
            <a:ext cx="457200" cy="590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5250" y="2128181"/>
            <a:ext cx="676275" cy="609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18574" y="2137706"/>
            <a:ext cx="590550" cy="5905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4800" y="2137706"/>
            <a:ext cx="476250" cy="590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14802" y="2190094"/>
            <a:ext cx="695325" cy="4857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6187" y="2999419"/>
            <a:ext cx="695325" cy="4762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49075" y="2942269"/>
            <a:ext cx="428625" cy="5905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55750" y="2975607"/>
            <a:ext cx="514350" cy="5238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14802" y="2989894"/>
            <a:ext cx="695325" cy="4953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28099" y="3808747"/>
            <a:ext cx="571500" cy="4667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49062" y="3775409"/>
            <a:ext cx="628650" cy="5334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227175" y="3746834"/>
            <a:ext cx="571500" cy="59055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76714" y="3784934"/>
            <a:ext cx="571500" cy="51435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468558" y="3042283"/>
            <a:ext cx="571500" cy="3810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360960" y="2937508"/>
            <a:ext cx="485775" cy="59055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769482" y="3799223"/>
            <a:ext cx="571500" cy="5715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609495" y="3789698"/>
            <a:ext cx="590550" cy="59055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1388189" y="1993602"/>
            <a:ext cx="7664372" cy="2428893"/>
          </a:xfrm>
          <a:prstGeom prst="roundRect">
            <a:avLst>
              <a:gd name="adj" fmla="val 7534"/>
            </a:avLst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516669" y="4517187"/>
            <a:ext cx="3062280" cy="590550"/>
            <a:chOff x="1516669" y="4637764"/>
            <a:chExt cx="3062280" cy="590550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516669" y="4637764"/>
              <a:ext cx="590550" cy="59055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2368087" y="4748797"/>
              <a:ext cx="22108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191E1E"/>
                  </a:solidFill>
                  <a:latin typeface="Consolas" panose="020B0609020204030204" pitchFamily="49" charset="0"/>
                </a:rPr>
                <a:t>Spring Framework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473807" y="5298222"/>
            <a:ext cx="2471956" cy="609600"/>
            <a:chOff x="1473807" y="5401215"/>
            <a:chExt cx="2471956" cy="609600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73807" y="5401215"/>
              <a:ext cx="676275" cy="609600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2368087" y="5524034"/>
              <a:ext cx="15776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191E1E"/>
                  </a:solidFill>
                  <a:latin typeface="Consolas" panose="020B0609020204030204" pitchFamily="49" charset="0"/>
                </a:rPr>
                <a:t>Spring Boot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473807" y="6175727"/>
            <a:ext cx="2588491" cy="485775"/>
            <a:chOff x="5725767" y="4690151"/>
            <a:chExt cx="2588491" cy="485775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725767" y="4690151"/>
              <a:ext cx="695325" cy="485775"/>
            </a:xfrm>
            <a:prstGeom prst="rect">
              <a:avLst/>
            </a:prstGeom>
          </p:spPr>
        </p:pic>
        <p:sp>
          <p:nvSpPr>
            <p:cNvPr id="37" name="矩形 36"/>
            <p:cNvSpPr/>
            <p:nvPr/>
          </p:nvSpPr>
          <p:spPr>
            <a:xfrm>
              <a:off x="6609945" y="4748372"/>
              <a:ext cx="17043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191E1E"/>
                  </a:solidFill>
                  <a:latin typeface="Consolas" panose="020B0609020204030204" pitchFamily="49" charset="0"/>
                </a:rPr>
                <a:t>Spring Cloud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7753166" y="384714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全家桶</a:t>
            </a:r>
            <a:endParaRPr lang="zh-CN" altLang="en-US" sz="2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75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Spring</a:t>
            </a:r>
            <a:r>
              <a:rPr lang="zh-CN" altLang="en-US" dirty="0">
                <a:latin typeface="Consolas" panose="020B0609020204030204" pitchFamily="49" charset="0"/>
              </a:rPr>
              <a:t>发展史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38" name="Picture 4" descr="https://images-na.ssl-images-amazon.com/images/I/51D67wYiL8L._SX401_BO1,204,203,200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246" y="4366204"/>
            <a:ext cx="1171575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6" descr="https://images-na.ssl-images-amazon.com/images/I/51zMyyyA7kL._SX396_BO1,204,203,200_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534" y="2561217"/>
            <a:ext cx="1158875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椭圆 39"/>
          <p:cNvSpPr/>
          <p:nvPr/>
        </p:nvSpPr>
        <p:spPr>
          <a:xfrm>
            <a:off x="2492234" y="3623254"/>
            <a:ext cx="438150" cy="4381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1050" b="1" dirty="0">
                <a:latin typeface="Consolas" panose="020B0609020204030204" pitchFamily="49" charset="0"/>
              </a:rPr>
              <a:t>1997</a:t>
            </a:r>
            <a:endParaRPr lang="zh-CN" altLang="en-US" sz="1050" b="1" dirty="0" err="1">
              <a:latin typeface="Consolas" panose="020B0609020204030204" pitchFamily="49" charset="0"/>
            </a:endParaRPr>
          </a:p>
        </p:txBody>
      </p:sp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1674671" y="3623254"/>
            <a:ext cx="438150" cy="438150"/>
            <a:chOff x="1209898" y="2293778"/>
            <a:chExt cx="438262" cy="438262"/>
          </a:xfrm>
        </p:grpSpPr>
        <p:sp>
          <p:nvSpPr>
            <p:cNvPr id="45" name="椭圆 44"/>
            <p:cNvSpPr/>
            <p:nvPr/>
          </p:nvSpPr>
          <p:spPr>
            <a:xfrm>
              <a:off x="1209898" y="2293778"/>
              <a:ext cx="438262" cy="43826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050" dirty="0" err="1">
                <a:latin typeface="Consolas" panose="020B0609020204030204" pitchFamily="49" charset="0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1281134" y="2439288"/>
              <a:ext cx="295790" cy="147243"/>
              <a:chOff x="1179866" y="2988469"/>
              <a:chExt cx="583847" cy="290636"/>
            </a:xfrm>
            <a:solidFill>
              <a:schemeClr val="bg1"/>
            </a:solidFill>
          </p:grpSpPr>
          <p:sp>
            <p:nvSpPr>
              <p:cNvPr id="48" name="平行四边形 47"/>
              <p:cNvSpPr/>
              <p:nvPr/>
            </p:nvSpPr>
            <p:spPr>
              <a:xfrm flipH="1">
                <a:off x="1180579" y="2988469"/>
                <a:ext cx="177725" cy="144016"/>
              </a:xfrm>
              <a:prstGeom prst="parallelogram">
                <a:avLst>
                  <a:gd name="adj" fmla="val 9113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 err="1">
                  <a:latin typeface="Consolas" panose="020B0609020204030204" pitchFamily="49" charset="0"/>
                </a:endParaRPr>
              </a:p>
            </p:txBody>
          </p:sp>
          <p:sp>
            <p:nvSpPr>
              <p:cNvPr id="49" name="平行四边形 48"/>
              <p:cNvSpPr/>
              <p:nvPr/>
            </p:nvSpPr>
            <p:spPr>
              <a:xfrm flipH="1" flipV="1">
                <a:off x="1179866" y="3132485"/>
                <a:ext cx="177725" cy="144016"/>
              </a:xfrm>
              <a:prstGeom prst="parallelogram">
                <a:avLst>
                  <a:gd name="adj" fmla="val 9113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 err="1">
                  <a:latin typeface="Consolas" panose="020B0609020204030204" pitchFamily="49" charset="0"/>
                </a:endParaRPr>
              </a:p>
            </p:txBody>
          </p:sp>
          <p:sp>
            <p:nvSpPr>
              <p:cNvPr id="50" name="平行四边形 49"/>
              <p:cNvSpPr/>
              <p:nvPr/>
            </p:nvSpPr>
            <p:spPr>
              <a:xfrm flipH="1">
                <a:off x="1286293" y="2991073"/>
                <a:ext cx="261370" cy="144016"/>
              </a:xfrm>
              <a:prstGeom prst="parallelogram">
                <a:avLst>
                  <a:gd name="adj" fmla="val 9113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 err="1">
                  <a:latin typeface="Consolas" panose="020B0609020204030204" pitchFamily="49" charset="0"/>
                </a:endParaRPr>
              </a:p>
            </p:txBody>
          </p:sp>
          <p:sp>
            <p:nvSpPr>
              <p:cNvPr id="51" name="平行四边形 50"/>
              <p:cNvSpPr/>
              <p:nvPr/>
            </p:nvSpPr>
            <p:spPr>
              <a:xfrm flipH="1" flipV="1">
                <a:off x="1285580" y="3135089"/>
                <a:ext cx="261370" cy="144016"/>
              </a:xfrm>
              <a:prstGeom prst="parallelogram">
                <a:avLst>
                  <a:gd name="adj" fmla="val 9113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 err="1">
                  <a:latin typeface="Consolas" panose="020B0609020204030204" pitchFamily="49" charset="0"/>
                </a:endParaRPr>
              </a:p>
            </p:txBody>
          </p:sp>
          <p:sp>
            <p:nvSpPr>
              <p:cNvPr id="52" name="平行四边形 51"/>
              <p:cNvSpPr/>
              <p:nvPr/>
            </p:nvSpPr>
            <p:spPr>
              <a:xfrm flipH="1">
                <a:off x="1471143" y="2991073"/>
                <a:ext cx="292570" cy="144016"/>
              </a:xfrm>
              <a:prstGeom prst="parallelogram">
                <a:avLst>
                  <a:gd name="adj" fmla="val 9113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 err="1">
                  <a:latin typeface="Consolas" panose="020B0609020204030204" pitchFamily="49" charset="0"/>
                </a:endParaRPr>
              </a:p>
            </p:txBody>
          </p:sp>
          <p:sp>
            <p:nvSpPr>
              <p:cNvPr id="53" name="平行四边形 52"/>
              <p:cNvSpPr/>
              <p:nvPr/>
            </p:nvSpPr>
            <p:spPr>
              <a:xfrm flipH="1" flipV="1">
                <a:off x="1470430" y="3135089"/>
                <a:ext cx="292570" cy="144016"/>
              </a:xfrm>
              <a:prstGeom prst="parallelogram">
                <a:avLst>
                  <a:gd name="adj" fmla="val 9113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 err="1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54" name="椭圆 53"/>
          <p:cNvSpPr/>
          <p:nvPr/>
        </p:nvSpPr>
        <p:spPr>
          <a:xfrm>
            <a:off x="3309796" y="3623254"/>
            <a:ext cx="438150" cy="4381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1050" b="1" dirty="0">
                <a:latin typeface="Consolas" panose="020B0609020204030204" pitchFamily="49" charset="0"/>
              </a:rPr>
              <a:t>1998</a:t>
            </a:r>
            <a:endParaRPr lang="zh-CN" altLang="en-US" sz="1050" b="1" dirty="0" err="1">
              <a:latin typeface="Consolas" panose="020B0609020204030204" pitchFamily="49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4127359" y="3623254"/>
            <a:ext cx="438150" cy="4381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1050" b="1" dirty="0">
                <a:latin typeface="Consolas" panose="020B0609020204030204" pitchFamily="49" charset="0"/>
              </a:rPr>
              <a:t>1999</a:t>
            </a:r>
            <a:endParaRPr lang="zh-CN" altLang="en-US" sz="1050" b="1" dirty="0" err="1">
              <a:latin typeface="Consolas" panose="020B0609020204030204" pitchFamily="49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5767246" y="3204154"/>
            <a:ext cx="438150" cy="4397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1050" b="1" dirty="0">
                <a:latin typeface="Consolas" panose="020B0609020204030204" pitchFamily="49" charset="0"/>
              </a:rPr>
              <a:t>2003</a:t>
            </a:r>
            <a:endParaRPr lang="zh-CN" altLang="en-US" sz="1050" b="1" dirty="0" err="1">
              <a:latin typeface="Consolas" panose="020B0609020204030204" pitchFamily="49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6580046" y="3204154"/>
            <a:ext cx="438150" cy="4397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1050" b="1" dirty="0">
                <a:latin typeface="Consolas" panose="020B0609020204030204" pitchFamily="49" charset="0"/>
              </a:rPr>
              <a:t>2006</a:t>
            </a:r>
            <a:endParaRPr lang="zh-CN" altLang="en-US" sz="1050" b="1" dirty="0" err="1">
              <a:latin typeface="Consolas" panose="020B0609020204030204" pitchFamily="49" charset="0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5760896" y="4042354"/>
            <a:ext cx="439738" cy="4397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1050" b="1" dirty="0">
                <a:latin typeface="Consolas" panose="020B0609020204030204" pitchFamily="49" charset="0"/>
              </a:rPr>
              <a:t>2002</a:t>
            </a:r>
            <a:endParaRPr lang="zh-CN" altLang="en-US" sz="1050" b="1" dirty="0" err="1">
              <a:latin typeface="Consolas" panose="020B0609020204030204" pitchFamily="49" charset="0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6580046" y="4042354"/>
            <a:ext cx="438150" cy="4397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1050" b="1" dirty="0">
                <a:latin typeface="Consolas" panose="020B0609020204030204" pitchFamily="49" charset="0"/>
              </a:rPr>
              <a:t>2004</a:t>
            </a:r>
            <a:endParaRPr lang="zh-CN" altLang="en-US" sz="1050" b="1" dirty="0" err="1">
              <a:latin typeface="Consolas" panose="020B0609020204030204" pitchFamily="49" charset="0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4944921" y="3623254"/>
            <a:ext cx="438150" cy="4381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1050" b="1" dirty="0">
                <a:latin typeface="Consolas" panose="020B0609020204030204" pitchFamily="49" charset="0"/>
              </a:rPr>
              <a:t>2001</a:t>
            </a:r>
            <a:endParaRPr lang="zh-CN" altLang="en-US" sz="1050" b="1" dirty="0" err="1">
              <a:latin typeface="Consolas" panose="020B0609020204030204" pitchFamily="49" charset="0"/>
            </a:endParaRPr>
          </a:p>
        </p:txBody>
      </p:sp>
      <p:grpSp>
        <p:nvGrpSpPr>
          <p:cNvPr id="61" name="组合 60"/>
          <p:cNvGrpSpPr>
            <a:grpSpLocks/>
          </p:cNvGrpSpPr>
          <p:nvPr/>
        </p:nvGrpSpPr>
        <p:grpSpPr bwMode="auto">
          <a:xfrm>
            <a:off x="6567346" y="4861504"/>
            <a:ext cx="463550" cy="461963"/>
            <a:chOff x="5582046" y="2903983"/>
            <a:chExt cx="463576" cy="461070"/>
          </a:xfrm>
        </p:grpSpPr>
        <p:pic>
          <p:nvPicPr>
            <p:cNvPr id="62" name="图片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2046" y="2903983"/>
              <a:ext cx="463576" cy="461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椭圆 62"/>
            <p:cNvSpPr/>
            <p:nvPr/>
          </p:nvSpPr>
          <p:spPr>
            <a:xfrm>
              <a:off x="5594747" y="2915075"/>
              <a:ext cx="438175" cy="43888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105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2004</a:t>
              </a:r>
            </a:p>
          </p:txBody>
        </p:sp>
      </p:grpSp>
      <p:grpSp>
        <p:nvGrpSpPr>
          <p:cNvPr id="64" name="组合 63"/>
          <p:cNvGrpSpPr>
            <a:grpSpLocks/>
          </p:cNvGrpSpPr>
          <p:nvPr/>
        </p:nvGrpSpPr>
        <p:grpSpPr bwMode="auto">
          <a:xfrm>
            <a:off x="7421421" y="4861504"/>
            <a:ext cx="463550" cy="461963"/>
            <a:chOff x="5582046" y="2903983"/>
            <a:chExt cx="463576" cy="461070"/>
          </a:xfrm>
        </p:grpSpPr>
        <p:pic>
          <p:nvPicPr>
            <p:cNvPr id="65" name="图片 5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2046" y="2903983"/>
              <a:ext cx="463576" cy="461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椭圆 65"/>
            <p:cNvSpPr/>
            <p:nvPr/>
          </p:nvSpPr>
          <p:spPr>
            <a:xfrm>
              <a:off x="5594747" y="2915075"/>
              <a:ext cx="438175" cy="43888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105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2006</a:t>
              </a:r>
              <a:endParaRPr lang="zh-CN" altLang="en-US" sz="1050" b="1" dirty="0" err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7" name="组合 66"/>
          <p:cNvGrpSpPr>
            <a:grpSpLocks/>
          </p:cNvGrpSpPr>
          <p:nvPr/>
        </p:nvGrpSpPr>
        <p:grpSpPr bwMode="auto">
          <a:xfrm>
            <a:off x="8264384" y="4861504"/>
            <a:ext cx="463550" cy="461963"/>
            <a:chOff x="5582046" y="2903983"/>
            <a:chExt cx="463576" cy="461070"/>
          </a:xfrm>
        </p:grpSpPr>
        <p:pic>
          <p:nvPicPr>
            <p:cNvPr id="68" name="图片 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2046" y="2903983"/>
              <a:ext cx="463576" cy="461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" name="椭圆 68"/>
            <p:cNvSpPr/>
            <p:nvPr/>
          </p:nvSpPr>
          <p:spPr>
            <a:xfrm>
              <a:off x="5594747" y="2915075"/>
              <a:ext cx="438175" cy="43888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105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2009</a:t>
              </a:r>
              <a:endParaRPr lang="zh-CN" altLang="en-US" sz="1050" b="1" dirty="0" err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0" name="组合 69"/>
          <p:cNvGrpSpPr>
            <a:grpSpLocks/>
          </p:cNvGrpSpPr>
          <p:nvPr/>
        </p:nvGrpSpPr>
        <p:grpSpPr bwMode="auto">
          <a:xfrm>
            <a:off x="9107346" y="4861504"/>
            <a:ext cx="463550" cy="461963"/>
            <a:chOff x="5582046" y="2903983"/>
            <a:chExt cx="463576" cy="461070"/>
          </a:xfrm>
        </p:grpSpPr>
        <p:pic>
          <p:nvPicPr>
            <p:cNvPr id="71" name="图片 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2046" y="2903983"/>
              <a:ext cx="463576" cy="461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" name="椭圆 71"/>
            <p:cNvSpPr/>
            <p:nvPr/>
          </p:nvSpPr>
          <p:spPr>
            <a:xfrm>
              <a:off x="5594747" y="2915075"/>
              <a:ext cx="438175" cy="43888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105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2013</a:t>
              </a:r>
              <a:endParaRPr lang="zh-CN" altLang="en-US" sz="1050" b="1" dirty="0" err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3" name="组合 72"/>
          <p:cNvGrpSpPr>
            <a:grpSpLocks/>
          </p:cNvGrpSpPr>
          <p:nvPr/>
        </p:nvGrpSpPr>
        <p:grpSpPr bwMode="auto">
          <a:xfrm>
            <a:off x="9950309" y="4861504"/>
            <a:ext cx="463550" cy="461963"/>
            <a:chOff x="5582046" y="2903983"/>
            <a:chExt cx="463576" cy="461070"/>
          </a:xfrm>
        </p:grpSpPr>
        <p:pic>
          <p:nvPicPr>
            <p:cNvPr id="74" name="图片 6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2046" y="2903983"/>
              <a:ext cx="463576" cy="461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椭圆 74"/>
            <p:cNvSpPr/>
            <p:nvPr/>
          </p:nvSpPr>
          <p:spPr>
            <a:xfrm>
              <a:off x="5594747" y="2915075"/>
              <a:ext cx="438175" cy="43888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105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2017</a:t>
              </a:r>
              <a:endParaRPr lang="zh-CN" altLang="en-US" sz="1050" b="1" dirty="0" err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6" name="右箭头 75"/>
          <p:cNvSpPr/>
          <p:nvPr/>
        </p:nvSpPr>
        <p:spPr>
          <a:xfrm>
            <a:off x="2239821" y="3769304"/>
            <a:ext cx="125413" cy="14446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 err="1">
              <a:latin typeface="Consolas" panose="020B0609020204030204" pitchFamily="49" charset="0"/>
            </a:endParaRPr>
          </a:p>
        </p:txBody>
      </p:sp>
      <p:sp>
        <p:nvSpPr>
          <p:cNvPr id="77" name="右箭头 76"/>
          <p:cNvSpPr/>
          <p:nvPr/>
        </p:nvSpPr>
        <p:spPr>
          <a:xfrm>
            <a:off x="3057384" y="3769304"/>
            <a:ext cx="125412" cy="14446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 err="1">
              <a:latin typeface="Consolas" panose="020B0609020204030204" pitchFamily="49" charset="0"/>
            </a:endParaRPr>
          </a:p>
        </p:txBody>
      </p:sp>
      <p:sp>
        <p:nvSpPr>
          <p:cNvPr id="78" name="右箭头 77"/>
          <p:cNvSpPr/>
          <p:nvPr/>
        </p:nvSpPr>
        <p:spPr>
          <a:xfrm>
            <a:off x="3874946" y="3769304"/>
            <a:ext cx="125413" cy="14446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 err="1">
              <a:latin typeface="Consolas" panose="020B0609020204030204" pitchFamily="49" charset="0"/>
            </a:endParaRPr>
          </a:p>
        </p:txBody>
      </p:sp>
      <p:sp>
        <p:nvSpPr>
          <p:cNvPr id="79" name="右箭头 78"/>
          <p:cNvSpPr/>
          <p:nvPr/>
        </p:nvSpPr>
        <p:spPr>
          <a:xfrm>
            <a:off x="4692509" y="3769304"/>
            <a:ext cx="125412" cy="14446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 err="1">
              <a:latin typeface="Consolas" panose="020B0609020204030204" pitchFamily="49" charset="0"/>
            </a:endParaRPr>
          </a:p>
        </p:txBody>
      </p:sp>
      <p:sp>
        <p:nvSpPr>
          <p:cNvPr id="80" name="右箭头 79"/>
          <p:cNvSpPr/>
          <p:nvPr/>
        </p:nvSpPr>
        <p:spPr>
          <a:xfrm rot="1800000">
            <a:off x="5492609" y="3985204"/>
            <a:ext cx="125412" cy="144463"/>
          </a:xfrm>
          <a:prstGeom prst="rightArrow">
            <a:avLst/>
          </a:prstGeom>
          <a:gradFill flip="none" rotWithShape="1">
            <a:gsLst>
              <a:gs pos="0">
                <a:srgbClr val="C00000"/>
              </a:gs>
              <a:gs pos="100000">
                <a:srgbClr val="00B05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 err="1">
              <a:latin typeface="Consolas" panose="020B0609020204030204" pitchFamily="49" charset="0"/>
            </a:endParaRPr>
          </a:p>
        </p:txBody>
      </p:sp>
      <p:sp>
        <p:nvSpPr>
          <p:cNvPr id="81" name="右箭头 80"/>
          <p:cNvSpPr/>
          <p:nvPr/>
        </p:nvSpPr>
        <p:spPr>
          <a:xfrm>
            <a:off x="7169009" y="5020254"/>
            <a:ext cx="125412" cy="144463"/>
          </a:xfrm>
          <a:prstGeom prst="rightArrow">
            <a:avLst/>
          </a:prstGeom>
          <a:solidFill>
            <a:srgbClr val="67B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 err="1">
              <a:latin typeface="Consolas" panose="020B0609020204030204" pitchFamily="49" charset="0"/>
            </a:endParaRPr>
          </a:p>
        </p:txBody>
      </p:sp>
      <p:sp>
        <p:nvSpPr>
          <p:cNvPr id="82" name="右箭头 81"/>
          <p:cNvSpPr/>
          <p:nvPr/>
        </p:nvSpPr>
        <p:spPr>
          <a:xfrm>
            <a:off x="8011971" y="5020254"/>
            <a:ext cx="125413" cy="144463"/>
          </a:xfrm>
          <a:prstGeom prst="rightArrow">
            <a:avLst/>
          </a:prstGeom>
          <a:solidFill>
            <a:srgbClr val="67B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 err="1">
              <a:latin typeface="Consolas" panose="020B0609020204030204" pitchFamily="49" charset="0"/>
            </a:endParaRPr>
          </a:p>
        </p:txBody>
      </p:sp>
      <p:sp>
        <p:nvSpPr>
          <p:cNvPr id="83" name="右箭头 82"/>
          <p:cNvSpPr/>
          <p:nvPr/>
        </p:nvSpPr>
        <p:spPr>
          <a:xfrm>
            <a:off x="8854934" y="5020254"/>
            <a:ext cx="125412" cy="144463"/>
          </a:xfrm>
          <a:prstGeom prst="rightArrow">
            <a:avLst/>
          </a:prstGeom>
          <a:solidFill>
            <a:srgbClr val="67B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 err="1">
              <a:latin typeface="Consolas" panose="020B0609020204030204" pitchFamily="49" charset="0"/>
            </a:endParaRPr>
          </a:p>
        </p:txBody>
      </p:sp>
      <p:sp>
        <p:nvSpPr>
          <p:cNvPr id="84" name="右箭头 83"/>
          <p:cNvSpPr/>
          <p:nvPr/>
        </p:nvSpPr>
        <p:spPr>
          <a:xfrm>
            <a:off x="9697896" y="5020254"/>
            <a:ext cx="125413" cy="144463"/>
          </a:xfrm>
          <a:prstGeom prst="rightArrow">
            <a:avLst/>
          </a:prstGeom>
          <a:solidFill>
            <a:srgbClr val="67B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 err="1">
              <a:latin typeface="Consolas" panose="020B0609020204030204" pitchFamily="49" charset="0"/>
            </a:endParaRPr>
          </a:p>
        </p:txBody>
      </p:sp>
      <p:sp>
        <p:nvSpPr>
          <p:cNvPr id="85" name="右箭头 84"/>
          <p:cNvSpPr/>
          <p:nvPr/>
        </p:nvSpPr>
        <p:spPr>
          <a:xfrm>
            <a:off x="6326046" y="4189992"/>
            <a:ext cx="127000" cy="14446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 err="1">
              <a:latin typeface="Consolas" panose="020B0609020204030204" pitchFamily="49" charset="0"/>
            </a:endParaRPr>
          </a:p>
        </p:txBody>
      </p:sp>
      <p:sp>
        <p:nvSpPr>
          <p:cNvPr id="86" name="右箭头 85"/>
          <p:cNvSpPr/>
          <p:nvPr/>
        </p:nvSpPr>
        <p:spPr>
          <a:xfrm rot="19800000">
            <a:off x="5492609" y="3559754"/>
            <a:ext cx="125412" cy="14446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 err="1">
              <a:latin typeface="Consolas" panose="020B0609020204030204" pitchFamily="49" charset="0"/>
            </a:endParaRPr>
          </a:p>
        </p:txBody>
      </p:sp>
      <p:sp>
        <p:nvSpPr>
          <p:cNvPr id="87" name="右箭头 86"/>
          <p:cNvSpPr/>
          <p:nvPr/>
        </p:nvSpPr>
        <p:spPr>
          <a:xfrm>
            <a:off x="6329221" y="3351792"/>
            <a:ext cx="127000" cy="14446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 err="1">
              <a:latin typeface="Consolas" panose="020B0609020204030204" pitchFamily="49" charset="0"/>
            </a:endParaRPr>
          </a:p>
        </p:txBody>
      </p:sp>
      <p:sp>
        <p:nvSpPr>
          <p:cNvPr id="88" name="右箭头 87"/>
          <p:cNvSpPr/>
          <p:nvPr/>
        </p:nvSpPr>
        <p:spPr>
          <a:xfrm rot="5400000">
            <a:off x="6741971" y="4604329"/>
            <a:ext cx="125413" cy="144463"/>
          </a:xfrm>
          <a:prstGeom prst="rightArrow">
            <a:avLst/>
          </a:prstGeom>
          <a:gradFill>
            <a:gsLst>
              <a:gs pos="0">
                <a:srgbClr val="00B050"/>
              </a:gs>
              <a:gs pos="100000">
                <a:srgbClr val="67BE4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 err="1">
              <a:latin typeface="Consolas" panose="020B0609020204030204" pitchFamily="49" charset="0"/>
            </a:endParaRPr>
          </a:p>
        </p:txBody>
      </p:sp>
      <p:cxnSp>
        <p:nvCxnSpPr>
          <p:cNvPr id="89" name="直接连接符 88"/>
          <p:cNvCxnSpPr>
            <a:stCxn id="40" idx="0"/>
          </p:cNvCxnSpPr>
          <p:nvPr/>
        </p:nvCxnSpPr>
        <p:spPr>
          <a:xfrm flipV="1">
            <a:off x="2711309" y="2404054"/>
            <a:ext cx="0" cy="1219200"/>
          </a:xfrm>
          <a:prstGeom prst="line">
            <a:avLst/>
          </a:prstGeom>
          <a:ln w="19050">
            <a:solidFill>
              <a:srgbClr val="C0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 flipV="1">
            <a:off x="3528871" y="2764417"/>
            <a:ext cx="3175" cy="858837"/>
          </a:xfrm>
          <a:prstGeom prst="line">
            <a:avLst/>
          </a:prstGeom>
          <a:ln w="19050">
            <a:solidFill>
              <a:srgbClr val="C0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V="1">
            <a:off x="4332146" y="3059692"/>
            <a:ext cx="0" cy="563562"/>
          </a:xfrm>
          <a:prstGeom prst="line">
            <a:avLst/>
          </a:prstGeom>
          <a:ln w="19050">
            <a:solidFill>
              <a:srgbClr val="C0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V="1">
            <a:off x="5163996" y="3424817"/>
            <a:ext cx="0" cy="219075"/>
          </a:xfrm>
          <a:prstGeom prst="line">
            <a:avLst/>
          </a:prstGeom>
          <a:ln w="19050">
            <a:solidFill>
              <a:srgbClr val="C0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V="1">
            <a:off x="5981559" y="2913642"/>
            <a:ext cx="0" cy="290512"/>
          </a:xfrm>
          <a:prstGeom prst="line">
            <a:avLst/>
          </a:prstGeom>
          <a:ln w="19050">
            <a:solidFill>
              <a:srgbClr val="C0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V="1">
            <a:off x="6799121" y="2404054"/>
            <a:ext cx="0" cy="828675"/>
          </a:xfrm>
          <a:prstGeom prst="line">
            <a:avLst/>
          </a:prstGeom>
          <a:ln w="19050">
            <a:solidFill>
              <a:srgbClr val="C0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图片 9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184" y="2310392"/>
            <a:ext cx="430212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图片 9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746" y="2631067"/>
            <a:ext cx="2794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196" y="2913642"/>
            <a:ext cx="28098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图片 9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634" y="3280354"/>
            <a:ext cx="28098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959" y="2792992"/>
            <a:ext cx="279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046" y="2264354"/>
            <a:ext cx="2794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矩形 100"/>
          <p:cNvSpPr/>
          <p:nvPr/>
        </p:nvSpPr>
        <p:spPr>
          <a:xfrm>
            <a:off x="2704959" y="2229429"/>
            <a:ext cx="675185" cy="334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微软雅黑" pitchFamily="34" charset="-122"/>
              </a:rPr>
              <a:t>EJB思想</a:t>
            </a:r>
          </a:p>
        </p:txBody>
      </p:sp>
      <p:sp>
        <p:nvSpPr>
          <p:cNvPr id="102" name="矩形 101"/>
          <p:cNvSpPr/>
          <p:nvPr/>
        </p:nvSpPr>
        <p:spPr>
          <a:xfrm>
            <a:off x="3541571" y="2580267"/>
            <a:ext cx="627095" cy="334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微软雅黑" pitchFamily="34" charset="-122"/>
              </a:rPr>
              <a:t>EJB</a:t>
            </a:r>
            <a:r>
              <a:rPr lang="en-US" altLang="zh-CN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微软雅黑" pitchFamily="34" charset="-122"/>
              </a:rPr>
              <a:t>1.0</a:t>
            </a:r>
            <a:endParaRPr lang="zh-CN" altLang="zh-CN" sz="1050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ea typeface="微软雅黑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4316271" y="2878717"/>
            <a:ext cx="627095" cy="334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微软雅黑" pitchFamily="34" charset="-122"/>
              </a:rPr>
              <a:t>EJB</a:t>
            </a:r>
            <a:r>
              <a:rPr lang="en-US" altLang="zh-CN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微软雅黑" pitchFamily="34" charset="-122"/>
              </a:rPr>
              <a:t>1.1</a:t>
            </a:r>
            <a:endParaRPr lang="zh-CN" altLang="zh-CN" sz="1050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ea typeface="微软雅黑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146534" y="3234317"/>
            <a:ext cx="627095" cy="334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微软雅黑" pitchFamily="34" charset="-122"/>
              </a:rPr>
              <a:t>EJB</a:t>
            </a:r>
            <a:r>
              <a:rPr lang="en-US" altLang="zh-CN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微软雅黑" pitchFamily="34" charset="-122"/>
              </a:rPr>
              <a:t>2.0</a:t>
            </a:r>
            <a:endParaRPr lang="zh-CN" altLang="zh-CN" sz="1050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ea typeface="微软雅黑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5995846" y="2740604"/>
            <a:ext cx="627095" cy="334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微软雅黑" pitchFamily="34" charset="-122"/>
              </a:rPr>
              <a:t>EJB</a:t>
            </a:r>
            <a:r>
              <a:rPr lang="en-US" altLang="zh-CN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微软雅黑" pitchFamily="34" charset="-122"/>
              </a:rPr>
              <a:t>2.1</a:t>
            </a:r>
            <a:endParaRPr lang="zh-CN" altLang="zh-CN" sz="1050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ea typeface="微软雅黑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6853096" y="2211967"/>
            <a:ext cx="627095" cy="334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微软雅黑" pitchFamily="34" charset="-122"/>
              </a:rPr>
              <a:t>EJB</a:t>
            </a:r>
            <a:r>
              <a:rPr lang="en-US" altLang="zh-CN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微软雅黑" pitchFamily="34" charset="-122"/>
              </a:rPr>
              <a:t>3.0</a:t>
            </a:r>
            <a:endParaRPr lang="zh-CN" altLang="zh-CN" sz="1050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ea typeface="微软雅黑" pitchFamily="34" charset="-122"/>
            </a:endParaRPr>
          </a:p>
        </p:txBody>
      </p:sp>
      <p:cxnSp>
        <p:nvCxnSpPr>
          <p:cNvPr id="107" name="直接连接符 106"/>
          <p:cNvCxnSpPr>
            <a:stCxn id="58" idx="3"/>
          </p:cNvCxnSpPr>
          <p:nvPr/>
        </p:nvCxnSpPr>
        <p:spPr>
          <a:xfrm flipH="1">
            <a:off x="5532296" y="4417004"/>
            <a:ext cx="293688" cy="322263"/>
          </a:xfrm>
          <a:prstGeom prst="line">
            <a:avLst/>
          </a:prstGeom>
          <a:ln w="1905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59" idx="7"/>
          </p:cNvCxnSpPr>
          <p:nvPr/>
        </p:nvCxnSpPr>
        <p:spPr>
          <a:xfrm flipV="1">
            <a:off x="6954696" y="3724854"/>
            <a:ext cx="376238" cy="382588"/>
          </a:xfrm>
          <a:prstGeom prst="line">
            <a:avLst/>
          </a:prstGeom>
          <a:ln w="1905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62" idx="2"/>
          </p:cNvCxnSpPr>
          <p:nvPr/>
        </p:nvCxnSpPr>
        <p:spPr>
          <a:xfrm>
            <a:off x="6799121" y="5323467"/>
            <a:ext cx="0" cy="104775"/>
          </a:xfrm>
          <a:prstGeom prst="line">
            <a:avLst/>
          </a:prstGeom>
          <a:ln w="19050">
            <a:solidFill>
              <a:srgbClr val="67BE4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66" idx="0"/>
          </p:cNvCxnSpPr>
          <p:nvPr/>
        </p:nvCxnSpPr>
        <p:spPr>
          <a:xfrm flipV="1">
            <a:off x="7653196" y="4739267"/>
            <a:ext cx="0" cy="134937"/>
          </a:xfrm>
          <a:prstGeom prst="line">
            <a:avLst/>
          </a:prstGeom>
          <a:ln w="19050">
            <a:solidFill>
              <a:srgbClr val="67BE4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69" idx="0"/>
          </p:cNvCxnSpPr>
          <p:nvPr/>
        </p:nvCxnSpPr>
        <p:spPr>
          <a:xfrm flipV="1">
            <a:off x="8496159" y="4482092"/>
            <a:ext cx="0" cy="392112"/>
          </a:xfrm>
          <a:prstGeom prst="line">
            <a:avLst/>
          </a:prstGeom>
          <a:ln w="19050">
            <a:solidFill>
              <a:srgbClr val="67BE4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72" idx="0"/>
          </p:cNvCxnSpPr>
          <p:nvPr/>
        </p:nvCxnSpPr>
        <p:spPr>
          <a:xfrm flipV="1">
            <a:off x="9339121" y="4189992"/>
            <a:ext cx="0" cy="684212"/>
          </a:xfrm>
          <a:prstGeom prst="line">
            <a:avLst/>
          </a:prstGeom>
          <a:ln w="19050">
            <a:solidFill>
              <a:srgbClr val="67BE4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75" idx="0"/>
          </p:cNvCxnSpPr>
          <p:nvPr/>
        </p:nvCxnSpPr>
        <p:spPr>
          <a:xfrm flipV="1">
            <a:off x="10182084" y="3913767"/>
            <a:ext cx="0" cy="960437"/>
          </a:xfrm>
          <a:prstGeom prst="line">
            <a:avLst/>
          </a:prstGeom>
          <a:ln w="19050">
            <a:solidFill>
              <a:srgbClr val="67BE4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6408596" y="5428242"/>
            <a:ext cx="848309" cy="334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微软雅黑" pitchFamily="34" charset="-122"/>
              </a:rPr>
              <a:t>Spring1.0</a:t>
            </a:r>
            <a:endParaRPr lang="zh-CN" altLang="zh-CN" sz="1050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ea typeface="微软雅黑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7253146" y="4420179"/>
            <a:ext cx="848309" cy="334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微软雅黑" pitchFamily="34" charset="-122"/>
              </a:rPr>
              <a:t>Spring2.0</a:t>
            </a:r>
            <a:endParaRPr lang="zh-CN" altLang="zh-CN" sz="1050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ea typeface="微软雅黑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8110396" y="4169354"/>
            <a:ext cx="848309" cy="334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微软雅黑" pitchFamily="34" charset="-122"/>
              </a:rPr>
              <a:t>Spring3.0</a:t>
            </a:r>
            <a:endParaRPr lang="zh-CN" altLang="zh-CN" sz="1050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ea typeface="微软雅黑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8953359" y="3878842"/>
            <a:ext cx="848309" cy="334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微软雅黑" pitchFamily="34" charset="-122"/>
              </a:rPr>
              <a:t>Spring4.0</a:t>
            </a:r>
            <a:endParaRPr lang="zh-CN" altLang="zh-CN" sz="1050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ea typeface="微软雅黑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9785209" y="3615317"/>
            <a:ext cx="848309" cy="334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微软雅黑" pitchFamily="34" charset="-122"/>
              </a:rPr>
              <a:t>Spring5.0</a:t>
            </a:r>
            <a:endParaRPr lang="zh-CN" altLang="zh-CN" sz="1050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806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8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2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2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4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6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2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8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4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2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6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2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80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2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2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2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4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2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6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8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2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000"/>
                            </p:stCondLst>
                            <p:childTnLst>
                              <p:par>
                                <p:cTn id="1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00"/>
                            </p:stCondLst>
                            <p:childTnLst>
                              <p:par>
                                <p:cTn id="1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2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400"/>
                            </p:stCondLst>
                            <p:childTnLst>
                              <p:par>
                                <p:cTn id="1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2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76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2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78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8000"/>
                            </p:stCondLst>
                            <p:childTnLst>
                              <p:par>
                                <p:cTn id="1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2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8200"/>
                            </p:stCondLst>
                            <p:childTnLst>
                              <p:par>
                                <p:cTn id="1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2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400"/>
                            </p:stCondLst>
                            <p:childTnLst>
                              <p:par>
                                <p:cTn id="1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2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86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2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8800"/>
                            </p:stCondLst>
                            <p:childTnLst>
                              <p:par>
                                <p:cTn id="1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9000"/>
                            </p:stCondLst>
                            <p:childTnLst>
                              <p:par>
                                <p:cTn id="1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2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9200"/>
                            </p:stCondLst>
                            <p:childTnLst>
                              <p:par>
                                <p:cTn id="1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2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94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2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9600"/>
                            </p:stCondLst>
                            <p:childTnLst>
                              <p:par>
                                <p:cTn id="1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9800"/>
                            </p:stCondLst>
                            <p:childTnLst>
                              <p:par>
                                <p:cTn id="2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2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2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200"/>
                            </p:stCondLst>
                            <p:childTnLst>
                              <p:par>
                                <p:cTn id="2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2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0400"/>
                            </p:stCondLst>
                            <p:childTnLst>
                              <p:par>
                                <p:cTn id="2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600"/>
                            </p:stCondLst>
                            <p:childTnLst>
                              <p:par>
                                <p:cTn id="2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2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800"/>
                            </p:stCondLst>
                            <p:childTnLst>
                              <p:par>
                                <p:cTn id="2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2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2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2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1200"/>
                            </p:stCondLst>
                            <p:childTnLst>
                              <p:par>
                                <p:cTn id="2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1400"/>
                            </p:stCondLst>
                            <p:childTnLst>
                              <p:par>
                                <p:cTn id="2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2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1600"/>
                            </p:stCondLst>
                            <p:childTnLst>
                              <p:par>
                                <p:cTn id="2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2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101" grpId="0"/>
      <p:bldP spid="102" grpId="0"/>
      <p:bldP spid="103" grpId="0"/>
      <p:bldP spid="104" grpId="0"/>
      <p:bldP spid="105" grpId="0"/>
      <p:bldP spid="106" grpId="0"/>
      <p:bldP spid="114" grpId="0"/>
      <p:bldP spid="115" grpId="0"/>
      <p:bldP spid="116" grpId="0"/>
      <p:bldP spid="117" grpId="0"/>
      <p:bldP spid="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Spring</a:t>
            </a:r>
            <a:r>
              <a:rPr lang="zh-CN" altLang="en-US" dirty="0">
                <a:latin typeface="Consolas" panose="020B0609020204030204" pitchFamily="49" charset="0"/>
              </a:rPr>
              <a:t>家族与</a:t>
            </a:r>
            <a:r>
              <a:rPr lang="en-US" altLang="zh-CN" dirty="0" smtClean="0">
                <a:latin typeface="Consolas" panose="020B0609020204030204" pitchFamily="49" charset="0"/>
              </a:rPr>
              <a:t>Spring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Spring</a:t>
            </a:r>
            <a:r>
              <a:rPr lang="zh-CN" altLang="en-US" dirty="0" smtClean="0">
                <a:latin typeface="Consolas" panose="020B0609020204030204" pitchFamily="49" charset="0"/>
              </a:rPr>
              <a:t>发展史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初识</a:t>
            </a:r>
            <a:r>
              <a:rPr lang="en-US" altLang="zh-CN" dirty="0">
                <a:latin typeface="Consolas" panose="020B0609020204030204" pitchFamily="49" charset="0"/>
              </a:rPr>
              <a:t>Spring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30440</TotalTime>
  <Words>266</Words>
  <Application>Microsoft Office PowerPoint</Application>
  <PresentationFormat>宽屏</PresentationFormat>
  <Paragraphs>59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6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初识Spring</vt:lpstr>
      <vt:lpstr>初识Spring</vt:lpstr>
      <vt:lpstr>初识Spring</vt:lpstr>
      <vt:lpstr>Spring发展史</vt:lpstr>
      <vt:lpstr>初识Spring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Windows 用户</cp:lastModifiedBy>
  <cp:revision>857</cp:revision>
  <dcterms:created xsi:type="dcterms:W3CDTF">2020-03-31T02:23:27Z</dcterms:created>
  <dcterms:modified xsi:type="dcterms:W3CDTF">2021-04-14T09:17:02Z</dcterms:modified>
</cp:coreProperties>
</file>