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4"/>
  </p:notesMasterIdLst>
  <p:handoutMasterIdLst>
    <p:handoutMasterId r:id="rId15"/>
  </p:handoutMasterIdLst>
  <p:sldIdLst>
    <p:sldId id="462" r:id="rId8"/>
    <p:sldId id="1278" r:id="rId9"/>
    <p:sldId id="1280" r:id="rId10"/>
    <p:sldId id="1279" r:id="rId11"/>
    <p:sldId id="1281" r:id="rId12"/>
    <p:sldId id="1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49504F"/>
    <a:srgbClr val="FFFFE4"/>
    <a:srgbClr val="D9D9D9"/>
    <a:srgbClr val="F2F2F2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424" autoAdjust="0"/>
  </p:normalViewPr>
  <p:slideViewPr>
    <p:cSldViewPr snapToGrid="0">
      <p:cViewPr varScale="1">
        <p:scale>
          <a:sx n="101" d="100"/>
          <a:sy n="101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核心线路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Spring Framework</a:t>
            </a:r>
            <a:br>
              <a:rPr kumimoji="1" lang="en-US" altLang="zh-CN" dirty="0" smtClean="0">
                <a:latin typeface="Consolas" panose="020B0609020204030204" pitchFamily="49" charset="0"/>
              </a:rPr>
            </a:br>
            <a:r>
              <a:rPr kumimoji="1" lang="zh-CN" altLang="en-US" dirty="0" smtClean="0">
                <a:latin typeface="Consolas" panose="020B0609020204030204" pitchFamily="49" charset="0"/>
              </a:rPr>
              <a:t>系统架构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99448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Framework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系统</a:t>
            </a:r>
            <a:r>
              <a:rPr kumimoji="1" lang="zh-CN" altLang="en-US" dirty="0">
                <a:latin typeface="Consolas" panose="020B0609020204030204" pitchFamily="49" charset="0"/>
              </a:rPr>
              <a:t>架构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kumimoji="1" lang="en-US" altLang="zh-CN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</a:t>
            </a:r>
            <a:r>
              <a:rPr kumimoji="1" lang="en-US" altLang="zh-CN" sz="4400" b="1" dirty="0">
                <a:solidFill>
                  <a:srgbClr val="595959"/>
                </a:solidFill>
                <a:latin typeface="Consolas" panose="020B0609020204030204" pitchFamily="49" charset="0"/>
              </a:rPr>
              <a:t>Framework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系统架构图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 algn="ctr">
              <a:buNone/>
            </a:pPr>
            <a:r>
              <a:rPr kumimoji="1" lang="en-US" altLang="zh-CN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</a:t>
            </a:r>
            <a:r>
              <a:rPr kumimoji="1" lang="en-US" altLang="zh-CN" sz="4400" b="1" dirty="0">
                <a:solidFill>
                  <a:srgbClr val="595959"/>
                </a:solidFill>
                <a:latin typeface="Consolas" panose="020B0609020204030204" pitchFamily="49" charset="0"/>
              </a:rPr>
              <a:t>Framework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课程学习路线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 </a:t>
            </a:r>
            <a:r>
              <a:rPr kumimoji="1" lang="en-US" altLang="zh-CN" dirty="0" smtClean="0">
                <a:latin typeface="Consolas" panose="020B0609020204030204" pitchFamily="49" charset="0"/>
              </a:rPr>
              <a:t>Framework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系统</a:t>
            </a:r>
            <a:r>
              <a:rPr kumimoji="1" lang="zh-CN" altLang="en-US" dirty="0">
                <a:latin typeface="Consolas" panose="020B0609020204030204" pitchFamily="49" charset="0"/>
              </a:rPr>
              <a:t>架构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749598" cy="4727021"/>
          </a:xfrm>
        </p:spPr>
        <p:txBody>
          <a:bodyPr anchor="t" anchorCtr="0"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Framework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生态圈中最基础的项目，是其他项目</a:t>
            </a:r>
            <a:r>
              <a:rPr kumimoji="1" lang="zh-CN" altLang="en-US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1" lang="zh-CN" altLang="en-US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根基</a:t>
            </a:r>
            <a:endParaRPr kumimoji="1" lang="zh-CN" altLang="en-US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9189" y="2153988"/>
            <a:ext cx="4150574" cy="2934664"/>
            <a:chOff x="549189" y="2153988"/>
            <a:chExt cx="4150574" cy="293466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189" y="2153988"/>
              <a:ext cx="4150574" cy="2196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2087309" y="4349988"/>
              <a:ext cx="107433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4200" b="1" dirty="0" smtClean="0">
                  <a:solidFill>
                    <a:srgbClr val="C00000"/>
                  </a:solidFill>
                  <a:latin typeface="Consolas" panose="020B0609020204030204" pitchFamily="49" charset="0"/>
                </a:rPr>
                <a:t>1.x</a:t>
              </a:r>
              <a:endParaRPr lang="zh-CN" altLang="en-US" sz="4200" b="1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63359" y="2924454"/>
            <a:ext cx="2196000" cy="2902862"/>
            <a:chOff x="4863359" y="2924454"/>
            <a:chExt cx="2196000" cy="29028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3359" y="2924454"/>
              <a:ext cx="2196000" cy="2196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424192" y="5088652"/>
              <a:ext cx="107433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4200" b="1" dirty="0" smtClean="0">
                  <a:solidFill>
                    <a:srgbClr val="C00000"/>
                  </a:solidFill>
                  <a:latin typeface="Consolas" panose="020B0609020204030204" pitchFamily="49" charset="0"/>
                </a:rPr>
                <a:t>2.x</a:t>
              </a:r>
              <a:endParaRPr lang="zh-CN" altLang="en-US" sz="4200" b="1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22955" y="3694920"/>
            <a:ext cx="2196000" cy="2934664"/>
            <a:chOff x="7222955" y="3694920"/>
            <a:chExt cx="2196000" cy="29346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955" y="3694920"/>
              <a:ext cx="2196000" cy="219600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7783788" y="5890920"/>
              <a:ext cx="107433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4200" b="1" dirty="0" smtClean="0">
                  <a:solidFill>
                    <a:srgbClr val="C00000"/>
                  </a:solidFill>
                  <a:latin typeface="Consolas" panose="020B0609020204030204" pitchFamily="49" charset="0"/>
                </a:rPr>
                <a:t>3.x</a:t>
              </a:r>
              <a:endParaRPr lang="zh-CN" altLang="en-US" sz="4200" b="1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582550" y="3726723"/>
            <a:ext cx="2444350" cy="2891279"/>
            <a:chOff x="9582550" y="3726723"/>
            <a:chExt cx="2444350" cy="2891279"/>
          </a:xfrm>
        </p:grpSpPr>
        <p:grpSp>
          <p:nvGrpSpPr>
            <p:cNvPr id="8" name="组合 7"/>
            <p:cNvGrpSpPr/>
            <p:nvPr/>
          </p:nvGrpSpPr>
          <p:grpSpPr>
            <a:xfrm>
              <a:off x="9582550" y="4465387"/>
              <a:ext cx="2444350" cy="2152615"/>
              <a:chOff x="2157370" y="4829175"/>
              <a:chExt cx="6924676" cy="4727021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6"/>
              <a:srcRect r="50967"/>
              <a:stretch/>
            </p:blipFill>
            <p:spPr>
              <a:xfrm>
                <a:off x="2157371" y="6966824"/>
                <a:ext cx="3395336" cy="733425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2132" y="7809073"/>
                <a:ext cx="6915150" cy="1209675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2132" y="9127571"/>
                <a:ext cx="6915150" cy="4286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7370" y="4829175"/>
                <a:ext cx="3362325" cy="200025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0195" y="4829175"/>
                <a:ext cx="3371850" cy="2028825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6"/>
              <a:srcRect l="50243"/>
              <a:stretch/>
            </p:blipFill>
            <p:spPr>
              <a:xfrm>
                <a:off x="5636526" y="6966824"/>
                <a:ext cx="3445520" cy="733425"/>
              </a:xfrm>
              <a:prstGeom prst="rect">
                <a:avLst/>
              </a:prstGeom>
            </p:spPr>
          </p:pic>
        </p:grpSp>
        <p:sp>
          <p:nvSpPr>
            <p:cNvPr id="24" name="矩形 23"/>
            <p:cNvSpPr/>
            <p:nvPr/>
          </p:nvSpPr>
          <p:spPr>
            <a:xfrm>
              <a:off x="10267557" y="3726723"/>
              <a:ext cx="107433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4200" b="1" dirty="0" smtClean="0">
                  <a:solidFill>
                    <a:srgbClr val="C00000"/>
                  </a:solidFill>
                  <a:latin typeface="Consolas" panose="020B0609020204030204" pitchFamily="49" charset="0"/>
                </a:rPr>
                <a:t>4.x</a:t>
              </a:r>
              <a:endParaRPr lang="zh-CN" altLang="en-US" sz="4200" b="1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Spring Framework</a:t>
            </a:r>
            <a:r>
              <a:rPr kumimoji="1" lang="zh-CN" altLang="en-US" dirty="0">
                <a:latin typeface="Consolas" panose="020B0609020204030204" pitchFamily="49" charset="0"/>
              </a:rPr>
              <a:t>系统架构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/>
          <a:srcRect r="50967"/>
          <a:stretch/>
        </p:blipFill>
        <p:spPr>
          <a:xfrm>
            <a:off x="921395" y="3465364"/>
            <a:ext cx="3395336" cy="73342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56" y="4307613"/>
            <a:ext cx="6915150" cy="12096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56" y="5626111"/>
            <a:ext cx="6915150" cy="42862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94" y="1327715"/>
            <a:ext cx="3362325" cy="200025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219" y="1327715"/>
            <a:ext cx="3371850" cy="2028825"/>
          </a:xfrm>
          <a:prstGeom prst="rect">
            <a:avLst/>
          </a:prstGeom>
        </p:spPr>
      </p:pic>
      <p:sp>
        <p:nvSpPr>
          <p:cNvPr id="6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04230" y="1327715"/>
            <a:ext cx="3658032" cy="4727021"/>
          </a:xfrm>
        </p:spPr>
        <p:txBody>
          <a:bodyPr anchor="t" anchorCtr="0"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Access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：数据访问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Integration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：数据集成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：面向切面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Aspects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AOP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思想实现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Core Container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：核心容器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sz="20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：单元测试与集成测试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50243"/>
          <a:stretch/>
        </p:blipFill>
        <p:spPr>
          <a:xfrm>
            <a:off x="4400550" y="3465364"/>
            <a:ext cx="3445520" cy="733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53625" y="4305507"/>
            <a:ext cx="492444" cy="461665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91275" y="1327715"/>
            <a:ext cx="492444" cy="461665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24178" y="3460392"/>
            <a:ext cx="492444" cy="461665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50825" y="2766788"/>
            <a:ext cx="492444" cy="461665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24287" y="3461771"/>
            <a:ext cx="492444" cy="461665"/>
          </a:xfrm>
          <a:prstGeom prst="rect">
            <a:avLst/>
          </a:prstGeom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1355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Spring Framework</a:t>
            </a:r>
            <a:r>
              <a:rPr lang="zh-CN" altLang="en-US" dirty="0">
                <a:latin typeface="Consolas" panose="020B0609020204030204" pitchFamily="49" charset="0"/>
              </a:rPr>
              <a:t>学习线路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130629" y="1145512"/>
            <a:ext cx="12322629" cy="5375868"/>
          </a:xfrm>
          <a:custGeom>
            <a:avLst/>
            <a:gdLst>
              <a:gd name="connsiteX0" fmla="*/ 0 w 8972550"/>
              <a:gd name="connsiteY0" fmla="*/ 3283 h 5254806"/>
              <a:gd name="connsiteX1" fmla="*/ 1533525 w 8972550"/>
              <a:gd name="connsiteY1" fmla="*/ 593833 h 5254806"/>
              <a:gd name="connsiteX2" fmla="*/ 485775 w 8972550"/>
              <a:gd name="connsiteY2" fmla="*/ 3689458 h 5254806"/>
              <a:gd name="connsiteX3" fmla="*/ 1133475 w 8972550"/>
              <a:gd name="connsiteY3" fmla="*/ 5080108 h 5254806"/>
              <a:gd name="connsiteX4" fmla="*/ 2781300 w 8972550"/>
              <a:gd name="connsiteY4" fmla="*/ 4727683 h 5254806"/>
              <a:gd name="connsiteX5" fmla="*/ 5505450 w 8972550"/>
              <a:gd name="connsiteY5" fmla="*/ 527158 h 5254806"/>
              <a:gd name="connsiteX6" fmla="*/ 7829550 w 8972550"/>
              <a:gd name="connsiteY6" fmla="*/ 746233 h 5254806"/>
              <a:gd name="connsiteX7" fmla="*/ 8972550 w 8972550"/>
              <a:gd name="connsiteY7" fmla="*/ 4480033 h 52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72550" h="5254806">
                <a:moveTo>
                  <a:pt x="0" y="3283"/>
                </a:moveTo>
                <a:cubicBezTo>
                  <a:pt x="726281" y="-8624"/>
                  <a:pt x="1452562" y="-20530"/>
                  <a:pt x="1533525" y="593833"/>
                </a:cubicBezTo>
                <a:cubicBezTo>
                  <a:pt x="1614488" y="1208196"/>
                  <a:pt x="552450" y="2941746"/>
                  <a:pt x="485775" y="3689458"/>
                </a:cubicBezTo>
                <a:cubicBezTo>
                  <a:pt x="419100" y="4437171"/>
                  <a:pt x="750888" y="4907071"/>
                  <a:pt x="1133475" y="5080108"/>
                </a:cubicBezTo>
                <a:cubicBezTo>
                  <a:pt x="1516063" y="5253146"/>
                  <a:pt x="2052638" y="5486508"/>
                  <a:pt x="2781300" y="4727683"/>
                </a:cubicBezTo>
                <a:cubicBezTo>
                  <a:pt x="3509962" y="3968858"/>
                  <a:pt x="4664075" y="1190733"/>
                  <a:pt x="5505450" y="527158"/>
                </a:cubicBezTo>
                <a:cubicBezTo>
                  <a:pt x="6346825" y="-136417"/>
                  <a:pt x="7251700" y="87421"/>
                  <a:pt x="7829550" y="746233"/>
                </a:cubicBezTo>
                <a:cubicBezTo>
                  <a:pt x="8407400" y="1405045"/>
                  <a:pt x="8280400" y="4081571"/>
                  <a:pt x="8972550" y="4480033"/>
                </a:cubicBezTo>
              </a:path>
            </a:pathLst>
          </a:custGeom>
          <a:ln w="508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 rot="718480">
            <a:off x="-433773" y="983973"/>
            <a:ext cx="2822713" cy="950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 rot="6909930">
            <a:off x="-625033" y="3223609"/>
            <a:ext cx="3613734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任意多边形 80"/>
          <p:cNvSpPr/>
          <p:nvPr/>
        </p:nvSpPr>
        <p:spPr>
          <a:xfrm rot="2696650">
            <a:off x="-112524" y="5504483"/>
            <a:ext cx="2722850" cy="762810"/>
          </a:xfrm>
          <a:custGeom>
            <a:avLst/>
            <a:gdLst>
              <a:gd name="connsiteX0" fmla="*/ 0 w 2722850"/>
              <a:gd name="connsiteY0" fmla="*/ 0 h 762810"/>
              <a:gd name="connsiteX1" fmla="*/ 2722850 w 2722850"/>
              <a:gd name="connsiteY1" fmla="*/ 0 h 762810"/>
              <a:gd name="connsiteX2" fmla="*/ 2722850 w 2722850"/>
              <a:gd name="connsiteY2" fmla="*/ 249738 h 762810"/>
              <a:gd name="connsiteX3" fmla="*/ 2208777 w 2722850"/>
              <a:gd name="connsiteY3" fmla="*/ 762810 h 762810"/>
              <a:gd name="connsiteX4" fmla="*/ 0 w 2722850"/>
              <a:gd name="connsiteY4" fmla="*/ 762810 h 7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50" h="762810">
                <a:moveTo>
                  <a:pt x="0" y="0"/>
                </a:moveTo>
                <a:lnTo>
                  <a:pt x="2722850" y="0"/>
                </a:lnTo>
                <a:lnTo>
                  <a:pt x="2722850" y="249738"/>
                </a:lnTo>
                <a:lnTo>
                  <a:pt x="2208777" y="762810"/>
                </a:lnTo>
                <a:lnTo>
                  <a:pt x="0" y="7628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任意多边形 83"/>
          <p:cNvSpPr/>
          <p:nvPr/>
        </p:nvSpPr>
        <p:spPr>
          <a:xfrm rot="19018385">
            <a:off x="2002623" y="4888582"/>
            <a:ext cx="4222639" cy="710410"/>
          </a:xfrm>
          <a:custGeom>
            <a:avLst/>
            <a:gdLst>
              <a:gd name="connsiteX0" fmla="*/ 4222639 w 4222639"/>
              <a:gd name="connsiteY0" fmla="*/ 0 h 710410"/>
              <a:gd name="connsiteX1" fmla="*/ 4222639 w 4222639"/>
              <a:gd name="connsiteY1" fmla="*/ 710410 h 710410"/>
              <a:gd name="connsiteX2" fmla="*/ 309239 w 4222639"/>
              <a:gd name="connsiteY2" fmla="*/ 710410 h 710410"/>
              <a:gd name="connsiteX3" fmla="*/ 0 w 4222639"/>
              <a:gd name="connsiteY3" fmla="*/ 421769 h 710410"/>
              <a:gd name="connsiteX4" fmla="*/ 0 w 4222639"/>
              <a:gd name="connsiteY4" fmla="*/ 0 h 71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2639" h="710410">
                <a:moveTo>
                  <a:pt x="4222639" y="0"/>
                </a:moveTo>
                <a:lnTo>
                  <a:pt x="4222639" y="710410"/>
                </a:lnTo>
                <a:lnTo>
                  <a:pt x="309239" y="710410"/>
                </a:lnTo>
                <a:lnTo>
                  <a:pt x="0" y="4217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 rot="19018385">
            <a:off x="5128801" y="1618597"/>
            <a:ext cx="4708693" cy="1182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 rot="2995426">
            <a:off x="8443086" y="2038616"/>
            <a:ext cx="4494646" cy="1317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 rot="2995426">
            <a:off x="11052167" y="4890387"/>
            <a:ext cx="1561682" cy="58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64550" y="1348441"/>
            <a:ext cx="720000" cy="720000"/>
            <a:chOff x="3830671" y="1785763"/>
            <a:chExt cx="720000" cy="720000"/>
          </a:xfrm>
        </p:grpSpPr>
        <p:sp>
          <p:nvSpPr>
            <p:cNvPr id="5" name="椭圆 4"/>
            <p:cNvSpPr/>
            <p:nvPr/>
          </p:nvSpPr>
          <p:spPr>
            <a:xfrm>
              <a:off x="3830671" y="1785763"/>
              <a:ext cx="720000" cy="72000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0671" y="187576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10671" y="1965763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36828" y="6063004"/>
            <a:ext cx="720000" cy="720000"/>
            <a:chOff x="3830671" y="1785763"/>
            <a:chExt cx="720000" cy="720000"/>
          </a:xfrm>
        </p:grpSpPr>
        <p:sp>
          <p:nvSpPr>
            <p:cNvPr id="18" name="椭圆 17"/>
            <p:cNvSpPr/>
            <p:nvPr/>
          </p:nvSpPr>
          <p:spPr>
            <a:xfrm>
              <a:off x="3830671" y="1785763"/>
              <a:ext cx="720000" cy="72000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0671" y="187576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010671" y="1965763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96390" y="3441477"/>
            <a:ext cx="720000" cy="720000"/>
            <a:chOff x="3830671" y="1785763"/>
            <a:chExt cx="720000" cy="720000"/>
          </a:xfrm>
        </p:grpSpPr>
        <p:sp>
          <p:nvSpPr>
            <p:cNvPr id="22" name="椭圆 21"/>
            <p:cNvSpPr/>
            <p:nvPr/>
          </p:nvSpPr>
          <p:spPr>
            <a:xfrm>
              <a:off x="3830671" y="1785763"/>
              <a:ext cx="720000" cy="72000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0671" y="187576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010671" y="1965763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100479" y="3981477"/>
            <a:ext cx="720000" cy="720000"/>
            <a:chOff x="3830671" y="1785763"/>
            <a:chExt cx="720000" cy="720000"/>
          </a:xfrm>
        </p:grpSpPr>
        <p:sp>
          <p:nvSpPr>
            <p:cNvPr id="26" name="椭圆 25"/>
            <p:cNvSpPr/>
            <p:nvPr/>
          </p:nvSpPr>
          <p:spPr>
            <a:xfrm>
              <a:off x="3830671" y="1785763"/>
              <a:ext cx="720000" cy="72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0671" y="187576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010671" y="1965763"/>
              <a:ext cx="360000" cy="3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88947" y="883888"/>
            <a:ext cx="720000" cy="720000"/>
            <a:chOff x="3830671" y="1785763"/>
            <a:chExt cx="720000" cy="720000"/>
          </a:xfrm>
        </p:grpSpPr>
        <p:sp>
          <p:nvSpPr>
            <p:cNvPr id="30" name="椭圆 29"/>
            <p:cNvSpPr/>
            <p:nvPr/>
          </p:nvSpPr>
          <p:spPr>
            <a:xfrm>
              <a:off x="3830671" y="1785763"/>
              <a:ext cx="720000" cy="72000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0671" y="187576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010671" y="1965763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26608" y="1396112"/>
            <a:ext cx="2524962" cy="1366528"/>
            <a:chOff x="2555062" y="1479466"/>
            <a:chExt cx="2524962" cy="1366528"/>
          </a:xfrm>
        </p:grpSpPr>
        <p:sp>
          <p:nvSpPr>
            <p:cNvPr id="7" name="椭圆 6"/>
            <p:cNvSpPr/>
            <p:nvPr/>
          </p:nvSpPr>
          <p:spPr>
            <a:xfrm>
              <a:off x="2555062" y="1723575"/>
              <a:ext cx="164866" cy="1648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9707" y="1479466"/>
              <a:ext cx="2290317" cy="1366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kumimoji="1" lang="zh-CN" altLang="en-US" dirty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第一部分：核心</a:t>
              </a: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zh-CN" altLang="en-US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核心</a:t>
              </a:r>
              <a:r>
                <a:rPr kumimoji="1" lang="zh-CN" altLang="en-US" sz="1400" dirty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概念（</a:t>
              </a:r>
              <a:r>
                <a:rPr kumimoji="1" lang="en-US" altLang="zh-CN" sz="1400" dirty="0" err="1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IoC</a:t>
              </a:r>
              <a:r>
                <a:rPr kumimoji="1" lang="en-US" altLang="zh-CN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/DI</a:t>
              </a:r>
              <a:r>
                <a:rPr kumimoji="1" lang="zh-CN" altLang="en-US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  <a:endParaRPr kumimoji="1" lang="en-US" altLang="zh-CN" sz="1400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zh-CN" altLang="en-US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容器基本操作</a:t>
              </a:r>
              <a:endParaRPr kumimoji="1" lang="en-US" altLang="zh-CN" sz="1400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80580" y="2189343"/>
              <a:ext cx="113830" cy="11383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580580" y="2589134"/>
              <a:ext cx="113830" cy="11383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4" name="直接连接符 43"/>
            <p:cNvCxnSpPr>
              <a:stCxn id="7" idx="4"/>
              <a:endCxn id="43" idx="0"/>
            </p:cNvCxnSpPr>
            <p:nvPr/>
          </p:nvCxnSpPr>
          <p:spPr>
            <a:xfrm>
              <a:off x="2637495" y="1888441"/>
              <a:ext cx="0" cy="700693"/>
            </a:xfrm>
            <a:prstGeom prst="line">
              <a:avLst/>
            </a:prstGeom>
            <a:ln w="25400">
              <a:solidFill>
                <a:srgbClr val="AD2B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117342" y="1568764"/>
            <a:ext cx="2524962" cy="978729"/>
            <a:chOff x="2555062" y="1536618"/>
            <a:chExt cx="2524962" cy="978729"/>
          </a:xfrm>
        </p:grpSpPr>
        <p:sp>
          <p:nvSpPr>
            <p:cNvPr id="58" name="椭圆 57"/>
            <p:cNvSpPr/>
            <p:nvPr/>
          </p:nvSpPr>
          <p:spPr>
            <a:xfrm>
              <a:off x="2555062" y="1723575"/>
              <a:ext cx="164866" cy="1648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89707" y="1536618"/>
              <a:ext cx="2290317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第</a:t>
              </a:r>
              <a:r>
                <a:rPr kumimoji="1" lang="zh-CN" altLang="en-US" dirty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四</a:t>
              </a: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部分：</a:t>
              </a:r>
              <a:r>
                <a:rPr kumimoji="1" lang="zh-CN" altLang="en-US" dirty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事务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zh-CN" altLang="en-US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事务实用开发</a:t>
              </a:r>
              <a:endParaRPr kumimoji="1" lang="en-US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580580" y="2236972"/>
              <a:ext cx="113830" cy="11383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2" name="直接连接符 61"/>
            <p:cNvCxnSpPr>
              <a:stCxn id="58" idx="4"/>
              <a:endCxn id="60" idx="0"/>
            </p:cNvCxnSpPr>
            <p:nvPr/>
          </p:nvCxnSpPr>
          <p:spPr>
            <a:xfrm>
              <a:off x="2637495" y="1888441"/>
              <a:ext cx="0" cy="348531"/>
            </a:xfrm>
            <a:prstGeom prst="line">
              <a:avLst/>
            </a:prstGeom>
            <a:ln w="25400">
              <a:solidFill>
                <a:srgbClr val="AD2B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9038380" y="4064422"/>
            <a:ext cx="2524962" cy="1754326"/>
            <a:chOff x="2555062" y="1536618"/>
            <a:chExt cx="2524962" cy="1754326"/>
          </a:xfrm>
        </p:grpSpPr>
        <p:sp>
          <p:nvSpPr>
            <p:cNvPr id="61" name="椭圆 60"/>
            <p:cNvSpPr/>
            <p:nvPr/>
          </p:nvSpPr>
          <p:spPr>
            <a:xfrm>
              <a:off x="2555062" y="1723575"/>
              <a:ext cx="164866" cy="1648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789707" y="1536618"/>
              <a:ext cx="229031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kumimoji="1"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第</a:t>
              </a:r>
              <a:r>
                <a:rPr kumimoji="1" lang="zh-CN" alt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五</a:t>
              </a:r>
              <a:r>
                <a:rPr kumimoji="1"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部分：家族</a:t>
              </a:r>
              <a:endPara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en-US" altLang="zh-CN" sz="14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SpringMVC</a:t>
              </a:r>
              <a:endParaRPr kumimoji="1"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en-US" altLang="zh-CN" sz="14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SpringBoot</a:t>
              </a:r>
              <a:endParaRPr kumimoji="1"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en-US" altLang="zh-CN" sz="14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SpringCloud</a:t>
              </a:r>
              <a:endParaRPr kumimoji="1"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2580580" y="2236972"/>
              <a:ext cx="113830" cy="113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5" name="直接连接符 64"/>
            <p:cNvCxnSpPr>
              <a:stCxn id="61" idx="4"/>
              <a:endCxn id="67" idx="0"/>
            </p:cNvCxnSpPr>
            <p:nvPr/>
          </p:nvCxnSpPr>
          <p:spPr>
            <a:xfrm flipH="1">
              <a:off x="2635629" y="1888441"/>
              <a:ext cx="1866" cy="111008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2582198" y="2612038"/>
              <a:ext cx="113830" cy="113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578714" y="2998524"/>
              <a:ext cx="113830" cy="113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07767" y="3480337"/>
            <a:ext cx="2428235" cy="1754326"/>
            <a:chOff x="1905269" y="3865519"/>
            <a:chExt cx="2428235" cy="1754326"/>
          </a:xfrm>
        </p:grpSpPr>
        <p:sp>
          <p:nvSpPr>
            <p:cNvPr id="69" name="椭圆 68"/>
            <p:cNvSpPr/>
            <p:nvPr/>
          </p:nvSpPr>
          <p:spPr>
            <a:xfrm>
              <a:off x="1905269" y="4107244"/>
              <a:ext cx="164866" cy="1648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43187" y="3865519"/>
              <a:ext cx="229031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第</a:t>
              </a:r>
              <a:r>
                <a:rPr kumimoji="1" lang="zh-CN" altLang="en-US" dirty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三</a:t>
              </a: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部分：</a:t>
              </a:r>
              <a:r>
                <a:rPr kumimoji="1" lang="en-US" altLang="zh-CN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AOP</a:t>
              </a:r>
            </a:p>
            <a:p>
              <a:pPr>
                <a:lnSpc>
                  <a:spcPct val="180000"/>
                </a:lnSpc>
              </a:pPr>
              <a:r>
                <a:rPr kumimoji="1" lang="zh-CN" altLang="en-US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核心概念</a:t>
              </a:r>
              <a:endParaRPr kumimoji="1" lang="en-US" altLang="zh-CN" sz="1400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en-US" altLang="zh-CN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AOP</a:t>
              </a:r>
              <a:r>
                <a:rPr kumimoji="1" lang="zh-CN" altLang="en-US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基础操作</a:t>
              </a:r>
              <a:endParaRPr kumimoji="1" lang="en-US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en-US" altLang="zh-CN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AOP</a:t>
              </a:r>
              <a:r>
                <a:rPr kumimoji="1" lang="zh-CN" altLang="en-US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实用开发</a:t>
              </a:r>
              <a:endParaRPr kumimoji="1" lang="en-US" altLang="zh-CN" sz="1400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1930787" y="4582542"/>
              <a:ext cx="113830" cy="11383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1930787" y="4964796"/>
              <a:ext cx="113830" cy="11383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1987702" y="4272110"/>
              <a:ext cx="0" cy="1134471"/>
            </a:xfrm>
            <a:prstGeom prst="line">
              <a:avLst/>
            </a:prstGeom>
            <a:ln w="25400">
              <a:solidFill>
                <a:srgbClr val="AD2B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1930787" y="5347049"/>
              <a:ext cx="113830" cy="11383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292020" y="5043449"/>
            <a:ext cx="2524962" cy="978729"/>
            <a:chOff x="2555062" y="1536618"/>
            <a:chExt cx="2524962" cy="978729"/>
          </a:xfrm>
        </p:grpSpPr>
        <p:sp>
          <p:nvSpPr>
            <p:cNvPr id="83" name="椭圆 82"/>
            <p:cNvSpPr/>
            <p:nvPr/>
          </p:nvSpPr>
          <p:spPr>
            <a:xfrm>
              <a:off x="2555062" y="1723575"/>
              <a:ext cx="164866" cy="1648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789707" y="1536618"/>
              <a:ext cx="2290317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第</a:t>
              </a:r>
              <a:r>
                <a:rPr kumimoji="1" lang="zh-CN" altLang="en-US" dirty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二</a:t>
              </a: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部分：整合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80000"/>
                </a:lnSpc>
              </a:pPr>
              <a:r>
                <a:rPr kumimoji="1" lang="zh-CN" altLang="en-US" sz="1400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整合数据层技术</a:t>
              </a:r>
              <a:r>
                <a:rPr kumimoji="1" lang="en-US" altLang="zh-CN" sz="1400" dirty="0" err="1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MyBatis</a:t>
              </a:r>
              <a:endParaRPr kumimoji="1" lang="en-US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580580" y="2236972"/>
              <a:ext cx="113830" cy="113830"/>
            </a:xfrm>
            <a:prstGeom prst="ellipse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7" name="直接连接符 86"/>
            <p:cNvCxnSpPr>
              <a:stCxn id="83" idx="4"/>
              <a:endCxn id="86" idx="0"/>
            </p:cNvCxnSpPr>
            <p:nvPr/>
          </p:nvCxnSpPr>
          <p:spPr>
            <a:xfrm>
              <a:off x="2637495" y="1888441"/>
              <a:ext cx="0" cy="348531"/>
            </a:xfrm>
            <a:prstGeom prst="line">
              <a:avLst/>
            </a:prstGeom>
            <a:ln w="25400">
              <a:solidFill>
                <a:srgbClr val="AD2B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3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81" grpId="0" animBg="1"/>
      <p:bldP spid="84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系统架构图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学习线路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Spring Framework</a:t>
            </a:r>
            <a:r>
              <a:rPr kumimoji="1" lang="zh-CN" altLang="en-US" dirty="0">
                <a:latin typeface="Consolas" panose="020B0609020204030204" pitchFamily="49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30545</TotalTime>
  <Words>154</Words>
  <Application>Microsoft Office PowerPoint</Application>
  <PresentationFormat>宽屏</PresentationFormat>
  <Paragraphs>50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Spring Framework 系统架构</vt:lpstr>
      <vt:lpstr>Spring Framework系统架构</vt:lpstr>
      <vt:lpstr>Spring Framework系统架构</vt:lpstr>
      <vt:lpstr>Spring Framework系统架构</vt:lpstr>
      <vt:lpstr>Spring Framework学习线路</vt:lpstr>
      <vt:lpstr>Spring Framework系统架构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859</cp:revision>
  <dcterms:created xsi:type="dcterms:W3CDTF">2020-03-31T02:23:27Z</dcterms:created>
  <dcterms:modified xsi:type="dcterms:W3CDTF">2021-07-15T01:41:09Z</dcterms:modified>
</cp:coreProperties>
</file>