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5"/>
  </p:notesMasterIdLst>
  <p:handoutMasterIdLst>
    <p:handoutMasterId r:id="rId16"/>
  </p:handoutMasterIdLst>
  <p:sldIdLst>
    <p:sldId id="1282" r:id="rId8"/>
    <p:sldId id="1278" r:id="rId9"/>
    <p:sldId id="1284" r:id="rId10"/>
    <p:sldId id="1286" r:id="rId11"/>
    <p:sldId id="1287" r:id="rId12"/>
    <p:sldId id="1288" r:id="rId13"/>
    <p:sldId id="127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AD2B26"/>
    <a:srgbClr val="E8D0D0"/>
    <a:srgbClr val="FFFFE4"/>
    <a:srgbClr val="F2F2F2"/>
    <a:srgbClr val="49504F"/>
    <a:srgbClr val="D9D9D9"/>
    <a:srgbClr val="FFFFFF"/>
    <a:srgbClr val="E1E1E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6379" autoAdjust="0"/>
  </p:normalViewPr>
  <p:slideViewPr>
    <p:cSldViewPr snapToGrid="0">
      <p:cViewPr varScale="1">
        <p:scale>
          <a:sx n="104" d="100"/>
          <a:sy n="104" d="100"/>
        </p:scale>
        <p:origin x="1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700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532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90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286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下面要做练习了，不引了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1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63"/>
            <a:ext cx="10541000" cy="1158875"/>
          </a:xfrm>
        </p:spPr>
        <p:txBody>
          <a:bodyPr/>
          <a:lstStyle/>
          <a:p>
            <a:r>
              <a:rPr kumimoji="1" lang="en-US" altLang="zh-CN" dirty="0" smtClean="0">
                <a:latin typeface="Consolas" panose="020B0609020204030204" pitchFamily="49" charset="0"/>
              </a:rPr>
              <a:t>bean</a:t>
            </a:r>
            <a:r>
              <a:rPr kumimoji="1" lang="zh-CN" altLang="en-US" dirty="0" smtClean="0">
                <a:latin typeface="Consolas" panose="020B0609020204030204" pitchFamily="49" charset="0"/>
              </a:rPr>
              <a:t>配置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3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en-US" altLang="zh-CN" dirty="0" smtClean="0">
                <a:latin typeface="Consolas" panose="020B0609020204030204" pitchFamily="49" charset="0"/>
              </a:rPr>
              <a:t>bean</a:t>
            </a:r>
            <a:r>
              <a:rPr kumimoji="1" lang="zh-CN" altLang="en-US" dirty="0" smtClean="0">
                <a:latin typeface="Consolas" panose="020B0609020204030204" pitchFamily="49" charset="0"/>
              </a:rPr>
              <a:t>基础配置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61379"/>
            <a:ext cx="12192000" cy="6018561"/>
          </a:xfrm>
        </p:spPr>
        <p:txBody>
          <a:bodyPr anchor="ctr" anchorCtr="1"/>
          <a:lstStyle/>
          <a:p>
            <a:pPr marL="0" indent="0">
              <a:buNone/>
            </a:pPr>
            <a:r>
              <a:rPr kumimoji="1" lang="en-US" altLang="zh-CN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基础配置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en-US" altLang="zh-CN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别名配置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en-US" altLang="zh-CN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作用范围</a:t>
            </a: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</a:t>
            </a:r>
            <a:endParaRPr kumimoji="1" lang="en-US" altLang="zh-CN" sz="4200" b="1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en-US" altLang="zh-CN" dirty="0" smtClean="0">
                <a:latin typeface="Consolas" panose="020B0609020204030204" pitchFamily="49" charset="0"/>
              </a:rPr>
              <a:t>bean</a:t>
            </a:r>
            <a:r>
              <a:rPr kumimoji="1" lang="zh-CN" altLang="en-US" dirty="0">
                <a:latin typeface="Consolas" panose="020B0609020204030204" pitchFamily="49" charset="0"/>
              </a:rPr>
              <a:t>基础配置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274971"/>
              </p:ext>
            </p:extLst>
          </p:nvPr>
        </p:nvGraphicFramePr>
        <p:xfrm>
          <a:off x="710880" y="1226742"/>
          <a:ext cx="10694182" cy="4688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34545">
                  <a:extLst>
                    <a:ext uri="{9D8B030D-6E8A-4147-A177-3AD203B41FA5}">
                      <a16:colId xmlns:a16="http://schemas.microsoft.com/office/drawing/2014/main" val="825781312"/>
                    </a:ext>
                  </a:extLst>
                </a:gridCol>
                <a:gridCol w="9559637">
                  <a:extLst>
                    <a:ext uri="{9D8B030D-6E8A-4147-A177-3AD203B41FA5}">
                      <a16:colId xmlns:a16="http://schemas.microsoft.com/office/drawing/2014/main" val="2184971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Consolas" panose="020B0609020204030204" pitchFamily="49" charset="0"/>
                          <a:ea typeface="Alibaba PuHuiTi R"/>
                        </a:rPr>
                        <a:t>类别</a:t>
                      </a:r>
                      <a:endParaRPr lang="zh-CN" altLang="en-US" sz="1400" dirty="0"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Consolas" panose="020B0609020204030204" pitchFamily="49" charset="0"/>
                          <a:ea typeface="Alibaba PuHuiTi R"/>
                        </a:rPr>
                        <a:t>描述</a:t>
                      </a:r>
                      <a:endParaRPr lang="zh-CN" altLang="en-US" sz="1400" dirty="0"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123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名称</a:t>
                      </a:r>
                      <a:endParaRPr lang="zh-CN" altLang="en-US" sz="1400" dirty="0">
                        <a:solidFill>
                          <a:srgbClr val="595959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bean</a:t>
                      </a:r>
                      <a:endParaRPr lang="zh-CN" altLang="en-US" sz="1400" dirty="0">
                        <a:solidFill>
                          <a:srgbClr val="595959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782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类型</a:t>
                      </a:r>
                      <a:endParaRPr lang="zh-CN" altLang="en-US" sz="1400" dirty="0">
                        <a:solidFill>
                          <a:srgbClr val="595959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标签</a:t>
                      </a:r>
                      <a:endParaRPr lang="zh-CN" altLang="en-US" sz="1400" dirty="0">
                        <a:solidFill>
                          <a:srgbClr val="595959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96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所属</a:t>
                      </a:r>
                      <a:endParaRPr lang="zh-CN" altLang="en-US" sz="1400" dirty="0">
                        <a:solidFill>
                          <a:srgbClr val="595959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beans</a:t>
                      </a:r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标签</a:t>
                      </a:r>
                      <a:endParaRPr lang="zh-CN" altLang="en-US" sz="1400" dirty="0">
                        <a:solidFill>
                          <a:srgbClr val="595959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99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功能</a:t>
                      </a:r>
                      <a:endParaRPr lang="zh-CN" altLang="en-US" sz="1400" dirty="0">
                        <a:solidFill>
                          <a:srgbClr val="595959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定义</a:t>
                      </a:r>
                      <a:r>
                        <a:rPr lang="en-US" altLang="zh-CN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Spring</a:t>
                      </a:r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核心容器管理的对象</a:t>
                      </a:r>
                      <a:endParaRPr lang="zh-CN" altLang="en-US" sz="1400" dirty="0">
                        <a:solidFill>
                          <a:srgbClr val="595959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635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格式</a:t>
                      </a:r>
                      <a:endParaRPr lang="zh-CN" altLang="en-US" sz="1400" dirty="0">
                        <a:solidFill>
                          <a:srgbClr val="595959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B3"/>
                          </a:solidFill>
                          <a:effectLst/>
                          <a:latin typeface="Consolas" panose="020B0609020204030204" pitchFamily="49" charset="0"/>
                        </a:rPr>
                        <a:t>beans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kumimoji="0" lang="zh-CN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C8C8C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B3"/>
                          </a:solidFill>
                          <a:effectLst/>
                          <a:latin typeface="Consolas" panose="020B0609020204030204" pitchFamily="49" charset="0"/>
                        </a:rPr>
                        <a:t>bean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b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B3"/>
                          </a:solidFill>
                          <a:effectLst/>
                          <a:latin typeface="Consolas" panose="020B0609020204030204" pitchFamily="49" charset="0"/>
                        </a:rPr>
                        <a:t>bean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B3"/>
                          </a:solidFill>
                          <a:effectLst/>
                          <a:latin typeface="Consolas" panose="020B0609020204030204" pitchFamily="49" charset="0"/>
                        </a:rPr>
                        <a:t>bean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B3"/>
                          </a:solidFill>
                          <a:effectLst/>
                          <a:latin typeface="Consolas" panose="020B0609020204030204" pitchFamily="49" charset="0"/>
                        </a:rPr>
                        <a:t>beans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F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43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属性</a:t>
                      </a:r>
                      <a:endParaRPr lang="en-US" altLang="zh-CN" sz="1400" dirty="0" smtClean="0">
                        <a:solidFill>
                          <a:srgbClr val="595959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列表</a:t>
                      </a:r>
                      <a:endParaRPr lang="zh-CN" altLang="en-US" sz="1400" dirty="0">
                        <a:solidFill>
                          <a:srgbClr val="595959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id</a:t>
                      </a:r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bean</a:t>
                      </a:r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的</a:t>
                      </a:r>
                      <a:r>
                        <a:rPr lang="en-US" altLang="zh-CN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id</a:t>
                      </a:r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，使用容器可以通过</a:t>
                      </a:r>
                      <a:r>
                        <a:rPr lang="en-US" altLang="zh-CN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id</a:t>
                      </a:r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值获取对应的</a:t>
                      </a:r>
                      <a:r>
                        <a:rPr lang="en-US" altLang="zh-CN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bean</a:t>
                      </a:r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，在一个容器中</a:t>
                      </a:r>
                      <a:r>
                        <a:rPr lang="en-US" altLang="zh-CN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id</a:t>
                      </a:r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值唯一</a:t>
                      </a:r>
                      <a:endParaRPr lang="en-US" altLang="zh-CN" sz="1400" dirty="0" smtClean="0">
                        <a:solidFill>
                          <a:srgbClr val="595959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class</a:t>
                      </a:r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bean</a:t>
                      </a:r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的类型，即配置的</a:t>
                      </a:r>
                      <a:r>
                        <a:rPr lang="en-US" altLang="zh-CN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bean</a:t>
                      </a:r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的全路径类名</a:t>
                      </a:r>
                      <a:endParaRPr lang="en-US" altLang="zh-CN" sz="1400" dirty="0" smtClean="0">
                        <a:solidFill>
                          <a:srgbClr val="595959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40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范例</a:t>
                      </a:r>
                      <a:endParaRPr lang="zh-CN" altLang="en-US" sz="1400" dirty="0">
                        <a:solidFill>
                          <a:srgbClr val="595959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B3"/>
                          </a:solidFill>
                          <a:effectLst/>
                          <a:latin typeface="Consolas" panose="020B0609020204030204" pitchFamily="49" charset="0"/>
                        </a:rPr>
                        <a:t>bean 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74AD4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7D17"/>
                          </a:solidFill>
                          <a:effectLst/>
                          <a:latin typeface="Consolas" panose="020B0609020204030204" pitchFamily="49" charset="0"/>
                        </a:rPr>
                        <a:t>="bookDao" 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74AD4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7D17"/>
                          </a:solidFill>
                          <a:effectLst/>
                          <a:latin typeface="Consolas" panose="020B0609020204030204" pitchFamily="49" charset="0"/>
                        </a:rPr>
                        <a:t>="com.itheima.dao.impl.BookDaoImpl"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B3"/>
                          </a:solidFill>
                          <a:effectLst/>
                          <a:latin typeface="Consolas" panose="020B0609020204030204" pitchFamily="49" charset="0"/>
                        </a:rPr>
                        <a:t>bean 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74AD4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7D17"/>
                          </a:solidFill>
                          <a:effectLst/>
                          <a:latin typeface="Consolas" panose="020B0609020204030204" pitchFamily="49" charset="0"/>
                        </a:rPr>
                        <a:t>="bookService" 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74AD4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7D17"/>
                          </a:solidFill>
                          <a:effectLst/>
                          <a:latin typeface="Consolas" panose="020B0609020204030204" pitchFamily="49" charset="0"/>
                        </a:rPr>
                        <a:t>="com.itheima.service.impl.BookServiceImpl"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B3"/>
                          </a:solidFill>
                          <a:effectLst/>
                          <a:latin typeface="Consolas" panose="020B0609020204030204" pitchFamily="49" charset="0"/>
                        </a:rPr>
                        <a:t>bean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zh-CN" altLang="en-US" sz="1400" dirty="0"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>
                    <a:solidFill>
                      <a:srgbClr val="FFF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52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5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en-US" altLang="zh-CN" dirty="0" smtClean="0">
                <a:latin typeface="Consolas" panose="020B0609020204030204" pitchFamily="49" charset="0"/>
              </a:rPr>
              <a:t>bean</a:t>
            </a:r>
            <a:r>
              <a:rPr kumimoji="1" lang="zh-CN" altLang="en-US" dirty="0" smtClean="0">
                <a:latin typeface="Consolas" panose="020B0609020204030204" pitchFamily="49" charset="0"/>
              </a:rPr>
              <a:t>别名配置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136802"/>
              </p:ext>
            </p:extLst>
          </p:nvPr>
        </p:nvGraphicFramePr>
        <p:xfrm>
          <a:off x="710880" y="1226742"/>
          <a:ext cx="10694182" cy="2585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34545">
                  <a:extLst>
                    <a:ext uri="{9D8B030D-6E8A-4147-A177-3AD203B41FA5}">
                      <a16:colId xmlns:a16="http://schemas.microsoft.com/office/drawing/2014/main" val="825781312"/>
                    </a:ext>
                  </a:extLst>
                </a:gridCol>
                <a:gridCol w="9559637">
                  <a:extLst>
                    <a:ext uri="{9D8B030D-6E8A-4147-A177-3AD203B41FA5}">
                      <a16:colId xmlns:a16="http://schemas.microsoft.com/office/drawing/2014/main" val="2184971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Consolas" panose="020B0609020204030204" pitchFamily="49" charset="0"/>
                          <a:ea typeface="Alibaba PuHuiTi R"/>
                        </a:rPr>
                        <a:t>类别</a:t>
                      </a:r>
                      <a:endParaRPr lang="zh-CN" altLang="en-US" sz="1400" dirty="0"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Consolas" panose="020B0609020204030204" pitchFamily="49" charset="0"/>
                          <a:ea typeface="Alibaba PuHuiTi R"/>
                        </a:rPr>
                        <a:t>描述</a:t>
                      </a:r>
                      <a:endParaRPr lang="zh-CN" altLang="en-US" sz="1400" dirty="0"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123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名称</a:t>
                      </a:r>
                      <a:endParaRPr lang="zh-CN" altLang="en-US" sz="1400" dirty="0">
                        <a:solidFill>
                          <a:srgbClr val="595959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name</a:t>
                      </a:r>
                      <a:endParaRPr lang="zh-CN" altLang="en-US" sz="1400" dirty="0">
                        <a:solidFill>
                          <a:srgbClr val="595959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782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类型</a:t>
                      </a:r>
                      <a:endParaRPr lang="zh-CN" altLang="en-US" sz="1400" dirty="0">
                        <a:solidFill>
                          <a:srgbClr val="595959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属性</a:t>
                      </a:r>
                      <a:endParaRPr lang="zh-CN" altLang="en-US" sz="1400" dirty="0">
                        <a:solidFill>
                          <a:srgbClr val="595959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96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所属</a:t>
                      </a:r>
                      <a:endParaRPr lang="zh-CN" altLang="en-US" sz="1400" dirty="0">
                        <a:solidFill>
                          <a:srgbClr val="595959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bean</a:t>
                      </a:r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标签</a:t>
                      </a:r>
                      <a:endParaRPr lang="zh-CN" altLang="en-US" sz="1400" dirty="0">
                        <a:solidFill>
                          <a:srgbClr val="595959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99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功能</a:t>
                      </a:r>
                      <a:endParaRPr lang="zh-CN" altLang="en-US" sz="1400" dirty="0">
                        <a:solidFill>
                          <a:srgbClr val="595959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定义</a:t>
                      </a:r>
                      <a:r>
                        <a:rPr lang="en-US" altLang="zh-CN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bean</a:t>
                      </a:r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的别名，可定义多个，使用逗号</a:t>
                      </a:r>
                      <a:r>
                        <a:rPr lang="en-US" altLang="zh-CN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(,)</a:t>
                      </a:r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分号</a:t>
                      </a:r>
                      <a:r>
                        <a:rPr lang="en-US" altLang="zh-CN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(;)</a:t>
                      </a:r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空格</a:t>
                      </a:r>
                      <a:r>
                        <a:rPr lang="en-US" altLang="zh-CN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( )</a:t>
                      </a:r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分隔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635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范例</a:t>
                      </a:r>
                      <a:endParaRPr lang="zh-CN" altLang="en-US" sz="1400" dirty="0">
                        <a:solidFill>
                          <a:srgbClr val="595959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B3"/>
                          </a:solidFill>
                          <a:effectLst/>
                          <a:latin typeface="Consolas" panose="020B0609020204030204" pitchFamily="49" charset="0"/>
                        </a:rPr>
                        <a:t>bean 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74AD4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7D17"/>
                          </a:solidFill>
                          <a:effectLst/>
                          <a:latin typeface="Consolas" panose="020B0609020204030204" pitchFamily="49" charset="0"/>
                        </a:rPr>
                        <a:t>="bookDao"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74AD4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7D17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67D17"/>
                          </a:solidFill>
                          <a:effectLst/>
                          <a:latin typeface="Consolas" panose="020B0609020204030204" pitchFamily="49" charset="0"/>
                        </a:rPr>
                        <a:t>dao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7D17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67D17"/>
                          </a:solidFill>
                          <a:effectLst/>
                          <a:latin typeface="Consolas" panose="020B0609020204030204" pitchFamily="49" charset="0"/>
                        </a:rPr>
                        <a:t>bookDaoImpl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7D17"/>
                          </a:solidFill>
                          <a:effectLst/>
                          <a:latin typeface="Consolas" panose="020B0609020204030204" pitchFamily="49" charset="0"/>
                        </a:rPr>
                        <a:t>" 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74AD4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7D17"/>
                          </a:solidFill>
                          <a:effectLst/>
                          <a:latin typeface="Consolas" panose="020B0609020204030204" pitchFamily="49" charset="0"/>
                        </a:rPr>
                        <a:t>="com.itheima.dao.impl.BookDaoImpl"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B3"/>
                          </a:solidFill>
                          <a:effectLst/>
                          <a:latin typeface="Consolas" panose="020B0609020204030204" pitchFamily="49" charset="0"/>
                        </a:rPr>
                        <a:t>bean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B3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7D17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67D17"/>
                          </a:solidFill>
                          <a:effectLst/>
                          <a:latin typeface="Consolas" panose="020B0609020204030204" pitchFamily="49" charset="0"/>
                        </a:rPr>
                        <a:t>service,bookServiceImpl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7D17"/>
                          </a:solidFill>
                          <a:effectLst/>
                          <a:latin typeface="Consolas" panose="020B0609020204030204" pitchFamily="49" charset="0"/>
                        </a:rPr>
                        <a:t>" 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74AD4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7D17"/>
                          </a:solidFill>
                          <a:effectLst/>
                          <a:latin typeface="Consolas" panose="020B0609020204030204" pitchFamily="49" charset="0"/>
                        </a:rPr>
                        <a:t>="com.itheima.service.impl.BookServiceImpl"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7D17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zh-CN" altLang="en-US" sz="1400" dirty="0"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>
                    <a:solidFill>
                      <a:srgbClr val="FFF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521159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10952" y="4200388"/>
            <a:ext cx="10794110" cy="1440000"/>
            <a:chOff x="610952" y="4200388"/>
            <a:chExt cx="10794110" cy="1440000"/>
          </a:xfrm>
        </p:grpSpPr>
        <p:sp>
          <p:nvSpPr>
            <p:cNvPr id="4" name="三角形 9">
              <a:extLst>
                <a:ext uri="{FF2B5EF4-FFF2-40B4-BE49-F238E27FC236}">
                  <a16:creationId xmlns:a16="http://schemas.microsoft.com/office/drawing/2014/main" id="{6C3710E9-2588-F946-B755-060464DABD9F}"/>
                </a:ext>
              </a:extLst>
            </p:cNvPr>
            <p:cNvSpPr/>
            <p:nvPr/>
          </p:nvSpPr>
          <p:spPr>
            <a:xfrm rot="2651319">
              <a:off x="617566" y="4556971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34FCCE8B-9629-7E4B-B3A9-E87708BF9B85}"/>
                </a:ext>
              </a:extLst>
            </p:cNvPr>
            <p:cNvSpPr txBox="1"/>
            <p:nvPr/>
          </p:nvSpPr>
          <p:spPr>
            <a:xfrm>
              <a:off x="955355" y="4698032"/>
              <a:ext cx="10057765" cy="704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rgbClr val="262626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</a:rPr>
                <a:t>获取</a:t>
              </a:r>
              <a:r>
                <a:rPr lang="en-US" altLang="zh-CN" sz="1400" dirty="0" smtClean="0">
                  <a:solidFill>
                    <a:srgbClr val="262626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</a:rPr>
                <a:t>bean</a:t>
              </a:r>
              <a:r>
                <a:rPr lang="zh-CN" altLang="en-US" sz="1400" dirty="0" smtClean="0">
                  <a:solidFill>
                    <a:srgbClr val="262626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</a:rPr>
                <a:t>无论是通过</a:t>
              </a:r>
              <a:r>
                <a:rPr lang="en-US" altLang="zh-CN" sz="1400" dirty="0" smtClean="0">
                  <a:solidFill>
                    <a:srgbClr val="262626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</a:rPr>
                <a:t>id</a:t>
              </a:r>
              <a:r>
                <a:rPr lang="zh-CN" altLang="en-US" sz="1400" dirty="0" smtClean="0">
                  <a:solidFill>
                    <a:srgbClr val="262626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</a:rPr>
                <a:t>还是</a:t>
              </a:r>
              <a:r>
                <a:rPr lang="en-US" altLang="zh-CN" sz="1400" dirty="0" smtClean="0">
                  <a:solidFill>
                    <a:srgbClr val="262626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</a:rPr>
                <a:t>name</a:t>
              </a:r>
              <a:r>
                <a:rPr lang="zh-CN" altLang="en-US" sz="1400" dirty="0" smtClean="0">
                  <a:solidFill>
                    <a:srgbClr val="262626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</a:rPr>
                <a:t>获取，如果无法获取到，将抛出异常</a:t>
              </a:r>
              <a:r>
                <a:rPr lang="en-US" altLang="zh-CN" sz="1400" dirty="0" err="1" smtClean="0">
                  <a:solidFill>
                    <a:srgbClr val="AD2B26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</a:rPr>
                <a:t>NoSuchBeanDefinitionException</a:t>
              </a:r>
              <a:endParaRPr lang="en-US" altLang="zh-CN" sz="1400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err="1">
                  <a:solidFill>
                    <a:srgbClr val="595959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</a:rPr>
                <a:t>NoSuchBeanDefinitionException</a:t>
              </a:r>
              <a:r>
                <a:rPr lang="en-US" altLang="zh-CN" sz="1400" dirty="0">
                  <a:solidFill>
                    <a:srgbClr val="AD2B26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</a:rPr>
                <a:t>: No bean named </a:t>
              </a:r>
              <a:r>
                <a:rPr lang="en-US" altLang="zh-CN" sz="1400" dirty="0" smtClean="0">
                  <a:solidFill>
                    <a:srgbClr val="AD2B26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</a:rPr>
                <a:t>'</a:t>
              </a:r>
              <a:r>
                <a:rPr lang="en-US" altLang="zh-CN" sz="1400" dirty="0" err="1" smtClean="0">
                  <a:solidFill>
                    <a:srgbClr val="AD2B26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</a:rPr>
                <a:t>bookServiceImpl</a:t>
              </a:r>
              <a:r>
                <a:rPr lang="en-US" altLang="zh-CN" sz="1400" dirty="0" smtClean="0">
                  <a:solidFill>
                    <a:srgbClr val="AD2B26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</a:rPr>
                <a:t>' </a:t>
              </a:r>
              <a:r>
                <a:rPr lang="en-US" altLang="zh-CN" sz="1400" dirty="0">
                  <a:solidFill>
                    <a:srgbClr val="AD2B26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</a:rPr>
                <a:t>available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0A4F270-7F30-AE46-96EF-656D6943C707}"/>
                </a:ext>
              </a:extLst>
            </p:cNvPr>
            <p:cNvSpPr/>
            <p:nvPr/>
          </p:nvSpPr>
          <p:spPr>
            <a:xfrm>
              <a:off x="710880" y="4200388"/>
              <a:ext cx="10694182" cy="1440000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D3E04DF-C15D-7146-95A9-19AF703E9900}"/>
                </a:ext>
              </a:extLst>
            </p:cNvPr>
            <p:cNvSpPr/>
            <p:nvPr/>
          </p:nvSpPr>
          <p:spPr>
            <a:xfrm>
              <a:off x="610952" y="4272858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注意事项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6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en-US" altLang="zh-CN" dirty="0" smtClean="0">
                <a:latin typeface="Consolas" panose="020B0609020204030204" pitchFamily="49" charset="0"/>
              </a:rPr>
              <a:t>bean</a:t>
            </a:r>
            <a:r>
              <a:rPr kumimoji="1" lang="zh-CN" altLang="en-US" dirty="0" smtClean="0">
                <a:latin typeface="Consolas" panose="020B0609020204030204" pitchFamily="49" charset="0"/>
              </a:rPr>
              <a:t>作用范围配置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73799"/>
              </p:ext>
            </p:extLst>
          </p:nvPr>
        </p:nvGraphicFramePr>
        <p:xfrm>
          <a:off x="710880" y="1226742"/>
          <a:ext cx="10694182" cy="2946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34545">
                  <a:extLst>
                    <a:ext uri="{9D8B030D-6E8A-4147-A177-3AD203B41FA5}">
                      <a16:colId xmlns:a16="http://schemas.microsoft.com/office/drawing/2014/main" val="825781312"/>
                    </a:ext>
                  </a:extLst>
                </a:gridCol>
                <a:gridCol w="9559637">
                  <a:extLst>
                    <a:ext uri="{9D8B030D-6E8A-4147-A177-3AD203B41FA5}">
                      <a16:colId xmlns:a16="http://schemas.microsoft.com/office/drawing/2014/main" val="2184971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Consolas" panose="020B0609020204030204" pitchFamily="49" charset="0"/>
                          <a:ea typeface="Alibaba PuHuiTi R"/>
                        </a:rPr>
                        <a:t>类别</a:t>
                      </a:r>
                      <a:endParaRPr lang="zh-CN" altLang="en-US" sz="1400" dirty="0"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Consolas" panose="020B0609020204030204" pitchFamily="49" charset="0"/>
                          <a:ea typeface="Alibaba PuHuiTi R"/>
                        </a:rPr>
                        <a:t>描述</a:t>
                      </a:r>
                      <a:endParaRPr lang="zh-CN" altLang="en-US" sz="1400" dirty="0"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123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名称</a:t>
                      </a:r>
                      <a:endParaRPr lang="zh-CN" altLang="en-US" sz="1400" dirty="0">
                        <a:solidFill>
                          <a:srgbClr val="595959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scope</a:t>
                      </a:r>
                      <a:endParaRPr lang="zh-CN" altLang="en-US" sz="1400" dirty="0">
                        <a:solidFill>
                          <a:srgbClr val="595959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782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类型</a:t>
                      </a:r>
                      <a:endParaRPr lang="zh-CN" altLang="en-US" sz="1400" dirty="0">
                        <a:solidFill>
                          <a:srgbClr val="595959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属性</a:t>
                      </a:r>
                      <a:endParaRPr lang="zh-CN" altLang="en-US" sz="1400" dirty="0">
                        <a:solidFill>
                          <a:srgbClr val="595959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96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所属</a:t>
                      </a:r>
                      <a:endParaRPr lang="zh-CN" altLang="en-US" sz="1400" dirty="0">
                        <a:solidFill>
                          <a:srgbClr val="595959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bean</a:t>
                      </a:r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标签</a:t>
                      </a:r>
                      <a:endParaRPr lang="zh-CN" altLang="en-US" sz="1400" dirty="0">
                        <a:solidFill>
                          <a:srgbClr val="595959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99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功能</a:t>
                      </a:r>
                      <a:endParaRPr lang="zh-CN" altLang="en-US" sz="1400" dirty="0">
                        <a:solidFill>
                          <a:srgbClr val="595959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定义</a:t>
                      </a:r>
                      <a:r>
                        <a:rPr lang="en-US" altLang="zh-CN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bean</a:t>
                      </a:r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的作用范围，可选范围如下</a:t>
                      </a:r>
                      <a:endParaRPr lang="en-US" altLang="zh-CN" sz="1400" dirty="0" smtClean="0">
                        <a:solidFill>
                          <a:srgbClr val="595959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singleton</a:t>
                      </a:r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：单例（默认）</a:t>
                      </a:r>
                      <a:endParaRPr lang="en-US" altLang="zh-CN" sz="1400" dirty="0" smtClean="0">
                        <a:solidFill>
                          <a:srgbClr val="595959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prototype</a:t>
                      </a:r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：非单例</a:t>
                      </a:r>
                      <a:endParaRPr lang="en-US" altLang="zh-CN" sz="1400" dirty="0" smtClean="0">
                        <a:solidFill>
                          <a:srgbClr val="595959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635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595959"/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范例</a:t>
                      </a:r>
                      <a:endParaRPr lang="zh-CN" altLang="en-US" sz="1400" dirty="0">
                        <a:solidFill>
                          <a:srgbClr val="595959"/>
                        </a:solidFill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B3"/>
                          </a:solidFill>
                          <a:effectLst/>
                          <a:latin typeface="Consolas" panose="020B0609020204030204" pitchFamily="49" charset="0"/>
                        </a:rPr>
                        <a:t>bean 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74AD4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7D17"/>
                          </a:solidFill>
                          <a:effectLst/>
                          <a:latin typeface="Consolas" panose="020B0609020204030204" pitchFamily="49" charset="0"/>
                        </a:rPr>
                        <a:t>="bookDao" 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74AD4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7D17"/>
                          </a:solidFill>
                          <a:effectLst/>
                          <a:latin typeface="Consolas" panose="020B0609020204030204" pitchFamily="49" charset="0"/>
                        </a:rPr>
                        <a:t>="com.itheima.dao.impl.BookDaoImpl"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7D17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74AD4"/>
                          </a:solidFill>
                          <a:effectLst/>
                          <a:latin typeface="Consolas" panose="020B0609020204030204" pitchFamily="49" charset="0"/>
                        </a:rPr>
                        <a:t>scope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7D17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7D17"/>
                          </a:solidFill>
                          <a:effectLst/>
                          <a:latin typeface="Consolas" panose="020B0609020204030204" pitchFamily="49" charset="0"/>
                        </a:rPr>
                        <a:t>prototype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7D17"/>
                          </a:solidFill>
                          <a:effectLst/>
                          <a:latin typeface="Consolas" panose="020B0609020204030204" pitchFamily="49" charset="0"/>
                        </a:rPr>
                        <a:t>" 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F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52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en-US" altLang="zh-CN" dirty="0" smtClean="0">
                <a:latin typeface="Consolas" panose="020B0609020204030204" pitchFamily="49" charset="0"/>
              </a:rPr>
              <a:t>bean</a:t>
            </a:r>
            <a:r>
              <a:rPr kumimoji="1" lang="zh-CN" altLang="en-US" dirty="0" smtClean="0">
                <a:latin typeface="Consolas" panose="020B0609020204030204" pitchFamily="49" charset="0"/>
              </a:rPr>
              <a:t>作用范围说明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68995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为什么</a:t>
            </a:r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</a:rPr>
              <a:t>默认为单例？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适合交给容器进行管理的</a:t>
            </a:r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Consolas" panose="020B0609020204030204" pitchFamily="49" charset="0"/>
              </a:rPr>
              <a:t>表现层对象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Consolas" panose="020B0609020204030204" pitchFamily="49" charset="0"/>
              </a:rPr>
              <a:t>业务层对象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Consolas" panose="020B0609020204030204" pitchFamily="49" charset="0"/>
              </a:rPr>
              <a:t>数据层对象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Consolas" panose="020B0609020204030204" pitchFamily="49" charset="0"/>
              </a:rPr>
              <a:t>工具对象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不适合交给容器</a:t>
            </a:r>
            <a:r>
              <a:rPr lang="zh-CN" altLang="en-US" dirty="0">
                <a:latin typeface="Consolas" panose="020B0609020204030204" pitchFamily="49" charset="0"/>
              </a:rPr>
              <a:t>进行管理的</a:t>
            </a:r>
            <a:r>
              <a:rPr lang="en-US" altLang="zh-CN" dirty="0">
                <a:latin typeface="Consolas" panose="020B0609020204030204" pitchFamily="49" charset="0"/>
              </a:rPr>
              <a:t>bean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Consolas" panose="020B0609020204030204" pitchFamily="49" charset="0"/>
              </a:rPr>
              <a:t>封装实体的域对象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16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</a:rPr>
              <a:t>基础配置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</a:rPr>
              <a:t>别名配置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</a:rPr>
              <a:t>作用范围配置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en-US" altLang="zh-CN" dirty="0" smtClean="0">
                <a:latin typeface="Consolas" panose="020B0609020204030204" pitchFamily="49" charset="0"/>
              </a:rPr>
              <a:t>bean</a:t>
            </a:r>
            <a:r>
              <a:rPr kumimoji="1" lang="zh-CN" altLang="en-US" dirty="0">
                <a:latin typeface="Consolas" panose="020B0609020204030204" pitchFamily="49" charset="0"/>
              </a:rPr>
              <a:t>基础配置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30697</TotalTime>
  <Words>370</Words>
  <Application>Microsoft Office PowerPoint</Application>
  <PresentationFormat>宽屏</PresentationFormat>
  <Paragraphs>77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</vt:i4>
      </vt:variant>
    </vt:vector>
  </HeadingPairs>
  <TitlesOfParts>
    <vt:vector size="28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bean配置</vt:lpstr>
      <vt:lpstr>bean基础配置</vt:lpstr>
      <vt:lpstr>PowerPoint 演示文稿</vt:lpstr>
      <vt:lpstr>PowerPoint 演示文稿</vt:lpstr>
      <vt:lpstr>PowerPoint 演示文稿</vt:lpstr>
      <vt:lpstr>PowerPoint 演示文稿</vt:lpstr>
      <vt:lpstr>bean基础配置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895</cp:revision>
  <dcterms:created xsi:type="dcterms:W3CDTF">2020-03-31T02:23:27Z</dcterms:created>
  <dcterms:modified xsi:type="dcterms:W3CDTF">2021-09-08T07:38:12Z</dcterms:modified>
</cp:coreProperties>
</file>