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6.xml" ContentType="application/vnd.openxmlformats-officedocument.theme+xml"/>
  <Override PartName="/ppt/slideLayouts/slideLayout22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665" r:id="rId2"/>
    <p:sldMasterId id="2147483707" r:id="rId3"/>
    <p:sldMasterId id="2147483700" r:id="rId4"/>
    <p:sldMasterId id="2147483698" r:id="rId5"/>
    <p:sldMasterId id="2147483668" r:id="rId6"/>
    <p:sldMasterId id="2147483672" r:id="rId7"/>
  </p:sldMasterIdLst>
  <p:notesMasterIdLst>
    <p:notesMasterId r:id="rId18"/>
  </p:notesMasterIdLst>
  <p:handoutMasterIdLst>
    <p:handoutMasterId r:id="rId19"/>
  </p:handoutMasterIdLst>
  <p:sldIdLst>
    <p:sldId id="462" r:id="rId8"/>
    <p:sldId id="1278" r:id="rId9"/>
    <p:sldId id="1280" r:id="rId10"/>
    <p:sldId id="1281" r:id="rId11"/>
    <p:sldId id="1283" r:id="rId12"/>
    <p:sldId id="1284" r:id="rId13"/>
    <p:sldId id="1285" r:id="rId14"/>
    <p:sldId id="1288" r:id="rId15"/>
    <p:sldId id="1287" r:id="rId16"/>
    <p:sldId id="1277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2B26"/>
    <a:srgbClr val="595959"/>
    <a:srgbClr val="F2F2F2"/>
    <a:srgbClr val="FFFFE4"/>
    <a:srgbClr val="49504F"/>
    <a:srgbClr val="D9D9D9"/>
    <a:srgbClr val="FFFFFF"/>
    <a:srgbClr val="E1E1E1"/>
    <a:srgbClr val="0070C0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40" autoAdjust="0"/>
    <p:restoredTop sz="96379" autoAdjust="0"/>
  </p:normalViewPr>
  <p:slideViewPr>
    <p:cSldViewPr snapToGrid="0">
      <p:cViewPr varScale="1">
        <p:scale>
          <a:sx n="110" d="100"/>
          <a:sy n="110" d="100"/>
        </p:scale>
        <p:origin x="57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8" d="100"/>
          <a:sy n="88" d="100"/>
        </p:scale>
        <p:origin x="382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tableStyles" Target="tableStyles.xml"/><Relationship Id="rId10" Type="http://schemas.openxmlformats.org/officeDocument/2006/relationships/slide" Target="slides/slide3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75BAB8F7-26C7-2345-A2F0-4C70E8EFA8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EB0FE49-C86E-0B42-8C7E-921C60B5AA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DFD10-C36A-A44C-AC52-E91D9A58CF7E}" type="datetimeFigureOut">
              <a:rPr kumimoji="1" lang="zh-CN" altLang="en-US" smtClean="0"/>
              <a:t>2021/4/12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E928822-8127-CD43-9156-5BB443851D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FC3EF7F-6078-7249-A167-F5C06879924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0B397-CD8F-1C4C-97BB-ADF18DDD1C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626559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7ACF5-0677-4CC5-89ED-AE83D3F5859D}" type="datetimeFigureOut">
              <a:rPr lang="zh-CN" altLang="en-US" smtClean="0"/>
              <a:t>2021/4/12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63F50-FC71-46DD-9BDC-11F985EF41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594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73366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70696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70720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14436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04219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97724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82202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66807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92143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469F54-72BF-044A-89E7-CDAF75E947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</a:p>
        </p:txBody>
      </p:sp>
      <p:sp>
        <p:nvSpPr>
          <p:cNvPr id="3" name="文本占位符 3">
            <a:extLst>
              <a:ext uri="{FF2B5EF4-FFF2-40B4-BE49-F238E27FC236}">
                <a16:creationId xmlns:a16="http://schemas.microsoft.com/office/drawing/2014/main" id="{FE68CD30-ECD6-A642-8C7F-BA42D1249DF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</a:p>
        </p:txBody>
      </p:sp>
    </p:spTree>
    <p:extLst>
      <p:ext uri="{BB962C8B-B14F-4D97-AF65-F5344CB8AC3E}">
        <p14:creationId xmlns:p14="http://schemas.microsoft.com/office/powerpoint/2010/main" val="588721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0081"/>
            <a:ext cx="9845675" cy="487143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9947CB16-8D08-5242-A2E0-936DC1D438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908806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B678CE99-982F-E747-B6C5-B29DECDE38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88D105DB-24C1-B042-AF5E-89B95733125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934933"/>
            <a:ext cx="10719120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88711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9C0915B4-3DAF-C444-883E-818CAE39A5B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5093"/>
            <a:ext cx="10748057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71635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1824831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28063303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24558441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4145838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>
            <a:extLst>
              <a:ext uri="{FF2B5EF4-FFF2-40B4-BE49-F238E27FC236}">
                <a16:creationId xmlns:a16="http://schemas.microsoft.com/office/drawing/2014/main" id="{380B9059-6AA7-9E4F-BC56-F30289A262EA}"/>
              </a:ext>
            </a:extLst>
          </p:cNvPr>
          <p:cNvSpPr/>
          <p:nvPr userDrawn="1"/>
        </p:nvSpPr>
        <p:spPr>
          <a:xfrm rot="5400000">
            <a:off x="941355" y="36120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>
            <a:extLst>
              <a:ext uri="{FF2B5EF4-FFF2-40B4-BE49-F238E27FC236}">
                <a16:creationId xmlns:a16="http://schemas.microsoft.com/office/drawing/2014/main" id="{D71D36F9-1B1C-094A-A062-19A46A7AB388}"/>
              </a:ext>
            </a:extLst>
          </p:cNvPr>
          <p:cNvSpPr/>
          <p:nvPr userDrawn="1"/>
        </p:nvSpPr>
        <p:spPr>
          <a:xfrm rot="5400000">
            <a:off x="1484022" y="26325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695420" y="29877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</a:p>
        </p:txBody>
      </p:sp>
      <p:sp>
        <p:nvSpPr>
          <p:cNvPr id="20" name="标题 1">
            <a:extLst>
              <a:ext uri="{FF2B5EF4-FFF2-40B4-BE49-F238E27FC236}">
                <a16:creationId xmlns:a16="http://schemas.microsoft.com/office/drawing/2014/main" id="{493FA365-EB18-4C49-B470-79A013EED4C7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24" name="六边形 23">
            <a:extLst>
              <a:ext uri="{FF2B5EF4-FFF2-40B4-BE49-F238E27FC236}">
                <a16:creationId xmlns:a16="http://schemas.microsoft.com/office/drawing/2014/main" id="{745B08E3-3066-3844-87E9-46D7426765C6}"/>
              </a:ext>
            </a:extLst>
          </p:cNvPr>
          <p:cNvSpPr/>
          <p:nvPr userDrawn="1"/>
        </p:nvSpPr>
        <p:spPr>
          <a:xfrm rot="5400000">
            <a:off x="3294074" y="22542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>
            <a:extLst>
              <a:ext uri="{FF2B5EF4-FFF2-40B4-BE49-F238E27FC236}">
                <a16:creationId xmlns:a16="http://schemas.microsoft.com/office/drawing/2014/main" id="{B7A42CA5-7885-7642-B20D-B92B35099CBC}"/>
              </a:ext>
            </a:extLst>
          </p:cNvPr>
          <p:cNvSpPr/>
          <p:nvPr userDrawn="1"/>
        </p:nvSpPr>
        <p:spPr>
          <a:xfrm rot="5400000">
            <a:off x="1198356" y="42315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>
            <a:extLst>
              <a:ext uri="{FF2B5EF4-FFF2-40B4-BE49-F238E27FC236}">
                <a16:creationId xmlns:a16="http://schemas.microsoft.com/office/drawing/2014/main" id="{DE7B2235-1C6B-6B44-BC4F-1EC9BD8B9D8D}"/>
              </a:ext>
            </a:extLst>
          </p:cNvPr>
          <p:cNvSpPr/>
          <p:nvPr userDrawn="1"/>
        </p:nvSpPr>
        <p:spPr>
          <a:xfrm rot="5400000">
            <a:off x="3642476" y="44903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>
            <a:extLst>
              <a:ext uri="{FF2B5EF4-FFF2-40B4-BE49-F238E27FC236}">
                <a16:creationId xmlns:a16="http://schemas.microsoft.com/office/drawing/2014/main" id="{5BF818FD-51C6-E54A-9D53-783E1313F19E}"/>
              </a:ext>
            </a:extLst>
          </p:cNvPr>
          <p:cNvSpPr/>
          <p:nvPr userDrawn="1"/>
        </p:nvSpPr>
        <p:spPr>
          <a:xfrm rot="5400000">
            <a:off x="1190641" y="18201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12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61137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>
              <a:extLst>
                <a:ext uri="{FF2B5EF4-FFF2-40B4-BE49-F238E27FC236}">
                  <a16:creationId xmlns:a16="http://schemas.microsoft.com/office/drawing/2014/main" id="{EBBF2F2F-D96E-4638-A53F-CD7237FF5C1E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  <p:sp>
        <p:nvSpPr>
          <p:cNvPr id="21" name="标题 1">
            <a:extLst>
              <a:ext uri="{FF2B5EF4-FFF2-40B4-BE49-F238E27FC236}">
                <a16:creationId xmlns:a16="http://schemas.microsoft.com/office/drawing/2014/main" id="{B0EF16AB-AE8A-5D46-82EA-397E62F93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41700943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>
              <a:extLst>
                <a:ext uri="{FF2B5EF4-FFF2-40B4-BE49-F238E27FC236}">
                  <a16:creationId xmlns:a16="http://schemas.microsoft.com/office/drawing/2014/main" id="{EBBF2F2F-D96E-4638-A53F-CD7237FF5C1E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小</a:t>
              </a:r>
              <a:r>
                <a:rPr lang="zh-CN" altLang="en-US" sz="4000" dirty="0" smtClean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结</a:t>
              </a:r>
              <a:endPara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sp>
        <p:nvSpPr>
          <p:cNvPr id="21" name="标题 1">
            <a:extLst>
              <a:ext uri="{FF2B5EF4-FFF2-40B4-BE49-F238E27FC236}">
                <a16:creationId xmlns:a16="http://schemas.microsoft.com/office/drawing/2014/main" id="{B0EF16AB-AE8A-5D46-82EA-397E62F93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34005949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189" marR="0" lvl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46942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标题 1">
            <a:extLst>
              <a:ext uri="{FF2B5EF4-FFF2-40B4-BE49-F238E27FC236}">
                <a16:creationId xmlns:a16="http://schemas.microsoft.com/office/drawing/2014/main" id="{B0EF16AB-AE8A-5D46-82EA-397E62F93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5" name="泪珠形 14">
            <a:extLst>
              <a:ext uri="{FF2B5EF4-FFF2-40B4-BE49-F238E27FC236}">
                <a16:creationId xmlns:a16="http://schemas.microsoft.com/office/drawing/2014/main" id="{0EFAFC56-5B16-1644-BDCA-117D21E2806E}"/>
              </a:ext>
            </a:extLst>
          </p:cNvPr>
          <p:cNvSpPr/>
          <p:nvPr userDrawn="1"/>
        </p:nvSpPr>
        <p:spPr>
          <a:xfrm>
            <a:off x="1013943" y="3264492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>
            <a:extLst>
              <a:ext uri="{FF2B5EF4-FFF2-40B4-BE49-F238E27FC236}">
                <a16:creationId xmlns:a16="http://schemas.microsoft.com/office/drawing/2014/main" id="{02C17FF1-E140-B64F-AF1C-FE17A937E731}"/>
              </a:ext>
            </a:extLst>
          </p:cNvPr>
          <p:cNvSpPr/>
          <p:nvPr userDrawn="1"/>
        </p:nvSpPr>
        <p:spPr>
          <a:xfrm>
            <a:off x="1645363" y="2434299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>
            <a:extLst>
              <a:ext uri="{FF2B5EF4-FFF2-40B4-BE49-F238E27FC236}">
                <a16:creationId xmlns:a16="http://schemas.microsoft.com/office/drawing/2014/main" id="{F639FB5D-6047-3448-A319-F4FD2BA72BB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>
            <a:extLst>
              <a:ext uri="{FF2B5EF4-FFF2-40B4-BE49-F238E27FC236}">
                <a16:creationId xmlns:a16="http://schemas.microsoft.com/office/drawing/2014/main" id="{0C1BFADD-1066-B04B-BD99-C7E20F0FA73E}"/>
              </a:ext>
            </a:extLst>
          </p:cNvPr>
          <p:cNvSpPr/>
          <p:nvPr userDrawn="1"/>
        </p:nvSpPr>
        <p:spPr>
          <a:xfrm>
            <a:off x="3663313" y="4089233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>
            <a:extLst>
              <a:ext uri="{FF2B5EF4-FFF2-40B4-BE49-F238E27FC236}">
                <a16:creationId xmlns:a16="http://schemas.microsoft.com/office/drawing/2014/main" id="{20149FF9-71F5-FB43-A7A0-BB0C90CB4486}"/>
              </a:ext>
            </a:extLst>
          </p:cNvPr>
          <p:cNvSpPr/>
          <p:nvPr userDrawn="1"/>
        </p:nvSpPr>
        <p:spPr>
          <a:xfrm>
            <a:off x="2152487" y="2051117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>
            <a:extLst>
              <a:ext uri="{FF2B5EF4-FFF2-40B4-BE49-F238E27FC236}">
                <a16:creationId xmlns:a16="http://schemas.microsoft.com/office/drawing/2014/main" id="{098F3E8C-7A22-A34B-817A-438DDA0CAC1C}"/>
              </a:ext>
            </a:extLst>
          </p:cNvPr>
          <p:cNvSpPr/>
          <p:nvPr userDrawn="1"/>
        </p:nvSpPr>
        <p:spPr>
          <a:xfrm>
            <a:off x="844996" y="3381144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06875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>
            <a:extLst>
              <a:ext uri="{FF2B5EF4-FFF2-40B4-BE49-F238E27FC236}">
                <a16:creationId xmlns:a16="http://schemas.microsoft.com/office/drawing/2014/main" id="{4AB6E3BD-F819-724D-9482-568CE7A3A1F8}"/>
              </a:ext>
            </a:extLst>
          </p:cNvPr>
          <p:cNvSpPr/>
          <p:nvPr userDrawn="1"/>
        </p:nvSpPr>
        <p:spPr>
          <a:xfrm rot="2700000">
            <a:off x="3564412" y="3089727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19BD6F73-BC4E-714F-81EB-5276C9B1460A}"/>
              </a:ext>
            </a:extLst>
          </p:cNvPr>
          <p:cNvSpPr/>
          <p:nvPr userDrawn="1"/>
        </p:nvSpPr>
        <p:spPr>
          <a:xfrm rot="2700000">
            <a:off x="3711024" y="4032814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93788A09-8D86-D048-B1A9-A02E86D4E252}"/>
              </a:ext>
            </a:extLst>
          </p:cNvPr>
          <p:cNvSpPr/>
          <p:nvPr userDrawn="1"/>
        </p:nvSpPr>
        <p:spPr>
          <a:xfrm rot="2700000">
            <a:off x="1595908" y="2140629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B9328185-789E-DD42-AA27-851035E2E6BA}"/>
              </a:ext>
            </a:extLst>
          </p:cNvPr>
          <p:cNvSpPr/>
          <p:nvPr userDrawn="1"/>
        </p:nvSpPr>
        <p:spPr>
          <a:xfrm rot="2700000">
            <a:off x="1559312" y="4247863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5F2080FE-05C6-2340-B7D7-FCDE4D780420}"/>
              </a:ext>
            </a:extLst>
          </p:cNvPr>
          <p:cNvSpPr/>
          <p:nvPr userDrawn="1"/>
        </p:nvSpPr>
        <p:spPr>
          <a:xfrm rot="2700000">
            <a:off x="986540" y="2161712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990C36A6-06C1-0647-8725-306AE7D5DB42}"/>
              </a:ext>
            </a:extLst>
          </p:cNvPr>
          <p:cNvSpPr/>
          <p:nvPr userDrawn="1"/>
        </p:nvSpPr>
        <p:spPr>
          <a:xfrm rot="2700000">
            <a:off x="1815645" y="2537749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21" name="标题 1">
            <a:extLst>
              <a:ext uri="{FF2B5EF4-FFF2-40B4-BE49-F238E27FC236}">
                <a16:creationId xmlns:a16="http://schemas.microsoft.com/office/drawing/2014/main" id="{B0EF16AB-AE8A-5D46-82EA-397E62F93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3" name="标题占位符 1">
            <a:extLst>
              <a:ext uri="{FF2B5EF4-FFF2-40B4-BE49-F238E27FC236}">
                <a16:creationId xmlns:a16="http://schemas.microsoft.com/office/drawing/2014/main" id="{C9A22D05-8FDB-7546-BB47-01F708903CC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9C7A4DAB-DC8A-9A43-A443-C9AE1D1E2698}"/>
              </a:ext>
            </a:extLst>
          </p:cNvPr>
          <p:cNvSpPr/>
          <p:nvPr userDrawn="1"/>
        </p:nvSpPr>
        <p:spPr>
          <a:xfrm rot="2700000">
            <a:off x="4273426" y="2466440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39224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4151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</p:spTree>
    <p:extLst>
      <p:ext uri="{BB962C8B-B14F-4D97-AF65-F5344CB8AC3E}">
        <p14:creationId xmlns:p14="http://schemas.microsoft.com/office/powerpoint/2010/main" val="2196259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239209-2A8D-D940-8FA0-61988543E49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CA56E57C-1F68-E948-87DC-0FF15A8C7DE7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</a:p>
        </p:txBody>
      </p:sp>
      <p:sp>
        <p:nvSpPr>
          <p:cNvPr id="17" name="文本占位符 13">
            <a:extLst>
              <a:ext uri="{FF2B5EF4-FFF2-40B4-BE49-F238E27FC236}">
                <a16:creationId xmlns:a16="http://schemas.microsoft.com/office/drawing/2014/main" id="{01590D97-7CA9-B247-806A-885950A786C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198760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>
            <a:extLst>
              <a:ext uri="{FF2B5EF4-FFF2-40B4-BE49-F238E27FC236}">
                <a16:creationId xmlns:a16="http://schemas.microsoft.com/office/drawing/2014/main" id="{ED1003EB-0D97-5849-AC50-BFB3EDAA3B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0C8E5D29-3E75-FC46-80C9-2080D9268EB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3315334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C2551-88ED-4239-96A2-7F3C49A205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 b="1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1BE760B7-955D-46DB-9CF6-0F5E75ACEF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8889851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lnSpc>
                <a:spcPct val="150000"/>
              </a:lnSpc>
              <a:buFont typeface="Wingdings" pitchFamily="2" charset="2"/>
              <a:buChar char="l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9FCFB1A-E1EE-3245-9778-ABB7ACB14F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4418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>
            <a:extLst>
              <a:ext uri="{FF2B5EF4-FFF2-40B4-BE49-F238E27FC236}">
                <a16:creationId xmlns:a16="http://schemas.microsoft.com/office/drawing/2014/main" id="{2DD40269-A2A6-814E-991D-1DBB1287380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639914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46133"/>
            <a:ext cx="10719120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64C54839-92D5-0E4E-B9C2-203FF53C32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>
            <a:extLst>
              <a:ext uri="{FF2B5EF4-FFF2-40B4-BE49-F238E27FC236}">
                <a16:creationId xmlns:a16="http://schemas.microsoft.com/office/drawing/2014/main" id="{E5CC542A-FF04-5243-BA82-1AC7B0A112E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1" y="940081"/>
            <a:ext cx="1071912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862767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E4D92416-D30F-8049-AD27-C955EC07F2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5" name="文本占位符 9">
            <a:extLst>
              <a:ext uri="{FF2B5EF4-FFF2-40B4-BE49-F238E27FC236}">
                <a16:creationId xmlns:a16="http://schemas.microsoft.com/office/drawing/2014/main" id="{FB933948-E99B-AD48-8B41-DEA66BC8FB5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11">
            <a:extLst>
              <a:ext uri="{FF2B5EF4-FFF2-40B4-BE49-F238E27FC236}">
                <a16:creationId xmlns:a16="http://schemas.microsoft.com/office/drawing/2014/main" id="{D8BA1B0F-468D-0446-AB7E-B23A83414DF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46133"/>
            <a:ext cx="10748057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7497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svg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8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17" Type="http://schemas.openxmlformats.org/officeDocument/2006/relationships/theme" Target="../theme/theme6.xml"/><Relationship Id="rId2" Type="http://schemas.openxmlformats.org/officeDocument/2006/relationships/slideLayout" Target="../slideLayouts/slideLayout7.xml"/><Relationship Id="rId16" Type="http://schemas.openxmlformats.org/officeDocument/2006/relationships/slideLayout" Target="../slideLayouts/slideLayout21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9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>
            <a:extLst>
              <a:ext uri="{FF2B5EF4-FFF2-40B4-BE49-F238E27FC236}">
                <a16:creationId xmlns:a16="http://schemas.microsoft.com/office/drawing/2014/main" id="{D359BD9D-8F8C-A44C-91CC-CA8F5146AA4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677" y="5726430"/>
            <a:ext cx="2748647" cy="448662"/>
          </a:xfrm>
          <a:prstGeom prst="rect">
            <a:avLst/>
          </a:prstGeom>
        </p:spPr>
      </p:pic>
      <p:sp>
        <p:nvSpPr>
          <p:cNvPr id="30" name="六边形 29">
            <a:extLst>
              <a:ext uri="{FF2B5EF4-FFF2-40B4-BE49-F238E27FC236}">
                <a16:creationId xmlns:a16="http://schemas.microsoft.com/office/drawing/2014/main" id="{6F51DA0D-EA98-B14B-A35B-7EDF8DBC5804}"/>
              </a:ext>
            </a:extLst>
          </p:cNvPr>
          <p:cNvSpPr/>
          <p:nvPr userDrawn="1"/>
        </p:nvSpPr>
        <p:spPr>
          <a:xfrm rot="5400000">
            <a:off x="8672366" y="-244234"/>
            <a:ext cx="1034350" cy="1136649"/>
          </a:xfrm>
          <a:custGeom>
            <a:avLst/>
            <a:gdLst>
              <a:gd name="connsiteX0" fmla="*/ 0 w 1318512"/>
              <a:gd name="connsiteY0" fmla="*/ 568325 h 1136649"/>
              <a:gd name="connsiteX1" fmla="*/ 284162 w 1318512"/>
              <a:gd name="connsiteY1" fmla="*/ 0 h 1136649"/>
              <a:gd name="connsiteX2" fmla="*/ 1034350 w 1318512"/>
              <a:gd name="connsiteY2" fmla="*/ 0 h 1136649"/>
              <a:gd name="connsiteX3" fmla="*/ 1318512 w 1318512"/>
              <a:gd name="connsiteY3" fmla="*/ 568325 h 1136649"/>
              <a:gd name="connsiteX4" fmla="*/ 1034350 w 1318512"/>
              <a:gd name="connsiteY4" fmla="*/ 1136649 h 1136649"/>
              <a:gd name="connsiteX5" fmla="*/ 284162 w 1318512"/>
              <a:gd name="connsiteY5" fmla="*/ 1136649 h 1136649"/>
              <a:gd name="connsiteX6" fmla="*/ 0 w 1318512"/>
              <a:gd name="connsiteY6" fmla="*/ 568325 h 1136649"/>
              <a:gd name="connsiteX0" fmla="*/ 0 w 1034350"/>
              <a:gd name="connsiteY0" fmla="*/ 1136649 h 1136649"/>
              <a:gd name="connsiteX1" fmla="*/ 0 w 1034350"/>
              <a:gd name="connsiteY1" fmla="*/ 0 h 1136649"/>
              <a:gd name="connsiteX2" fmla="*/ 750188 w 1034350"/>
              <a:gd name="connsiteY2" fmla="*/ 0 h 1136649"/>
              <a:gd name="connsiteX3" fmla="*/ 1034350 w 1034350"/>
              <a:gd name="connsiteY3" fmla="*/ 568325 h 1136649"/>
              <a:gd name="connsiteX4" fmla="*/ 750188 w 1034350"/>
              <a:gd name="connsiteY4" fmla="*/ 1136649 h 1136649"/>
              <a:gd name="connsiteX5" fmla="*/ 0 w 1034350"/>
              <a:gd name="connsiteY5" fmla="*/ 1136649 h 1136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34350" h="1136649">
                <a:moveTo>
                  <a:pt x="0" y="1136649"/>
                </a:moveTo>
                <a:lnTo>
                  <a:pt x="0" y="0"/>
                </a:lnTo>
                <a:lnTo>
                  <a:pt x="750188" y="0"/>
                </a:lnTo>
                <a:lnTo>
                  <a:pt x="1034350" y="568325"/>
                </a:lnTo>
                <a:lnTo>
                  <a:pt x="750188" y="1136649"/>
                </a:lnTo>
                <a:lnTo>
                  <a:pt x="0" y="1136649"/>
                </a:ln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六边形 30">
            <a:extLst>
              <a:ext uri="{FF2B5EF4-FFF2-40B4-BE49-F238E27FC236}">
                <a16:creationId xmlns:a16="http://schemas.microsoft.com/office/drawing/2014/main" id="{B0F52978-FC9E-FC46-A244-4605B31E7CC6}"/>
              </a:ext>
            </a:extLst>
          </p:cNvPr>
          <p:cNvSpPr/>
          <p:nvPr userDrawn="1"/>
        </p:nvSpPr>
        <p:spPr>
          <a:xfrm rot="5400000">
            <a:off x="9521078" y="753888"/>
            <a:ext cx="523072" cy="450925"/>
          </a:xfrm>
          <a:prstGeom prst="hexagon">
            <a:avLst/>
          </a:prstGeom>
          <a:solidFill>
            <a:srgbClr val="49504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六边形 31">
            <a:extLst>
              <a:ext uri="{FF2B5EF4-FFF2-40B4-BE49-F238E27FC236}">
                <a16:creationId xmlns:a16="http://schemas.microsoft.com/office/drawing/2014/main" id="{6677D3A6-DA28-9444-815A-4524D9FED995}"/>
              </a:ext>
            </a:extLst>
          </p:cNvPr>
          <p:cNvSpPr/>
          <p:nvPr userDrawn="1"/>
        </p:nvSpPr>
        <p:spPr>
          <a:xfrm rot="5400000">
            <a:off x="8027944" y="996957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六边形 32">
            <a:extLst>
              <a:ext uri="{FF2B5EF4-FFF2-40B4-BE49-F238E27FC236}">
                <a16:creationId xmlns:a16="http://schemas.microsoft.com/office/drawing/2014/main" id="{B3967B50-7DD6-B247-97B6-4844195F68D5}"/>
              </a:ext>
            </a:extLst>
          </p:cNvPr>
          <p:cNvSpPr/>
          <p:nvPr userDrawn="1"/>
        </p:nvSpPr>
        <p:spPr>
          <a:xfrm rot="5400000">
            <a:off x="10287577" y="140894"/>
            <a:ext cx="196767" cy="169627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六边形 33">
            <a:extLst>
              <a:ext uri="{FF2B5EF4-FFF2-40B4-BE49-F238E27FC236}">
                <a16:creationId xmlns:a16="http://schemas.microsoft.com/office/drawing/2014/main" id="{4C290A33-8D65-DC47-BE12-79B4B22A299D}"/>
              </a:ext>
            </a:extLst>
          </p:cNvPr>
          <p:cNvSpPr/>
          <p:nvPr userDrawn="1"/>
        </p:nvSpPr>
        <p:spPr>
          <a:xfrm rot="5400000">
            <a:off x="3684719" y="893697"/>
            <a:ext cx="886529" cy="76425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六边形 34">
            <a:extLst>
              <a:ext uri="{FF2B5EF4-FFF2-40B4-BE49-F238E27FC236}">
                <a16:creationId xmlns:a16="http://schemas.microsoft.com/office/drawing/2014/main" id="{E0867641-ABCE-C84A-84A4-696E52E6543B}"/>
              </a:ext>
            </a:extLst>
          </p:cNvPr>
          <p:cNvSpPr/>
          <p:nvPr userDrawn="1"/>
        </p:nvSpPr>
        <p:spPr>
          <a:xfrm rot="5400000">
            <a:off x="11266257" y="1225116"/>
            <a:ext cx="206955" cy="17841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六边形 35">
            <a:extLst>
              <a:ext uri="{FF2B5EF4-FFF2-40B4-BE49-F238E27FC236}">
                <a16:creationId xmlns:a16="http://schemas.microsoft.com/office/drawing/2014/main" id="{3DC81806-A479-FD47-B1B6-A77189F32D48}"/>
              </a:ext>
            </a:extLst>
          </p:cNvPr>
          <p:cNvSpPr/>
          <p:nvPr userDrawn="1"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AD2B2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六边形 36">
            <a:extLst>
              <a:ext uri="{FF2B5EF4-FFF2-40B4-BE49-F238E27FC236}">
                <a16:creationId xmlns:a16="http://schemas.microsoft.com/office/drawing/2014/main" id="{D15987B7-89CB-8549-AEE5-ADD4AED257B7}"/>
              </a:ext>
            </a:extLst>
          </p:cNvPr>
          <p:cNvSpPr/>
          <p:nvPr userDrawn="1"/>
        </p:nvSpPr>
        <p:spPr>
          <a:xfrm rot="5400000">
            <a:off x="4564916" y="775592"/>
            <a:ext cx="369001" cy="318105"/>
          </a:xfrm>
          <a:prstGeom prst="hexagon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>
            <a:extLst>
              <a:ext uri="{FF2B5EF4-FFF2-40B4-BE49-F238E27FC236}">
                <a16:creationId xmlns:a16="http://schemas.microsoft.com/office/drawing/2014/main" id="{382A540C-45FC-EB45-96D5-1EA0511DAF21}"/>
              </a:ext>
            </a:extLst>
          </p:cNvPr>
          <p:cNvCxnSpPr>
            <a:cxnSpLocks/>
          </p:cNvCxnSpPr>
          <p:nvPr userDrawn="1"/>
        </p:nvCxnSpPr>
        <p:spPr>
          <a:xfrm>
            <a:off x="9997213" y="1131213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28569DD6-18D5-5D45-BC4E-E4C2727B945C}"/>
              </a:ext>
            </a:extLst>
          </p:cNvPr>
          <p:cNvCxnSpPr>
            <a:cxnSpLocks/>
          </p:cNvCxnSpPr>
          <p:nvPr userDrawn="1"/>
        </p:nvCxnSpPr>
        <p:spPr>
          <a:xfrm>
            <a:off x="3898416" y="466240"/>
            <a:ext cx="691948" cy="366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7860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3A7F5CA1-11F4-B94D-84AE-F6E3E12DEC4D}"/>
              </a:ext>
            </a:extLst>
          </p:cNvPr>
          <p:cNvGrpSpPr/>
          <p:nvPr userDrawn="1"/>
        </p:nvGrpSpPr>
        <p:grpSpPr>
          <a:xfrm>
            <a:off x="2126595" y="2260317"/>
            <a:ext cx="2280944" cy="1168683"/>
            <a:chOff x="1984355" y="1223746"/>
            <a:chExt cx="2280944" cy="1168683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DB73C1A2-926E-3849-92AB-BCE7B4C71DF2}"/>
                </a:ext>
              </a:extLst>
            </p:cNvPr>
            <p:cNvSpPr txBox="1"/>
            <p:nvPr/>
          </p:nvSpPr>
          <p:spPr>
            <a:xfrm>
              <a:off x="2549296" y="1223746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 dirty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3EC96A2F-7D7A-F34F-9BE8-8ADCD2919ACB}"/>
                </a:ext>
              </a:extLst>
            </p:cNvPr>
            <p:cNvSpPr txBox="1"/>
            <p:nvPr/>
          </p:nvSpPr>
          <p:spPr>
            <a:xfrm>
              <a:off x="1984355" y="1869209"/>
              <a:ext cx="183394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8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23" name="直接连接符 2">
              <a:extLst>
                <a:ext uri="{FF2B5EF4-FFF2-40B4-BE49-F238E27FC236}">
                  <a16:creationId xmlns:a16="http://schemas.microsoft.com/office/drawing/2014/main" id="{83E925B0-57FD-8B4B-8FF7-8BCD8AADEF23}"/>
                </a:ext>
              </a:extLst>
            </p:cNvPr>
            <p:cNvCxnSpPr>
              <a:cxnSpLocks/>
            </p:cNvCxnSpPr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六边形 24">
              <a:extLst>
                <a:ext uri="{FF2B5EF4-FFF2-40B4-BE49-F238E27FC236}">
                  <a16:creationId xmlns:a16="http://schemas.microsoft.com/office/drawing/2014/main" id="{3EDCC472-8CF0-F84C-9270-06FAC7E8DD4D}"/>
                </a:ext>
              </a:extLst>
            </p:cNvPr>
            <p:cNvSpPr/>
            <p:nvPr/>
          </p:nvSpPr>
          <p:spPr>
            <a:xfrm rot="5400000">
              <a:off x="2142134" y="1404577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六边形 25">
              <a:extLst>
                <a:ext uri="{FF2B5EF4-FFF2-40B4-BE49-F238E27FC236}">
                  <a16:creationId xmlns:a16="http://schemas.microsoft.com/office/drawing/2014/main" id="{E8F71936-0CC4-CB4A-AF12-89754A9ADA5D}"/>
                </a:ext>
              </a:extLst>
            </p:cNvPr>
            <p:cNvSpPr/>
            <p:nvPr/>
          </p:nvSpPr>
          <p:spPr>
            <a:xfrm rot="5400000">
              <a:off x="2037082" y="1610051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59586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88438130-7B30-A94E-B2AC-38EDD0B85909}"/>
              </a:ext>
            </a:extLst>
          </p:cNvPr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B73C1A2-926E-3849-92AB-BCE7B4C71DF2}"/>
              </a:ext>
            </a:extLst>
          </p:cNvPr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EC96A2F-7D7A-F34F-9BE8-8ADCD2919ACB}"/>
              </a:ext>
            </a:extLst>
          </p:cNvPr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3" name="直接连接符 2">
            <a:extLst>
              <a:ext uri="{FF2B5EF4-FFF2-40B4-BE49-F238E27FC236}">
                <a16:creationId xmlns:a16="http://schemas.microsoft.com/office/drawing/2014/main" id="{83E925B0-57FD-8B4B-8FF7-8BCD8AADEF23}"/>
              </a:ext>
            </a:extLst>
          </p:cNvPr>
          <p:cNvCxnSpPr>
            <a:cxnSpLocks/>
          </p:cNvCxnSpPr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>
            <a:extLst>
              <a:ext uri="{FF2B5EF4-FFF2-40B4-BE49-F238E27FC236}">
                <a16:creationId xmlns:a16="http://schemas.microsoft.com/office/drawing/2014/main" id="{A7484BB2-BD94-3C49-9EC4-B9A294E2AF2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87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:a16="http://schemas.microsoft.com/office/drawing/2014/main" id="{91B717BE-9DF9-1B41-9DBF-CB511A9C606B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六边形 7">
            <a:extLst>
              <a:ext uri="{FF2B5EF4-FFF2-40B4-BE49-F238E27FC236}">
                <a16:creationId xmlns:a16="http://schemas.microsoft.com/office/drawing/2014/main" id="{998722ED-C4DC-C24C-A17B-B9CA36751549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7575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:a16="http://schemas.microsoft.com/office/drawing/2014/main" id="{D82380DF-4088-5449-BBFC-0B57E0B8F475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六边形 10">
            <a:extLst>
              <a:ext uri="{FF2B5EF4-FFF2-40B4-BE49-F238E27FC236}">
                <a16:creationId xmlns:a16="http://schemas.microsoft.com/office/drawing/2014/main" id="{2FB8D235-9189-C14B-8111-0D705B9AA121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55265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0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cxnSp>
        <p:nvCxnSpPr>
          <p:cNvPr id="11" name="直接连接符 22">
            <a:extLst>
              <a:ext uri="{FF2B5EF4-FFF2-40B4-BE49-F238E27FC236}">
                <a16:creationId xmlns:a16="http://schemas.microsoft.com/office/drawing/2014/main" id="{E3D0AD59-338B-5041-BA54-3D9BB0E399D6}"/>
              </a:ext>
            </a:extLst>
          </p:cNvPr>
          <p:cNvCxnSpPr/>
          <p:nvPr userDrawn="1"/>
        </p:nvCxnSpPr>
        <p:spPr>
          <a:xfrm flipH="1">
            <a:off x="323600" y="763880"/>
            <a:ext cx="11544801" cy="0"/>
          </a:xfrm>
          <a:prstGeom prst="line">
            <a:avLst/>
          </a:prstGeom>
          <a:ln w="9525">
            <a:solidFill>
              <a:srgbClr val="F2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F2197ADE-85E8-B341-8233-C315893A0BCC}"/>
              </a:ext>
            </a:extLst>
          </p:cNvPr>
          <p:cNvGrpSpPr/>
          <p:nvPr userDrawn="1"/>
        </p:nvGrpSpPr>
        <p:grpSpPr>
          <a:xfrm>
            <a:off x="0" y="420997"/>
            <a:ext cx="224590" cy="220464"/>
            <a:chOff x="0" y="262878"/>
            <a:chExt cx="224590" cy="506266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C3756651-9738-8349-95DA-B0B282B3FAEA}"/>
                </a:ext>
              </a:extLst>
            </p:cNvPr>
            <p:cNvSpPr/>
            <p:nvPr/>
          </p:nvSpPr>
          <p:spPr>
            <a:xfrm>
              <a:off x="0" y="262878"/>
              <a:ext cx="224590" cy="50626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5EF63353-41E7-0E43-AFC0-B2282740E9FE}"/>
                </a:ext>
              </a:extLst>
            </p:cNvPr>
            <p:cNvSpPr/>
            <p:nvPr/>
          </p:nvSpPr>
          <p:spPr>
            <a:xfrm>
              <a:off x="142500" y="262878"/>
              <a:ext cx="82090" cy="506266"/>
            </a:xfrm>
            <a:prstGeom prst="rect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pic>
        <p:nvPicPr>
          <p:cNvPr id="16" name="图片 15">
            <a:extLst>
              <a:ext uri="{FF2B5EF4-FFF2-40B4-BE49-F238E27FC236}">
                <a16:creationId xmlns:a16="http://schemas.microsoft.com/office/drawing/2014/main" id="{27893006-C6C0-BC4A-8CFB-289F585A2778}"/>
              </a:ext>
            </a:extLst>
          </p:cNvPr>
          <p:cNvPicPr>
            <a:picLocks noChangeAspect="1"/>
          </p:cNvPicPr>
          <p:nvPr userDrawn="1"/>
        </p:nvPicPr>
        <p:blipFill>
          <a:blip r:embed="rId1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4242" y="283220"/>
            <a:ext cx="1225447" cy="358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442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83" r:id="rId3"/>
    <p:sldLayoutId id="2147483678" r:id="rId4"/>
    <p:sldLayoutId id="2147483679" r:id="rId5"/>
    <p:sldLayoutId id="2147483680" r:id="rId6"/>
    <p:sldLayoutId id="2147483677" r:id="rId7"/>
    <p:sldLayoutId id="2147483702" r:id="rId8"/>
    <p:sldLayoutId id="2147483703" r:id="rId9"/>
    <p:sldLayoutId id="2147483709" r:id="rId10"/>
    <p:sldLayoutId id="2147483704" r:id="rId11"/>
    <p:sldLayoutId id="2147483681" r:id="rId12"/>
    <p:sldLayoutId id="2147483693" r:id="rId13"/>
    <p:sldLayoutId id="2147483711" r:id="rId14"/>
    <p:sldLayoutId id="2147483710" r:id="rId15"/>
    <p:sldLayoutId id="2147483706" r:id="rId16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8713" y="2604635"/>
            <a:ext cx="2314575" cy="955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715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16EC87-9B0D-CD4B-997D-0A66FE90B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49563"/>
            <a:ext cx="10541000" cy="1158875"/>
          </a:xfrm>
        </p:spPr>
        <p:txBody>
          <a:bodyPr/>
          <a:lstStyle/>
          <a:p>
            <a:r>
              <a:rPr kumimoji="1" lang="zh-CN" altLang="en-US" dirty="0" smtClean="0">
                <a:latin typeface="Consolas" panose="020B0609020204030204" pitchFamily="49" charset="0"/>
              </a:rPr>
              <a:t>依赖注入方式</a:t>
            </a:r>
            <a:endParaRPr kumimoji="1" lang="zh-CN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3974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7A685B-F94D-194F-BA07-9413F6ABF7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/>
              </a:rPr>
              <a:t>依赖</a:t>
            </a:r>
            <a:r>
              <a:rPr lang="zh-CN" altLang="en-US" dirty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/>
              </a:rPr>
              <a:t>注入方式</a:t>
            </a:r>
            <a:endParaRPr lang="en-US" altLang="zh-CN" dirty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/>
            </a:endParaRPr>
          </a:p>
          <a:p>
            <a:pPr marL="895335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1600" b="0" dirty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/>
              </a:rPr>
              <a:t>setter</a:t>
            </a:r>
            <a:r>
              <a:rPr lang="zh-CN" altLang="en-US" sz="1600" b="0" dirty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/>
              </a:rPr>
              <a:t>注入</a:t>
            </a:r>
            <a:endParaRPr lang="en-US" altLang="zh-CN" sz="1600" b="0" dirty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/>
            </a:endParaRPr>
          </a:p>
          <a:p>
            <a:pPr marL="1504920" lvl="2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1667" b="0" dirty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/>
              </a:rPr>
              <a:t>简单类型</a:t>
            </a:r>
            <a:endParaRPr lang="en-US" altLang="zh-CN" sz="1667" b="0" dirty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/>
            </a:endParaRPr>
          </a:p>
          <a:p>
            <a:pPr marL="1504920" lvl="2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1667" b="0" dirty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/>
              </a:rPr>
              <a:t>引用类型</a:t>
            </a:r>
            <a:endParaRPr lang="en-US" altLang="zh-CN" sz="1667" b="0" dirty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/>
            </a:endParaRPr>
          </a:p>
          <a:p>
            <a:pPr marL="895335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b="0" dirty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/>
              </a:rPr>
              <a:t>构造器注入</a:t>
            </a:r>
            <a:endParaRPr lang="en-US" altLang="zh-CN" sz="1600" b="0" dirty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/>
            </a:endParaRPr>
          </a:p>
          <a:p>
            <a:pPr marL="1504920" lvl="2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1667" b="0" dirty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/>
              </a:rPr>
              <a:t>简单类型</a:t>
            </a:r>
            <a:endParaRPr lang="en-US" altLang="zh-CN" sz="1667" b="0" dirty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/>
            </a:endParaRPr>
          </a:p>
          <a:p>
            <a:pPr marL="1504920" lvl="2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1667" b="0" dirty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/>
              </a:rPr>
              <a:t>引用</a:t>
            </a:r>
            <a:r>
              <a:rPr lang="zh-CN" altLang="en-US" sz="1667" b="0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/>
              </a:rPr>
              <a:t>类型</a:t>
            </a:r>
            <a:endParaRPr lang="en-US" altLang="zh-CN" sz="1667" b="0" dirty="0" smtClean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/>
              </a:rPr>
              <a:t>依赖注入</a:t>
            </a:r>
            <a:r>
              <a:rPr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/>
              </a:rPr>
              <a:t>方式选择</a:t>
            </a:r>
            <a:endParaRPr lang="en-US" altLang="zh-CN" dirty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/>
            </a:endParaRPr>
          </a:p>
          <a:p>
            <a:pPr marL="895335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b="0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/>
              </a:rPr>
              <a:t>建议使用</a:t>
            </a:r>
            <a:r>
              <a:rPr lang="en-US" altLang="zh-CN" sz="1600" b="0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/>
              </a:rPr>
              <a:t>setter</a:t>
            </a:r>
            <a:r>
              <a:rPr lang="zh-CN" altLang="en-US" sz="1600" b="0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/>
              </a:rPr>
              <a:t>注入</a:t>
            </a:r>
            <a:endParaRPr lang="en-US" altLang="zh-CN" sz="1600" b="0" dirty="0" smtClean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/>
            </a:endParaRPr>
          </a:p>
          <a:p>
            <a:pPr marL="895335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b="0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/>
              </a:rPr>
              <a:t>第三方技术根据情况选择</a:t>
            </a:r>
            <a:endParaRPr lang="en-US" altLang="zh-CN" sz="1600" b="0" dirty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/>
            </a:endParaRPr>
          </a:p>
        </p:txBody>
      </p:sp>
      <p:sp>
        <p:nvSpPr>
          <p:cNvPr id="8" name="标题 4">
            <a:extLst>
              <a:ext uri="{FF2B5EF4-FFF2-40B4-BE49-F238E27FC236}">
                <a16:creationId xmlns:a16="http://schemas.microsoft.com/office/drawing/2014/main" id="{AB34E976-B681-9A4C-B3D0-09DC1AA2C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880" y="234029"/>
            <a:ext cx="8771021" cy="517190"/>
          </a:xfrm>
        </p:spPr>
        <p:txBody>
          <a:bodyPr/>
          <a:lstStyle/>
          <a:p>
            <a:r>
              <a:rPr kumimoji="1" lang="zh-CN" altLang="en-US" dirty="0">
                <a:latin typeface="Consolas" panose="020B0609020204030204" pitchFamily="49" charset="0"/>
              </a:rPr>
              <a:t>依赖注入方式</a:t>
            </a:r>
            <a:endParaRPr lang="zh-CN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7576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AB34E976-B681-9A4C-B3D0-09DC1AA2C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880" y="234029"/>
            <a:ext cx="8771021" cy="517190"/>
          </a:xfrm>
        </p:spPr>
        <p:txBody>
          <a:bodyPr/>
          <a:lstStyle/>
          <a:p>
            <a:r>
              <a:rPr kumimoji="1" lang="zh-CN" altLang="en-US" dirty="0" smtClean="0">
                <a:latin typeface="Consolas" panose="020B0609020204030204" pitchFamily="49" charset="0"/>
              </a:rPr>
              <a:t>依赖注入方式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3E4A1AFF-5EB0-5C4B-93C7-DF3AA87FFA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761379"/>
            <a:ext cx="12192000" cy="6018561"/>
          </a:xfrm>
        </p:spPr>
        <p:txBody>
          <a:bodyPr anchor="ctr" anchorCtr="1"/>
          <a:lstStyle/>
          <a:p>
            <a:pPr marL="0" indent="0">
              <a:buNone/>
            </a:pPr>
            <a:r>
              <a:rPr kumimoji="1" lang="zh-CN" altLang="en-US" sz="4200" b="1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依赖注入的两种方式</a:t>
            </a:r>
            <a:endParaRPr kumimoji="1" lang="en-US" altLang="zh-CN" sz="4200" b="1" dirty="0" smtClean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40471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占位符 1">
            <a:extLst>
              <a:ext uri="{FF2B5EF4-FFF2-40B4-BE49-F238E27FC236}">
                <a16:creationId xmlns:a16="http://schemas.microsoft.com/office/drawing/2014/main" id="{3E4A1AFF-5EB0-5C4B-93C7-DF3AA87FFA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018110"/>
            <a:ext cx="10723473" cy="4727021"/>
          </a:xfrm>
        </p:spPr>
        <p:txBody>
          <a:bodyPr anchor="t" anchorCtr="0"/>
          <a:lstStyle/>
          <a:p>
            <a:r>
              <a:rPr lang="zh-CN" altLang="en-US" dirty="0" smtClean="0">
                <a:latin typeface="Consolas" panose="020B0609020204030204" pitchFamily="49" charset="0"/>
              </a:rPr>
              <a:t>思考</a:t>
            </a:r>
            <a:r>
              <a:rPr lang="zh-CN" altLang="en-US" dirty="0">
                <a:latin typeface="Consolas" panose="020B0609020204030204" pitchFamily="49" charset="0"/>
              </a:rPr>
              <a:t>：向一个类中传递数据的方式有几种？</a:t>
            </a:r>
            <a:endParaRPr lang="en-US" altLang="zh-CN" dirty="0">
              <a:latin typeface="Consolas" panose="020B0609020204030204" pitchFamily="49" charset="0"/>
            </a:endParaRPr>
          </a:p>
          <a:p>
            <a:pPr marL="720362" lvl="2" indent="-360000">
              <a:buClr>
                <a:srgbClr val="404040"/>
              </a:buClr>
              <a:buSzPct val="85000"/>
              <a:buFont typeface="Wingdings" panose="05000000000000000000" pitchFamily="2" charset="2"/>
              <a:buChar char="n"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普通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方法（</a:t>
            </a: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set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方法）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  <a:p>
            <a:pPr marL="720362" lvl="2" indent="-360000">
              <a:buClr>
                <a:srgbClr val="404040"/>
              </a:buClr>
              <a:buSzPct val="85000"/>
              <a:buFont typeface="Wingdings" panose="05000000000000000000" pitchFamily="2" charset="2"/>
              <a:buChar char="n"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构造方法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  <a:p>
            <a:r>
              <a:rPr lang="zh-CN" altLang="en-US" dirty="0" smtClean="0">
                <a:latin typeface="Consolas" panose="020B0609020204030204" pitchFamily="49" charset="0"/>
              </a:rPr>
              <a:t>思考：依赖</a:t>
            </a:r>
            <a:r>
              <a:rPr lang="zh-CN" altLang="en-US" dirty="0">
                <a:latin typeface="Consolas" panose="020B0609020204030204" pitchFamily="49" charset="0"/>
              </a:rPr>
              <a:t>注入描述了在容器中建立</a:t>
            </a:r>
            <a:r>
              <a:rPr lang="en-US" altLang="zh-CN" dirty="0">
                <a:latin typeface="Consolas" panose="020B0609020204030204" pitchFamily="49" charset="0"/>
              </a:rPr>
              <a:t>bean</a:t>
            </a:r>
            <a:r>
              <a:rPr lang="zh-CN" altLang="en-US" dirty="0">
                <a:latin typeface="Consolas" panose="020B0609020204030204" pitchFamily="49" charset="0"/>
              </a:rPr>
              <a:t>与</a:t>
            </a:r>
            <a:r>
              <a:rPr lang="en-US" altLang="zh-CN" dirty="0">
                <a:latin typeface="Consolas" panose="020B0609020204030204" pitchFamily="49" charset="0"/>
              </a:rPr>
              <a:t>bean</a:t>
            </a:r>
            <a:r>
              <a:rPr lang="zh-CN" altLang="en-US" dirty="0">
                <a:latin typeface="Consolas" panose="020B0609020204030204" pitchFamily="49" charset="0"/>
              </a:rPr>
              <a:t>之间依赖关系的</a:t>
            </a:r>
            <a:r>
              <a:rPr lang="zh-CN" altLang="en-US" dirty="0" smtClean="0">
                <a:latin typeface="Consolas" panose="020B0609020204030204" pitchFamily="49" charset="0"/>
              </a:rPr>
              <a:t>过程，如果</a:t>
            </a:r>
            <a:r>
              <a:rPr lang="en-US" altLang="zh-CN" dirty="0" smtClean="0">
                <a:latin typeface="Consolas" panose="020B0609020204030204" pitchFamily="49" charset="0"/>
              </a:rPr>
              <a:t>bean</a:t>
            </a:r>
            <a:r>
              <a:rPr lang="zh-CN" altLang="en-US" dirty="0" smtClean="0">
                <a:latin typeface="Consolas" panose="020B0609020204030204" pitchFamily="49" charset="0"/>
              </a:rPr>
              <a:t>运行需要的是数字或字符串呢？</a:t>
            </a:r>
            <a:endParaRPr lang="en-US" altLang="zh-CN" dirty="0">
              <a:latin typeface="Consolas" panose="020B0609020204030204" pitchFamily="49" charset="0"/>
            </a:endParaRPr>
          </a:p>
          <a:p>
            <a:pPr lvl="1">
              <a:buFont typeface="Wingdings" panose="05000000000000000000" pitchFamily="2" charset="2"/>
              <a:buChar char="n"/>
            </a:pPr>
            <a:r>
              <a:rPr lang="zh-CN" altLang="en-US" dirty="0" smtClean="0">
                <a:latin typeface="Consolas" panose="020B0609020204030204" pitchFamily="49" charset="0"/>
              </a:rPr>
              <a:t>引用类型</a:t>
            </a:r>
            <a:endParaRPr lang="en-US" altLang="zh-CN" dirty="0" smtClean="0">
              <a:latin typeface="Consolas" panose="020B0609020204030204" pitchFamily="49" charset="0"/>
            </a:endParaRPr>
          </a:p>
          <a:p>
            <a:pPr lvl="1">
              <a:buFont typeface="Wingdings" panose="05000000000000000000" pitchFamily="2" charset="2"/>
              <a:buChar char="n"/>
            </a:pPr>
            <a:r>
              <a:rPr lang="zh-CN" altLang="en-US" dirty="0" smtClean="0">
                <a:latin typeface="Consolas" panose="020B0609020204030204" pitchFamily="49" charset="0"/>
              </a:rPr>
              <a:t>简单类型（基本数据类型与</a:t>
            </a:r>
            <a:r>
              <a:rPr lang="en-US" altLang="zh-CN" dirty="0" smtClean="0">
                <a:latin typeface="Consolas" panose="020B0609020204030204" pitchFamily="49" charset="0"/>
              </a:rPr>
              <a:t>String</a:t>
            </a:r>
            <a:r>
              <a:rPr lang="zh-CN" altLang="en-US" dirty="0" smtClean="0">
                <a:latin typeface="Consolas" panose="020B0609020204030204" pitchFamily="49" charset="0"/>
              </a:rPr>
              <a:t>）</a:t>
            </a:r>
            <a:endParaRPr lang="en-US" altLang="zh-CN" dirty="0" smtClean="0">
              <a:latin typeface="Consolas" panose="020B0609020204030204" pitchFamily="49" charset="0"/>
            </a:endParaRPr>
          </a:p>
          <a:p>
            <a:r>
              <a:rPr lang="zh-CN" altLang="en-US" dirty="0" smtClean="0">
                <a:latin typeface="Consolas" panose="020B0609020204030204" pitchFamily="49" charset="0"/>
              </a:rPr>
              <a:t>依赖注入方式</a:t>
            </a:r>
            <a:endParaRPr lang="en-US" altLang="zh-CN" dirty="0" smtClean="0">
              <a:latin typeface="Consolas" panose="020B0609020204030204" pitchFamily="49" charset="0"/>
            </a:endParaRPr>
          </a:p>
          <a:p>
            <a:pPr lvl="1">
              <a:buFont typeface="Wingdings" panose="05000000000000000000" pitchFamily="2" charset="2"/>
              <a:buChar char="n"/>
            </a:pPr>
            <a:r>
              <a:rPr lang="en-US" altLang="zh-CN" dirty="0" smtClean="0">
                <a:latin typeface="Consolas" panose="020B0609020204030204" pitchFamily="49" charset="0"/>
              </a:rPr>
              <a:t>setter</a:t>
            </a:r>
            <a:r>
              <a:rPr lang="zh-CN" altLang="en-US" dirty="0" smtClean="0">
                <a:latin typeface="Consolas" panose="020B0609020204030204" pitchFamily="49" charset="0"/>
              </a:rPr>
              <a:t>注入</a:t>
            </a:r>
            <a:endParaRPr lang="en-US" altLang="zh-CN" dirty="0" smtClean="0">
              <a:latin typeface="Consolas" panose="020B0609020204030204" pitchFamily="49" charset="0"/>
            </a:endParaRPr>
          </a:p>
          <a:p>
            <a:pPr lvl="2">
              <a:buFont typeface="Wingdings" panose="05000000000000000000" pitchFamily="2" charset="2"/>
              <a:buChar char="u"/>
            </a:pPr>
            <a:r>
              <a:rPr lang="zh-CN" altLang="en-US" dirty="0" smtClean="0">
                <a:latin typeface="Consolas" panose="020B0609020204030204" pitchFamily="49" charset="0"/>
              </a:rPr>
              <a:t>简单类型</a:t>
            </a:r>
            <a:endParaRPr lang="en-US" altLang="zh-CN" dirty="0" smtClean="0">
              <a:latin typeface="Consolas" panose="020B0609020204030204" pitchFamily="49" charset="0"/>
            </a:endParaRPr>
          </a:p>
          <a:p>
            <a:pPr lvl="2">
              <a:buFont typeface="Wingdings" panose="05000000000000000000" pitchFamily="2" charset="2"/>
              <a:buChar char="u"/>
            </a:pPr>
            <a:r>
              <a:rPr lang="zh-CN" altLang="en-US" dirty="0" smtClean="0">
                <a:solidFill>
                  <a:srgbClr val="AD2B26"/>
                </a:solidFill>
                <a:latin typeface="Consolas" panose="020B0609020204030204" pitchFamily="49" charset="0"/>
              </a:rPr>
              <a:t>引用类型</a:t>
            </a:r>
            <a:endParaRPr lang="en-US" altLang="zh-CN" dirty="0" smtClean="0">
              <a:solidFill>
                <a:srgbClr val="AD2B26"/>
              </a:solidFill>
              <a:latin typeface="Consolas" panose="020B0609020204030204" pitchFamily="49" charset="0"/>
            </a:endParaRPr>
          </a:p>
          <a:p>
            <a:pPr lvl="1">
              <a:buFont typeface="Wingdings" panose="05000000000000000000" pitchFamily="2" charset="2"/>
              <a:buChar char="n"/>
            </a:pPr>
            <a:r>
              <a:rPr lang="zh-CN" altLang="en-US" dirty="0">
                <a:latin typeface="Consolas" panose="020B0609020204030204" pitchFamily="49" charset="0"/>
              </a:rPr>
              <a:t>构造</a:t>
            </a:r>
            <a:r>
              <a:rPr lang="zh-CN" altLang="en-US" dirty="0" smtClean="0">
                <a:latin typeface="Consolas" panose="020B0609020204030204" pitchFamily="49" charset="0"/>
              </a:rPr>
              <a:t>器注入</a:t>
            </a:r>
            <a:endParaRPr lang="en-US" altLang="zh-CN" dirty="0" smtClean="0">
              <a:latin typeface="Consolas" panose="020B0609020204030204" pitchFamily="49" charset="0"/>
            </a:endParaRPr>
          </a:p>
          <a:p>
            <a:pPr lvl="2">
              <a:buFont typeface="Wingdings" panose="05000000000000000000" pitchFamily="2" charset="2"/>
              <a:buChar char="n"/>
            </a:pPr>
            <a:r>
              <a:rPr lang="zh-CN" altLang="en-US" dirty="0" smtClean="0">
                <a:latin typeface="Consolas" panose="020B0609020204030204" pitchFamily="49" charset="0"/>
              </a:rPr>
              <a:t>简单类型</a:t>
            </a:r>
            <a:endParaRPr lang="en-US" altLang="zh-CN" dirty="0" smtClean="0">
              <a:latin typeface="Consolas" panose="020B0609020204030204" pitchFamily="49" charset="0"/>
            </a:endParaRPr>
          </a:p>
          <a:p>
            <a:pPr lvl="2">
              <a:buFont typeface="Wingdings" panose="05000000000000000000" pitchFamily="2" charset="2"/>
              <a:buChar char="n"/>
            </a:pPr>
            <a:r>
              <a:rPr lang="zh-CN" altLang="en-US" dirty="0" smtClean="0">
                <a:latin typeface="Consolas" panose="020B0609020204030204" pitchFamily="49" charset="0"/>
              </a:rPr>
              <a:t>引用类型</a:t>
            </a:r>
            <a:endParaRPr lang="en-US" altLang="zh-CN" dirty="0">
              <a:latin typeface="Consolas" panose="020B0609020204030204" pitchFamily="49" charset="0"/>
            </a:endParaRP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AB34E976-B681-9A4C-B3D0-09DC1AA2C164}"/>
              </a:ext>
            </a:extLst>
          </p:cNvPr>
          <p:cNvSpPr txBox="1">
            <a:spLocks/>
          </p:cNvSpPr>
          <p:nvPr/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2400" b="1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5pPr>
            <a:lvl6pPr marL="609585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6pPr>
            <a:lvl7pPr marL="121917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7pPr>
            <a:lvl8pPr marL="1828754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8pPr>
            <a:lvl9pPr marL="2438339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r>
              <a:rPr kumimoji="1" lang="zh-CN" altLang="en-US" dirty="0">
                <a:latin typeface="Consolas" panose="020B0609020204030204" pitchFamily="49" charset="0"/>
              </a:rPr>
              <a:t>依赖注入</a:t>
            </a:r>
            <a:r>
              <a:rPr kumimoji="1" lang="zh-CN" altLang="en-US" dirty="0" smtClean="0">
                <a:latin typeface="Consolas" panose="020B0609020204030204" pitchFamily="49" charset="0"/>
              </a:rPr>
              <a:t>方式</a:t>
            </a:r>
            <a:endParaRPr lang="zh-CN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3375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占位符 1">
            <a:extLst>
              <a:ext uri="{FF2B5EF4-FFF2-40B4-BE49-F238E27FC236}">
                <a16:creationId xmlns:a16="http://schemas.microsoft.com/office/drawing/2014/main" id="{3E4A1AFF-5EB0-5C4B-93C7-DF3AA87FFA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018110"/>
            <a:ext cx="10723473" cy="4727021"/>
          </a:xfrm>
        </p:spPr>
        <p:txBody>
          <a:bodyPr anchor="t" anchorCtr="0"/>
          <a:lstStyle/>
          <a:p>
            <a:r>
              <a:rPr lang="zh-CN" altLang="en-US" dirty="0" smtClean="0">
                <a:latin typeface="Consolas" panose="020B0609020204030204" pitchFamily="49" charset="0"/>
              </a:rPr>
              <a:t>在</a:t>
            </a:r>
            <a:r>
              <a:rPr lang="en-US" altLang="zh-CN" dirty="0" smtClean="0">
                <a:latin typeface="Consolas" panose="020B0609020204030204" pitchFamily="49" charset="0"/>
              </a:rPr>
              <a:t>bean</a:t>
            </a:r>
            <a:r>
              <a:rPr lang="zh-CN" altLang="en-US" dirty="0" smtClean="0">
                <a:latin typeface="Consolas" panose="020B0609020204030204" pitchFamily="49" charset="0"/>
              </a:rPr>
              <a:t>中定义引用类型属性并提供可访问的</a:t>
            </a:r>
            <a:r>
              <a:rPr lang="en-US" altLang="zh-CN" b="1" dirty="0" smtClean="0">
                <a:solidFill>
                  <a:srgbClr val="AD2B26"/>
                </a:solidFill>
                <a:latin typeface="Consolas" panose="020B0609020204030204" pitchFamily="49" charset="0"/>
              </a:rPr>
              <a:t>set</a:t>
            </a:r>
            <a:r>
              <a:rPr lang="zh-CN" altLang="en-US" dirty="0" smtClean="0">
                <a:latin typeface="Consolas" panose="020B0609020204030204" pitchFamily="49" charset="0"/>
              </a:rPr>
              <a:t>方法</a:t>
            </a:r>
            <a:endParaRPr lang="en-US" altLang="zh-CN" dirty="0" smtClean="0">
              <a:latin typeface="Consolas" panose="020B0609020204030204" pitchFamily="49" charset="0"/>
            </a:endParaRP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zh-CN" sz="2400" dirty="0" smtClean="0">
              <a:latin typeface="Consolas" panose="020B0609020204030204" pitchFamily="49" charset="0"/>
            </a:endParaRP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zh-CN" sz="2400" dirty="0">
              <a:latin typeface="Consolas" panose="020B0609020204030204" pitchFamily="49" charset="0"/>
            </a:endParaRPr>
          </a:p>
          <a:p>
            <a:r>
              <a:rPr lang="zh-CN" altLang="en-US" dirty="0" smtClean="0">
                <a:latin typeface="Consolas" panose="020B0609020204030204" pitchFamily="49" charset="0"/>
              </a:rPr>
              <a:t>配置中使用</a:t>
            </a:r>
            <a:r>
              <a:rPr lang="zh-CN" altLang="zh-CN" b="1" dirty="0">
                <a:solidFill>
                  <a:srgbClr val="AD2B26"/>
                </a:solidFill>
                <a:latin typeface="Consolas" panose="020B0609020204030204" pitchFamily="49" charset="0"/>
              </a:rPr>
              <a:t>property</a:t>
            </a:r>
            <a:r>
              <a:rPr lang="zh-CN" altLang="en-US" dirty="0" smtClean="0">
                <a:latin typeface="Consolas" panose="020B0609020204030204" pitchFamily="49" charset="0"/>
              </a:rPr>
              <a:t>标签</a:t>
            </a:r>
            <a:r>
              <a:rPr lang="en-US" altLang="zh-CN" b="1" dirty="0" smtClean="0">
                <a:solidFill>
                  <a:srgbClr val="AD2B26"/>
                </a:solidFill>
                <a:latin typeface="Consolas" panose="020B0609020204030204" pitchFamily="49" charset="0"/>
              </a:rPr>
              <a:t>ref</a:t>
            </a:r>
            <a:r>
              <a:rPr lang="zh-CN" altLang="en-US" dirty="0" smtClean="0">
                <a:latin typeface="Consolas" panose="020B0609020204030204" pitchFamily="49" charset="0"/>
              </a:rPr>
              <a:t>属性注入引用类型</a:t>
            </a:r>
            <a:r>
              <a:rPr lang="zh-CN" altLang="en-US" dirty="0">
                <a:latin typeface="Consolas" panose="020B0609020204030204" pitchFamily="49" charset="0"/>
              </a:rPr>
              <a:t>对象</a:t>
            </a:r>
            <a:endParaRPr lang="en-US" altLang="zh-CN" dirty="0" smtClean="0">
              <a:latin typeface="Consolas" panose="020B0609020204030204" pitchFamily="49" charset="0"/>
            </a:endParaRP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AB34E976-B681-9A4C-B3D0-09DC1AA2C164}"/>
              </a:ext>
            </a:extLst>
          </p:cNvPr>
          <p:cNvSpPr txBox="1">
            <a:spLocks/>
          </p:cNvSpPr>
          <p:nvPr/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2400" b="1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5pPr>
            <a:lvl6pPr marL="609585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6pPr>
            <a:lvl7pPr marL="121917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7pPr>
            <a:lvl8pPr marL="1828754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8pPr>
            <a:lvl9pPr marL="2438339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r>
              <a:rPr kumimoji="1" lang="en-US" altLang="zh-CN" dirty="0" smtClean="0">
                <a:latin typeface="Consolas" panose="020B0609020204030204" pitchFamily="49" charset="0"/>
              </a:rPr>
              <a:t>setter</a:t>
            </a:r>
            <a:r>
              <a:rPr kumimoji="1" lang="zh-CN" altLang="en-US" dirty="0" smtClean="0">
                <a:latin typeface="Consolas" panose="020B0609020204030204" pitchFamily="49" charset="0"/>
              </a:rPr>
              <a:t>注入</a:t>
            </a:r>
            <a:r>
              <a:rPr kumimoji="1" lang="en-US" altLang="zh-CN" dirty="0" smtClean="0">
                <a:latin typeface="Consolas" panose="020B0609020204030204" pitchFamily="49" charset="0"/>
              </a:rPr>
              <a:t>————</a:t>
            </a:r>
            <a:r>
              <a:rPr kumimoji="1" lang="zh-CN" altLang="en-US" dirty="0" smtClean="0">
                <a:latin typeface="Consolas" panose="020B0609020204030204" pitchFamily="49" charset="0"/>
              </a:rPr>
              <a:t>引用类型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710880" y="1470808"/>
            <a:ext cx="10770240" cy="2031325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public class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BookServiceImpl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implements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BookService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{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private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BookDao </a:t>
            </a:r>
            <a:r>
              <a:rPr lang="zh-CN" altLang="zh-CN" sz="1400" dirty="0">
                <a:solidFill>
                  <a:srgbClr val="871094"/>
                </a:solidFill>
                <a:latin typeface="Consolas" panose="020B0609020204030204" pitchFamily="49" charset="0"/>
              </a:rPr>
              <a:t>bookDao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public void </a:t>
            </a:r>
            <a:r>
              <a:rPr lang="zh-CN" altLang="zh-CN" sz="1400" dirty="0">
                <a:solidFill>
                  <a:srgbClr val="00627A"/>
                </a:solidFill>
                <a:latin typeface="Consolas" panose="020B0609020204030204" pitchFamily="49" charset="0"/>
              </a:rPr>
              <a:t>setBookDao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(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BookDao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bookDao) {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this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.</a:t>
            </a:r>
            <a:r>
              <a:rPr lang="zh-CN" altLang="zh-CN" sz="1400" dirty="0">
                <a:solidFill>
                  <a:srgbClr val="871094"/>
                </a:solidFill>
                <a:latin typeface="Consolas" panose="020B0609020204030204" pitchFamily="49" charset="0"/>
              </a:rPr>
              <a:t>bookDao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= bookDao;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}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}</a:t>
            </a:r>
            <a:endParaRPr lang="zh-CN" altLang="zh-CN" sz="1600" dirty="0">
              <a:latin typeface="Arial" panose="020B0604020202020204" pitchFamily="34" charset="0"/>
            </a:endParaRPr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710880" y="4019165"/>
            <a:ext cx="10770240" cy="1390317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&lt;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bean </a:t>
            </a:r>
            <a:r>
              <a:rPr lang="zh-CN" altLang="zh-CN" sz="1400" dirty="0">
                <a:solidFill>
                  <a:srgbClr val="174AD4"/>
                </a:solidFill>
                <a:latin typeface="Consolas" panose="020B0609020204030204" pitchFamily="49" charset="0"/>
              </a:rPr>
              <a:t>id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</a:rPr>
              <a:t>="bookService" </a:t>
            </a:r>
            <a:r>
              <a:rPr lang="zh-CN" altLang="zh-CN" sz="1400" dirty="0">
                <a:solidFill>
                  <a:srgbClr val="174AD4"/>
                </a:solidFill>
                <a:latin typeface="Consolas" panose="020B0609020204030204" pitchFamily="49" charset="0"/>
              </a:rPr>
              <a:t>class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</a:rPr>
              <a:t>="com.itheima.service.impl.BookServiceImpl"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&gt;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&lt;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property </a:t>
            </a:r>
            <a:r>
              <a:rPr lang="zh-CN" altLang="zh-CN" sz="1400" dirty="0">
                <a:solidFill>
                  <a:srgbClr val="174AD4"/>
                </a:solidFill>
                <a:latin typeface="Consolas" panose="020B0609020204030204" pitchFamily="49" charset="0"/>
              </a:rPr>
              <a:t>name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</a:rPr>
              <a:t>="bookDao" </a:t>
            </a:r>
            <a:r>
              <a:rPr lang="zh-CN" altLang="zh-CN" sz="1400" dirty="0">
                <a:solidFill>
                  <a:srgbClr val="174AD4"/>
                </a:solidFill>
                <a:latin typeface="Consolas" panose="020B0609020204030204" pitchFamily="49" charset="0"/>
              </a:rPr>
              <a:t>ref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</a:rPr>
              <a:t>="bookDao"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/&gt;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&lt;/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bean</a:t>
            </a: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&gt;</a:t>
            </a:r>
            <a:endParaRPr lang="en-US" altLang="zh-CN" sz="1400" dirty="0" smtClean="0">
              <a:solidFill>
                <a:srgbClr val="080808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</a:rPr>
              <a:t>&lt;</a:t>
            </a:r>
            <a:r>
              <a:rPr lang="zh-CN" altLang="zh-CN" sz="1600" dirty="0">
                <a:solidFill>
                  <a:srgbClr val="0033B3"/>
                </a:solidFill>
                <a:latin typeface="Consolas" panose="020B0609020204030204" pitchFamily="49" charset="0"/>
              </a:rPr>
              <a:t>bean </a:t>
            </a:r>
            <a:r>
              <a:rPr lang="zh-CN" altLang="zh-CN" sz="1600" dirty="0">
                <a:solidFill>
                  <a:srgbClr val="174AD4"/>
                </a:solidFill>
                <a:latin typeface="Consolas" panose="020B0609020204030204" pitchFamily="49" charset="0"/>
              </a:rPr>
              <a:t>id</a:t>
            </a:r>
            <a:r>
              <a:rPr lang="zh-CN" altLang="zh-CN" sz="1600" dirty="0">
                <a:solidFill>
                  <a:srgbClr val="067D17"/>
                </a:solidFill>
                <a:latin typeface="Consolas" panose="020B0609020204030204" pitchFamily="49" charset="0"/>
              </a:rPr>
              <a:t>="bookDao" </a:t>
            </a:r>
            <a:r>
              <a:rPr lang="zh-CN" altLang="zh-CN" sz="1600" dirty="0">
                <a:solidFill>
                  <a:srgbClr val="174AD4"/>
                </a:solidFill>
                <a:latin typeface="Consolas" panose="020B0609020204030204" pitchFamily="49" charset="0"/>
              </a:rPr>
              <a:t>class</a:t>
            </a:r>
            <a:r>
              <a:rPr lang="zh-CN" altLang="zh-CN" sz="1600" dirty="0">
                <a:solidFill>
                  <a:srgbClr val="067D17"/>
                </a:solidFill>
                <a:latin typeface="Consolas" panose="020B0609020204030204" pitchFamily="49" charset="0"/>
              </a:rPr>
              <a:t>="com.itheima.dao.impl.BookDaoImpl"</a:t>
            </a:r>
            <a: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</a:rPr>
              <a:t>/&gt;</a:t>
            </a:r>
            <a:endParaRPr lang="zh-CN" altLang="zh-CN" sz="16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3137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占位符 1">
            <a:extLst>
              <a:ext uri="{FF2B5EF4-FFF2-40B4-BE49-F238E27FC236}">
                <a16:creationId xmlns:a16="http://schemas.microsoft.com/office/drawing/2014/main" id="{3E4A1AFF-5EB0-5C4B-93C7-DF3AA87FFA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018110"/>
            <a:ext cx="10723473" cy="4727021"/>
          </a:xfrm>
        </p:spPr>
        <p:txBody>
          <a:bodyPr anchor="t" anchorCtr="0"/>
          <a:lstStyle/>
          <a:p>
            <a:r>
              <a:rPr lang="zh-CN" altLang="en-US" dirty="0" smtClean="0">
                <a:latin typeface="Consolas" panose="020B0609020204030204" pitchFamily="49" charset="0"/>
              </a:rPr>
              <a:t>在</a:t>
            </a:r>
            <a:r>
              <a:rPr lang="en-US" altLang="zh-CN" dirty="0" smtClean="0">
                <a:latin typeface="Consolas" panose="020B0609020204030204" pitchFamily="49" charset="0"/>
              </a:rPr>
              <a:t>bean</a:t>
            </a:r>
            <a:r>
              <a:rPr lang="zh-CN" altLang="en-US" dirty="0" smtClean="0">
                <a:latin typeface="Consolas" panose="020B0609020204030204" pitchFamily="49" charset="0"/>
              </a:rPr>
              <a:t>中定义引用类型属性并提供可访问的</a:t>
            </a:r>
            <a:r>
              <a:rPr lang="en-US" altLang="zh-CN" b="1" dirty="0" smtClean="0">
                <a:solidFill>
                  <a:srgbClr val="AD2B26"/>
                </a:solidFill>
                <a:latin typeface="Consolas" panose="020B0609020204030204" pitchFamily="49" charset="0"/>
              </a:rPr>
              <a:t>set</a:t>
            </a:r>
            <a:r>
              <a:rPr lang="zh-CN" altLang="en-US" dirty="0" smtClean="0">
                <a:latin typeface="Consolas" panose="020B0609020204030204" pitchFamily="49" charset="0"/>
              </a:rPr>
              <a:t>方法</a:t>
            </a:r>
            <a:endParaRPr lang="en-US" altLang="zh-CN" dirty="0" smtClean="0">
              <a:latin typeface="Consolas" panose="020B0609020204030204" pitchFamily="49" charset="0"/>
            </a:endParaRP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zh-CN" sz="2400" dirty="0" smtClean="0">
              <a:latin typeface="Consolas" panose="020B0609020204030204" pitchFamily="49" charset="0"/>
            </a:endParaRP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zh-CN" sz="2400" dirty="0">
              <a:latin typeface="Consolas" panose="020B0609020204030204" pitchFamily="49" charset="0"/>
            </a:endParaRPr>
          </a:p>
          <a:p>
            <a:r>
              <a:rPr lang="zh-CN" altLang="en-US" dirty="0" smtClean="0">
                <a:latin typeface="Consolas" panose="020B0609020204030204" pitchFamily="49" charset="0"/>
              </a:rPr>
              <a:t>配置中使用</a:t>
            </a:r>
            <a:r>
              <a:rPr lang="zh-CN" altLang="zh-CN" b="1" dirty="0">
                <a:solidFill>
                  <a:srgbClr val="AD2B26"/>
                </a:solidFill>
                <a:latin typeface="Consolas" panose="020B0609020204030204" pitchFamily="49" charset="0"/>
              </a:rPr>
              <a:t>property</a:t>
            </a:r>
            <a:r>
              <a:rPr lang="zh-CN" altLang="en-US" dirty="0">
                <a:latin typeface="Consolas" panose="020B0609020204030204" pitchFamily="49" charset="0"/>
              </a:rPr>
              <a:t>标签</a:t>
            </a:r>
            <a:r>
              <a:rPr lang="en-US" altLang="zh-CN" b="1" dirty="0" smtClean="0">
                <a:solidFill>
                  <a:srgbClr val="AD2B26"/>
                </a:solidFill>
                <a:latin typeface="Consolas" panose="020B0609020204030204" pitchFamily="49" charset="0"/>
              </a:rPr>
              <a:t>value</a:t>
            </a:r>
            <a:r>
              <a:rPr lang="zh-CN" altLang="en-US" dirty="0" smtClean="0">
                <a:latin typeface="Consolas" panose="020B0609020204030204" pitchFamily="49" charset="0"/>
              </a:rPr>
              <a:t>属性注入简单类型数据</a:t>
            </a:r>
            <a:endParaRPr lang="en-US" altLang="zh-CN" dirty="0" smtClean="0">
              <a:latin typeface="Consolas" panose="020B0609020204030204" pitchFamily="49" charset="0"/>
            </a:endParaRP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AB34E976-B681-9A4C-B3D0-09DC1AA2C164}"/>
              </a:ext>
            </a:extLst>
          </p:cNvPr>
          <p:cNvSpPr txBox="1">
            <a:spLocks/>
          </p:cNvSpPr>
          <p:nvPr/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2400" b="1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5pPr>
            <a:lvl6pPr marL="609585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6pPr>
            <a:lvl7pPr marL="121917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7pPr>
            <a:lvl8pPr marL="1828754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8pPr>
            <a:lvl9pPr marL="2438339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r>
              <a:rPr kumimoji="1" lang="en-US" altLang="zh-CN" dirty="0" smtClean="0">
                <a:latin typeface="Consolas" panose="020B0609020204030204" pitchFamily="49" charset="0"/>
              </a:rPr>
              <a:t>setter</a:t>
            </a:r>
            <a:r>
              <a:rPr kumimoji="1" lang="zh-CN" altLang="en-US" dirty="0" smtClean="0">
                <a:latin typeface="Consolas" panose="020B0609020204030204" pitchFamily="49" charset="0"/>
              </a:rPr>
              <a:t>注入</a:t>
            </a:r>
            <a:r>
              <a:rPr kumimoji="1" lang="en-US" altLang="zh-CN" dirty="0" smtClean="0">
                <a:latin typeface="Consolas" panose="020B0609020204030204" pitchFamily="49" charset="0"/>
              </a:rPr>
              <a:t>————</a:t>
            </a:r>
            <a:r>
              <a:rPr kumimoji="1" lang="zh-CN" altLang="en-US" dirty="0" smtClean="0">
                <a:latin typeface="Consolas" panose="020B0609020204030204" pitchFamily="49" charset="0"/>
              </a:rPr>
              <a:t>简单类型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710880" y="1470808"/>
            <a:ext cx="10770240" cy="1995611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public class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BookDaoImpl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implements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BookDao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{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private int </a:t>
            </a:r>
            <a:r>
              <a:rPr lang="zh-CN" altLang="zh-CN" sz="1400" dirty="0">
                <a:solidFill>
                  <a:srgbClr val="871094"/>
                </a:solidFill>
                <a:latin typeface="Consolas" panose="020B0609020204030204" pitchFamily="49" charset="0"/>
              </a:rPr>
              <a:t>connectionNumber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 smtClean="0">
                <a:solidFill>
                  <a:srgbClr val="0033B3"/>
                </a:solidFill>
                <a:latin typeface="Consolas" panose="020B0609020204030204" pitchFamily="49" charset="0"/>
              </a:rPr>
              <a:t>public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void </a:t>
            </a:r>
            <a:r>
              <a:rPr lang="zh-CN" altLang="zh-CN" sz="1400" dirty="0">
                <a:solidFill>
                  <a:srgbClr val="00627A"/>
                </a:solidFill>
                <a:latin typeface="Consolas" panose="020B0609020204030204" pitchFamily="49" charset="0"/>
              </a:rPr>
              <a:t>setConnectionNumber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(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int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connectionNumber) {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this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.</a:t>
            </a:r>
            <a:r>
              <a:rPr lang="zh-CN" altLang="zh-CN" sz="1400" dirty="0">
                <a:solidFill>
                  <a:srgbClr val="871094"/>
                </a:solidFill>
                <a:latin typeface="Consolas" panose="020B0609020204030204" pitchFamily="49" charset="0"/>
              </a:rPr>
              <a:t>connectionNumber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= connectionNumber;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}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}</a:t>
            </a:r>
            <a:endParaRPr lang="zh-CN" altLang="zh-CN" sz="1600" dirty="0">
              <a:latin typeface="Arial" panose="020B0604020202020204" pitchFamily="34" charset="0"/>
            </a:endParaRPr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710880" y="4019165"/>
            <a:ext cx="10770240" cy="1061829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&lt;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bean </a:t>
            </a:r>
            <a:r>
              <a:rPr lang="zh-CN" altLang="zh-CN" sz="1400" dirty="0">
                <a:solidFill>
                  <a:srgbClr val="174AD4"/>
                </a:solidFill>
                <a:latin typeface="Consolas" panose="020B0609020204030204" pitchFamily="49" charset="0"/>
              </a:rPr>
              <a:t>id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</a:rPr>
              <a:t>="bookDao" </a:t>
            </a:r>
            <a:r>
              <a:rPr lang="zh-CN" altLang="zh-CN" sz="1400" dirty="0">
                <a:solidFill>
                  <a:srgbClr val="174AD4"/>
                </a:solidFill>
                <a:latin typeface="Consolas" panose="020B0609020204030204" pitchFamily="49" charset="0"/>
              </a:rPr>
              <a:t>class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</a:rPr>
              <a:t>="com.itheima.dao.impl.BookDaoImpl"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&gt;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&lt;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property </a:t>
            </a:r>
            <a:r>
              <a:rPr lang="zh-CN" altLang="zh-CN" sz="1400" dirty="0">
                <a:solidFill>
                  <a:srgbClr val="174AD4"/>
                </a:solidFill>
                <a:latin typeface="Consolas" panose="020B0609020204030204" pitchFamily="49" charset="0"/>
              </a:rPr>
              <a:t>name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</a:rPr>
              <a:t>="connectionNumber" </a:t>
            </a:r>
            <a:r>
              <a:rPr lang="zh-CN" altLang="zh-CN" sz="1400" b="1" dirty="0">
                <a:solidFill>
                  <a:srgbClr val="AD2B26"/>
                </a:solidFill>
                <a:latin typeface="Consolas" panose="020B0609020204030204" pitchFamily="49" charset="0"/>
              </a:rPr>
              <a:t>value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</a:rPr>
              <a:t>="10"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/&gt;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&lt;/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bean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&gt;</a:t>
            </a:r>
            <a:endParaRPr lang="zh-CN" altLang="zh-CN" sz="16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6431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占位符 1">
            <a:extLst>
              <a:ext uri="{FF2B5EF4-FFF2-40B4-BE49-F238E27FC236}">
                <a16:creationId xmlns:a16="http://schemas.microsoft.com/office/drawing/2014/main" id="{3E4A1AFF-5EB0-5C4B-93C7-DF3AA87FFA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018110"/>
            <a:ext cx="10723473" cy="4727021"/>
          </a:xfrm>
        </p:spPr>
        <p:txBody>
          <a:bodyPr anchor="t" anchorCtr="0"/>
          <a:lstStyle/>
          <a:p>
            <a:r>
              <a:rPr lang="zh-CN" altLang="en-US" dirty="0" smtClean="0">
                <a:latin typeface="Consolas" panose="020B0609020204030204" pitchFamily="49" charset="0"/>
              </a:rPr>
              <a:t>在</a:t>
            </a:r>
            <a:r>
              <a:rPr lang="en-US" altLang="zh-CN" dirty="0" smtClean="0">
                <a:latin typeface="Consolas" panose="020B0609020204030204" pitchFamily="49" charset="0"/>
              </a:rPr>
              <a:t>bean</a:t>
            </a:r>
            <a:r>
              <a:rPr lang="zh-CN" altLang="en-US" dirty="0" smtClean="0">
                <a:latin typeface="Consolas" panose="020B0609020204030204" pitchFamily="49" charset="0"/>
              </a:rPr>
              <a:t>中定义引用类型属性并提供可访问的</a:t>
            </a:r>
            <a:r>
              <a:rPr lang="zh-CN" altLang="en-US" b="1" dirty="0" smtClean="0">
                <a:solidFill>
                  <a:srgbClr val="AD2B26"/>
                </a:solidFill>
                <a:latin typeface="Consolas" panose="020B0609020204030204" pitchFamily="49" charset="0"/>
              </a:rPr>
              <a:t>构造</a:t>
            </a:r>
            <a:r>
              <a:rPr lang="zh-CN" altLang="en-US" dirty="0" smtClean="0">
                <a:latin typeface="Consolas" panose="020B0609020204030204" pitchFamily="49" charset="0"/>
              </a:rPr>
              <a:t>方法</a:t>
            </a:r>
            <a:endParaRPr lang="en-US" altLang="zh-CN" dirty="0" smtClean="0">
              <a:latin typeface="Consolas" panose="020B0609020204030204" pitchFamily="49" charset="0"/>
            </a:endParaRP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zh-CN" sz="2400" dirty="0" smtClean="0">
              <a:latin typeface="Consolas" panose="020B0609020204030204" pitchFamily="49" charset="0"/>
            </a:endParaRP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zh-CN" sz="2400" dirty="0">
              <a:latin typeface="Consolas" panose="020B0609020204030204" pitchFamily="49" charset="0"/>
            </a:endParaRPr>
          </a:p>
          <a:p>
            <a:r>
              <a:rPr lang="zh-CN" altLang="en-US" dirty="0" smtClean="0">
                <a:latin typeface="Consolas" panose="020B0609020204030204" pitchFamily="49" charset="0"/>
              </a:rPr>
              <a:t>配置中使用</a:t>
            </a:r>
            <a:r>
              <a:rPr lang="zh-CN" altLang="zh-CN" b="1" dirty="0">
                <a:solidFill>
                  <a:srgbClr val="AD2B26"/>
                </a:solidFill>
                <a:latin typeface="Consolas" panose="020B0609020204030204" pitchFamily="49" charset="0"/>
              </a:rPr>
              <a:t>constructor-</a:t>
            </a:r>
            <a:r>
              <a:rPr lang="zh-CN" altLang="zh-CN" b="1" dirty="0" smtClean="0">
                <a:solidFill>
                  <a:srgbClr val="AD2B26"/>
                </a:solidFill>
                <a:latin typeface="Consolas" panose="020B0609020204030204" pitchFamily="49" charset="0"/>
              </a:rPr>
              <a:t>arg</a:t>
            </a:r>
            <a:r>
              <a:rPr lang="zh-CN" altLang="en-US" dirty="0" smtClean="0">
                <a:latin typeface="Consolas" panose="020B0609020204030204" pitchFamily="49" charset="0"/>
              </a:rPr>
              <a:t>标签</a:t>
            </a:r>
            <a:r>
              <a:rPr lang="en-US" altLang="zh-CN" b="1" dirty="0">
                <a:solidFill>
                  <a:srgbClr val="AD2B26"/>
                </a:solidFill>
                <a:latin typeface="Consolas" panose="020B0609020204030204" pitchFamily="49" charset="0"/>
              </a:rPr>
              <a:t>ref</a:t>
            </a:r>
            <a:r>
              <a:rPr lang="zh-CN" altLang="en-US" dirty="0">
                <a:latin typeface="Consolas" panose="020B0609020204030204" pitchFamily="49" charset="0"/>
              </a:rPr>
              <a:t>属性</a:t>
            </a:r>
            <a:r>
              <a:rPr lang="zh-CN" altLang="en-US" dirty="0" smtClean="0">
                <a:latin typeface="Consolas" panose="020B0609020204030204" pitchFamily="49" charset="0"/>
              </a:rPr>
              <a:t>注入引用类型</a:t>
            </a:r>
            <a:r>
              <a:rPr lang="zh-CN" altLang="en-US" dirty="0">
                <a:latin typeface="Consolas" panose="020B0609020204030204" pitchFamily="49" charset="0"/>
              </a:rPr>
              <a:t>对象</a:t>
            </a:r>
            <a:endParaRPr lang="en-US" altLang="zh-CN" dirty="0" smtClean="0">
              <a:latin typeface="Consolas" panose="020B0609020204030204" pitchFamily="49" charset="0"/>
            </a:endParaRP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AB34E976-B681-9A4C-B3D0-09DC1AA2C164}"/>
              </a:ext>
            </a:extLst>
          </p:cNvPr>
          <p:cNvSpPr txBox="1">
            <a:spLocks/>
          </p:cNvSpPr>
          <p:nvPr/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2400" b="1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5pPr>
            <a:lvl6pPr marL="609585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6pPr>
            <a:lvl7pPr marL="121917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7pPr>
            <a:lvl8pPr marL="1828754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8pPr>
            <a:lvl9pPr marL="2438339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r>
              <a:rPr kumimoji="1" lang="zh-CN" altLang="en-US" dirty="0" smtClean="0">
                <a:latin typeface="Consolas" panose="020B0609020204030204" pitchFamily="49" charset="0"/>
              </a:rPr>
              <a:t>构造器注入</a:t>
            </a:r>
            <a:r>
              <a:rPr kumimoji="1" lang="en-US" altLang="zh-CN" dirty="0" smtClean="0">
                <a:latin typeface="Consolas" panose="020B0609020204030204" pitchFamily="49" charset="0"/>
              </a:rPr>
              <a:t>————</a:t>
            </a:r>
            <a:r>
              <a:rPr kumimoji="1" lang="zh-CN" altLang="en-US" dirty="0" smtClean="0">
                <a:latin typeface="Consolas" panose="020B0609020204030204" pitchFamily="49" charset="0"/>
              </a:rPr>
              <a:t>引用类型</a:t>
            </a:r>
            <a:r>
              <a:rPr kumimoji="1" lang="zh-CN" altLang="en-US" dirty="0">
                <a:latin typeface="Consolas" panose="020B0609020204030204" pitchFamily="49" charset="0"/>
              </a:rPr>
              <a:t>（了解</a:t>
            </a:r>
            <a:r>
              <a:rPr kumimoji="1" lang="zh-CN" altLang="en-US" dirty="0" smtClean="0">
                <a:latin typeface="Consolas" panose="020B0609020204030204" pitchFamily="49" charset="0"/>
              </a:rPr>
              <a:t>）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710880" y="1470808"/>
            <a:ext cx="10770240" cy="2031325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public class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BookServiceImpl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implements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BookService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{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private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BookDao </a:t>
            </a:r>
            <a:r>
              <a:rPr lang="zh-CN" altLang="zh-CN" sz="1400" dirty="0">
                <a:solidFill>
                  <a:srgbClr val="871094"/>
                </a:solidFill>
                <a:latin typeface="Consolas" panose="020B0609020204030204" pitchFamily="49" charset="0"/>
              </a:rPr>
              <a:t>bookDao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public </a:t>
            </a:r>
            <a:r>
              <a:rPr lang="zh-CN" altLang="zh-CN" sz="1400" dirty="0">
                <a:solidFill>
                  <a:srgbClr val="00627A"/>
                </a:solidFill>
                <a:latin typeface="Consolas" panose="020B0609020204030204" pitchFamily="49" charset="0"/>
              </a:rPr>
              <a:t>BookServiceImpl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(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BookDao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bookDao) {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this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.</a:t>
            </a:r>
            <a:r>
              <a:rPr lang="zh-CN" altLang="zh-CN" sz="1400" dirty="0">
                <a:solidFill>
                  <a:srgbClr val="871094"/>
                </a:solidFill>
                <a:latin typeface="Consolas" panose="020B0609020204030204" pitchFamily="49" charset="0"/>
              </a:rPr>
              <a:t>bookDao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= bookDao;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}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}</a:t>
            </a:r>
            <a:endParaRPr lang="zh-CN" altLang="zh-CN" sz="1600" dirty="0">
              <a:latin typeface="Arial" panose="020B0604020202020204" pitchFamily="34" charset="0"/>
            </a:endParaRPr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710880" y="4019165"/>
            <a:ext cx="10770240" cy="1349280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&lt;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bean </a:t>
            </a:r>
            <a:r>
              <a:rPr lang="zh-CN" altLang="zh-CN" sz="1400" dirty="0">
                <a:solidFill>
                  <a:srgbClr val="174AD4"/>
                </a:solidFill>
                <a:latin typeface="Consolas" panose="020B0609020204030204" pitchFamily="49" charset="0"/>
              </a:rPr>
              <a:t>id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</a:rPr>
              <a:t>="bookService" </a:t>
            </a:r>
            <a:r>
              <a:rPr lang="zh-CN" altLang="zh-CN" sz="1400" dirty="0">
                <a:solidFill>
                  <a:srgbClr val="174AD4"/>
                </a:solidFill>
                <a:latin typeface="Consolas" panose="020B0609020204030204" pitchFamily="49" charset="0"/>
              </a:rPr>
              <a:t>class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</a:rPr>
              <a:t>="com.itheima.service.impl.BookServiceImpl"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&gt;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&lt;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constructor-arg </a:t>
            </a:r>
            <a:r>
              <a:rPr lang="zh-CN" altLang="zh-CN" sz="1400" dirty="0">
                <a:solidFill>
                  <a:srgbClr val="174AD4"/>
                </a:solidFill>
                <a:latin typeface="Consolas" panose="020B0609020204030204" pitchFamily="49" charset="0"/>
              </a:rPr>
              <a:t>name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</a:rPr>
              <a:t>="bookDao" </a:t>
            </a:r>
            <a:r>
              <a:rPr lang="zh-CN" altLang="zh-CN" sz="1400" dirty="0">
                <a:solidFill>
                  <a:srgbClr val="174AD4"/>
                </a:solidFill>
                <a:latin typeface="Consolas" panose="020B0609020204030204" pitchFamily="49" charset="0"/>
              </a:rPr>
              <a:t>ref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</a:rPr>
              <a:t>="bookDao"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/&gt;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&lt;/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bean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&gt;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&lt;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bean </a:t>
            </a:r>
            <a:r>
              <a:rPr lang="zh-CN" altLang="zh-CN" sz="1400" dirty="0">
                <a:solidFill>
                  <a:srgbClr val="174AD4"/>
                </a:solidFill>
                <a:latin typeface="Consolas" panose="020B0609020204030204" pitchFamily="49" charset="0"/>
              </a:rPr>
              <a:t>id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</a:rPr>
              <a:t>="bookDao" </a:t>
            </a:r>
            <a:r>
              <a:rPr lang="zh-CN" altLang="zh-CN" sz="1400" dirty="0">
                <a:solidFill>
                  <a:srgbClr val="174AD4"/>
                </a:solidFill>
                <a:latin typeface="Consolas" panose="020B0609020204030204" pitchFamily="49" charset="0"/>
              </a:rPr>
              <a:t>class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</a:rPr>
              <a:t>="com.itheima.dao.impl.BookDaoImpl"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/&gt;</a:t>
            </a:r>
            <a:endParaRPr lang="zh-CN" altLang="zh-CN" sz="16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95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占位符 1">
            <a:extLst>
              <a:ext uri="{FF2B5EF4-FFF2-40B4-BE49-F238E27FC236}">
                <a16:creationId xmlns:a16="http://schemas.microsoft.com/office/drawing/2014/main" id="{3E4A1AFF-5EB0-5C4B-93C7-DF3AA87FFA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018110"/>
            <a:ext cx="10723473" cy="4727021"/>
          </a:xfrm>
        </p:spPr>
        <p:txBody>
          <a:bodyPr anchor="t" anchorCtr="0"/>
          <a:lstStyle/>
          <a:p>
            <a:r>
              <a:rPr lang="zh-CN" altLang="en-US" dirty="0" smtClean="0">
                <a:latin typeface="Consolas" panose="020B0609020204030204" pitchFamily="49" charset="0"/>
              </a:rPr>
              <a:t>在</a:t>
            </a:r>
            <a:r>
              <a:rPr lang="en-US" altLang="zh-CN" dirty="0" smtClean="0">
                <a:latin typeface="Consolas" panose="020B0609020204030204" pitchFamily="49" charset="0"/>
              </a:rPr>
              <a:t>bean</a:t>
            </a:r>
            <a:r>
              <a:rPr lang="zh-CN" altLang="en-US" dirty="0" smtClean="0">
                <a:latin typeface="Consolas" panose="020B0609020204030204" pitchFamily="49" charset="0"/>
              </a:rPr>
              <a:t>中定义引用类型属性并提供可访问的</a:t>
            </a:r>
            <a:r>
              <a:rPr lang="en-US" altLang="zh-CN" b="1" dirty="0" smtClean="0">
                <a:solidFill>
                  <a:srgbClr val="AD2B26"/>
                </a:solidFill>
                <a:latin typeface="Consolas" panose="020B0609020204030204" pitchFamily="49" charset="0"/>
              </a:rPr>
              <a:t>set</a:t>
            </a:r>
            <a:r>
              <a:rPr lang="zh-CN" altLang="en-US" dirty="0" smtClean="0">
                <a:latin typeface="Consolas" panose="020B0609020204030204" pitchFamily="49" charset="0"/>
              </a:rPr>
              <a:t>方法</a:t>
            </a:r>
            <a:endParaRPr lang="en-US" altLang="zh-CN" dirty="0" smtClean="0">
              <a:latin typeface="Consolas" panose="020B0609020204030204" pitchFamily="49" charset="0"/>
            </a:endParaRP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zh-CN" sz="2400" dirty="0" smtClean="0">
              <a:latin typeface="Consolas" panose="020B0609020204030204" pitchFamily="49" charset="0"/>
            </a:endParaRP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zh-CN" sz="2400" dirty="0">
              <a:latin typeface="Consolas" panose="020B0609020204030204" pitchFamily="49" charset="0"/>
            </a:endParaRPr>
          </a:p>
          <a:p>
            <a:r>
              <a:rPr lang="zh-CN" altLang="en-US" dirty="0" smtClean="0">
                <a:latin typeface="Consolas" panose="020B0609020204030204" pitchFamily="49" charset="0"/>
              </a:rPr>
              <a:t>配置中使用</a:t>
            </a:r>
            <a:r>
              <a:rPr lang="zh-CN" altLang="zh-CN" b="1" dirty="0">
                <a:solidFill>
                  <a:srgbClr val="AD2B26"/>
                </a:solidFill>
                <a:latin typeface="Consolas" panose="020B0609020204030204" pitchFamily="49" charset="0"/>
              </a:rPr>
              <a:t>constructor-arg</a:t>
            </a:r>
            <a:r>
              <a:rPr lang="zh-CN" altLang="en-US" dirty="0" smtClean="0">
                <a:latin typeface="Consolas" panose="020B0609020204030204" pitchFamily="49" charset="0"/>
              </a:rPr>
              <a:t>标签</a:t>
            </a:r>
            <a:r>
              <a:rPr lang="en-US" altLang="zh-CN" b="1" dirty="0">
                <a:solidFill>
                  <a:srgbClr val="AD2B26"/>
                </a:solidFill>
                <a:latin typeface="Consolas" panose="020B0609020204030204" pitchFamily="49" charset="0"/>
              </a:rPr>
              <a:t>value</a:t>
            </a:r>
            <a:r>
              <a:rPr lang="zh-CN" altLang="en-US" dirty="0">
                <a:latin typeface="Consolas" panose="020B0609020204030204" pitchFamily="49" charset="0"/>
              </a:rPr>
              <a:t>属性注入简单类型</a:t>
            </a:r>
            <a:r>
              <a:rPr lang="zh-CN" altLang="en-US" dirty="0" smtClean="0">
                <a:latin typeface="Consolas" panose="020B0609020204030204" pitchFamily="49" charset="0"/>
              </a:rPr>
              <a:t>数据</a:t>
            </a:r>
            <a:endParaRPr lang="en-US" altLang="zh-CN" dirty="0">
              <a:latin typeface="Consolas" panose="020B0609020204030204" pitchFamily="49" charset="0"/>
            </a:endParaRP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AB34E976-B681-9A4C-B3D0-09DC1AA2C164}"/>
              </a:ext>
            </a:extLst>
          </p:cNvPr>
          <p:cNvSpPr txBox="1">
            <a:spLocks/>
          </p:cNvSpPr>
          <p:nvPr/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2400" b="1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5pPr>
            <a:lvl6pPr marL="609585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6pPr>
            <a:lvl7pPr marL="121917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7pPr>
            <a:lvl8pPr marL="1828754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8pPr>
            <a:lvl9pPr marL="2438339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r>
              <a:rPr kumimoji="1" lang="zh-CN" altLang="en-US" dirty="0">
                <a:latin typeface="Consolas" panose="020B0609020204030204" pitchFamily="49" charset="0"/>
              </a:rPr>
              <a:t>构造器</a:t>
            </a:r>
            <a:r>
              <a:rPr kumimoji="1" lang="zh-CN" altLang="en-US" dirty="0" smtClean="0">
                <a:latin typeface="Consolas" panose="020B0609020204030204" pitchFamily="49" charset="0"/>
              </a:rPr>
              <a:t>注入</a:t>
            </a:r>
            <a:r>
              <a:rPr kumimoji="1" lang="en-US" altLang="zh-CN" dirty="0" smtClean="0">
                <a:latin typeface="Consolas" panose="020B0609020204030204" pitchFamily="49" charset="0"/>
              </a:rPr>
              <a:t>————</a:t>
            </a:r>
            <a:r>
              <a:rPr kumimoji="1" lang="zh-CN" altLang="en-US" dirty="0" smtClean="0">
                <a:latin typeface="Consolas" panose="020B0609020204030204" pitchFamily="49" charset="0"/>
              </a:rPr>
              <a:t>简单类型</a:t>
            </a:r>
            <a:r>
              <a:rPr kumimoji="1" lang="zh-CN" altLang="en-US" dirty="0">
                <a:latin typeface="Consolas" panose="020B0609020204030204" pitchFamily="49" charset="0"/>
              </a:rPr>
              <a:t>（了解）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710880" y="1470808"/>
            <a:ext cx="10770240" cy="1995611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public class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BookDaoImpl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implements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BookDao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{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private int </a:t>
            </a:r>
            <a:r>
              <a:rPr lang="zh-CN" altLang="zh-CN" sz="1400" dirty="0">
                <a:solidFill>
                  <a:srgbClr val="871094"/>
                </a:solidFill>
                <a:latin typeface="Consolas" panose="020B0609020204030204" pitchFamily="49" charset="0"/>
              </a:rPr>
              <a:t>connectionNumber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 smtClean="0">
                <a:solidFill>
                  <a:srgbClr val="0033B3"/>
                </a:solidFill>
                <a:latin typeface="Consolas" panose="020B0609020204030204" pitchFamily="49" charset="0"/>
              </a:rPr>
              <a:t>public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void </a:t>
            </a:r>
            <a:r>
              <a:rPr lang="zh-CN" altLang="zh-CN" sz="1400" dirty="0">
                <a:solidFill>
                  <a:srgbClr val="00627A"/>
                </a:solidFill>
                <a:latin typeface="Consolas" panose="020B0609020204030204" pitchFamily="49" charset="0"/>
              </a:rPr>
              <a:t>setConnectionNumber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(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int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connectionNumber) {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this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.</a:t>
            </a:r>
            <a:r>
              <a:rPr lang="zh-CN" altLang="zh-CN" sz="1400" dirty="0">
                <a:solidFill>
                  <a:srgbClr val="871094"/>
                </a:solidFill>
                <a:latin typeface="Consolas" panose="020B0609020204030204" pitchFamily="49" charset="0"/>
              </a:rPr>
              <a:t>connectionNumber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= connectionNumber;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}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}</a:t>
            </a:r>
            <a:endParaRPr lang="zh-CN" altLang="zh-CN" sz="1600" dirty="0">
              <a:latin typeface="Arial" panose="020B0604020202020204" pitchFamily="34" charset="0"/>
            </a:endParaRPr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710880" y="4019165"/>
            <a:ext cx="10770240" cy="1026115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&lt;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bean </a:t>
            </a:r>
            <a:r>
              <a:rPr lang="zh-CN" altLang="zh-CN" sz="1400" dirty="0">
                <a:solidFill>
                  <a:srgbClr val="174AD4"/>
                </a:solidFill>
                <a:latin typeface="Consolas" panose="020B0609020204030204" pitchFamily="49" charset="0"/>
              </a:rPr>
              <a:t>id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</a:rPr>
              <a:t>="bookDao" </a:t>
            </a:r>
            <a:r>
              <a:rPr lang="zh-CN" altLang="zh-CN" sz="1400" dirty="0">
                <a:solidFill>
                  <a:srgbClr val="174AD4"/>
                </a:solidFill>
                <a:latin typeface="Consolas" panose="020B0609020204030204" pitchFamily="49" charset="0"/>
              </a:rPr>
              <a:t>class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</a:rPr>
              <a:t>="com.itheima.dao.impl.BookDaoImpl"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&gt;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&lt;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constructor-arg </a:t>
            </a:r>
            <a:r>
              <a:rPr lang="zh-CN" altLang="zh-CN" sz="1400" dirty="0">
                <a:solidFill>
                  <a:srgbClr val="174AD4"/>
                </a:solidFill>
                <a:latin typeface="Consolas" panose="020B0609020204030204" pitchFamily="49" charset="0"/>
              </a:rPr>
              <a:t>name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</a:rPr>
              <a:t>="connectionNumber" </a:t>
            </a:r>
            <a:r>
              <a:rPr lang="zh-CN" altLang="zh-CN" sz="1400" dirty="0">
                <a:solidFill>
                  <a:srgbClr val="174AD4"/>
                </a:solidFill>
                <a:latin typeface="Consolas" panose="020B0609020204030204" pitchFamily="49" charset="0"/>
              </a:rPr>
              <a:t>value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</a:rPr>
              <a:t>="10"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/&gt;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&lt;/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bean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&gt;</a:t>
            </a:r>
            <a:endParaRPr lang="zh-CN" altLang="zh-CN" sz="16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3873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占位符 1">
            <a:extLst>
              <a:ext uri="{FF2B5EF4-FFF2-40B4-BE49-F238E27FC236}">
                <a16:creationId xmlns:a16="http://schemas.microsoft.com/office/drawing/2014/main" id="{3E4A1AFF-5EB0-5C4B-93C7-DF3AA87FFA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018110"/>
            <a:ext cx="10723473" cy="4727021"/>
          </a:xfrm>
        </p:spPr>
        <p:txBody>
          <a:bodyPr anchor="t" anchorCtr="0"/>
          <a:lstStyle/>
          <a:p>
            <a:r>
              <a:rPr lang="zh-CN" altLang="en-US" dirty="0">
                <a:latin typeface="Consolas" panose="020B0609020204030204" pitchFamily="49" charset="0"/>
              </a:rPr>
              <a:t>配置中使用</a:t>
            </a:r>
            <a:r>
              <a:rPr lang="zh-CN" altLang="zh-CN" b="1" dirty="0">
                <a:solidFill>
                  <a:srgbClr val="AD2B26"/>
                </a:solidFill>
                <a:latin typeface="Consolas" panose="020B0609020204030204" pitchFamily="49" charset="0"/>
              </a:rPr>
              <a:t>constructor-arg</a:t>
            </a:r>
            <a:r>
              <a:rPr lang="zh-CN" altLang="en-US" dirty="0" smtClean="0">
                <a:latin typeface="Consolas" panose="020B0609020204030204" pitchFamily="49" charset="0"/>
              </a:rPr>
              <a:t>标签</a:t>
            </a:r>
            <a:r>
              <a:rPr lang="en-US" altLang="zh-CN" b="1" dirty="0" smtClean="0">
                <a:solidFill>
                  <a:srgbClr val="AD2B26"/>
                </a:solidFill>
                <a:latin typeface="Consolas" panose="020B0609020204030204" pitchFamily="49" charset="0"/>
              </a:rPr>
              <a:t>type</a:t>
            </a:r>
            <a:r>
              <a:rPr lang="zh-CN" altLang="en-US" dirty="0" smtClean="0">
                <a:latin typeface="Consolas" panose="020B0609020204030204" pitchFamily="49" charset="0"/>
              </a:rPr>
              <a:t>属性设置按形参类型注入</a:t>
            </a:r>
            <a:endParaRPr lang="en-US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zh-CN" sz="32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zh-CN" sz="2200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配置中使用</a:t>
            </a:r>
            <a:r>
              <a:rPr lang="zh-CN" altLang="zh-CN" b="1" dirty="0">
                <a:solidFill>
                  <a:srgbClr val="AD2B26"/>
                </a:solidFill>
                <a:latin typeface="Consolas" panose="020B0609020204030204" pitchFamily="49" charset="0"/>
              </a:rPr>
              <a:t>constructor-arg</a:t>
            </a:r>
            <a:r>
              <a:rPr lang="zh-CN" altLang="en-US" dirty="0" smtClean="0">
                <a:latin typeface="Consolas" panose="020B0609020204030204" pitchFamily="49" charset="0"/>
              </a:rPr>
              <a:t>标签</a:t>
            </a:r>
            <a:r>
              <a:rPr lang="en-US" altLang="zh-CN" b="1" dirty="0" smtClean="0">
                <a:solidFill>
                  <a:srgbClr val="AD2B26"/>
                </a:solidFill>
                <a:latin typeface="Consolas" panose="020B0609020204030204" pitchFamily="49" charset="0"/>
              </a:rPr>
              <a:t>index</a:t>
            </a:r>
            <a:r>
              <a:rPr lang="zh-CN" altLang="en-US" dirty="0" smtClean="0">
                <a:latin typeface="Consolas" panose="020B0609020204030204" pitchFamily="49" charset="0"/>
              </a:rPr>
              <a:t>属性</a:t>
            </a:r>
            <a:r>
              <a:rPr lang="zh-CN" altLang="en-US" dirty="0">
                <a:latin typeface="Consolas" panose="020B0609020204030204" pitchFamily="49" charset="0"/>
              </a:rPr>
              <a:t>设置</a:t>
            </a:r>
            <a:r>
              <a:rPr lang="zh-CN" altLang="en-US" dirty="0" smtClean="0">
                <a:latin typeface="Consolas" panose="020B0609020204030204" pitchFamily="49" charset="0"/>
              </a:rPr>
              <a:t>按形参位置注入</a:t>
            </a:r>
            <a:endParaRPr lang="en-US" altLang="zh-CN" dirty="0">
              <a:latin typeface="Consolas" panose="020B0609020204030204" pitchFamily="49" charset="0"/>
            </a:endParaRP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AB34E976-B681-9A4C-B3D0-09DC1AA2C164}"/>
              </a:ext>
            </a:extLst>
          </p:cNvPr>
          <p:cNvSpPr txBox="1">
            <a:spLocks/>
          </p:cNvSpPr>
          <p:nvPr/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2400" b="1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5pPr>
            <a:lvl6pPr marL="609585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6pPr>
            <a:lvl7pPr marL="121917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7pPr>
            <a:lvl8pPr marL="1828754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8pPr>
            <a:lvl9pPr marL="2438339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r>
              <a:rPr kumimoji="1" lang="zh-CN" altLang="en-US" dirty="0">
                <a:latin typeface="Consolas" panose="020B0609020204030204" pitchFamily="49" charset="0"/>
              </a:rPr>
              <a:t>构造器</a:t>
            </a:r>
            <a:r>
              <a:rPr kumimoji="1" lang="zh-CN" altLang="en-US" dirty="0" smtClean="0">
                <a:latin typeface="Consolas" panose="020B0609020204030204" pitchFamily="49" charset="0"/>
              </a:rPr>
              <a:t>注入</a:t>
            </a:r>
            <a:r>
              <a:rPr kumimoji="1" lang="en-US" altLang="zh-CN" dirty="0" smtClean="0">
                <a:latin typeface="Consolas" panose="020B0609020204030204" pitchFamily="49" charset="0"/>
              </a:rPr>
              <a:t>————</a:t>
            </a:r>
            <a:r>
              <a:rPr kumimoji="1" lang="zh-CN" altLang="en-US" dirty="0" smtClean="0">
                <a:latin typeface="Consolas" panose="020B0609020204030204" pitchFamily="49" charset="0"/>
              </a:rPr>
              <a:t>参数适配（了解）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710880" y="1470808"/>
            <a:ext cx="10770240" cy="1349280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&lt;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bean </a:t>
            </a:r>
            <a:r>
              <a:rPr lang="zh-CN" altLang="zh-CN" sz="1400" dirty="0">
                <a:solidFill>
                  <a:srgbClr val="174AD4"/>
                </a:solidFill>
                <a:latin typeface="Consolas" panose="020B0609020204030204" pitchFamily="49" charset="0"/>
              </a:rPr>
              <a:t>id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</a:rPr>
              <a:t>="bookDao" </a:t>
            </a:r>
            <a:r>
              <a:rPr lang="zh-CN" altLang="zh-CN" sz="1400" dirty="0">
                <a:solidFill>
                  <a:srgbClr val="174AD4"/>
                </a:solidFill>
                <a:latin typeface="Consolas" panose="020B0609020204030204" pitchFamily="49" charset="0"/>
              </a:rPr>
              <a:t>class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</a:rPr>
              <a:t>="com.itheima.dao.impl.BookDaoImpl"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&gt;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&lt;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constructor-arg </a:t>
            </a:r>
            <a:r>
              <a:rPr lang="zh-CN" altLang="zh-CN" sz="1400" dirty="0">
                <a:solidFill>
                  <a:srgbClr val="174AD4"/>
                </a:solidFill>
                <a:latin typeface="Consolas" panose="020B0609020204030204" pitchFamily="49" charset="0"/>
              </a:rPr>
              <a:t>type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</a:rPr>
              <a:t>="int" </a:t>
            </a:r>
            <a:r>
              <a:rPr lang="zh-CN" altLang="zh-CN" sz="1400" dirty="0">
                <a:solidFill>
                  <a:srgbClr val="174AD4"/>
                </a:solidFill>
                <a:latin typeface="Consolas" panose="020B0609020204030204" pitchFamily="49" charset="0"/>
              </a:rPr>
              <a:t>value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</a:rPr>
              <a:t>="10"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/&gt;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&lt;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constructor-arg </a:t>
            </a:r>
            <a:r>
              <a:rPr lang="zh-CN" altLang="zh-CN" sz="1400" dirty="0">
                <a:solidFill>
                  <a:srgbClr val="174AD4"/>
                </a:solidFill>
                <a:latin typeface="Consolas" panose="020B0609020204030204" pitchFamily="49" charset="0"/>
              </a:rPr>
              <a:t>type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</a:rPr>
              <a:t>="java.lang.String" </a:t>
            </a:r>
            <a:r>
              <a:rPr lang="zh-CN" altLang="zh-CN" sz="1400" dirty="0">
                <a:solidFill>
                  <a:srgbClr val="174AD4"/>
                </a:solidFill>
                <a:latin typeface="Consolas" panose="020B0609020204030204" pitchFamily="49" charset="0"/>
              </a:rPr>
              <a:t>value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</a:rPr>
              <a:t>="mysql"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/&gt;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&lt;/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bean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&gt;</a:t>
            </a:r>
            <a:endParaRPr lang="zh-CN" altLang="zh-CN" sz="1600" dirty="0">
              <a:latin typeface="Arial" panose="020B0604020202020204" pitchFamily="34" charset="0"/>
            </a:endParaRPr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710880" y="3366017"/>
            <a:ext cx="10770240" cy="1349280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&lt;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bean </a:t>
            </a:r>
            <a:r>
              <a:rPr lang="zh-CN" altLang="zh-CN" sz="1400" dirty="0">
                <a:solidFill>
                  <a:srgbClr val="174AD4"/>
                </a:solidFill>
                <a:latin typeface="Consolas" panose="020B0609020204030204" pitchFamily="49" charset="0"/>
              </a:rPr>
              <a:t>id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</a:rPr>
              <a:t>="bookDao" </a:t>
            </a:r>
            <a:r>
              <a:rPr lang="zh-CN" altLang="zh-CN" sz="1400" dirty="0">
                <a:solidFill>
                  <a:srgbClr val="174AD4"/>
                </a:solidFill>
                <a:latin typeface="Consolas" panose="020B0609020204030204" pitchFamily="49" charset="0"/>
              </a:rPr>
              <a:t>class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</a:rPr>
              <a:t>="com.itheima.dao.impl.BookDaoImpl"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&gt;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&lt;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constructor-arg </a:t>
            </a:r>
            <a:r>
              <a:rPr lang="zh-CN" altLang="zh-CN" sz="1400" dirty="0">
                <a:solidFill>
                  <a:srgbClr val="174AD4"/>
                </a:solidFill>
                <a:latin typeface="Consolas" panose="020B0609020204030204" pitchFamily="49" charset="0"/>
              </a:rPr>
              <a:t>index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</a:rPr>
              <a:t>="0" </a:t>
            </a:r>
            <a:r>
              <a:rPr lang="zh-CN" altLang="zh-CN" sz="1400" dirty="0">
                <a:solidFill>
                  <a:srgbClr val="174AD4"/>
                </a:solidFill>
                <a:latin typeface="Consolas" panose="020B0609020204030204" pitchFamily="49" charset="0"/>
              </a:rPr>
              <a:t>value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</a:rPr>
              <a:t>="10"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/&gt;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&lt;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constructor-arg </a:t>
            </a:r>
            <a:r>
              <a:rPr lang="zh-CN" altLang="zh-CN" sz="1400" dirty="0">
                <a:solidFill>
                  <a:srgbClr val="174AD4"/>
                </a:solidFill>
                <a:latin typeface="Consolas" panose="020B0609020204030204" pitchFamily="49" charset="0"/>
              </a:rPr>
              <a:t>index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</a:rPr>
              <a:t>="1" </a:t>
            </a:r>
            <a:r>
              <a:rPr lang="zh-CN" altLang="zh-CN" sz="1400" dirty="0">
                <a:solidFill>
                  <a:srgbClr val="174AD4"/>
                </a:solidFill>
                <a:latin typeface="Consolas" panose="020B0609020204030204" pitchFamily="49" charset="0"/>
              </a:rPr>
              <a:t>value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</a:rPr>
              <a:t>="mysql"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/&gt;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&lt;/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bean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&gt;</a:t>
            </a:r>
            <a:endParaRPr lang="zh-CN" altLang="zh-CN" sz="16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2069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占位符 1">
            <a:extLst>
              <a:ext uri="{FF2B5EF4-FFF2-40B4-BE49-F238E27FC236}">
                <a16:creationId xmlns:a16="http://schemas.microsoft.com/office/drawing/2014/main" id="{3E4A1AFF-5EB0-5C4B-93C7-DF3AA87FFA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018110"/>
            <a:ext cx="10723473" cy="4727021"/>
          </a:xfrm>
        </p:spPr>
        <p:txBody>
          <a:bodyPr anchor="t" anchorCtr="0"/>
          <a:lstStyle/>
          <a:p>
            <a:pPr>
              <a:buFont typeface="+mj-lt"/>
              <a:buAutoNum type="arabicPeriod"/>
            </a:pPr>
            <a:r>
              <a:rPr lang="zh-CN" altLang="en-US" dirty="0" smtClean="0">
                <a:latin typeface="Consolas" panose="020B0609020204030204" pitchFamily="49" charset="0"/>
              </a:rPr>
              <a:t>强制</a:t>
            </a:r>
            <a:r>
              <a:rPr lang="zh-CN" altLang="en-US" dirty="0">
                <a:latin typeface="Consolas" panose="020B0609020204030204" pitchFamily="49" charset="0"/>
              </a:rPr>
              <a:t>依赖使用构造器</a:t>
            </a:r>
            <a:r>
              <a:rPr lang="zh-CN" altLang="en-US" dirty="0" smtClean="0">
                <a:latin typeface="Consolas" panose="020B0609020204030204" pitchFamily="49" charset="0"/>
              </a:rPr>
              <a:t>进行，使用</a:t>
            </a:r>
            <a:r>
              <a:rPr lang="en-US" altLang="zh-CN" dirty="0" smtClean="0">
                <a:latin typeface="Consolas" panose="020B0609020204030204" pitchFamily="49" charset="0"/>
              </a:rPr>
              <a:t>setter</a:t>
            </a:r>
            <a:r>
              <a:rPr lang="zh-CN" altLang="en-US" dirty="0" smtClean="0">
                <a:latin typeface="Consolas" panose="020B0609020204030204" pitchFamily="49" charset="0"/>
              </a:rPr>
              <a:t>注入有概率不进行注入导致</a:t>
            </a:r>
            <a:r>
              <a:rPr lang="en-US" altLang="zh-CN" dirty="0" smtClean="0">
                <a:latin typeface="Consolas" panose="020B0609020204030204" pitchFamily="49" charset="0"/>
              </a:rPr>
              <a:t>null</a:t>
            </a:r>
            <a:r>
              <a:rPr lang="zh-CN" altLang="en-US" dirty="0" smtClean="0">
                <a:latin typeface="Consolas" panose="020B0609020204030204" pitchFamily="49" charset="0"/>
              </a:rPr>
              <a:t>对象出现</a:t>
            </a:r>
            <a:endParaRPr lang="zh-CN" altLang="en-US" dirty="0"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zh-CN" altLang="en-US" dirty="0">
                <a:latin typeface="Consolas" panose="020B0609020204030204" pitchFamily="49" charset="0"/>
              </a:rPr>
              <a:t>可选依赖使用</a:t>
            </a:r>
            <a:r>
              <a:rPr lang="en-US" altLang="zh-CN" dirty="0" smtClean="0">
                <a:latin typeface="Consolas" panose="020B0609020204030204" pitchFamily="49" charset="0"/>
              </a:rPr>
              <a:t>setter</a:t>
            </a:r>
            <a:r>
              <a:rPr lang="zh-CN" altLang="en-US" dirty="0" smtClean="0">
                <a:latin typeface="Consolas" panose="020B0609020204030204" pitchFamily="49" charset="0"/>
              </a:rPr>
              <a:t>注入进行，灵活性强</a:t>
            </a:r>
            <a:endParaRPr lang="zh-CN" altLang="en-US" dirty="0"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altLang="zh-CN" dirty="0">
                <a:latin typeface="Consolas" panose="020B0609020204030204" pitchFamily="49" charset="0"/>
              </a:rPr>
              <a:t>Spring</a:t>
            </a:r>
            <a:r>
              <a:rPr lang="zh-CN" altLang="en-US" dirty="0">
                <a:latin typeface="Consolas" panose="020B0609020204030204" pitchFamily="49" charset="0"/>
              </a:rPr>
              <a:t>框架倡导使用构造器</a:t>
            </a:r>
            <a:r>
              <a:rPr lang="zh-CN" altLang="en-US" dirty="0" smtClean="0">
                <a:latin typeface="Consolas" panose="020B0609020204030204" pitchFamily="49" charset="0"/>
              </a:rPr>
              <a:t>，第三方框架内部大多数采用构造器注入的形式进行数据初始化，相对严谨</a:t>
            </a:r>
            <a:endParaRPr lang="zh-CN" altLang="en-US" dirty="0"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zh-CN" altLang="en-US" dirty="0" smtClean="0">
                <a:latin typeface="Consolas" panose="020B0609020204030204" pitchFamily="49" charset="0"/>
              </a:rPr>
              <a:t>如果有必要可以两者同时使用，使用构造器注入完成强制依赖的注入，使用</a:t>
            </a:r>
            <a:r>
              <a:rPr lang="en-US" altLang="zh-CN" dirty="0" smtClean="0">
                <a:latin typeface="Consolas" panose="020B0609020204030204" pitchFamily="49" charset="0"/>
              </a:rPr>
              <a:t>setter</a:t>
            </a:r>
            <a:r>
              <a:rPr lang="zh-CN" altLang="en-US" dirty="0" smtClean="0">
                <a:latin typeface="Consolas" panose="020B0609020204030204" pitchFamily="49" charset="0"/>
              </a:rPr>
              <a:t>注入完成可选依赖的注入</a:t>
            </a:r>
            <a:endParaRPr lang="en-US" altLang="zh-CN" dirty="0" smtClean="0"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zh-CN" altLang="en-US" dirty="0" smtClean="0">
                <a:latin typeface="Consolas" panose="020B0609020204030204" pitchFamily="49" charset="0"/>
              </a:rPr>
              <a:t>实际开发过程中还要根据</a:t>
            </a:r>
            <a:r>
              <a:rPr lang="zh-CN" altLang="en-US" dirty="0">
                <a:latin typeface="Consolas" panose="020B0609020204030204" pitchFamily="49" charset="0"/>
              </a:rPr>
              <a:t>实际情况分析，如果受控对象没有提供</a:t>
            </a:r>
            <a:r>
              <a:rPr lang="en-US" altLang="zh-CN" dirty="0">
                <a:latin typeface="Consolas" panose="020B0609020204030204" pitchFamily="49" charset="0"/>
              </a:rPr>
              <a:t>setter</a:t>
            </a:r>
            <a:r>
              <a:rPr lang="zh-CN" altLang="en-US" dirty="0">
                <a:latin typeface="Consolas" panose="020B0609020204030204" pitchFamily="49" charset="0"/>
              </a:rPr>
              <a:t>方法就必须使用构造器</a:t>
            </a:r>
            <a:r>
              <a:rPr lang="zh-CN" altLang="en-US" dirty="0" smtClean="0">
                <a:latin typeface="Consolas" panose="020B0609020204030204" pitchFamily="49" charset="0"/>
              </a:rPr>
              <a:t>注入</a:t>
            </a:r>
            <a:endParaRPr lang="en-US" altLang="zh-CN" dirty="0" smtClean="0"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zh-CN" altLang="en-US" dirty="0" smtClean="0">
                <a:solidFill>
                  <a:srgbClr val="AD2B26"/>
                </a:solidFill>
                <a:latin typeface="Consolas" panose="020B0609020204030204" pitchFamily="49" charset="0"/>
              </a:rPr>
              <a:t>自己开发的模块推荐使用</a:t>
            </a:r>
            <a:r>
              <a:rPr lang="en-US" altLang="zh-CN" dirty="0" smtClean="0">
                <a:solidFill>
                  <a:srgbClr val="AD2B26"/>
                </a:solidFill>
                <a:latin typeface="Consolas" panose="020B0609020204030204" pitchFamily="49" charset="0"/>
              </a:rPr>
              <a:t>setter</a:t>
            </a:r>
            <a:r>
              <a:rPr lang="zh-CN" altLang="en-US" dirty="0" smtClean="0">
                <a:solidFill>
                  <a:srgbClr val="AD2B26"/>
                </a:solidFill>
                <a:latin typeface="Consolas" panose="020B0609020204030204" pitchFamily="49" charset="0"/>
              </a:rPr>
              <a:t>注入</a:t>
            </a:r>
            <a:endParaRPr lang="en-US" altLang="zh-CN" dirty="0">
              <a:solidFill>
                <a:srgbClr val="AD2B26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AB34E976-B681-9A4C-B3D0-09DC1AA2C164}"/>
              </a:ext>
            </a:extLst>
          </p:cNvPr>
          <p:cNvSpPr txBox="1">
            <a:spLocks/>
          </p:cNvSpPr>
          <p:nvPr/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2400" b="1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5pPr>
            <a:lvl6pPr marL="609585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6pPr>
            <a:lvl7pPr marL="121917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7pPr>
            <a:lvl8pPr marL="1828754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8pPr>
            <a:lvl9pPr marL="2438339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r>
              <a:rPr kumimoji="1" lang="zh-CN" altLang="en-US" dirty="0">
                <a:latin typeface="Consolas" panose="020B0609020204030204" pitchFamily="49" charset="0"/>
              </a:rPr>
              <a:t>依赖注入</a:t>
            </a:r>
            <a:r>
              <a:rPr kumimoji="1" lang="zh-CN" altLang="en-US" dirty="0" smtClean="0">
                <a:latin typeface="Consolas" panose="020B0609020204030204" pitchFamily="49" charset="0"/>
              </a:rPr>
              <a:t>方式</a:t>
            </a:r>
            <a:r>
              <a:rPr kumimoji="1" lang="zh-CN" altLang="en-US" dirty="0">
                <a:latin typeface="Consolas" panose="020B0609020204030204" pitchFamily="49" charset="0"/>
              </a:rPr>
              <a:t>选择</a:t>
            </a:r>
            <a:endParaRPr lang="zh-CN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6621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封面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目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章节页版式（一级+二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章节页版式（一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solidFill>
            <a:srgbClr val="AD2B26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anchor="ctr" anchorCtr="0"/>
      <a:lstStyle>
        <a:defPPr algn="ctr">
          <a:defRPr kumimoji="1" dirty="0" smtClean="0">
            <a:solidFill>
              <a:srgbClr val="AD2B26"/>
            </a:solidFill>
          </a:defRPr>
        </a:defPPr>
      </a:lstStyle>
    </a:txDef>
  </a:objectDefaults>
  <a:extraClrSchemeLst/>
</a:theme>
</file>

<file path=ppt/theme/theme7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31134</TotalTime>
  <Words>834</Words>
  <Application>Microsoft Office PowerPoint</Application>
  <PresentationFormat>宽屏</PresentationFormat>
  <Paragraphs>88</Paragraphs>
  <Slides>10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7</vt:i4>
      </vt:variant>
      <vt:variant>
        <vt:lpstr>幻灯片标题</vt:lpstr>
      </vt:variant>
      <vt:variant>
        <vt:i4>10</vt:i4>
      </vt:variant>
    </vt:vector>
  </HeadingPairs>
  <TitlesOfParts>
    <vt:vector size="31" baseType="lpstr">
      <vt:lpstr>Alibaba PuHuiTi B</vt:lpstr>
      <vt:lpstr>Alibaba PuHuiTi M</vt:lpstr>
      <vt:lpstr>Alibaba PuHuiTi R</vt:lpstr>
      <vt:lpstr>阿里巴巴普惠体</vt:lpstr>
      <vt:lpstr>等线</vt:lpstr>
      <vt:lpstr>黑体</vt:lpstr>
      <vt:lpstr>宋体</vt:lpstr>
      <vt:lpstr>微软雅黑</vt:lpstr>
      <vt:lpstr>Arial</vt:lpstr>
      <vt:lpstr>Calibri</vt:lpstr>
      <vt:lpstr>Consolas</vt:lpstr>
      <vt:lpstr>Segoe UI</vt:lpstr>
      <vt:lpstr>Verdana</vt:lpstr>
      <vt:lpstr>Wingdings</vt:lpstr>
      <vt:lpstr>封面2</vt:lpstr>
      <vt:lpstr>目录</vt:lpstr>
      <vt:lpstr>学习目标</vt:lpstr>
      <vt:lpstr>章节页版式（一级+二级标题）</vt:lpstr>
      <vt:lpstr>章节页版式（一级标题）</vt:lpstr>
      <vt:lpstr>正文设计方案</vt:lpstr>
      <vt:lpstr>5_结束页设计方案</vt:lpstr>
      <vt:lpstr>依赖注入方式</vt:lpstr>
      <vt:lpstr>依赖注入方式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依赖注入方式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8802</dc:creator>
  <cp:lastModifiedBy>Windows 用户</cp:lastModifiedBy>
  <cp:revision>916</cp:revision>
  <dcterms:created xsi:type="dcterms:W3CDTF">2020-03-31T02:23:27Z</dcterms:created>
  <dcterms:modified xsi:type="dcterms:W3CDTF">2021-04-12T12:09:48Z</dcterms:modified>
</cp:coreProperties>
</file>