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701" r:id="rId3"/>
    <p:sldMasterId id="2147483739" r:id="rId4"/>
  </p:sldMasterIdLst>
  <p:notesMasterIdLst>
    <p:notesMasterId r:id="rId35"/>
  </p:notesMasterIdLst>
  <p:handoutMasterIdLst>
    <p:handoutMasterId r:id="rId36"/>
  </p:handoutMasterIdLst>
  <p:sldIdLst>
    <p:sldId id="770" r:id="rId5"/>
    <p:sldId id="826" r:id="rId6"/>
    <p:sldId id="545" r:id="rId7"/>
    <p:sldId id="827" r:id="rId8"/>
    <p:sldId id="828" r:id="rId9"/>
    <p:sldId id="829" r:id="rId10"/>
    <p:sldId id="734" r:id="rId11"/>
    <p:sldId id="729" r:id="rId12"/>
    <p:sldId id="830" r:id="rId13"/>
    <p:sldId id="831" r:id="rId14"/>
    <p:sldId id="832" r:id="rId15"/>
    <p:sldId id="833" r:id="rId16"/>
    <p:sldId id="834" r:id="rId17"/>
    <p:sldId id="835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592" r:id="rId31"/>
    <p:sldId id="836" r:id="rId32"/>
    <p:sldId id="849" r:id="rId33"/>
    <p:sldId id="355" r:id="rId34"/>
  </p:sldIdLst>
  <p:sldSz cx="9144000" cy="5143500" type="screen16x9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I Alvarez Osman" initials="AAO" lastIdx="4" clrIdx="0"/>
  <p:cmAuthor id="1" name="Yovanni Dias" initials="YD" lastIdx="3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00000"/>
    <a:srgbClr val="4F81BD"/>
    <a:srgbClr val="C00000"/>
    <a:srgbClr val="660033"/>
    <a:srgbClr val="723636"/>
    <a:srgbClr val="680E04"/>
    <a:srgbClr val="F79646"/>
    <a:srgbClr val="FF9646"/>
    <a:srgbClr val="F7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3405" autoAdjust="0"/>
  </p:normalViewPr>
  <p:slideViewPr>
    <p:cSldViewPr>
      <p:cViewPr varScale="1">
        <p:scale>
          <a:sx n="94" d="100"/>
          <a:sy n="94" d="100"/>
        </p:scale>
        <p:origin x="90" y="180"/>
      </p:cViewPr>
      <p:guideLst>
        <p:guide orient="horz" pos="1121"/>
        <p:guide pos="2880"/>
      </p:guideLst>
    </p:cSldViewPr>
  </p:slideViewPr>
  <p:outlineViewPr>
    <p:cViewPr>
      <p:scale>
        <a:sx n="33" d="100"/>
        <a:sy n="33" d="100"/>
      </p:scale>
      <p:origin x="0" y="2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5F24-B5D8-423D-BCDA-EB629F98BBBB}" type="datetimeFigureOut">
              <a:rPr lang="es-ES" smtClean="0"/>
              <a:t>11/10/2019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97DB-19C2-4F57-8C33-2FBBC1F1F76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3539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06DC9-7A12-4B51-B97D-884CAE97E065}" type="datetimeFigureOut">
              <a:rPr lang="es-ES" smtClean="0"/>
              <a:t>11/10/2019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BFF7-89D4-430E-90DC-DF1C6B144C3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2944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BDBFF7-89D4-430E-90DC-DF1C6B144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02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4250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BDBFF7-89D4-430E-90DC-DF1C6B144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02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62585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399235"/>
      </p:ext>
    </p:extLst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1122093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2619875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4750079" y="1430890"/>
            <a:ext cx="1785974" cy="104409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6707505" y="1430890"/>
            <a:ext cx="1785974" cy="104409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4750079" y="2517098"/>
            <a:ext cx="1785974" cy="1045251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707505" y="2517098"/>
            <a:ext cx="1785974" cy="1045251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143089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563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27832" cy="22549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013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3246" y="2416390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258150" y="2416390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71075" y="2416390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43246" y="4347120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258150" y="4347120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6071075" y="4347120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6970" y="3506082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56160" y="3506082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1178543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668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985" y="1073968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1073968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577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27831" cy="2974997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270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723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511238" y="2859857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65438" y="1208553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4628355" y="1208552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000" dirty="0">
                <a:solidFill>
                  <a:srgbClr val="FFFFFF"/>
                </a:solidFill>
              </a:rPr>
              <a:t> 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endParaRPr lang="en-US" sz="160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746296" y="2859857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1200" b="1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051548"/>
      </p:ext>
    </p:extLst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1646263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1636638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49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19992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14724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48948" y="1254235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2532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4719991" y="1254235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4743575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50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48949" y="128281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617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901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3375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3339018" y="128281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3268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2506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1980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6025068" y="128281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611873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0611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5342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76016" y="1203267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46371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3583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78314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638988" y="1203267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09343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34392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629123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4689797" y="1203267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60152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6672769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6667500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6728174" y="1203267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6798529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3083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2945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675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08350" y="1217194"/>
            <a:ext cx="1537336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60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147332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097194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924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152599" y="1217194"/>
            <a:ext cx="153733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10509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794548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3744410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3739140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799815" y="1217194"/>
            <a:ext cx="153733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3857725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438435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5388297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383027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5443702" y="1217194"/>
            <a:ext cx="1537336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5501612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077764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7027626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7022356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7083031" y="1217194"/>
            <a:ext cx="1537336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7140941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459050" y="1404662"/>
            <a:ext cx="3882522" cy="2030568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1510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436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3834542" y="1298511"/>
            <a:ext cx="1474916" cy="3116663"/>
            <a:chOff x="3189614" y="1562392"/>
            <a:chExt cx="1474916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1727613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184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3273754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328989" y="1450783"/>
            <a:ext cx="2552732" cy="2031086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 rtl="1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1546974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470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3272559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677589" y="1073968"/>
            <a:ext cx="1647737" cy="3481853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4555821"/>
            <a:ext cx="2320732" cy="238125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1563804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806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68751" y="1201795"/>
            <a:ext cx="4400683" cy="3501414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1367618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551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08630" y="1255684"/>
            <a:ext cx="3326740" cy="431163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1627755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436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02881"/>
      </p:ext>
    </p:extLst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747228" y="1481662"/>
            <a:ext cx="3882522" cy="2030568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67200" y="1587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822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9512" y="1636638"/>
            <a:ext cx="8712968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9512" y="3867894"/>
            <a:ext cx="8712968" cy="6621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9512" y="3723878"/>
            <a:ext cx="4237387" cy="15787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79512" y="987574"/>
            <a:ext cx="42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7544" y="1059582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30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541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04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9144000" cy="252911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/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466776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221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553090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685800" y="2831403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464269" y="2741595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460212" y="2740007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15AA96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456155" y="2741595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9BB955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452097" y="2741595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 defTabSz="1031626"/>
            <a:endParaRPr lang="en-US" sz="2400" dirty="0">
              <a:solidFill>
                <a:srgbClr val="F19B14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2670469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54616" y="1472626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44034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03211" y="178167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6631804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5369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664546" y="177906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666550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0115" y="3258874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92" y="363097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4668082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41647" y="3249249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00824" y="361172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3031329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3031329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1472626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794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52498" y="2411432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52498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26100" y="2411432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261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83500" y="2411432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835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740900" y="2411432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409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52497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552498" y="4332537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552498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626100" y="4332537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26261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4683500" y="4332537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46835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740900" y="4332537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67409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523775" y="2943008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23775" y="1189491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03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95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2587364" y="2943008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2587364" y="1189491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3928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3105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4638575" y="2943008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4638575" y="1189491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8851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43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679006" y="2943008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679006" y="1189491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25570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6784747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1056575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1295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2546030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5124638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6934188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3858125" y="387521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1808947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2460982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2460982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1808947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812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25836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1472627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25836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27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09925" y="1472627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27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4852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72175" y="1472627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4852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25836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3006759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725836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448627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09925" y="3006759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448627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724852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5972175" y="3006759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724852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654724" y="1375291"/>
            <a:ext cx="3802062" cy="168431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504216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300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3821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1133821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3585" y="1133822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073969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257175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0672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1122093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2619875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2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8359219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4750079" y="1430890"/>
            <a:ext cx="1785974" cy="104409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6707505" y="1430890"/>
            <a:ext cx="1785974" cy="104409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4750079" y="2517098"/>
            <a:ext cx="1785974" cy="1045251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707505" y="2517098"/>
            <a:ext cx="1785974" cy="1045251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143089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893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27832" cy="22549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80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3246" y="2416390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258150" y="2416390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71075" y="2416390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43246" y="4347120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258150" y="4347120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6071075" y="4347120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6970" y="3506082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56160" y="3506082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1178543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619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985" y="1073968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1073968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978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27831" cy="2974997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745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29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511238" y="2859857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65438" y="1208553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4628355" y="1208552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000" dirty="0">
                <a:solidFill>
                  <a:srgbClr val="FFFFFF"/>
                </a:solidFill>
              </a:rPr>
              <a:t> 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endParaRPr lang="en-US" sz="160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746296" y="2859857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1200" b="1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1646263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1636638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49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19992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14724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48948" y="1254235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2532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4719991" y="1254235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4743575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96693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50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48949" y="128281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617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901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3375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3339018" y="128281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3268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2506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1980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6025068" y="128281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611873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0611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5342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76016" y="1203267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46371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3583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78314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638988" y="1203267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09343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34392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629123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4689797" y="1203267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60152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6672769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6667500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6728174" y="1203267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6798529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3083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2945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675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08350" y="1217194"/>
            <a:ext cx="1537336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60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147332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097194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924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152599" y="1217194"/>
            <a:ext cx="153733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10509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794548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3744410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3739140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799815" y="1217194"/>
            <a:ext cx="153733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3857725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438435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5388297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383027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5443702" y="1217194"/>
            <a:ext cx="1537336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5501612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077764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7027626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7022356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7083031" y="1217194"/>
            <a:ext cx="1537336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7140941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459050" y="1404662"/>
            <a:ext cx="3882522" cy="2030568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1510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8303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3834542" y="1298511"/>
            <a:ext cx="1474916" cy="3116663"/>
            <a:chOff x="3189614" y="1562392"/>
            <a:chExt cx="1474916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1727613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273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3273754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328989" y="1450783"/>
            <a:ext cx="2552732" cy="2031086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 rtl="1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1546974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284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3272559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677589" y="1073968"/>
            <a:ext cx="1647737" cy="3481853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4555821"/>
            <a:ext cx="2320732" cy="238125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1563804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48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68751" y="1201795"/>
            <a:ext cx="4400683" cy="3501414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1367618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212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08630" y="1255684"/>
            <a:ext cx="3326740" cy="431163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1627755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799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747228" y="1481662"/>
            <a:ext cx="3882522" cy="2030568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67200" y="1587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0562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060922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713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50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9144000" cy="252911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/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466776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0796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685800" y="2831403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464269" y="2741595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460212" y="2740007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15AA96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456155" y="2741595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9BB955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452097" y="2741595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 defTabSz="1031626"/>
            <a:endParaRPr lang="en-US" sz="2400" dirty="0">
              <a:solidFill>
                <a:srgbClr val="F19B14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2670469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54616" y="1472626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44034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03211" y="178167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6631804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5369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664546" y="177906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666550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0115" y="3258874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92" y="363097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4668082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41647" y="3249249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00824" y="361172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3031329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3031329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1472626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1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372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52498" y="2411432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52498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26100" y="2411432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261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83500" y="2411432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835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740900" y="2411432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409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52497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552498" y="4332537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552498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626100" y="4332537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26261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4683500" y="4332537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46835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740900" y="4332537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67409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523775" y="2943008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23775" y="1189491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03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95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2587364" y="2943008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2587364" y="1189491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3928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3105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4638575" y="2943008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4638575" y="1189491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8851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43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679006" y="2943008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679006" y="1189491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25570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6784747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1056575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1295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2546030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5124638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6934188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3858125" y="387521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1808947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2460982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2460982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1808947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709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478204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25836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1472627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25836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27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09925" y="1472627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27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4852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72175" y="1472627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4852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25836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3006759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725836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448627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09925" y="3006759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448627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724852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5972175" y="3006759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724852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654724" y="1375291"/>
            <a:ext cx="3802062" cy="168431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504216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3821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1133821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3585" y="1133822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3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073969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257175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918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1122093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2619875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4750079" y="1430890"/>
            <a:ext cx="1785974" cy="104409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6707505" y="1430890"/>
            <a:ext cx="1785974" cy="104409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4750079" y="2517098"/>
            <a:ext cx="1785974" cy="1045251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707505" y="2517098"/>
            <a:ext cx="1785974" cy="1045251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143089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746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27832" cy="22549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52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3246" y="2416390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258150" y="2416390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71075" y="2416390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43246" y="4347120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258150" y="4347120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6071075" y="4347120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6970" y="3506082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56160" y="3506082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1178543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707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985" y="1073968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1073968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564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966890"/>
      </p:ext>
    </p:extLst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27831" cy="2974997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217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7209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511238" y="2859857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65438" y="1208553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4628355" y="1208552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000" dirty="0">
                <a:solidFill>
                  <a:srgbClr val="FFFFFF"/>
                </a:solidFill>
              </a:rPr>
              <a:t> 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r>
              <a:rPr lang="en-US" sz="1200" b="1" dirty="0">
                <a:solidFill>
                  <a:srgbClr val="FFFFFF">
                    <a:lumMod val="95000"/>
                  </a:srgbClr>
                </a:solidFill>
              </a:rPr>
              <a:t/>
            </a:r>
            <a:br>
              <a:rPr lang="en-US" sz="1200" b="1" dirty="0">
                <a:solidFill>
                  <a:srgbClr val="FFFFFF">
                    <a:lumMod val="95000"/>
                  </a:srgbClr>
                </a:solidFill>
              </a:rPr>
            </a:br>
            <a:endParaRPr lang="en-US" sz="1600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746296" y="2859857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defRPr/>
            </a:pPr>
            <a:endParaRPr lang="en-US" sz="1200" b="1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1646263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1636638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49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19992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14724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48948" y="1254235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2532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4719991" y="1254235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4743575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1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50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48949" y="128281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617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901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3375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3339018" y="128281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3268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2506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1980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6025068" y="128281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611873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0611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5342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76016" y="1203267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46371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3583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78314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638988" y="1203267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09343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34392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629123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4689797" y="1203267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60152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6672769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6667500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6728174" y="1203267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6798529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3083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2945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675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508350" y="1217194"/>
            <a:ext cx="1537336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60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147332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097194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924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152599" y="1217194"/>
            <a:ext cx="153733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10509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794548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3744410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3739140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799815" y="1217194"/>
            <a:ext cx="153733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3857725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438435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5388297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383027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5443702" y="1217194"/>
            <a:ext cx="1537336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5501612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077764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7027626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7022356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7083031" y="1217194"/>
            <a:ext cx="1537336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7140941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459050" y="1404662"/>
            <a:ext cx="3882522" cy="2030568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1510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532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3834542" y="1298511"/>
            <a:ext cx="1474916" cy="3116663"/>
            <a:chOff x="3189614" y="1562392"/>
            <a:chExt cx="1474916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1727613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0405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964497"/>
      </p:ext>
    </p:extLst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3273754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328989" y="1450783"/>
            <a:ext cx="2552732" cy="2031086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 rtl="1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031626" rtl="1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1546974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424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3272559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677589" y="1073968"/>
            <a:ext cx="1647737" cy="3481853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31626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4555821"/>
            <a:ext cx="2320732" cy="238125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1563804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502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68751" y="1201795"/>
            <a:ext cx="4400683" cy="3501414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r>
                <a:rPr lang="en-US" sz="2000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26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1367618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459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08630" y="1255684"/>
            <a:ext cx="3326740" cy="431163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626"/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1627755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787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747228" y="1481662"/>
            <a:ext cx="3882522" cy="2030568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31626"/>
                <a:endParaRPr lang="en-US" sz="2000" dirty="0">
                  <a:solidFill>
                    <a:srgbClr val="262626"/>
                  </a:solidFill>
                </a:endParaRPr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67200" y="1587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027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endParaRPr lang="en-US" dirty="0" smtClean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3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883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689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9144000" cy="252911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31626"/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466776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529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639699"/>
      </p:ext>
    </p:extLst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685800" y="2831403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464269" y="2741595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460212" y="2740007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15AA96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456155" y="2741595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800" dirty="0">
              <a:solidFill>
                <a:srgbClr val="9BB955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452097" y="2741595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 defTabSz="1031626"/>
            <a:endParaRPr lang="en-US" sz="2400" dirty="0">
              <a:solidFill>
                <a:srgbClr val="F19B14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2670469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54616" y="1472626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44034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03211" y="178167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6631804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5369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664546" y="177906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666550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0115" y="3258874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92" y="363097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4668082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 rt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41647" y="3249249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00824" y="361172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3031329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3031329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1472626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41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52498" y="2411432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52498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26100" y="2411432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261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83500" y="2411432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835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740900" y="2411432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409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52497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552498" y="4332537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552498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626100" y="4332537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26261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4683500" y="4332537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46835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740900" y="4332537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67409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523775" y="2943008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23775" y="1189491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03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95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2587364" y="2943008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2587364" y="1189491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3928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3105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4638575" y="2943008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4638575" y="1189491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8851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43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679006" y="2943008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679006" y="1189491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25570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6784747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1056575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1295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2546030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5124638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6934188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3858125" y="387521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1808947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2460982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2460982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1808947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699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25836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1472627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25836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27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09925" y="1472627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27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4852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72175" y="1472627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4852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25836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3006759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725836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448627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09925" y="3006759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448627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724852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5972175" y="3006759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724852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0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654724" y="1375291"/>
            <a:ext cx="3802062" cy="168431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504216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558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3821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1133821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3585" y="1133822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626"/>
            <a:endParaRPr lang="en-US" sz="2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031626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031626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073969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257175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23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8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32C1-C144-4CC6-8279-0587C8B200D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3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92" r:id="rId13"/>
  </p:sldLayoutIdLst>
  <p:transition spd="slow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39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  <p:sldLayoutId id="2147483775" r:id="rId3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12</a:t>
            </a:r>
            <a:r>
              <a:rPr lang="en-US" sz="60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000" b="1" dirty="0" smtClean="0">
                <a:solidFill>
                  <a:schemeClr val="bg1"/>
                </a:solidFill>
              </a:rPr>
              <a:t> Factor App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1 CuadroTexto"/>
          <p:cNvSpPr txBox="1"/>
          <p:nvPr/>
        </p:nvSpPr>
        <p:spPr>
          <a:xfrm>
            <a:off x="5532608" y="2052153"/>
            <a:ext cx="361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¿Evolución o Revolución?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9127"/>
            <a:ext cx="3657298" cy="1048425"/>
          </a:xfrm>
          <a:prstGeom prst="rect">
            <a:avLst/>
          </a:prstGeom>
        </p:spPr>
      </p:pic>
      <p:sp>
        <p:nvSpPr>
          <p:cNvPr id="6" name="1 CuadroTexto"/>
          <p:cNvSpPr txBox="1"/>
          <p:nvPr/>
        </p:nvSpPr>
        <p:spPr>
          <a:xfrm>
            <a:off x="5183560" y="325792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Horacio Cabezas </a:t>
            </a:r>
            <a:r>
              <a:rPr lang="es-ES" sz="2400" b="1" dirty="0" err="1" smtClean="0">
                <a:solidFill>
                  <a:schemeClr val="bg1"/>
                </a:solidFill>
              </a:rPr>
              <a:t>Dard</a:t>
            </a:r>
            <a:r>
              <a:rPr lang="es-GT" sz="2400" b="1" dirty="0" err="1" smtClean="0">
                <a:solidFill>
                  <a:schemeClr val="bg1"/>
                </a:solidFill>
              </a:rPr>
              <a:t>ón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28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Dependencias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76162"/>
            <a:ext cx="5940152" cy="143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" y="656119"/>
            <a:ext cx="4612108" cy="1697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76" y="133186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5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Configuración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4355020" y="1512450"/>
            <a:ext cx="4392488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Nunca incluir archivos de configuración como parte del fuente en el repositorio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2143" y="2327316"/>
            <a:ext cx="3353968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Tener un sistema para hacer ajustes a la configuración de forma centralizada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3593994" cy="83099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Guardar la configuración en variables del entorno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1200329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Información sensible siempre debe ir encriptada, en especial en ambientes productivos 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2" name="1 CuadroTexto"/>
          <p:cNvSpPr txBox="1"/>
          <p:nvPr/>
        </p:nvSpPr>
        <p:spPr>
          <a:xfrm>
            <a:off x="611560" y="4296344"/>
            <a:ext cx="3353968" cy="461665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Desplegable en la nube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87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Backing</a:t>
            </a:r>
            <a:r>
              <a:rPr lang="es-GT" sz="6000" b="1" dirty="0" smtClean="0">
                <a:solidFill>
                  <a:schemeClr val="bg1"/>
                </a:solidFill>
              </a:rPr>
              <a:t> </a:t>
            </a:r>
            <a:r>
              <a:rPr lang="es-GT" sz="6000" b="1" dirty="0" err="1" smtClean="0">
                <a:solidFill>
                  <a:schemeClr val="bg1"/>
                </a:solidFill>
              </a:rPr>
              <a:t>Services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04048" y="1512450"/>
            <a:ext cx="3743460" cy="1569660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Nunca incluir parámetros de conexión dentro del código, deben de provenir de una configuración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87780"/>
            <a:ext cx="3353968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Crear una librería estándar que se comunique con diferentes motores BD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15696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Tratar los recursos base de datos, colas de mensajes y otros Servicios como recursos conectados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830997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Desde la programación utilizar protocolos seguros (https, </a:t>
            </a:r>
            <a:r>
              <a:rPr lang="es-GT" sz="2400" dirty="0" err="1" smtClean="0">
                <a:solidFill>
                  <a:schemeClr val="bg1"/>
                </a:solidFill>
              </a:rPr>
              <a:t>etc</a:t>
            </a:r>
            <a:r>
              <a:rPr lang="es-GT" sz="2400" dirty="0" smtClean="0">
                <a:solidFill>
                  <a:schemeClr val="bg1"/>
                </a:solidFill>
              </a:rPr>
              <a:t>)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457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Build</a:t>
            </a:r>
            <a:r>
              <a:rPr lang="es-GT" sz="6000" b="1" dirty="0" smtClean="0">
                <a:solidFill>
                  <a:schemeClr val="bg1"/>
                </a:solidFill>
              </a:rPr>
              <a:t>, </a:t>
            </a:r>
            <a:r>
              <a:rPr lang="es-GT" sz="6000" b="1" dirty="0" err="1" smtClean="0">
                <a:solidFill>
                  <a:schemeClr val="bg1"/>
                </a:solidFill>
              </a:rPr>
              <a:t>Release</a:t>
            </a:r>
            <a:r>
              <a:rPr lang="es-GT" sz="6000" b="1" dirty="0" smtClean="0">
                <a:solidFill>
                  <a:schemeClr val="bg1"/>
                </a:solidFill>
              </a:rPr>
              <a:t>, Run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04048" y="1512450"/>
            <a:ext cx="3743460" cy="1569660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Integración continua y Despliegue continuo no implica ir a probar en producción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353968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Usar herramientas de CI/CD con respectivos puntos de control y testeo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1200329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Separar completamente la etapa de construcción de la etapa de ejecución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1200329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Todo reléase debe tener identificador único y tener claro lo que se integró en el mismo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5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Build</a:t>
            </a:r>
            <a:r>
              <a:rPr lang="es-GT" sz="6000" b="1" dirty="0" smtClean="0">
                <a:solidFill>
                  <a:schemeClr val="bg1"/>
                </a:solidFill>
              </a:rPr>
              <a:t>, </a:t>
            </a:r>
            <a:r>
              <a:rPr lang="es-GT" sz="6000" b="1" dirty="0" err="1" smtClean="0">
                <a:solidFill>
                  <a:schemeClr val="bg1"/>
                </a:solidFill>
              </a:rPr>
              <a:t>Release</a:t>
            </a:r>
            <a:r>
              <a:rPr lang="es-GT" sz="6000" b="1" dirty="0" smtClean="0">
                <a:solidFill>
                  <a:schemeClr val="bg1"/>
                </a:solidFill>
              </a:rPr>
              <a:t>, Run</a:t>
            </a:r>
          </a:p>
          <a:p>
            <a:pPr algn="ctr"/>
            <a:r>
              <a:rPr lang="es-GT" sz="3600" b="1" dirty="0" err="1" smtClean="0">
                <a:solidFill>
                  <a:schemeClr val="bg1"/>
                </a:solidFill>
              </a:rPr>
              <a:t>DevOps</a:t>
            </a:r>
            <a:r>
              <a:rPr lang="es-GT" sz="3600" b="1" dirty="0" smtClean="0">
                <a:solidFill>
                  <a:schemeClr val="bg1"/>
                </a:solidFill>
              </a:rPr>
              <a:t> y Agile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60642"/>
            <a:ext cx="3785004" cy="273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" y="1635646"/>
            <a:ext cx="483227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4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Procesos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04048" y="1512450"/>
            <a:ext cx="3743460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No depender de una sesión, si es requerido se debe de guardar en una BD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353968" cy="830997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No depender de valores en memoria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83099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Ejecutar la app como uno o más procesos sin estado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1200329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La alta disponibilidad no permite que un usuario se mantenga siempre en la misma instancia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89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Asignación de Puertos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04048" y="1512450"/>
            <a:ext cx="3743460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No depender de un servidor de páginas como IIS, Apache, NGINX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353968" cy="830997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err="1" smtClean="0">
                <a:solidFill>
                  <a:schemeClr val="bg1"/>
                </a:solidFill>
              </a:rPr>
              <a:t>Autocontenido</a:t>
            </a:r>
            <a:r>
              <a:rPr lang="es-GT" sz="2400" dirty="0" smtClean="0">
                <a:solidFill>
                  <a:schemeClr val="bg1"/>
                </a:solidFill>
              </a:rPr>
              <a:t> y servicio </a:t>
            </a:r>
            <a:r>
              <a:rPr lang="es-GT" sz="2400" dirty="0" err="1" smtClean="0">
                <a:solidFill>
                  <a:schemeClr val="bg1"/>
                </a:solidFill>
              </a:rPr>
              <a:t>standalone</a:t>
            </a:r>
            <a:r>
              <a:rPr lang="es-GT" sz="2400" dirty="0" smtClean="0">
                <a:solidFill>
                  <a:schemeClr val="bg1"/>
                </a:solidFill>
              </a:rPr>
              <a:t>.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83099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>
                <a:solidFill>
                  <a:schemeClr val="bg1"/>
                </a:solidFill>
              </a:rPr>
              <a:t>Publicar servicios mediante asignación de puertos</a:t>
            </a: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1200329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No olvidar que el protocolo a usar debe ser seguro y la librería de http usada soporte </a:t>
            </a:r>
            <a:r>
              <a:rPr lang="es-GT" sz="2400" dirty="0" err="1" smtClean="0">
                <a:solidFill>
                  <a:schemeClr val="bg1"/>
                </a:solidFill>
              </a:rPr>
              <a:t>ssl</a:t>
            </a:r>
            <a:r>
              <a:rPr lang="es-GT" sz="2400" dirty="0" smtClean="0">
                <a:solidFill>
                  <a:schemeClr val="bg1"/>
                </a:solidFill>
              </a:rPr>
              <a:t>, </a:t>
            </a:r>
            <a:r>
              <a:rPr lang="es-GT" sz="2400" dirty="0" err="1" smtClean="0">
                <a:solidFill>
                  <a:schemeClr val="bg1"/>
                </a:solidFill>
              </a:rPr>
              <a:t>tls</a:t>
            </a:r>
            <a:r>
              <a:rPr lang="es-GT" sz="2400" dirty="0" smtClean="0">
                <a:solidFill>
                  <a:schemeClr val="bg1"/>
                </a:solidFill>
              </a:rPr>
              <a:t>, etc.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571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b="1" dirty="0" smtClean="0">
                <a:solidFill>
                  <a:schemeClr val="bg1"/>
                </a:solidFill>
              </a:rPr>
              <a:t>Concurrencia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04048" y="1512450"/>
            <a:ext cx="3743460" cy="830997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Se prefiere el escalado horizontal sobre el vertical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353968" cy="1200329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Los hilos son mejor soportados por el SO que por el programador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83099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>
                <a:solidFill>
                  <a:schemeClr val="bg1"/>
                </a:solidFill>
              </a:rPr>
              <a:t>Una aplicación debe de ser capaz de dividirse en múltiples procesos</a:t>
            </a: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156966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Todo requerimiento debe ser tratado como una transacción: Atómica, Consistente y ejecutada en el menor tiempo posible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67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b="1" dirty="0" smtClean="0">
                <a:solidFill>
                  <a:schemeClr val="bg1"/>
                </a:solidFill>
              </a:rPr>
              <a:t>Concurrencia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1 CuadroTexto"/>
          <p:cNvSpPr txBox="1"/>
          <p:nvPr/>
        </p:nvSpPr>
        <p:spPr>
          <a:xfrm>
            <a:off x="683568" y="987574"/>
            <a:ext cx="7704856" cy="156966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Crear un campo en cada tabla para manejar la concurrencia, de tal forma que al estar dentro de un </a:t>
            </a:r>
            <a:r>
              <a:rPr lang="es-GT" sz="2400" dirty="0" err="1" smtClean="0">
                <a:solidFill>
                  <a:schemeClr val="bg1"/>
                </a:solidFill>
              </a:rPr>
              <a:t>begin</a:t>
            </a:r>
            <a:r>
              <a:rPr lang="es-GT" sz="2400" dirty="0" smtClean="0">
                <a:solidFill>
                  <a:schemeClr val="bg1"/>
                </a:solidFill>
              </a:rPr>
              <a:t> </a:t>
            </a:r>
            <a:r>
              <a:rPr lang="es-GT" sz="2400" dirty="0" err="1" smtClean="0">
                <a:solidFill>
                  <a:schemeClr val="bg1"/>
                </a:solidFill>
              </a:rPr>
              <a:t>transaction</a:t>
            </a:r>
            <a:r>
              <a:rPr lang="es-GT" sz="2400" dirty="0" smtClean="0">
                <a:solidFill>
                  <a:schemeClr val="bg1"/>
                </a:solidFill>
              </a:rPr>
              <a:t> este campo se actualice con un ID único y </a:t>
            </a:r>
            <a:r>
              <a:rPr lang="es-GT" sz="2400" dirty="0" err="1" smtClean="0">
                <a:solidFill>
                  <a:schemeClr val="bg1"/>
                </a:solidFill>
              </a:rPr>
              <a:t>asi</a:t>
            </a:r>
            <a:r>
              <a:rPr lang="es-GT" sz="2400" dirty="0" smtClean="0">
                <a:solidFill>
                  <a:schemeClr val="bg1"/>
                </a:solidFill>
              </a:rPr>
              <a:t> evitar que otro proceso lo pueda tomar porque toda lectura hará lo mismo.</a:t>
            </a:r>
            <a:endParaRPr lang="es-GT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48" y="2657855"/>
            <a:ext cx="693169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2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b="1" dirty="0" smtClean="0">
                <a:solidFill>
                  <a:schemeClr val="bg1"/>
                </a:solidFill>
              </a:rPr>
              <a:t>Concurrencia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1 CuadroTexto"/>
          <p:cNvSpPr txBox="1"/>
          <p:nvPr/>
        </p:nvSpPr>
        <p:spPr>
          <a:xfrm>
            <a:off x="107504" y="915566"/>
            <a:ext cx="3456384" cy="3785652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Toda lectura a una tabla debe hacerse utilizando un índice y siempre manejar un Top N </a:t>
            </a:r>
            <a:r>
              <a:rPr lang="es-GT" sz="2400" dirty="0" err="1" smtClean="0">
                <a:solidFill>
                  <a:schemeClr val="bg1"/>
                </a:solidFill>
              </a:rPr>
              <a:t>tuplas</a:t>
            </a:r>
            <a:r>
              <a:rPr lang="es-GT" sz="2400" dirty="0" smtClean="0">
                <a:solidFill>
                  <a:schemeClr val="bg1"/>
                </a:solidFill>
              </a:rPr>
              <a:t>, nunca solicitar la tabla completa, al requerir las siguientes N </a:t>
            </a:r>
            <a:r>
              <a:rPr lang="es-GT" sz="2400" dirty="0" err="1" smtClean="0">
                <a:solidFill>
                  <a:schemeClr val="bg1"/>
                </a:solidFill>
              </a:rPr>
              <a:t>tuplas</a:t>
            </a:r>
            <a:r>
              <a:rPr lang="es-GT" sz="2400" dirty="0" smtClean="0">
                <a:solidFill>
                  <a:schemeClr val="bg1"/>
                </a:solidFill>
              </a:rPr>
              <a:t> deberá cumplir con el índice a partir del </a:t>
            </a:r>
            <a:r>
              <a:rPr lang="es-GT" sz="2400" dirty="0" err="1" smtClean="0">
                <a:solidFill>
                  <a:schemeClr val="bg1"/>
                </a:solidFill>
              </a:rPr>
              <a:t>identity</a:t>
            </a:r>
            <a:r>
              <a:rPr lang="es-GT" sz="2400" dirty="0" smtClean="0">
                <a:solidFill>
                  <a:schemeClr val="bg1"/>
                </a:solidFill>
              </a:rPr>
              <a:t> último </a:t>
            </a:r>
            <a:r>
              <a:rPr lang="es-GT" sz="2400" dirty="0" err="1" smtClean="0">
                <a:solidFill>
                  <a:schemeClr val="bg1"/>
                </a:solidFill>
              </a:rPr>
              <a:t>leido</a:t>
            </a:r>
            <a:r>
              <a:rPr lang="es-GT" sz="2400" dirty="0" smtClean="0">
                <a:solidFill>
                  <a:schemeClr val="bg1"/>
                </a:solidFill>
              </a:rPr>
              <a:t>.</a:t>
            </a:r>
            <a:endParaRPr lang="es-GT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18" y="910693"/>
            <a:ext cx="531287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68" y="2796002"/>
            <a:ext cx="5328592" cy="1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2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691680" y="875207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¿</a:t>
            </a:r>
            <a:r>
              <a:rPr lang="en-US" sz="3200" dirty="0" err="1" smtClean="0">
                <a:solidFill>
                  <a:schemeClr val="bg1"/>
                </a:solidFill>
              </a:rPr>
              <a:t>Podemos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Mejorar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5792" y="2139702"/>
            <a:ext cx="438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¿</a:t>
            </a:r>
            <a:r>
              <a:rPr lang="en-US" sz="3200" dirty="0" err="1" smtClean="0">
                <a:solidFill>
                  <a:schemeClr val="bg1"/>
                </a:solidFill>
              </a:rPr>
              <a:t>Qué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podemos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Mejorar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91680" y="372387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¿</a:t>
            </a:r>
            <a:r>
              <a:rPr lang="en-US" sz="3200" dirty="0" err="1" smtClean="0">
                <a:solidFill>
                  <a:schemeClr val="bg1"/>
                </a:solidFill>
              </a:rPr>
              <a:t>Cómo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podemos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Mejorar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7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b="1" dirty="0" smtClean="0">
                <a:solidFill>
                  <a:schemeClr val="bg1"/>
                </a:solidFill>
              </a:rPr>
              <a:t>Concurrencia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1 CuadroTexto"/>
          <p:cNvSpPr txBox="1"/>
          <p:nvPr/>
        </p:nvSpPr>
        <p:spPr>
          <a:xfrm>
            <a:off x="107504" y="915566"/>
            <a:ext cx="3456384" cy="2677656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Toda tabla debe tener una llave primaria con un solo campo conteniendo un </a:t>
            </a:r>
            <a:r>
              <a:rPr lang="es-GT" sz="2400" dirty="0" err="1" smtClean="0">
                <a:solidFill>
                  <a:schemeClr val="bg1"/>
                </a:solidFill>
              </a:rPr>
              <a:t>identity</a:t>
            </a:r>
            <a:r>
              <a:rPr lang="es-GT" sz="2400" dirty="0" smtClean="0">
                <a:solidFill>
                  <a:schemeClr val="bg1"/>
                </a:solidFill>
              </a:rPr>
              <a:t>. La actualización de un registro se hace utilizando la PK del mismo y los valores anteriores.</a:t>
            </a:r>
            <a:endParaRPr lang="es-GT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915566"/>
            <a:ext cx="50045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Desechabilidad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5016069" y="833301"/>
            <a:ext cx="3743460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Para escalar rápido se requiere que el inicio de la aplicación sea rápida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600400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Entregar a sistemas de colas la respuesta para asegurar lo disponibilidad del aplicativo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4441878" cy="1200329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Maximizar la </a:t>
            </a:r>
            <a:r>
              <a:rPr lang="es-GT" sz="2400" dirty="0" err="1" smtClean="0">
                <a:solidFill>
                  <a:schemeClr val="bg1"/>
                </a:solidFill>
              </a:rPr>
              <a:t>robustes</a:t>
            </a:r>
            <a:r>
              <a:rPr lang="es-GT" sz="2400" dirty="0" smtClean="0">
                <a:solidFill>
                  <a:schemeClr val="bg1"/>
                </a:solidFill>
              </a:rPr>
              <a:t> con aplicaciones que inicien rápido y se finalizaciones seguras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501070" y="2443006"/>
            <a:ext cx="4582176" cy="830997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Utilizar un gestor de servicios como </a:t>
            </a:r>
            <a:r>
              <a:rPr lang="es-GT" sz="2400" dirty="0" err="1" smtClean="0">
                <a:solidFill>
                  <a:schemeClr val="bg1"/>
                </a:solidFill>
              </a:rPr>
              <a:t>FireDaemon</a:t>
            </a:r>
            <a:endParaRPr lang="es-GT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58" y="3289300"/>
            <a:ext cx="2590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5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Igualdad</a:t>
            </a:r>
            <a:r>
              <a:rPr lang="en-US" sz="4800" b="1" dirty="0" smtClean="0">
                <a:solidFill>
                  <a:schemeClr val="bg1"/>
                </a:solidFill>
              </a:rPr>
              <a:t> entre </a:t>
            </a:r>
            <a:r>
              <a:rPr lang="en-US" sz="4800" b="1" dirty="0" err="1" smtClean="0">
                <a:solidFill>
                  <a:schemeClr val="bg1"/>
                </a:solidFill>
              </a:rPr>
              <a:t>Desarrollo</a:t>
            </a:r>
            <a:r>
              <a:rPr lang="en-US" sz="4800" b="1" dirty="0" smtClean="0">
                <a:solidFill>
                  <a:schemeClr val="bg1"/>
                </a:solidFill>
              </a:rPr>
              <a:t> y </a:t>
            </a:r>
            <a:r>
              <a:rPr lang="en-US" sz="4800" b="1" dirty="0" err="1" smtClean="0">
                <a:solidFill>
                  <a:schemeClr val="bg1"/>
                </a:solidFill>
              </a:rPr>
              <a:t>Producción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4914917" y="1553522"/>
            <a:ext cx="3743460" cy="830997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Verificar versiones de BD, SO y parches aplicados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3528" y="2960701"/>
            <a:ext cx="3600400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Utilizar la nube para los ambientes de Desarrollo y QA pueden ayudar a disminuir los costos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195234" y="1545706"/>
            <a:ext cx="4441878" cy="1200329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Asegurar que los ambientes de Desarrollo, QA y Producción sean lo más parecidos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0761" y="2867545"/>
            <a:ext cx="4582176" cy="1938992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Tener claro la diferencia a nivel de recursos de hardware </a:t>
            </a:r>
            <a:r>
              <a:rPr lang="es-GT" sz="2400" dirty="0" err="1" smtClean="0">
                <a:solidFill>
                  <a:schemeClr val="bg1"/>
                </a:solidFill>
              </a:rPr>
              <a:t>cpu</a:t>
            </a:r>
            <a:r>
              <a:rPr lang="es-GT" sz="2400" dirty="0" smtClean="0">
                <a:solidFill>
                  <a:schemeClr val="bg1"/>
                </a:solidFill>
              </a:rPr>
              <a:t>, memoria, disco y recordar que en producción es un ambiente concurrente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518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Igualdad</a:t>
            </a:r>
            <a:r>
              <a:rPr lang="en-US" sz="4800" b="1" dirty="0" smtClean="0">
                <a:solidFill>
                  <a:schemeClr val="bg1"/>
                </a:solidFill>
              </a:rPr>
              <a:t> entre </a:t>
            </a:r>
            <a:r>
              <a:rPr lang="en-US" sz="4800" b="1" dirty="0" err="1" smtClean="0">
                <a:solidFill>
                  <a:schemeClr val="bg1"/>
                </a:solidFill>
              </a:rPr>
              <a:t>Desarrollo</a:t>
            </a:r>
            <a:r>
              <a:rPr lang="en-US" sz="4800" b="1" dirty="0" smtClean="0">
                <a:solidFill>
                  <a:schemeClr val="bg1"/>
                </a:solidFill>
              </a:rPr>
              <a:t> y </a:t>
            </a:r>
            <a:r>
              <a:rPr lang="en-US" sz="4800" b="1" dirty="0" err="1" smtClean="0">
                <a:solidFill>
                  <a:schemeClr val="bg1"/>
                </a:solidFill>
              </a:rPr>
              <a:t>Producción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" y="1211144"/>
            <a:ext cx="5128962" cy="1482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18374"/>
            <a:ext cx="2493758" cy="193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20" y="247660"/>
            <a:ext cx="3792880" cy="24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7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Logs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4355020" y="1512450"/>
            <a:ext cx="4392488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Pueden ser archivos de texto pero siempre dejando un formato estándar y con fecha exacta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322143" y="2327316"/>
            <a:ext cx="3353968" cy="156966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Las aplicaciones sacan el log a la salida estándar donde otros aplicativos la toman y la administran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02130" y="1096952"/>
            <a:ext cx="3593994" cy="83099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Tratar los </a:t>
            </a:r>
            <a:r>
              <a:rPr lang="es-GT" sz="2400" dirty="0" err="1" smtClean="0">
                <a:solidFill>
                  <a:schemeClr val="bg1"/>
                </a:solidFill>
              </a:rPr>
              <a:t>logs</a:t>
            </a:r>
            <a:r>
              <a:rPr lang="es-GT" sz="2400" dirty="0" smtClean="0">
                <a:solidFill>
                  <a:schemeClr val="bg1"/>
                </a:solidFill>
              </a:rPr>
              <a:t> como una transmisión de eventos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9" name="1 CuadroTexto"/>
          <p:cNvSpPr txBox="1"/>
          <p:nvPr/>
        </p:nvSpPr>
        <p:spPr>
          <a:xfrm>
            <a:off x="4355020" y="3330033"/>
            <a:ext cx="4582176" cy="830997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Los </a:t>
            </a:r>
            <a:r>
              <a:rPr lang="es-GT" sz="2400" dirty="0" err="1" smtClean="0">
                <a:solidFill>
                  <a:schemeClr val="bg1"/>
                </a:solidFill>
              </a:rPr>
              <a:t>logs</a:t>
            </a:r>
            <a:r>
              <a:rPr lang="es-GT" sz="2400" dirty="0" smtClean="0">
                <a:solidFill>
                  <a:schemeClr val="bg1"/>
                </a:solidFill>
              </a:rPr>
              <a:t> deben ser configurables a que nivel de detalle se requiere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97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Logs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3" y="2202113"/>
            <a:ext cx="3946128" cy="2053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02113"/>
            <a:ext cx="2177686" cy="1941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3" y="878674"/>
            <a:ext cx="4626075" cy="11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8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Administración de Procesos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4354343" y="3572887"/>
            <a:ext cx="4392488" cy="1200329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Tener una línea de comando para ejecutar procesos administrativos incorporados en la aplicación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5343337" y="1050721"/>
            <a:ext cx="3593994" cy="15696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>
                <a:solidFill>
                  <a:schemeClr val="bg1"/>
                </a:solidFill>
              </a:rPr>
              <a:t>Ejecutar las tareas de gestión/administración como procesos que solo se ejecutan una vez</a:t>
            </a:r>
          </a:p>
        </p:txBody>
      </p:sp>
    </p:spTree>
    <p:extLst>
      <p:ext uri="{BB962C8B-B14F-4D97-AF65-F5344CB8AC3E}">
        <p14:creationId xmlns:p14="http://schemas.microsoft.com/office/powerpoint/2010/main" val="1523387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1975" y="2481753"/>
            <a:ext cx="1975090" cy="800219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Nuevos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Desarrollos</a:t>
            </a: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000" dirty="0">
                <a:solidFill>
                  <a:schemeClr val="bg1"/>
                </a:solidFill>
              </a:rPr>
              <a:t>Minimizar el costo y tiempo en el despliegue de nuevos desarrollos</a:t>
            </a:r>
            <a:r>
              <a:rPr lang="es-GT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Sev01"/>
          <p:cNvSpPr/>
          <p:nvPr/>
        </p:nvSpPr>
        <p:spPr>
          <a:xfrm>
            <a:off x="574647" y="1183741"/>
            <a:ext cx="1209747" cy="12097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752" y="2481753"/>
            <a:ext cx="2016246" cy="800219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Portabilidad</a:t>
            </a:r>
            <a:endParaRPr lang="en-US" sz="1400" b="1" dirty="0">
              <a:solidFill>
                <a:schemeClr val="bg1"/>
              </a:solidFill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000" dirty="0">
                <a:solidFill>
                  <a:schemeClr val="bg1"/>
                </a:solidFill>
              </a:rPr>
              <a:t>Maximizar portabilidad entre diferentes entornos de ejecución.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Sev02"/>
          <p:cNvSpPr/>
          <p:nvPr/>
        </p:nvSpPr>
        <p:spPr>
          <a:xfrm>
            <a:off x="2599002" y="1183741"/>
            <a:ext cx="1209747" cy="12097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6012" y="3975110"/>
            <a:ext cx="1999792" cy="954107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Entornos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Similares</a:t>
            </a:r>
            <a:endParaRPr lang="en-US" sz="1400" b="1" dirty="0">
              <a:solidFill>
                <a:schemeClr val="bg1"/>
              </a:solidFill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000" dirty="0">
                <a:solidFill>
                  <a:schemeClr val="bg1"/>
                </a:solidFill>
              </a:rPr>
              <a:t>Maximizar agilidad al poseer despliegue continuo por la similitud entre los entornos de desarrollo y producción.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Sev03"/>
          <p:cNvSpPr/>
          <p:nvPr/>
        </p:nvSpPr>
        <p:spPr>
          <a:xfrm>
            <a:off x="4951035" y="2677098"/>
            <a:ext cx="1209747" cy="12097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1152" y="3995303"/>
            <a:ext cx="2034356" cy="923330"/>
          </a:xfrm>
          <a:prstGeom prst="rect">
            <a:avLst/>
          </a:prstGeom>
          <a:solidFill>
            <a:schemeClr val="accent4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Prácticas</a:t>
            </a:r>
            <a:r>
              <a:rPr lang="en-US" sz="1400" b="1" dirty="0">
                <a:solidFill>
                  <a:schemeClr val="bg1"/>
                </a:solidFill>
              </a:rPr>
              <a:t> de Desarrollos</a:t>
            </a:r>
          </a:p>
          <a:p>
            <a:pPr marL="266700" indent="-180975">
              <a:buFont typeface="Wingdings" panose="05000000000000000000" pitchFamily="2" charset="2"/>
              <a:buChar char="v"/>
            </a:pPr>
            <a:r>
              <a:rPr lang="es-GT" sz="1000" dirty="0">
                <a:solidFill>
                  <a:schemeClr val="bg1"/>
                </a:solidFill>
              </a:rPr>
              <a:t>Escalabilidad sin modificaciones significativas de herramientas, arquitectura y/o prácticas de desarrollo</a:t>
            </a:r>
            <a:r>
              <a:rPr lang="es-GT" sz="1000" dirty="0"/>
              <a:t>.</a:t>
            </a:r>
            <a:endParaRPr lang="es-ES" sz="1000" dirty="0"/>
          </a:p>
        </p:txBody>
      </p:sp>
      <p:sp>
        <p:nvSpPr>
          <p:cNvPr id="40" name="Sev04"/>
          <p:cNvSpPr/>
          <p:nvPr/>
        </p:nvSpPr>
        <p:spPr>
          <a:xfrm>
            <a:off x="7225020" y="2697291"/>
            <a:ext cx="1209747" cy="12097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927160" y="1571393"/>
            <a:ext cx="504720" cy="434443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86"/>
          <p:cNvSpPr>
            <a:spLocks noEditPoints="1"/>
          </p:cNvSpPr>
          <p:nvPr/>
        </p:nvSpPr>
        <p:spPr bwMode="auto">
          <a:xfrm>
            <a:off x="3031054" y="1497838"/>
            <a:ext cx="345642" cy="581553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138352" y="3787212"/>
            <a:ext cx="4114800" cy="829458"/>
          </a:xfrm>
        </p:spPr>
        <p:txBody>
          <a:bodyPr/>
          <a:lstStyle/>
          <a:p>
            <a:r>
              <a:rPr lang="en-US" sz="2400" dirty="0" err="1"/>
              <a:t>Metodología</a:t>
            </a:r>
            <a:r>
              <a:rPr lang="en-US" sz="2400" dirty="0"/>
              <a:t> de </a:t>
            </a:r>
            <a:r>
              <a:rPr lang="en-US" sz="2400" dirty="0" err="1"/>
              <a:t>construcción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de </a:t>
            </a:r>
            <a:r>
              <a:rPr lang="en-US" sz="2400" dirty="0"/>
              <a:t>Software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Servicio</a:t>
            </a:r>
            <a:endParaRPr lang="en-US" sz="2400" dirty="0"/>
          </a:p>
        </p:txBody>
      </p:sp>
      <p:sp>
        <p:nvSpPr>
          <p:cNvPr id="19" name="Freeform 56"/>
          <p:cNvSpPr>
            <a:spLocks noEditPoints="1"/>
          </p:cNvSpPr>
          <p:nvPr/>
        </p:nvSpPr>
        <p:spPr bwMode="auto">
          <a:xfrm>
            <a:off x="5214529" y="2941723"/>
            <a:ext cx="673561" cy="612327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82"/>
          <p:cNvSpPr>
            <a:spLocks noEditPoints="1"/>
          </p:cNvSpPr>
          <p:nvPr/>
        </p:nvSpPr>
        <p:spPr bwMode="auto">
          <a:xfrm>
            <a:off x="7578874" y="3012416"/>
            <a:ext cx="532598" cy="592815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36" y="0"/>
              </a:cxn>
              <a:cxn ang="0">
                <a:pos x="36" y="22"/>
              </a:cxn>
              <a:cxn ang="0">
                <a:pos x="40" y="26"/>
              </a:cxn>
              <a:cxn ang="0">
                <a:pos x="61" y="26"/>
              </a:cxn>
              <a:cxn ang="0">
                <a:pos x="46" y="32"/>
              </a:cxn>
              <a:cxn ang="0">
                <a:pos x="45" y="31"/>
              </a:cxn>
              <a:cxn ang="0">
                <a:pos x="16" y="31"/>
              </a:cxn>
              <a:cxn ang="0">
                <a:pos x="15" y="32"/>
              </a:cxn>
              <a:cxn ang="0">
                <a:pos x="15" y="35"/>
              </a:cxn>
              <a:cxn ang="0">
                <a:pos x="16" y="36"/>
              </a:cxn>
              <a:cxn ang="0">
                <a:pos x="45" y="36"/>
              </a:cxn>
              <a:cxn ang="0">
                <a:pos x="46" y="35"/>
              </a:cxn>
              <a:cxn ang="0">
                <a:pos x="46" y="32"/>
              </a:cxn>
              <a:cxn ang="0">
                <a:pos x="46" y="43"/>
              </a:cxn>
              <a:cxn ang="0">
                <a:pos x="45" y="41"/>
              </a:cxn>
              <a:cxn ang="0">
                <a:pos x="16" y="41"/>
              </a:cxn>
              <a:cxn ang="0">
                <a:pos x="15" y="43"/>
              </a:cxn>
              <a:cxn ang="0">
                <a:pos x="15" y="45"/>
              </a:cxn>
              <a:cxn ang="0">
                <a:pos x="16" y="47"/>
              </a:cxn>
              <a:cxn ang="0">
                <a:pos x="45" y="47"/>
              </a:cxn>
              <a:cxn ang="0">
                <a:pos x="46" y="45"/>
              </a:cxn>
              <a:cxn ang="0">
                <a:pos x="46" y="43"/>
              </a:cxn>
              <a:cxn ang="0">
                <a:pos x="46" y="53"/>
              </a:cxn>
              <a:cxn ang="0">
                <a:pos x="45" y="52"/>
              </a:cxn>
              <a:cxn ang="0">
                <a:pos x="16" y="52"/>
              </a:cxn>
              <a:cxn ang="0">
                <a:pos x="15" y="53"/>
              </a:cxn>
              <a:cxn ang="0">
                <a:pos x="15" y="56"/>
              </a:cxn>
              <a:cxn ang="0">
                <a:pos x="16" y="57"/>
              </a:cxn>
              <a:cxn ang="0">
                <a:pos x="45" y="57"/>
              </a:cxn>
              <a:cxn ang="0">
                <a:pos x="46" y="56"/>
              </a:cxn>
              <a:cxn ang="0">
                <a:pos x="46" y="53"/>
              </a:cxn>
              <a:cxn ang="0">
                <a:pos x="60" y="21"/>
              </a:cxn>
              <a:cxn ang="0">
                <a:pos x="41" y="21"/>
              </a:cxn>
              <a:cxn ang="0">
                <a:pos x="41" y="2"/>
              </a:cxn>
              <a:cxn ang="0">
                <a:pos x="42" y="3"/>
              </a:cxn>
              <a:cxn ang="0">
                <a:pos x="59" y="19"/>
              </a:cxn>
              <a:cxn ang="0">
                <a:pos x="60" y="21"/>
              </a:cxn>
            </a:cxnLst>
            <a:rect l="0" t="0" r="r" b="b"/>
            <a:pathLst>
              <a:path w="61" h="72">
                <a:moveTo>
                  <a:pt x="61" y="26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7" y="26"/>
                  <a:pt x="40" y="26"/>
                </a:cubicBezTo>
                <a:lnTo>
                  <a:pt x="61" y="26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2"/>
                  <a:pt x="15" y="32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6" y="36"/>
                  <a:pt x="1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5" y="42"/>
                  <a:pt x="15" y="43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7"/>
                  <a:pt x="16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5" y="52"/>
                  <a:pt x="15" y="53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6" y="57"/>
                  <a:pt x="16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  <a:moveTo>
                  <a:pt x="60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2" y="3"/>
                  <a:pt x="42" y="3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0"/>
                  <a:pt x="59" y="20"/>
                  <a:pt x="60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069431" y="158877"/>
            <a:ext cx="2285133" cy="892552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>
                <a:solidFill>
                  <a:schemeClr val="bg1"/>
                </a:solidFill>
              </a:rPr>
              <a:t>Beneficios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8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19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err="1" smtClean="0">
                <a:solidFill>
                  <a:schemeClr val="bg1"/>
                </a:solidFill>
              </a:rPr>
              <a:t>DevOps</a:t>
            </a:r>
            <a:r>
              <a:rPr lang="es-GT" sz="6000" b="1" dirty="0" smtClean="0">
                <a:solidFill>
                  <a:schemeClr val="bg1"/>
                </a:solidFill>
              </a:rPr>
              <a:t> Tools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5825654" cy="34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Cloud </a:t>
            </a:r>
            <a:r>
              <a:rPr lang="es-GT" sz="6000" b="1" dirty="0" err="1" smtClean="0">
                <a:solidFill>
                  <a:schemeClr val="bg1"/>
                </a:solidFill>
              </a:rPr>
              <a:t>Delivery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67040"/>
            <a:ext cx="6559348" cy="41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68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5486"/>
            <a:ext cx="5638800" cy="35352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The Twelve-Factor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62"/>
          <p:cNvGrpSpPr/>
          <p:nvPr/>
        </p:nvGrpSpPr>
        <p:grpSpPr>
          <a:xfrm>
            <a:off x="4008668" y="997986"/>
            <a:ext cx="965136" cy="184666"/>
            <a:chOff x="1525021" y="1329747"/>
            <a:chExt cx="1279640" cy="473633"/>
          </a:xfrm>
        </p:grpSpPr>
        <p:sp>
          <p:nvSpPr>
            <p:cNvPr id="316" name="TextBox 315">
              <a:hlinkClick r:id="" action="ppaction://noaction"/>
            </p:cNvPr>
            <p:cNvSpPr txBox="1"/>
            <p:nvPr/>
          </p:nvSpPr>
          <p:spPr>
            <a:xfrm>
              <a:off x="1525021" y="1329747"/>
              <a:ext cx="1279640" cy="47363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1. Código base </a:t>
              </a:r>
            </a:p>
          </p:txBody>
        </p:sp>
        <p:sp>
          <p:nvSpPr>
            <p:cNvPr id="317" name="TextBox 316">
              <a:hlinkHover r:id="" action="ppaction://noaction" highlightClick="1"/>
            </p:cNvPr>
            <p:cNvSpPr txBox="1"/>
            <p:nvPr/>
          </p:nvSpPr>
          <p:spPr>
            <a:xfrm>
              <a:off x="2263483" y="1487750"/>
              <a:ext cx="8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308298"/>
                </a:solidFill>
              </a:endParaRPr>
            </a:p>
          </p:txBody>
        </p:sp>
      </p:grpSp>
      <p:grpSp>
        <p:nvGrpSpPr>
          <p:cNvPr id="6" name="Group 62"/>
          <p:cNvGrpSpPr/>
          <p:nvPr/>
        </p:nvGrpSpPr>
        <p:grpSpPr>
          <a:xfrm>
            <a:off x="1502216" y="1581009"/>
            <a:ext cx="1998368" cy="342669"/>
            <a:chOff x="876601" y="1329747"/>
            <a:chExt cx="1998368" cy="342669"/>
          </a:xfrm>
        </p:grpSpPr>
        <p:sp>
          <p:nvSpPr>
            <p:cNvPr id="47" name="TextBox 46">
              <a:hlinkClick r:id="" action="ppaction://noaction"/>
            </p:cNvPr>
            <p:cNvSpPr txBox="1"/>
            <p:nvPr/>
          </p:nvSpPr>
          <p:spPr>
            <a:xfrm>
              <a:off x="876601" y="1329747"/>
              <a:ext cx="199836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12. Administración de Procesos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74904" y="148775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5C4676"/>
                </a:solidFill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2483773" y="2139702"/>
            <a:ext cx="667355" cy="342669"/>
            <a:chOff x="2465670" y="1329747"/>
            <a:chExt cx="409299" cy="342669"/>
          </a:xfrm>
        </p:grpSpPr>
        <p:sp>
          <p:nvSpPr>
            <p:cNvPr id="50" name="TextBox 49">
              <a:hlinkClick r:id="" action="ppaction://noaction"/>
            </p:cNvPr>
            <p:cNvSpPr txBox="1"/>
            <p:nvPr/>
          </p:nvSpPr>
          <p:spPr>
            <a:xfrm>
              <a:off x="2465670" y="1329747"/>
              <a:ext cx="28019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11. Log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74929" y="1487750"/>
              <a:ext cx="4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7F9E40"/>
                </a:solidFill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>
            <a:off x="1265673" y="2787774"/>
            <a:ext cx="1788631" cy="583271"/>
            <a:chOff x="1086338" y="1329747"/>
            <a:chExt cx="1788631" cy="355834"/>
          </a:xfrm>
        </p:grpSpPr>
        <p:sp>
          <p:nvSpPr>
            <p:cNvPr id="53" name="TextBox 52">
              <a:hlinkClick r:id="" action="ppaction://noaction"/>
            </p:cNvPr>
            <p:cNvSpPr txBox="1"/>
            <p:nvPr/>
          </p:nvSpPr>
          <p:spPr>
            <a:xfrm>
              <a:off x="1086338" y="1329747"/>
              <a:ext cx="1788631" cy="2253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10. Ambiente de Desarrollo </a:t>
              </a:r>
            </a:p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y Producción Semejantes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74904" y="1572922"/>
              <a:ext cx="65" cy="1126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8E3432"/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1998356" y="3525225"/>
            <a:ext cx="1131720" cy="342669"/>
            <a:chOff x="1743249" y="1329747"/>
            <a:chExt cx="1131720" cy="342669"/>
          </a:xfrm>
        </p:grpSpPr>
        <p:sp>
          <p:nvSpPr>
            <p:cNvPr id="56" name="TextBox 55">
              <a:hlinkClick r:id="" action="ppaction://noaction"/>
            </p:cNvPr>
            <p:cNvSpPr txBox="1"/>
            <p:nvPr/>
          </p:nvSpPr>
          <p:spPr>
            <a:xfrm>
              <a:off x="1743249" y="1329747"/>
              <a:ext cx="113172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9.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Desechabilidad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74904" y="148775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430903"/>
                </a:solidFill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5654800" y="1539779"/>
            <a:ext cx="1056379" cy="311891"/>
            <a:chOff x="6183120" y="1602591"/>
            <a:chExt cx="1056379" cy="311891"/>
          </a:xfrm>
        </p:grpSpPr>
        <p:sp>
          <p:nvSpPr>
            <p:cNvPr id="59" name="TextBox 58">
              <a:hlinkClick r:id="" action="ppaction://noaction"/>
            </p:cNvPr>
            <p:cNvSpPr txBox="1"/>
            <p:nvPr/>
          </p:nvSpPr>
          <p:spPr>
            <a:xfrm>
              <a:off x="6183120" y="1602591"/>
              <a:ext cx="105637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2.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Dependencias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21349" y="1760594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6084168" y="2211710"/>
            <a:ext cx="1180388" cy="342669"/>
            <a:chOff x="6183120" y="2221184"/>
            <a:chExt cx="1180388" cy="342669"/>
          </a:xfrm>
        </p:grpSpPr>
        <p:sp>
          <p:nvSpPr>
            <p:cNvPr id="62" name="TextBox 61">
              <a:hlinkClick r:id="" action="ppaction://noaction"/>
            </p:cNvPr>
            <p:cNvSpPr txBox="1"/>
            <p:nvPr/>
          </p:nvSpPr>
          <p:spPr>
            <a:xfrm>
              <a:off x="6183120" y="2221184"/>
              <a:ext cx="118038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3. Configuraciones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53248" y="2379187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5A702E"/>
                </a:solidFill>
              </a:endParaRPr>
            </a:p>
          </p:txBody>
        </p:sp>
      </p:grpSp>
      <p:grpSp>
        <p:nvGrpSpPr>
          <p:cNvPr id="13" name="Group 72"/>
          <p:cNvGrpSpPr/>
          <p:nvPr/>
        </p:nvGrpSpPr>
        <p:grpSpPr>
          <a:xfrm>
            <a:off x="5868150" y="3498562"/>
            <a:ext cx="2018630" cy="369332"/>
            <a:chOff x="6183120" y="3564534"/>
            <a:chExt cx="2018630" cy="369332"/>
          </a:xfrm>
        </p:grpSpPr>
        <p:sp>
          <p:nvSpPr>
            <p:cNvPr id="68" name="TextBox 67">
              <a:hlinkClick r:id="" action="ppaction://noaction"/>
            </p:cNvPr>
            <p:cNvSpPr txBox="1"/>
            <p:nvPr/>
          </p:nvSpPr>
          <p:spPr>
            <a:xfrm>
              <a:off x="6183120" y="3564534"/>
              <a:ext cx="201863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5. Construir, desplegar, ejecutar</a:t>
              </a:r>
            </a:p>
            <a:p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53248" y="3722537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000" dirty="0">
                <a:solidFill>
                  <a:srgbClr val="2C4D76"/>
                </a:solidFill>
              </a:endParaRPr>
            </a:p>
          </p:txBody>
        </p:sp>
      </p:grpSp>
      <p:grpSp>
        <p:nvGrpSpPr>
          <p:cNvPr id="15" name="Group 245"/>
          <p:cNvGrpSpPr/>
          <p:nvPr/>
        </p:nvGrpSpPr>
        <p:grpSpPr>
          <a:xfrm>
            <a:off x="3778281" y="1871007"/>
            <a:ext cx="1587438" cy="2358480"/>
            <a:chOff x="4168751" y="1735138"/>
            <a:chExt cx="1000125" cy="14859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2" name="Freeform 123"/>
            <p:cNvSpPr>
              <a:spLocks/>
            </p:cNvSpPr>
            <p:nvPr/>
          </p:nvSpPr>
          <p:spPr bwMode="auto">
            <a:xfrm>
              <a:off x="4429102" y="3038475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24"/>
            <p:cNvSpPr>
              <a:spLocks/>
            </p:cNvSpPr>
            <p:nvPr/>
          </p:nvSpPr>
          <p:spPr bwMode="auto">
            <a:xfrm>
              <a:off x="4429102" y="2952750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125"/>
            <p:cNvSpPr>
              <a:spLocks/>
            </p:cNvSpPr>
            <p:nvPr/>
          </p:nvSpPr>
          <p:spPr bwMode="auto">
            <a:xfrm>
              <a:off x="4470377" y="3125788"/>
              <a:ext cx="37941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63" y="30"/>
                </a:cxn>
                <a:cxn ang="0">
                  <a:pos x="0" y="0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37"/>
            <p:cNvSpPr>
              <a:spLocks noEditPoints="1"/>
            </p:cNvSpPr>
            <p:nvPr/>
          </p:nvSpPr>
          <p:spPr bwMode="auto">
            <a:xfrm>
              <a:off x="4168751" y="1735138"/>
              <a:ext cx="1000125" cy="117951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7" y="0"/>
                </a:cxn>
                <a:cxn ang="0">
                  <a:pos x="6" y="165"/>
                </a:cxn>
                <a:cxn ang="0">
                  <a:pos x="67" y="318"/>
                </a:cxn>
                <a:cxn ang="0">
                  <a:pos x="90" y="396"/>
                </a:cxn>
                <a:cxn ang="0">
                  <a:pos x="90" y="396"/>
                </a:cxn>
                <a:cxn ang="0">
                  <a:pos x="99" y="401"/>
                </a:cxn>
                <a:cxn ang="0">
                  <a:pos x="242" y="401"/>
                </a:cxn>
                <a:cxn ang="0">
                  <a:pos x="251" y="396"/>
                </a:cxn>
                <a:cxn ang="0">
                  <a:pos x="251" y="396"/>
                </a:cxn>
                <a:cxn ang="0">
                  <a:pos x="274" y="318"/>
                </a:cxn>
                <a:cxn ang="0">
                  <a:pos x="336" y="165"/>
                </a:cxn>
                <a:cxn ang="0">
                  <a:pos x="175" y="0"/>
                </a:cxn>
                <a:cxn ang="0">
                  <a:pos x="295" y="166"/>
                </a:cxn>
                <a:cxn ang="0">
                  <a:pos x="249" y="282"/>
                </a:cxn>
                <a:cxn ang="0">
                  <a:pos x="231" y="352"/>
                </a:cxn>
                <a:cxn ang="0">
                  <a:pos x="231" y="352"/>
                </a:cxn>
                <a:cxn ang="0">
                  <a:pos x="224" y="356"/>
                </a:cxn>
                <a:cxn ang="0">
                  <a:pos x="117" y="356"/>
                </a:cxn>
                <a:cxn ang="0">
                  <a:pos x="110" y="352"/>
                </a:cxn>
                <a:cxn ang="0">
                  <a:pos x="110" y="352"/>
                </a:cxn>
                <a:cxn ang="0">
                  <a:pos x="93" y="282"/>
                </a:cxn>
                <a:cxn ang="0">
                  <a:pos x="47" y="166"/>
                </a:cxn>
                <a:cxn ang="0">
                  <a:pos x="168" y="43"/>
                </a:cxn>
                <a:cxn ang="0">
                  <a:pos x="174" y="43"/>
                </a:cxn>
                <a:cxn ang="0">
                  <a:pos x="295" y="166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75"/>
          <p:cNvGrpSpPr/>
          <p:nvPr/>
        </p:nvGrpSpPr>
        <p:grpSpPr>
          <a:xfrm>
            <a:off x="3580207" y="1477918"/>
            <a:ext cx="493370" cy="479245"/>
            <a:chOff x="3580207" y="1753209"/>
            <a:chExt cx="493370" cy="479245"/>
          </a:xfrm>
        </p:grpSpPr>
        <p:sp>
          <p:nvSpPr>
            <p:cNvPr id="309" name="Oval 308"/>
            <p:cNvSpPr/>
            <p:nvPr/>
          </p:nvSpPr>
          <p:spPr>
            <a:xfrm>
              <a:off x="3580207" y="1753209"/>
              <a:ext cx="493370" cy="4792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7" name="Freeform 64"/>
            <p:cNvSpPr>
              <a:spLocks noEditPoints="1"/>
            </p:cNvSpPr>
            <p:nvPr/>
          </p:nvSpPr>
          <p:spPr bwMode="auto">
            <a:xfrm>
              <a:off x="3694336" y="1882500"/>
              <a:ext cx="265113" cy="220663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75" y="55"/>
                </a:cxn>
                <a:cxn ang="0">
                  <a:pos x="59" y="63"/>
                </a:cxn>
                <a:cxn ang="0">
                  <a:pos x="57" y="64"/>
                </a:cxn>
                <a:cxn ang="0">
                  <a:pos x="55" y="63"/>
                </a:cxn>
                <a:cxn ang="0">
                  <a:pos x="39" y="55"/>
                </a:cxn>
                <a:cxn ang="0">
                  <a:pos x="39" y="55"/>
                </a:cxn>
                <a:cxn ang="0">
                  <a:pos x="38" y="55"/>
                </a:cxn>
                <a:cxn ang="0">
                  <a:pos x="22" y="63"/>
                </a:cxn>
                <a:cxn ang="0">
                  <a:pos x="20" y="64"/>
                </a:cxn>
                <a:cxn ang="0">
                  <a:pos x="18" y="63"/>
                </a:cxn>
                <a:cxn ang="0">
                  <a:pos x="2" y="55"/>
                </a:cxn>
                <a:cxn ang="0">
                  <a:pos x="0" y="51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18" y="26"/>
                </a:cxn>
                <a:cxn ang="0">
                  <a:pos x="18" y="11"/>
                </a:cxn>
                <a:cxn ang="0">
                  <a:pos x="21" y="7"/>
                </a:cxn>
                <a:cxn ang="0">
                  <a:pos x="37" y="0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59" y="11"/>
                </a:cxn>
                <a:cxn ang="0">
                  <a:pos x="59" y="26"/>
                </a:cxn>
                <a:cxn ang="0">
                  <a:pos x="75" y="32"/>
                </a:cxn>
                <a:cxn ang="0">
                  <a:pos x="77" y="37"/>
                </a:cxn>
                <a:cxn ang="0">
                  <a:pos x="77" y="51"/>
                </a:cxn>
                <a:cxn ang="0">
                  <a:pos x="35" y="36"/>
                </a:cxn>
                <a:cxn ang="0">
                  <a:pos x="20" y="30"/>
                </a:cxn>
                <a:cxn ang="0">
                  <a:pos x="6" y="36"/>
                </a:cxn>
                <a:cxn ang="0">
                  <a:pos x="20" y="42"/>
                </a:cxn>
                <a:cxn ang="0">
                  <a:pos x="35" y="36"/>
                </a:cxn>
                <a:cxn ang="0">
                  <a:pos x="36" y="51"/>
                </a:cxn>
                <a:cxn ang="0">
                  <a:pos x="36" y="40"/>
                </a:cxn>
                <a:cxn ang="0">
                  <a:pos x="23" y="46"/>
                </a:cxn>
                <a:cxn ang="0">
                  <a:pos x="23" y="58"/>
                </a:cxn>
                <a:cxn ang="0">
                  <a:pos x="36" y="51"/>
                </a:cxn>
                <a:cxn ang="0">
                  <a:pos x="54" y="11"/>
                </a:cxn>
                <a:cxn ang="0">
                  <a:pos x="39" y="5"/>
                </a:cxn>
                <a:cxn ang="0">
                  <a:pos x="23" y="11"/>
                </a:cxn>
                <a:cxn ang="0">
                  <a:pos x="39" y="18"/>
                </a:cxn>
                <a:cxn ang="0">
                  <a:pos x="54" y="11"/>
                </a:cxn>
                <a:cxn ang="0">
                  <a:pos x="55" y="26"/>
                </a:cxn>
                <a:cxn ang="0">
                  <a:pos x="55" y="16"/>
                </a:cxn>
                <a:cxn ang="0">
                  <a:pos x="41" y="22"/>
                </a:cxn>
                <a:cxn ang="0">
                  <a:pos x="41" y="32"/>
                </a:cxn>
                <a:cxn ang="0">
                  <a:pos x="55" y="26"/>
                </a:cxn>
                <a:cxn ang="0">
                  <a:pos x="71" y="36"/>
                </a:cxn>
                <a:cxn ang="0">
                  <a:pos x="57" y="30"/>
                </a:cxn>
                <a:cxn ang="0">
                  <a:pos x="42" y="36"/>
                </a:cxn>
                <a:cxn ang="0">
                  <a:pos x="57" y="42"/>
                </a:cxn>
                <a:cxn ang="0">
                  <a:pos x="71" y="36"/>
                </a:cxn>
                <a:cxn ang="0">
                  <a:pos x="73" y="51"/>
                </a:cxn>
                <a:cxn ang="0">
                  <a:pos x="73" y="40"/>
                </a:cxn>
                <a:cxn ang="0">
                  <a:pos x="59" y="46"/>
                </a:cxn>
                <a:cxn ang="0">
                  <a:pos x="59" y="58"/>
                </a:cxn>
                <a:cxn ang="0">
                  <a:pos x="73" y="51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81"/>
          <p:cNvGrpSpPr/>
          <p:nvPr/>
        </p:nvGrpSpPr>
        <p:grpSpPr>
          <a:xfrm>
            <a:off x="3140661" y="2043828"/>
            <a:ext cx="493370" cy="479245"/>
            <a:chOff x="3140661" y="2319119"/>
            <a:chExt cx="493370" cy="479245"/>
          </a:xfrm>
        </p:grpSpPr>
        <p:sp>
          <p:nvSpPr>
            <p:cNvPr id="288" name="Oval 287"/>
            <p:cNvSpPr/>
            <p:nvPr/>
          </p:nvSpPr>
          <p:spPr>
            <a:xfrm>
              <a:off x="3140661" y="2319119"/>
              <a:ext cx="493370" cy="4792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1" name="Freeform 115"/>
            <p:cNvSpPr>
              <a:spLocks noEditPoints="1"/>
            </p:cNvSpPr>
            <p:nvPr/>
          </p:nvSpPr>
          <p:spPr bwMode="auto">
            <a:xfrm>
              <a:off x="3277809" y="2448410"/>
              <a:ext cx="219075" cy="220663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4" y="32"/>
                </a:cxn>
                <a:cxn ang="0">
                  <a:pos x="14" y="38"/>
                </a:cxn>
                <a:cxn ang="0">
                  <a:pos x="13" y="32"/>
                </a:cxn>
                <a:cxn ang="0">
                  <a:pos x="14" y="26"/>
                </a:cxn>
                <a:cxn ang="0">
                  <a:pos x="8" y="19"/>
                </a:cxn>
                <a:cxn ang="0">
                  <a:pos x="4" y="32"/>
                </a:cxn>
                <a:cxn ang="0">
                  <a:pos x="8" y="45"/>
                </a:cxn>
                <a:cxn ang="0">
                  <a:pos x="14" y="38"/>
                </a:cxn>
                <a:cxn ang="0">
                  <a:pos x="45" y="32"/>
                </a:cxn>
                <a:cxn ang="0">
                  <a:pos x="32" y="18"/>
                </a:cxn>
                <a:cxn ang="0">
                  <a:pos x="18" y="32"/>
                </a:cxn>
                <a:cxn ang="0">
                  <a:pos x="32" y="46"/>
                </a:cxn>
                <a:cxn ang="0">
                  <a:pos x="45" y="32"/>
                </a:cxn>
                <a:cxn ang="0">
                  <a:pos x="19" y="8"/>
                </a:cxn>
                <a:cxn ang="0">
                  <a:pos x="26" y="15"/>
                </a:cxn>
                <a:cxn ang="0">
                  <a:pos x="32" y="14"/>
                </a:cxn>
                <a:cxn ang="0">
                  <a:pos x="38" y="15"/>
                </a:cxn>
                <a:cxn ang="0">
                  <a:pos x="45" y="8"/>
                </a:cxn>
                <a:cxn ang="0">
                  <a:pos x="32" y="5"/>
                </a:cxn>
                <a:cxn ang="0">
                  <a:pos x="19" y="8"/>
                </a:cxn>
                <a:cxn ang="0">
                  <a:pos x="45" y="56"/>
                </a:cxn>
                <a:cxn ang="0">
                  <a:pos x="38" y="49"/>
                </a:cxn>
                <a:cxn ang="0">
                  <a:pos x="32" y="50"/>
                </a:cxn>
                <a:cxn ang="0">
                  <a:pos x="26" y="49"/>
                </a:cxn>
                <a:cxn ang="0">
                  <a:pos x="19" y="56"/>
                </a:cxn>
                <a:cxn ang="0">
                  <a:pos x="32" y="60"/>
                </a:cxn>
                <a:cxn ang="0">
                  <a:pos x="45" y="56"/>
                </a:cxn>
                <a:cxn ang="0">
                  <a:pos x="56" y="45"/>
                </a:cxn>
                <a:cxn ang="0">
                  <a:pos x="59" y="32"/>
                </a:cxn>
                <a:cxn ang="0">
                  <a:pos x="56" y="19"/>
                </a:cxn>
                <a:cxn ang="0">
                  <a:pos x="49" y="26"/>
                </a:cxn>
                <a:cxn ang="0">
                  <a:pos x="50" y="32"/>
                </a:cxn>
                <a:cxn ang="0">
                  <a:pos x="49" y="38"/>
                </a:cxn>
                <a:cxn ang="0">
                  <a:pos x="56" y="4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2"/>
          <p:cNvGrpSpPr/>
          <p:nvPr/>
        </p:nvGrpSpPr>
        <p:grpSpPr>
          <a:xfrm>
            <a:off x="2402499" y="4101289"/>
            <a:ext cx="996940" cy="342669"/>
            <a:chOff x="1878029" y="1329747"/>
            <a:chExt cx="996940" cy="342669"/>
          </a:xfrm>
        </p:grpSpPr>
        <p:sp>
          <p:nvSpPr>
            <p:cNvPr id="71" name="TextBox 55">
              <a:hlinkClick r:id="" action="ppaction://noaction"/>
            </p:cNvPr>
            <p:cNvSpPr txBox="1"/>
            <p:nvPr/>
          </p:nvSpPr>
          <p:spPr>
            <a:xfrm>
              <a:off x="1878029" y="1329747"/>
              <a:ext cx="99694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8. Concurrencia</a:t>
              </a:r>
            </a:p>
          </p:txBody>
        </p:sp>
        <p:sp>
          <p:nvSpPr>
            <p:cNvPr id="72" name="TextBox 56"/>
            <p:cNvSpPr txBox="1"/>
            <p:nvPr/>
          </p:nvSpPr>
          <p:spPr>
            <a:xfrm>
              <a:off x="2874904" y="148775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355E8F"/>
                </a:solidFill>
              </a:endParaRPr>
            </a:p>
          </p:txBody>
        </p:sp>
      </p:grpSp>
      <p:grpSp>
        <p:nvGrpSpPr>
          <p:cNvPr id="78" name="Group 72"/>
          <p:cNvGrpSpPr/>
          <p:nvPr/>
        </p:nvGrpSpPr>
        <p:grpSpPr>
          <a:xfrm>
            <a:off x="5545296" y="3924219"/>
            <a:ext cx="1461682" cy="471590"/>
            <a:chOff x="6056397" y="3404835"/>
            <a:chExt cx="1461682" cy="471590"/>
          </a:xfrm>
        </p:grpSpPr>
        <p:sp>
          <p:nvSpPr>
            <p:cNvPr id="80" name="TextBox 67">
              <a:hlinkClick r:id="" action="ppaction://noaction"/>
            </p:cNvPr>
            <p:cNvSpPr txBox="1"/>
            <p:nvPr/>
          </p:nvSpPr>
          <p:spPr>
            <a:xfrm>
              <a:off x="6056397" y="3404835"/>
              <a:ext cx="146168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6. Procesos sin Estados</a:t>
              </a:r>
            </a:p>
          </p:txBody>
        </p:sp>
        <p:sp>
          <p:nvSpPr>
            <p:cNvPr id="82" name="TextBox 68"/>
            <p:cNvSpPr txBox="1"/>
            <p:nvPr/>
          </p:nvSpPr>
          <p:spPr>
            <a:xfrm>
              <a:off x="6328503" y="3722537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000" dirty="0">
                <a:solidFill>
                  <a:srgbClr val="008BBC"/>
                </a:solidFill>
              </a:endParaRPr>
            </a:p>
          </p:txBody>
        </p:sp>
      </p:grpSp>
      <p:grpSp>
        <p:nvGrpSpPr>
          <p:cNvPr id="84" name="Group 91"/>
          <p:cNvGrpSpPr/>
          <p:nvPr/>
        </p:nvGrpSpPr>
        <p:grpSpPr>
          <a:xfrm>
            <a:off x="5076056" y="3968477"/>
            <a:ext cx="493370" cy="474500"/>
            <a:chOff x="5263284" y="3644080"/>
            <a:chExt cx="493370" cy="479245"/>
          </a:xfrm>
        </p:grpSpPr>
        <p:sp>
          <p:nvSpPr>
            <p:cNvPr id="86" name="Oval 44"/>
            <p:cNvSpPr/>
            <p:nvPr/>
          </p:nvSpPr>
          <p:spPr>
            <a:xfrm>
              <a:off x="5263284" y="3644080"/>
              <a:ext cx="493370" cy="479245"/>
            </a:xfrm>
            <a:prstGeom prst="ellipse">
              <a:avLst/>
            </a:prstGeom>
            <a:solidFill>
              <a:srgbClr val="009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8" name="Freeform 101"/>
            <p:cNvSpPr>
              <a:spLocks noEditPoints="1"/>
            </p:cNvSpPr>
            <p:nvPr/>
          </p:nvSpPr>
          <p:spPr bwMode="auto">
            <a:xfrm>
              <a:off x="5378207" y="3796390"/>
              <a:ext cx="263525" cy="174625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0" name="Group 72"/>
          <p:cNvGrpSpPr/>
          <p:nvPr/>
        </p:nvGrpSpPr>
        <p:grpSpPr>
          <a:xfrm>
            <a:off x="4889761" y="4677353"/>
            <a:ext cx="1572675" cy="342669"/>
            <a:chOff x="6183120" y="3564534"/>
            <a:chExt cx="1572675" cy="342669"/>
          </a:xfrm>
        </p:grpSpPr>
        <p:sp>
          <p:nvSpPr>
            <p:cNvPr id="92" name="TextBox 67">
              <a:hlinkClick r:id="" action="ppaction://noaction"/>
            </p:cNvPr>
            <p:cNvSpPr txBox="1"/>
            <p:nvPr/>
          </p:nvSpPr>
          <p:spPr>
            <a:xfrm>
              <a:off x="6183120" y="3564534"/>
              <a:ext cx="15726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1200" b="1" dirty="0">
                  <a:solidFill>
                    <a:srgbClr val="9A0000"/>
                  </a:solidFill>
                </a:rPr>
                <a:t>7. </a:t>
              </a:r>
              <a:r>
                <a:rPr lang="en-US" sz="1200" b="1" dirty="0" err="1" smtClean="0">
                  <a:solidFill>
                    <a:srgbClr val="9A0000"/>
                  </a:solidFill>
                </a:rPr>
                <a:t>Asignaci</a:t>
              </a:r>
              <a:r>
                <a:rPr lang="es-GT" sz="1200" b="1" dirty="0" err="1" smtClean="0">
                  <a:solidFill>
                    <a:srgbClr val="9A0000"/>
                  </a:solidFill>
                </a:rPr>
                <a:t>ón</a:t>
              </a:r>
              <a:r>
                <a:rPr lang="es-GT" sz="1200" b="1" dirty="0" smtClean="0">
                  <a:solidFill>
                    <a:srgbClr val="9A0000"/>
                  </a:solidFill>
                </a:rPr>
                <a:t> de Puertos</a:t>
              </a:r>
              <a:endParaRPr lang="en-US" sz="1200" b="1" dirty="0">
                <a:solidFill>
                  <a:srgbClr val="9A0000"/>
                </a:solidFill>
              </a:endParaRPr>
            </a:p>
          </p:txBody>
        </p:sp>
        <p:sp>
          <p:nvSpPr>
            <p:cNvPr id="93" name="TextBox 68"/>
            <p:cNvSpPr txBox="1"/>
            <p:nvPr/>
          </p:nvSpPr>
          <p:spPr>
            <a:xfrm>
              <a:off x="6348396" y="3722537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200" b="1" dirty="0">
                <a:solidFill>
                  <a:srgbClr val="700000"/>
                </a:solidFill>
              </a:endParaRPr>
            </a:p>
          </p:txBody>
        </p:sp>
      </p:grpSp>
      <p:grpSp>
        <p:nvGrpSpPr>
          <p:cNvPr id="97" name="Group 72"/>
          <p:cNvGrpSpPr/>
          <p:nvPr/>
        </p:nvGrpSpPr>
        <p:grpSpPr>
          <a:xfrm>
            <a:off x="6012160" y="2907931"/>
            <a:ext cx="1203599" cy="311891"/>
            <a:chOff x="6183120" y="3564534"/>
            <a:chExt cx="1203599" cy="311891"/>
          </a:xfrm>
        </p:grpSpPr>
        <p:sp>
          <p:nvSpPr>
            <p:cNvPr id="98" name="TextBox 67">
              <a:hlinkClick r:id="" action="ppaction://noaction"/>
            </p:cNvPr>
            <p:cNvSpPr txBox="1"/>
            <p:nvPr/>
          </p:nvSpPr>
          <p:spPr>
            <a:xfrm>
              <a:off x="6183120" y="3564534"/>
              <a:ext cx="120359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4.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Backing Services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363881" y="3722537"/>
              <a:ext cx="6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endParaRPr lang="en-US" sz="1000" dirty="0">
                <a:solidFill>
                  <a:srgbClr val="005696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253980" y="3329382"/>
            <a:ext cx="493370" cy="479245"/>
            <a:chOff x="5292080" y="3329382"/>
            <a:chExt cx="493370" cy="479245"/>
          </a:xfrm>
        </p:grpSpPr>
        <p:sp>
          <p:nvSpPr>
            <p:cNvPr id="45" name="Oval 44"/>
            <p:cNvSpPr/>
            <p:nvPr/>
          </p:nvSpPr>
          <p:spPr>
            <a:xfrm>
              <a:off x="5292080" y="3329382"/>
              <a:ext cx="493370" cy="47924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31" name="30 Imagen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005288"/>
                </a:clrFrom>
                <a:clrTo>
                  <a:srgbClr val="00528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6" t="6699" r="10701" b="23688"/>
            <a:stretch/>
          </p:blipFill>
          <p:spPr>
            <a:xfrm>
              <a:off x="5363532" y="3403947"/>
              <a:ext cx="360596" cy="331982"/>
            </a:xfrm>
            <a:prstGeom prst="rect">
              <a:avLst/>
            </a:prstGeom>
          </p:spPr>
        </p:pic>
      </p:grpSp>
      <p:grpSp>
        <p:nvGrpSpPr>
          <p:cNvPr id="24" name="23 Grupo"/>
          <p:cNvGrpSpPr/>
          <p:nvPr/>
        </p:nvGrpSpPr>
        <p:grpSpPr>
          <a:xfrm>
            <a:off x="3214534" y="2734545"/>
            <a:ext cx="493370" cy="479245"/>
            <a:chOff x="3099311" y="2734545"/>
            <a:chExt cx="493370" cy="479245"/>
          </a:xfrm>
        </p:grpSpPr>
        <p:sp>
          <p:nvSpPr>
            <p:cNvPr id="292" name="Oval 291"/>
            <p:cNvSpPr/>
            <p:nvPr/>
          </p:nvSpPr>
          <p:spPr>
            <a:xfrm>
              <a:off x="3099311" y="2734545"/>
              <a:ext cx="493370" cy="479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6" name="Freeform 42"/>
            <p:cNvSpPr>
              <a:spLocks noEditPoints="1"/>
            </p:cNvSpPr>
            <p:nvPr/>
          </p:nvSpPr>
          <p:spPr bwMode="auto">
            <a:xfrm>
              <a:off x="3192403" y="2853608"/>
              <a:ext cx="296808" cy="262545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3385964" y="3368789"/>
            <a:ext cx="493370" cy="479245"/>
            <a:chOff x="3270383" y="3368789"/>
            <a:chExt cx="493370" cy="479245"/>
          </a:xfrm>
        </p:grpSpPr>
        <p:sp>
          <p:nvSpPr>
            <p:cNvPr id="296" name="Oval 295"/>
            <p:cNvSpPr/>
            <p:nvPr/>
          </p:nvSpPr>
          <p:spPr>
            <a:xfrm>
              <a:off x="3270383" y="3368789"/>
              <a:ext cx="493370" cy="479245"/>
            </a:xfrm>
            <a:prstGeom prst="ellipse">
              <a:avLst/>
            </a:prstGeom>
            <a:solidFill>
              <a:srgbClr val="680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3428419" y="3485942"/>
              <a:ext cx="188427" cy="237936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679930"/>
            <a:ext cx="4114800" cy="200746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Metodología de construcción de Software como Servicio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4332754" y="4468769"/>
            <a:ext cx="493370" cy="479245"/>
            <a:chOff x="4355976" y="4337494"/>
            <a:chExt cx="493370" cy="479245"/>
          </a:xfrm>
        </p:grpSpPr>
        <p:sp>
          <p:nvSpPr>
            <p:cNvPr id="95" name="Oval 44"/>
            <p:cNvSpPr/>
            <p:nvPr/>
          </p:nvSpPr>
          <p:spPr>
            <a:xfrm>
              <a:off x="4355976" y="4337494"/>
              <a:ext cx="493370" cy="479245"/>
            </a:xfrm>
            <a:prstGeom prst="ellipse">
              <a:avLst/>
            </a:prstGeom>
            <a:solidFill>
              <a:srgbClr val="680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3" name="Freeform 64"/>
            <p:cNvSpPr>
              <a:spLocks noEditPoints="1"/>
            </p:cNvSpPr>
            <p:nvPr/>
          </p:nvSpPr>
          <p:spPr bwMode="auto">
            <a:xfrm rot="5400000">
              <a:off x="4512349" y="4426269"/>
              <a:ext cx="196280" cy="28880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20" y="40"/>
                </a:cxn>
                <a:cxn ang="0">
                  <a:pos x="11" y="47"/>
                </a:cxn>
                <a:cxn ang="0">
                  <a:pos x="11" y="48"/>
                </a:cxn>
                <a:cxn ang="0">
                  <a:pos x="15" y="54"/>
                </a:cxn>
                <a:cxn ang="0">
                  <a:pos x="7" y="62"/>
                </a:cxn>
                <a:cxn ang="0">
                  <a:pos x="0" y="54"/>
                </a:cxn>
                <a:cxn ang="0">
                  <a:pos x="4" y="48"/>
                </a:cxn>
                <a:cxn ang="0">
                  <a:pos x="4" y="15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15" y="8"/>
                </a:cxn>
                <a:cxn ang="0">
                  <a:pos x="11" y="15"/>
                </a:cxn>
                <a:cxn ang="0">
                  <a:pos x="11" y="35"/>
                </a:cxn>
                <a:cxn ang="0">
                  <a:pos x="18" y="33"/>
                </a:cxn>
                <a:cxn ang="0">
                  <a:pos x="29" y="20"/>
                </a:cxn>
                <a:cxn ang="0">
                  <a:pos x="25" y="13"/>
                </a:cxn>
                <a:cxn ang="0">
                  <a:pos x="33" y="6"/>
                </a:cxn>
                <a:cxn ang="0">
                  <a:pos x="41" y="13"/>
                </a:cxn>
                <a:cxn ang="0">
                  <a:pos x="37" y="2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7" y="12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7" y="51"/>
                </a:cxn>
                <a:cxn ang="0">
                  <a:pos x="4" y="54"/>
                </a:cxn>
                <a:cxn ang="0">
                  <a:pos x="7" y="58"/>
                </a:cxn>
                <a:cxn ang="0">
                  <a:pos x="11" y="54"/>
                </a:cxn>
                <a:cxn ang="0">
                  <a:pos x="7" y="51"/>
                </a:cxn>
                <a:cxn ang="0">
                  <a:pos x="33" y="9"/>
                </a:cxn>
                <a:cxn ang="0">
                  <a:pos x="29" y="13"/>
                </a:cxn>
                <a:cxn ang="0">
                  <a:pos x="33" y="17"/>
                </a:cxn>
                <a:cxn ang="0">
                  <a:pos x="37" y="13"/>
                </a:cxn>
                <a:cxn ang="0">
                  <a:pos x="33" y="9"/>
                </a:cxn>
              </a:cxnLst>
              <a:rect l="0" t="0" r="r" b="b"/>
              <a:pathLst>
                <a:path w="41" h="62">
                  <a:moveTo>
                    <a:pt x="37" y="20"/>
                  </a:moveTo>
                  <a:cubicBezTo>
                    <a:pt x="37" y="34"/>
                    <a:pt x="27" y="38"/>
                    <a:pt x="20" y="40"/>
                  </a:cubicBezTo>
                  <a:cubicBezTo>
                    <a:pt x="13" y="42"/>
                    <a:pt x="11" y="43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4" y="49"/>
                    <a:pt x="15" y="52"/>
                    <a:pt x="15" y="54"/>
                  </a:cubicBezTo>
                  <a:cubicBezTo>
                    <a:pt x="15" y="59"/>
                    <a:pt x="12" y="62"/>
                    <a:pt x="7" y="62"/>
                  </a:cubicBezTo>
                  <a:cubicBezTo>
                    <a:pt x="3" y="62"/>
                    <a:pt x="0" y="59"/>
                    <a:pt x="0" y="54"/>
                  </a:cubicBezTo>
                  <a:cubicBezTo>
                    <a:pt x="0" y="52"/>
                    <a:pt x="1" y="49"/>
                    <a:pt x="4" y="4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1"/>
                    <a:pt x="14" y="14"/>
                    <a:pt x="11" y="1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4"/>
                    <a:pt x="16" y="33"/>
                    <a:pt x="18" y="33"/>
                  </a:cubicBezTo>
                  <a:cubicBezTo>
                    <a:pt x="25" y="30"/>
                    <a:pt x="29" y="28"/>
                    <a:pt x="29" y="20"/>
                  </a:cubicBezTo>
                  <a:cubicBezTo>
                    <a:pt x="27" y="19"/>
                    <a:pt x="25" y="16"/>
                    <a:pt x="25" y="13"/>
                  </a:cubicBezTo>
                  <a:cubicBezTo>
                    <a:pt x="25" y="9"/>
                    <a:pt x="29" y="6"/>
                    <a:pt x="33" y="6"/>
                  </a:cubicBezTo>
                  <a:cubicBezTo>
                    <a:pt x="37" y="6"/>
                    <a:pt x="41" y="9"/>
                    <a:pt x="41" y="13"/>
                  </a:cubicBezTo>
                  <a:cubicBezTo>
                    <a:pt x="41" y="16"/>
                    <a:pt x="39" y="19"/>
                    <a:pt x="37" y="2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8"/>
                  </a:cubicBezTo>
                  <a:cubicBezTo>
                    <a:pt x="4" y="10"/>
                    <a:pt x="5" y="12"/>
                    <a:pt x="7" y="12"/>
                  </a:cubicBezTo>
                  <a:cubicBezTo>
                    <a:pt x="10" y="12"/>
                    <a:pt x="11" y="10"/>
                    <a:pt x="11" y="8"/>
                  </a:cubicBezTo>
                  <a:cubicBezTo>
                    <a:pt x="11" y="6"/>
                    <a:pt x="10" y="4"/>
                    <a:pt x="7" y="4"/>
                  </a:cubicBezTo>
                  <a:close/>
                  <a:moveTo>
                    <a:pt x="7" y="51"/>
                  </a:moveTo>
                  <a:cubicBezTo>
                    <a:pt x="5" y="51"/>
                    <a:pt x="4" y="52"/>
                    <a:pt x="4" y="54"/>
                  </a:cubicBezTo>
                  <a:cubicBezTo>
                    <a:pt x="4" y="57"/>
                    <a:pt x="5" y="58"/>
                    <a:pt x="7" y="58"/>
                  </a:cubicBezTo>
                  <a:cubicBezTo>
                    <a:pt x="10" y="58"/>
                    <a:pt x="11" y="57"/>
                    <a:pt x="11" y="54"/>
                  </a:cubicBezTo>
                  <a:cubicBezTo>
                    <a:pt x="11" y="52"/>
                    <a:pt x="10" y="51"/>
                    <a:pt x="7" y="51"/>
                  </a:cubicBezTo>
                  <a:close/>
                  <a:moveTo>
                    <a:pt x="33" y="9"/>
                  </a:moveTo>
                  <a:cubicBezTo>
                    <a:pt x="31" y="9"/>
                    <a:pt x="29" y="11"/>
                    <a:pt x="29" y="13"/>
                  </a:cubicBezTo>
                  <a:cubicBezTo>
                    <a:pt x="29" y="15"/>
                    <a:pt x="31" y="17"/>
                    <a:pt x="33" y="17"/>
                  </a:cubicBezTo>
                  <a:cubicBezTo>
                    <a:pt x="35" y="17"/>
                    <a:pt x="37" y="15"/>
                    <a:pt x="37" y="13"/>
                  </a:cubicBezTo>
                  <a:cubicBezTo>
                    <a:pt x="37" y="11"/>
                    <a:pt x="35" y="9"/>
                    <a:pt x="33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4325315" y="1276548"/>
            <a:ext cx="493370" cy="479245"/>
            <a:chOff x="4325315" y="1276548"/>
            <a:chExt cx="493370" cy="479245"/>
          </a:xfrm>
        </p:grpSpPr>
        <p:sp>
          <p:nvSpPr>
            <p:cNvPr id="310" name="Oval 309"/>
            <p:cNvSpPr/>
            <p:nvPr/>
          </p:nvSpPr>
          <p:spPr>
            <a:xfrm>
              <a:off x="4325315" y="1276548"/>
              <a:ext cx="493370" cy="4792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85" name="8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071" y="1377889"/>
              <a:ext cx="257895" cy="257895"/>
            </a:xfrm>
            <a:prstGeom prst="rect">
              <a:avLst/>
            </a:prstGeom>
          </p:spPr>
        </p:pic>
      </p:grpSp>
      <p:grpSp>
        <p:nvGrpSpPr>
          <p:cNvPr id="25" name="24 Grupo"/>
          <p:cNvGrpSpPr/>
          <p:nvPr/>
        </p:nvGrpSpPr>
        <p:grpSpPr>
          <a:xfrm>
            <a:off x="5074206" y="1431057"/>
            <a:ext cx="493370" cy="479245"/>
            <a:chOff x="5074206" y="1431057"/>
            <a:chExt cx="493370" cy="479245"/>
          </a:xfrm>
        </p:grpSpPr>
        <p:sp>
          <p:nvSpPr>
            <p:cNvPr id="300" name="Oval 299"/>
            <p:cNvSpPr/>
            <p:nvPr/>
          </p:nvSpPr>
          <p:spPr>
            <a:xfrm>
              <a:off x="5074206" y="1431057"/>
              <a:ext cx="493370" cy="4792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87" name="86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589" y="1495339"/>
              <a:ext cx="346806" cy="346806"/>
            </a:xfrm>
            <a:prstGeom prst="rect">
              <a:avLst/>
            </a:prstGeom>
          </p:spPr>
        </p:pic>
      </p:grpSp>
      <p:grpSp>
        <p:nvGrpSpPr>
          <p:cNvPr id="18" name="17 Grupo"/>
          <p:cNvGrpSpPr/>
          <p:nvPr/>
        </p:nvGrpSpPr>
        <p:grpSpPr>
          <a:xfrm>
            <a:off x="5418207" y="2734545"/>
            <a:ext cx="493370" cy="479245"/>
            <a:chOff x="5418207" y="2734545"/>
            <a:chExt cx="493370" cy="479245"/>
          </a:xfrm>
        </p:grpSpPr>
        <p:sp>
          <p:nvSpPr>
            <p:cNvPr id="308" name="Oval 307"/>
            <p:cNvSpPr/>
            <p:nvPr/>
          </p:nvSpPr>
          <p:spPr>
            <a:xfrm>
              <a:off x="5418207" y="2734545"/>
              <a:ext cx="493370" cy="47924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89" name="8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61" y="2818656"/>
              <a:ext cx="296989" cy="296989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5491376" y="2043828"/>
            <a:ext cx="493370" cy="479245"/>
            <a:chOff x="5491376" y="2043828"/>
            <a:chExt cx="493370" cy="479245"/>
          </a:xfrm>
        </p:grpSpPr>
        <p:sp>
          <p:nvSpPr>
            <p:cNvPr id="304" name="Oval 303"/>
            <p:cNvSpPr/>
            <p:nvPr/>
          </p:nvSpPr>
          <p:spPr>
            <a:xfrm>
              <a:off x="5491376" y="2043828"/>
              <a:ext cx="493370" cy="4792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91" name="90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908" y="2096269"/>
              <a:ext cx="367342" cy="367342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559696" y="3977454"/>
            <a:ext cx="493370" cy="479245"/>
            <a:chOff x="3559696" y="3977454"/>
            <a:chExt cx="493370" cy="479245"/>
          </a:xfrm>
        </p:grpSpPr>
        <p:sp>
          <p:nvSpPr>
            <p:cNvPr id="75" name="Oval 295"/>
            <p:cNvSpPr/>
            <p:nvPr/>
          </p:nvSpPr>
          <p:spPr>
            <a:xfrm>
              <a:off x="3559696" y="3977454"/>
              <a:ext cx="493370" cy="4792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181" y="3992339"/>
              <a:ext cx="448256" cy="448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9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4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32531"/>
            <a:ext cx="9036496" cy="42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2600" y="195486"/>
            <a:ext cx="5638800" cy="3535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Arquitectura </a:t>
            </a:r>
            <a:r>
              <a:rPr lang="en-US" dirty="0" err="1"/>
              <a:t>CrossWalk</a:t>
            </a:r>
            <a:r>
              <a:rPr lang="en-US" dirty="0"/>
              <a:t>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4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</a:t>
            </a:r>
            <a:r>
              <a:rPr lang="es-GT" sz="6000" b="1" dirty="0" err="1" smtClean="0">
                <a:solidFill>
                  <a:schemeClr val="bg1"/>
                </a:solidFill>
              </a:rPr>
              <a:t>ódigo</a:t>
            </a:r>
            <a:r>
              <a:rPr lang="es-GT" sz="6000" b="1" dirty="0" smtClean="0">
                <a:solidFill>
                  <a:schemeClr val="bg1"/>
                </a:solidFill>
              </a:rPr>
              <a:t> Base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1 CuadroTexto"/>
          <p:cNvSpPr txBox="1"/>
          <p:nvPr/>
        </p:nvSpPr>
        <p:spPr>
          <a:xfrm>
            <a:off x="6810814" y="879433"/>
            <a:ext cx="23042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err="1" smtClean="0">
                <a:solidFill>
                  <a:schemeClr val="bg1"/>
                </a:solidFill>
              </a:rPr>
              <a:t>One</a:t>
            </a:r>
            <a:r>
              <a:rPr lang="es-GT" sz="2400" dirty="0" smtClean="0">
                <a:solidFill>
                  <a:schemeClr val="bg1"/>
                </a:solidFill>
              </a:rPr>
              <a:t> </a:t>
            </a:r>
            <a:r>
              <a:rPr lang="es-GT" sz="2400" dirty="0" err="1" smtClean="0">
                <a:solidFill>
                  <a:schemeClr val="bg1"/>
                </a:solidFill>
              </a:rPr>
              <a:t>codebase</a:t>
            </a:r>
            <a:endParaRPr lang="es-GT" sz="240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 </a:t>
            </a:r>
            <a:r>
              <a:rPr lang="es-GT" sz="2400" dirty="0">
                <a:solidFill>
                  <a:schemeClr val="bg1"/>
                </a:solidFill>
              </a:rPr>
              <a:t>to rule </a:t>
            </a:r>
            <a:r>
              <a:rPr lang="es-GT" sz="2400" dirty="0" err="1">
                <a:solidFill>
                  <a:schemeClr val="bg1"/>
                </a:solidFill>
              </a:rPr>
              <a:t>them</a:t>
            </a:r>
            <a:r>
              <a:rPr lang="es-GT" sz="2400" dirty="0">
                <a:solidFill>
                  <a:schemeClr val="bg1"/>
                </a:solidFill>
              </a:rPr>
              <a:t> </a:t>
            </a:r>
            <a:r>
              <a:rPr lang="es-GT" sz="2400" dirty="0" err="1" smtClean="0">
                <a:solidFill>
                  <a:schemeClr val="bg1"/>
                </a:solidFill>
              </a:rPr>
              <a:t>all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6" name="1 CuadroTexto"/>
          <p:cNvSpPr txBox="1"/>
          <p:nvPr/>
        </p:nvSpPr>
        <p:spPr>
          <a:xfrm>
            <a:off x="204016" y="984303"/>
            <a:ext cx="392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Manejo de versiones del fuente en un repositorio centralizado</a:t>
            </a:r>
            <a:endParaRPr lang="es-GT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4" y="2302418"/>
            <a:ext cx="9144000" cy="3005635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227613" y="4457918"/>
            <a:ext cx="851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Automatizado desde una perspectiva de programación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941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</a:t>
            </a:r>
            <a:r>
              <a:rPr lang="es-GT" sz="6000" b="1" dirty="0" err="1" smtClean="0">
                <a:solidFill>
                  <a:schemeClr val="bg1"/>
                </a:solidFill>
              </a:rPr>
              <a:t>ódigo</a:t>
            </a:r>
            <a:r>
              <a:rPr lang="es-GT" sz="6000" b="1" dirty="0" smtClean="0">
                <a:solidFill>
                  <a:schemeClr val="bg1"/>
                </a:solidFill>
              </a:rPr>
              <a:t> Base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04" y="670145"/>
            <a:ext cx="2726529" cy="2147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78581"/>
            <a:ext cx="1808280" cy="1808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47" y="1131590"/>
            <a:ext cx="3528994" cy="14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09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</a:t>
            </a:r>
            <a:r>
              <a:rPr lang="es-GT" sz="4000" b="1" dirty="0" err="1" smtClean="0">
                <a:solidFill>
                  <a:schemeClr val="bg1"/>
                </a:solidFill>
              </a:rPr>
              <a:t>ódigo</a:t>
            </a:r>
            <a:r>
              <a:rPr lang="es-GT" sz="4000" b="1" dirty="0" smtClean="0">
                <a:solidFill>
                  <a:schemeClr val="bg1"/>
                </a:solidFill>
              </a:rPr>
              <a:t> Base – Normas de Codificación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61309" y="5006181"/>
            <a:ext cx="381001" cy="274637"/>
          </a:xfrm>
        </p:spPr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34 Grupo"/>
          <p:cNvGrpSpPr/>
          <p:nvPr/>
        </p:nvGrpSpPr>
        <p:grpSpPr>
          <a:xfrm>
            <a:off x="2201419" y="971194"/>
            <a:ext cx="4809483" cy="3930854"/>
            <a:chOff x="2186941" y="565553"/>
            <a:chExt cx="4809483" cy="3930854"/>
          </a:xfrm>
        </p:grpSpPr>
        <p:sp>
          <p:nvSpPr>
            <p:cNvPr id="29" name="Freeform 58"/>
            <p:cNvSpPr>
              <a:spLocks/>
            </p:cNvSpPr>
            <p:nvPr/>
          </p:nvSpPr>
          <p:spPr bwMode="auto">
            <a:xfrm>
              <a:off x="4156420" y="565553"/>
              <a:ext cx="870615" cy="320355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0" y="282"/>
                </a:cxn>
                <a:cxn ang="0">
                  <a:pos x="1" y="282"/>
                </a:cxn>
                <a:cxn ang="0">
                  <a:pos x="0" y="319"/>
                </a:cxn>
                <a:cxn ang="0">
                  <a:pos x="129" y="319"/>
                </a:cxn>
                <a:cxn ang="0">
                  <a:pos x="435" y="319"/>
                </a:cxn>
                <a:cxn ang="0">
                  <a:pos x="563" y="319"/>
                </a:cxn>
                <a:cxn ang="0">
                  <a:pos x="563" y="282"/>
                </a:cxn>
                <a:cxn ang="0">
                  <a:pos x="282" y="0"/>
                </a:cxn>
              </a:cxnLst>
              <a:rect l="0" t="0" r="r" b="b"/>
              <a:pathLst>
                <a:path w="563" h="319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129" y="319"/>
                    <a:pt x="129" y="319"/>
                    <a:pt x="129" y="319"/>
                  </a:cubicBezTo>
                  <a:cubicBezTo>
                    <a:pt x="435" y="319"/>
                    <a:pt x="435" y="319"/>
                    <a:pt x="435" y="319"/>
                  </a:cubicBezTo>
                  <a:cubicBezTo>
                    <a:pt x="563" y="319"/>
                    <a:pt x="563" y="319"/>
                    <a:pt x="563" y="319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126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0" name="12 Grupo"/>
            <p:cNvGrpSpPr/>
            <p:nvPr/>
          </p:nvGrpSpPr>
          <p:grpSpPr>
            <a:xfrm>
              <a:off x="2186941" y="3279842"/>
              <a:ext cx="2840094" cy="1216565"/>
              <a:chOff x="2186941" y="3441767"/>
              <a:chExt cx="2840094" cy="121656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186941" y="3584371"/>
                <a:ext cx="2064384" cy="432000"/>
                <a:chOff x="2186941" y="3728635"/>
                <a:chExt cx="2064384" cy="483674"/>
              </a:xfrm>
            </p:grpSpPr>
            <p:sp>
              <p:nvSpPr>
                <p:cNvPr id="98" name="Pentagon 97"/>
                <p:cNvSpPr/>
                <p:nvPr/>
              </p:nvSpPr>
              <p:spPr>
                <a:xfrm rot="10800000">
                  <a:off x="2186941" y="3728635"/>
                  <a:ext cx="2064384" cy="483674"/>
                </a:xfrm>
                <a:prstGeom prst="homePlat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 Placeholder 3"/>
                <p:cNvSpPr txBox="1">
                  <a:spLocks/>
                </p:cNvSpPr>
                <p:nvPr/>
              </p:nvSpPr>
              <p:spPr>
                <a:xfrm>
                  <a:off x="2644982" y="3851628"/>
                  <a:ext cx="918906" cy="215444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Estandarizar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 rot="20700000">
                <a:off x="4164993" y="3797970"/>
                <a:ext cx="838798" cy="860362"/>
                <a:chOff x="3901573" y="3930308"/>
                <a:chExt cx="653280" cy="589843"/>
              </a:xfrm>
            </p:grpSpPr>
            <p:sp>
              <p:nvSpPr>
                <p:cNvPr id="95" name="Freeform 43"/>
                <p:cNvSpPr>
                  <a:spLocks/>
                </p:cNvSpPr>
                <p:nvPr/>
              </p:nvSpPr>
              <p:spPr bwMode="auto">
                <a:xfrm rot="964578">
                  <a:off x="3901573" y="3930308"/>
                  <a:ext cx="653280" cy="589843"/>
                </a:xfrm>
                <a:custGeom>
                  <a:avLst/>
                  <a:gdLst/>
                  <a:ahLst/>
                  <a:cxnLst>
                    <a:cxn ang="0">
                      <a:pos x="564" y="138"/>
                    </a:cxn>
                    <a:cxn ang="0">
                      <a:pos x="435" y="0"/>
                    </a:cxn>
                    <a:cxn ang="0">
                      <a:pos x="435" y="0"/>
                    </a:cxn>
                    <a:cxn ang="0">
                      <a:pos x="434" y="2"/>
                    </a:cxn>
                    <a:cxn ang="0">
                      <a:pos x="434" y="0"/>
                    </a:cxn>
                    <a:cxn ang="0">
                      <a:pos x="282" y="140"/>
                    </a:cxn>
                    <a:cxn ang="0">
                      <a:pos x="130" y="0"/>
                    </a:cxn>
                    <a:cxn ang="0">
                      <a:pos x="129" y="2"/>
                    </a:cxn>
                    <a:cxn ang="0">
                      <a:pos x="129" y="0"/>
                    </a:cxn>
                    <a:cxn ang="0">
                      <a:pos x="129" y="0"/>
                    </a:cxn>
                    <a:cxn ang="0">
                      <a:pos x="0" y="138"/>
                    </a:cxn>
                    <a:cxn ang="0">
                      <a:pos x="282" y="511"/>
                    </a:cxn>
                    <a:cxn ang="0">
                      <a:pos x="564" y="138"/>
                    </a:cxn>
                  </a:cxnLst>
                  <a:rect l="0" t="0" r="r" b="b"/>
                  <a:pathLst>
                    <a:path w="564" h="511">
                      <a:moveTo>
                        <a:pt x="564" y="138"/>
                      </a:moveTo>
                      <a:cubicBezTo>
                        <a:pt x="496" y="127"/>
                        <a:pt x="443" y="71"/>
                        <a:pt x="435" y="0"/>
                      </a:cubicBezTo>
                      <a:cubicBezTo>
                        <a:pt x="435" y="0"/>
                        <a:pt x="435" y="0"/>
                        <a:pt x="435" y="0"/>
                      </a:cubicBezTo>
                      <a:cubicBezTo>
                        <a:pt x="435" y="1"/>
                        <a:pt x="434" y="1"/>
                        <a:pt x="434" y="2"/>
                      </a:cubicBezTo>
                      <a:cubicBezTo>
                        <a:pt x="434" y="1"/>
                        <a:pt x="434" y="0"/>
                        <a:pt x="434" y="0"/>
                      </a:cubicBezTo>
                      <a:cubicBezTo>
                        <a:pt x="425" y="79"/>
                        <a:pt x="360" y="140"/>
                        <a:pt x="282" y="140"/>
                      </a:cubicBezTo>
                      <a:cubicBezTo>
                        <a:pt x="204" y="140"/>
                        <a:pt x="139" y="79"/>
                        <a:pt x="130" y="0"/>
                      </a:cubicBezTo>
                      <a:cubicBezTo>
                        <a:pt x="129" y="0"/>
                        <a:pt x="129" y="1"/>
                        <a:pt x="129" y="2"/>
                      </a:cubicBezTo>
                      <a:cubicBezTo>
                        <a:pt x="129" y="1"/>
                        <a:pt x="129" y="1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1" y="71"/>
                        <a:pt x="68" y="127"/>
                        <a:pt x="0" y="138"/>
                      </a:cubicBezTo>
                      <a:cubicBezTo>
                        <a:pt x="282" y="511"/>
                        <a:pt x="282" y="511"/>
                        <a:pt x="282" y="511"/>
                      </a:cubicBezTo>
                      <a:lnTo>
                        <a:pt x="564" y="138"/>
                      </a:lnTo>
                      <a:close/>
                    </a:path>
                  </a:pathLst>
                </a:custGeom>
                <a:solidFill>
                  <a:srgbClr val="F0B1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 rot="964578">
                  <a:off x="4055010" y="3962063"/>
                  <a:ext cx="337438" cy="557448"/>
                </a:xfrm>
                <a:custGeom>
                  <a:avLst/>
                  <a:gdLst/>
                  <a:ahLst/>
                  <a:cxnLst>
                    <a:cxn ang="0">
                      <a:pos x="125" y="413"/>
                    </a:cxn>
                    <a:cxn ang="0">
                      <a:pos x="250" y="0"/>
                    </a:cxn>
                    <a:cxn ang="0">
                      <a:pos x="0" y="2"/>
                    </a:cxn>
                    <a:cxn ang="0">
                      <a:pos x="125" y="413"/>
                    </a:cxn>
                  </a:cxnLst>
                  <a:rect l="0" t="0" r="r" b="b"/>
                  <a:pathLst>
                    <a:path w="250" h="413">
                      <a:moveTo>
                        <a:pt x="125" y="413"/>
                      </a:moveTo>
                      <a:lnTo>
                        <a:pt x="250" y="0"/>
                      </a:lnTo>
                      <a:lnTo>
                        <a:pt x="0" y="2"/>
                      </a:lnTo>
                      <a:lnTo>
                        <a:pt x="125" y="413"/>
                      </a:lnTo>
                      <a:close/>
                    </a:path>
                  </a:pathLst>
                </a:custGeom>
                <a:solidFill>
                  <a:srgbClr val="E5A26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48"/>
                <p:cNvSpPr>
                  <a:spLocks/>
                </p:cNvSpPr>
                <p:nvPr/>
              </p:nvSpPr>
              <p:spPr bwMode="auto">
                <a:xfrm rot="964578">
                  <a:off x="4010139" y="4283441"/>
                  <a:ext cx="319892" cy="23080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38" y="200"/>
                    </a:cxn>
                    <a:cxn ang="0">
                      <a:pos x="276" y="17"/>
                    </a:cxn>
                    <a:cxn ang="0">
                      <a:pos x="138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276" h="200">
                      <a:moveTo>
                        <a:pt x="0" y="17"/>
                      </a:moveTo>
                      <a:cubicBezTo>
                        <a:pt x="138" y="200"/>
                        <a:pt x="138" y="200"/>
                        <a:pt x="138" y="200"/>
                      </a:cubicBezTo>
                      <a:cubicBezTo>
                        <a:pt x="276" y="17"/>
                        <a:pt x="276" y="17"/>
                        <a:pt x="276" y="17"/>
                      </a:cubicBezTo>
                      <a:cubicBezTo>
                        <a:pt x="232" y="6"/>
                        <a:pt x="186" y="0"/>
                        <a:pt x="138" y="0"/>
                      </a:cubicBezTo>
                      <a:cubicBezTo>
                        <a:pt x="90" y="0"/>
                        <a:pt x="44" y="6"/>
                        <a:pt x="0" y="1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flipH="1">
                <a:off x="4156421" y="3441767"/>
                <a:ext cx="870614" cy="644550"/>
                <a:chOff x="1447800" y="1539025"/>
                <a:chExt cx="1371600" cy="956523"/>
              </a:xfrm>
            </p:grpSpPr>
            <p:sp>
              <p:nvSpPr>
                <p:cNvPr id="91" name="Round Same Side Corner Rectangle 90"/>
                <p:cNvSpPr/>
                <p:nvPr/>
              </p:nvSpPr>
              <p:spPr>
                <a:xfrm rot="10800000">
                  <a:off x="1904999" y="1733548"/>
                  <a:ext cx="457201" cy="762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ound Same Side Corner Rectangle 91"/>
                <p:cNvSpPr/>
                <p:nvPr/>
              </p:nvSpPr>
              <p:spPr>
                <a:xfrm rot="10800000" flipH="1">
                  <a:off x="1447800" y="1733548"/>
                  <a:ext cx="457201" cy="762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ound Same Side Corner Rectangle 92"/>
                <p:cNvSpPr/>
                <p:nvPr/>
              </p:nvSpPr>
              <p:spPr>
                <a:xfrm rot="10800000">
                  <a:off x="2362199" y="1733548"/>
                  <a:ext cx="457201" cy="762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Isosceles Triangle 93"/>
                <p:cNvSpPr/>
                <p:nvPr/>
              </p:nvSpPr>
              <p:spPr>
                <a:xfrm>
                  <a:off x="2141220" y="1539025"/>
                  <a:ext cx="457200" cy="251474"/>
                </a:xfrm>
                <a:prstGeom prst="triangle">
                  <a:avLst/>
                </a:prstGeom>
                <a:gradFill>
                  <a:gsLst>
                    <a:gs pos="48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9" name="Freeform 56"/>
              <p:cNvSpPr>
                <a:spLocks noEditPoints="1"/>
              </p:cNvSpPr>
              <p:nvPr/>
            </p:nvSpPr>
            <p:spPr bwMode="auto">
              <a:xfrm>
                <a:off x="3760282" y="3699024"/>
                <a:ext cx="344022" cy="292773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109 CuadroTexto"/>
              <p:cNvSpPr txBox="1"/>
              <p:nvPr/>
            </p:nvSpPr>
            <p:spPr>
              <a:xfrm>
                <a:off x="2303760" y="3653858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10 Grupo"/>
            <p:cNvGrpSpPr/>
            <p:nvPr/>
          </p:nvGrpSpPr>
          <p:grpSpPr>
            <a:xfrm>
              <a:off x="2186941" y="2285132"/>
              <a:ext cx="2840094" cy="607792"/>
              <a:chOff x="2196466" y="2294657"/>
              <a:chExt cx="2840094" cy="60779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196466" y="2418462"/>
                <a:ext cx="2064384" cy="483986"/>
                <a:chOff x="2186941" y="2664542"/>
                <a:chExt cx="2064384" cy="483674"/>
              </a:xfrm>
              <a:solidFill>
                <a:schemeClr val="accent5"/>
              </a:solidFill>
            </p:grpSpPr>
            <p:sp>
              <p:nvSpPr>
                <p:cNvPr id="83" name="Pentagon 82"/>
                <p:cNvSpPr/>
                <p:nvPr/>
              </p:nvSpPr>
              <p:spPr>
                <a:xfrm rot="10800000">
                  <a:off x="2186941" y="2664542"/>
                  <a:ext cx="2064384" cy="483674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101"/>
                <p:cNvSpPr>
                  <a:spLocks noEditPoints="1"/>
                </p:cNvSpPr>
                <p:nvPr/>
              </p:nvSpPr>
              <p:spPr bwMode="auto">
                <a:xfrm>
                  <a:off x="3684670" y="2767346"/>
                  <a:ext cx="419634" cy="278067"/>
                </a:xfrm>
                <a:custGeom>
                  <a:avLst/>
                  <a:gdLst/>
                  <a:ahLst/>
                  <a:cxnLst>
                    <a:cxn ang="0">
                      <a:pos x="77" y="43"/>
                    </a:cxn>
                    <a:cxn ang="0">
                      <a:pos x="77" y="47"/>
                    </a:cxn>
                    <a:cxn ang="0">
                      <a:pos x="70" y="51"/>
                    </a:cxn>
                    <a:cxn ang="0">
                      <a:pos x="6" y="51"/>
                    </a:cxn>
                    <a:cxn ang="0">
                      <a:pos x="0" y="47"/>
                    </a:cxn>
                    <a:cxn ang="0">
                      <a:pos x="0" y="43"/>
                    </a:cxn>
                    <a:cxn ang="0">
                      <a:pos x="6" y="43"/>
                    </a:cxn>
                    <a:cxn ang="0">
                      <a:pos x="70" y="43"/>
                    </a:cxn>
                    <a:cxn ang="0">
                      <a:pos x="77" y="43"/>
                    </a:cxn>
                    <a:cxn ang="0">
                      <a:pos x="10" y="34"/>
                    </a:cxn>
                    <a:cxn ang="0">
                      <a:pos x="10" y="6"/>
                    </a:cxn>
                    <a:cxn ang="0">
                      <a:pos x="16" y="0"/>
                    </a:cxn>
                    <a:cxn ang="0">
                      <a:pos x="60" y="0"/>
                    </a:cxn>
                    <a:cxn ang="0">
                      <a:pos x="67" y="6"/>
                    </a:cxn>
                    <a:cxn ang="0">
                      <a:pos x="67" y="34"/>
                    </a:cxn>
                    <a:cxn ang="0">
                      <a:pos x="60" y="41"/>
                    </a:cxn>
                    <a:cxn ang="0">
                      <a:pos x="16" y="41"/>
                    </a:cxn>
                    <a:cxn ang="0">
                      <a:pos x="10" y="34"/>
                    </a:cxn>
                    <a:cxn ang="0">
                      <a:pos x="15" y="34"/>
                    </a:cxn>
                    <a:cxn ang="0">
                      <a:pos x="16" y="36"/>
                    </a:cxn>
                    <a:cxn ang="0">
                      <a:pos x="60" y="36"/>
                    </a:cxn>
                    <a:cxn ang="0">
                      <a:pos x="61" y="34"/>
                    </a:cxn>
                    <a:cxn ang="0">
                      <a:pos x="61" y="6"/>
                    </a:cxn>
                    <a:cxn ang="0">
                      <a:pos x="60" y="5"/>
                    </a:cxn>
                    <a:cxn ang="0">
                      <a:pos x="16" y="5"/>
                    </a:cxn>
                    <a:cxn ang="0">
                      <a:pos x="15" y="6"/>
                    </a:cxn>
                    <a:cxn ang="0">
                      <a:pos x="15" y="34"/>
                    </a:cxn>
                    <a:cxn ang="0">
                      <a:pos x="42" y="47"/>
                    </a:cxn>
                    <a:cxn ang="0">
                      <a:pos x="42" y="46"/>
                    </a:cxn>
                    <a:cxn ang="0">
                      <a:pos x="35" y="46"/>
                    </a:cxn>
                    <a:cxn ang="0">
                      <a:pos x="34" y="47"/>
                    </a:cxn>
                    <a:cxn ang="0">
                      <a:pos x="35" y="47"/>
                    </a:cxn>
                    <a:cxn ang="0">
                      <a:pos x="42" y="47"/>
                    </a:cxn>
                    <a:cxn ang="0">
                      <a:pos x="42" y="47"/>
                    </a:cxn>
                  </a:cxnLst>
                  <a:rect l="0" t="0" r="r" b="b"/>
                  <a:pathLst>
                    <a:path w="77" h="51">
                      <a:moveTo>
                        <a:pt x="77" y="43"/>
                      </a:move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7" y="49"/>
                        <a:pt x="74" y="51"/>
                        <a:pt x="70" y="51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49"/>
                        <a:pt x="0" y="47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lnTo>
                        <a:pt x="77" y="43"/>
                      </a:lnTo>
                      <a:close/>
                      <a:moveTo>
                        <a:pt x="10" y="34"/>
                      </a:move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2"/>
                        <a:pt x="13" y="0"/>
                        <a:pt x="1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7" y="2"/>
                        <a:pt x="67" y="6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38"/>
                        <a:pt x="64" y="41"/>
                        <a:pt x="60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3" y="41"/>
                        <a:pt x="10" y="38"/>
                        <a:pt x="10" y="34"/>
                      </a:cubicBezTo>
                      <a:close/>
                      <a:moveTo>
                        <a:pt x="15" y="34"/>
                      </a:moveTo>
                      <a:cubicBezTo>
                        <a:pt x="15" y="35"/>
                        <a:pt x="16" y="36"/>
                        <a:pt x="16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6"/>
                        <a:pt x="61" y="35"/>
                        <a:pt x="61" y="3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5"/>
                        <a:pt x="61" y="5"/>
                        <a:pt x="6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5"/>
                        <a:pt x="15" y="6"/>
                      </a:cubicBezTo>
                      <a:lnTo>
                        <a:pt x="15" y="34"/>
                      </a:lnTo>
                      <a:close/>
                      <a:moveTo>
                        <a:pt x="42" y="47"/>
                      </a:move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35" y="46"/>
                        <a:pt x="35" y="46"/>
                        <a:pt x="35" y="46"/>
                      </a:cubicBezTo>
                      <a:cubicBezTo>
                        <a:pt x="35" y="46"/>
                        <a:pt x="34" y="46"/>
                        <a:pt x="34" y="47"/>
                      </a:cubicBezTo>
                      <a:cubicBezTo>
                        <a:pt x="34" y="47"/>
                        <a:pt x="35" y="47"/>
                        <a:pt x="35" y="47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Text Placeholder 3"/>
                <p:cNvSpPr txBox="1">
                  <a:spLocks/>
                </p:cNvSpPr>
                <p:nvPr/>
              </p:nvSpPr>
              <p:spPr>
                <a:xfrm>
                  <a:off x="2627784" y="2786323"/>
                  <a:ext cx="95718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Parametrizar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Snip Single Corner Rectangle 74"/>
              <p:cNvSpPr/>
              <p:nvPr/>
            </p:nvSpPr>
            <p:spPr>
              <a:xfrm rot="10800000" flipH="1">
                <a:off x="4456151" y="2418463"/>
                <a:ext cx="290205" cy="483986"/>
              </a:xfrm>
              <a:prstGeom prst="snip1Rect">
                <a:avLst>
                  <a:gd name="adj" fmla="val 42305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 rot="10800000">
                <a:off x="4746355" y="2418463"/>
                <a:ext cx="290205" cy="483986"/>
              </a:xfrm>
              <a:prstGeom prst="snip1Rect">
                <a:avLst>
                  <a:gd name="adj" fmla="val 42305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0800000" flipH="1">
                <a:off x="4165946" y="2418463"/>
                <a:ext cx="290205" cy="4839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flipH="1">
                <a:off x="4331928" y="2294657"/>
                <a:ext cx="248400" cy="123552"/>
              </a:xfrm>
              <a:prstGeom prst="triangle">
                <a:avLst/>
              </a:prstGeom>
              <a:gradFill>
                <a:gsLst>
                  <a:gs pos="52000">
                    <a:schemeClr val="accent5">
                      <a:lumMod val="60000"/>
                      <a:lumOff val="40000"/>
                    </a:schemeClr>
                  </a:gs>
                  <a:gs pos="4800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grpSp>
            <p:nvGrpSpPr>
              <p:cNvPr id="79" name="Group 19"/>
              <p:cNvGrpSpPr/>
              <p:nvPr/>
            </p:nvGrpSpPr>
            <p:grpSpPr>
              <a:xfrm>
                <a:off x="3752478" y="2487330"/>
                <a:ext cx="350775" cy="360351"/>
                <a:chOff x="2266950" y="2713038"/>
                <a:chExt cx="371475" cy="349250"/>
              </a:xfrm>
              <a:solidFill>
                <a:schemeClr val="bg1"/>
              </a:solidFill>
            </p:grpSpPr>
            <p:sp>
              <p:nvSpPr>
                <p:cNvPr id="81" name="Freeform 122"/>
                <p:cNvSpPr>
                  <a:spLocks noEditPoints="1"/>
                </p:cNvSpPr>
                <p:nvPr/>
              </p:nvSpPr>
              <p:spPr bwMode="auto">
                <a:xfrm>
                  <a:off x="2447925" y="2903538"/>
                  <a:ext cx="44450" cy="44450"/>
                </a:xfrm>
                <a:custGeom>
                  <a:avLst/>
                  <a:gdLst/>
                  <a:ahLst/>
                  <a:cxnLst>
                    <a:cxn ang="0">
                      <a:pos x="15" y="7"/>
                    </a:cxn>
                    <a:cxn ang="0">
                      <a:pos x="7" y="15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15" y="7"/>
                    </a:cxn>
                    <a:cxn ang="0">
                      <a:pos x="15" y="7"/>
                    </a:cxn>
                    <a:cxn ang="0">
                      <a:pos x="15" y="7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cubicBezTo>
                        <a:pt x="15" y="12"/>
                        <a:pt x="11" y="15"/>
                        <a:pt x="7" y="15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5" y="3"/>
                        <a:pt x="15" y="7"/>
                      </a:cubicBezTo>
                      <a:close/>
                      <a:moveTo>
                        <a:pt x="15" y="7"/>
                      </a:moveTo>
                      <a:cubicBezTo>
                        <a:pt x="15" y="7"/>
                        <a:pt x="15" y="7"/>
                        <a:pt x="15" y="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23"/>
                <p:cNvSpPr>
                  <a:spLocks noEditPoints="1"/>
                </p:cNvSpPr>
                <p:nvPr/>
              </p:nvSpPr>
              <p:spPr bwMode="auto">
                <a:xfrm>
                  <a:off x="2266950" y="2713038"/>
                  <a:ext cx="371475" cy="349250"/>
                </a:xfrm>
                <a:custGeom>
                  <a:avLst/>
                  <a:gdLst/>
                  <a:ahLst/>
                  <a:cxnLst>
                    <a:cxn ang="0">
                      <a:pos x="111" y="46"/>
                    </a:cxn>
                    <a:cxn ang="0">
                      <a:pos x="100" y="0"/>
                    </a:cxn>
                    <a:cxn ang="0">
                      <a:pos x="0" y="21"/>
                    </a:cxn>
                    <a:cxn ang="0">
                      <a:pos x="21" y="119"/>
                    </a:cxn>
                    <a:cxn ang="0">
                      <a:pos x="111" y="97"/>
                    </a:cxn>
                    <a:cxn ang="0">
                      <a:pos x="111" y="46"/>
                    </a:cxn>
                    <a:cxn ang="0">
                      <a:pos x="100" y="7"/>
                    </a:cxn>
                    <a:cxn ang="0">
                      <a:pos x="104" y="35"/>
                    </a:cxn>
                    <a:cxn ang="0">
                      <a:pos x="100" y="15"/>
                    </a:cxn>
                    <a:cxn ang="0">
                      <a:pos x="16" y="11"/>
                    </a:cxn>
                    <a:cxn ang="0">
                      <a:pos x="12" y="30"/>
                    </a:cxn>
                    <a:cxn ang="0">
                      <a:pos x="21" y="7"/>
                    </a:cxn>
                    <a:cxn ang="0">
                      <a:pos x="16" y="19"/>
                    </a:cxn>
                    <a:cxn ang="0">
                      <a:pos x="96" y="15"/>
                    </a:cxn>
                    <a:cxn ang="0">
                      <a:pos x="96" y="23"/>
                    </a:cxn>
                    <a:cxn ang="0">
                      <a:pos x="16" y="26"/>
                    </a:cxn>
                    <a:cxn ang="0">
                      <a:pos x="96" y="23"/>
                    </a:cxn>
                    <a:cxn ang="0">
                      <a:pos x="96" y="34"/>
                    </a:cxn>
                    <a:cxn ang="0">
                      <a:pos x="16" y="33"/>
                    </a:cxn>
                    <a:cxn ang="0">
                      <a:pos x="96" y="30"/>
                    </a:cxn>
                    <a:cxn ang="0">
                      <a:pos x="90" y="111"/>
                    </a:cxn>
                    <a:cxn ang="0">
                      <a:pos x="8" y="97"/>
                    </a:cxn>
                    <a:cxn ang="0">
                      <a:pos x="21" y="42"/>
                    </a:cxn>
                    <a:cxn ang="0">
                      <a:pos x="104" y="46"/>
                    </a:cxn>
                    <a:cxn ang="0">
                      <a:pos x="69" y="53"/>
                    </a:cxn>
                    <a:cxn ang="0">
                      <a:pos x="69" y="92"/>
                    </a:cxn>
                    <a:cxn ang="0">
                      <a:pos x="104" y="97"/>
                    </a:cxn>
                    <a:cxn ang="0">
                      <a:pos x="69" y="84"/>
                    </a:cxn>
                    <a:cxn ang="0">
                      <a:pos x="69" y="61"/>
                    </a:cxn>
                    <a:cxn ang="0">
                      <a:pos x="110" y="58"/>
                    </a:cxn>
                    <a:cxn ang="0">
                      <a:pos x="111" y="56"/>
                    </a:cxn>
                    <a:cxn ang="0">
                      <a:pos x="109" y="84"/>
                    </a:cxn>
                    <a:cxn ang="0">
                      <a:pos x="109" y="84"/>
                    </a:cxn>
                  </a:cxnLst>
                  <a:rect l="0" t="0" r="r" b="b"/>
                  <a:pathLst>
                    <a:path w="127" h="119">
                      <a:moveTo>
                        <a:pt x="111" y="46"/>
                      </a:moveTo>
                      <a:cubicBezTo>
                        <a:pt x="111" y="46"/>
                        <a:pt x="111" y="46"/>
                        <a:pt x="111" y="46"/>
                      </a:cubicBezTo>
                      <a:cubicBezTo>
                        <a:pt x="111" y="11"/>
                        <a:pt x="111" y="11"/>
                        <a:pt x="111" y="11"/>
                      </a:cubicBezTo>
                      <a:cubicBezTo>
                        <a:pt x="111" y="5"/>
                        <a:pt x="106" y="0"/>
                        <a:pt x="100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9"/>
                        <a:pt x="10" y="119"/>
                        <a:pt x="21" y="119"/>
                      </a:cubicBez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102" y="119"/>
                        <a:pt x="111" y="109"/>
                        <a:pt x="111" y="97"/>
                      </a:cubicBezTo>
                      <a:cubicBezTo>
                        <a:pt x="111" y="92"/>
                        <a:pt x="111" y="92"/>
                        <a:pt x="111" y="92"/>
                      </a:cubicBezTo>
                      <a:cubicBezTo>
                        <a:pt x="127" y="80"/>
                        <a:pt x="127" y="57"/>
                        <a:pt x="111" y="46"/>
                      </a:cubicBezTo>
                      <a:close/>
                      <a:moveTo>
                        <a:pt x="21" y="7"/>
                      </a:move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2" y="7"/>
                        <a:pt x="104" y="9"/>
                        <a:pt x="104" y="11"/>
                      </a:cubicBezTo>
                      <a:cubicBezTo>
                        <a:pt x="104" y="35"/>
                        <a:pt x="104" y="35"/>
                        <a:pt x="104" y="35"/>
                      </a:cubicBezTo>
                      <a:cubicBezTo>
                        <a:pt x="103" y="34"/>
                        <a:pt x="101" y="34"/>
                        <a:pt x="100" y="34"/>
                      </a:cubicBezTo>
                      <a:cubicBezTo>
                        <a:pt x="100" y="15"/>
                        <a:pt x="100" y="15"/>
                        <a:pt x="100" y="15"/>
                      </a:cubicBezTo>
                      <a:cubicBezTo>
                        <a:pt x="100" y="13"/>
                        <a:pt x="98" y="11"/>
                        <a:pt x="9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3" y="11"/>
                        <a:pt x="12" y="13"/>
                        <a:pt x="12" y="15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9" y="28"/>
                        <a:pt x="8" y="24"/>
                        <a:pt x="8" y="21"/>
                      </a:cubicBezTo>
                      <a:cubicBezTo>
                        <a:pt x="8" y="13"/>
                        <a:pt x="14" y="7"/>
                        <a:pt x="21" y="7"/>
                      </a:cubicBezTo>
                      <a:close/>
                      <a:moveTo>
                        <a:pt x="96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96" y="15"/>
                        <a:pt x="96" y="15"/>
                        <a:pt x="96" y="15"/>
                      </a:cubicBezTo>
                      <a:lnTo>
                        <a:pt x="96" y="19"/>
                      </a:lnTo>
                      <a:close/>
                      <a:moveTo>
                        <a:pt x="96" y="23"/>
                      </a:moveTo>
                      <a:cubicBezTo>
                        <a:pt x="96" y="26"/>
                        <a:pt x="96" y="26"/>
                        <a:pt x="9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lnTo>
                        <a:pt x="96" y="23"/>
                      </a:lnTo>
                      <a:close/>
                      <a:moveTo>
                        <a:pt x="96" y="30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19" y="34"/>
                        <a:pt x="17" y="34"/>
                        <a:pt x="16" y="3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lnTo>
                        <a:pt x="96" y="30"/>
                      </a:lnTo>
                      <a:close/>
                      <a:moveTo>
                        <a:pt x="104" y="97"/>
                      </a:moveTo>
                      <a:cubicBezTo>
                        <a:pt x="104" y="105"/>
                        <a:pt x="98" y="111"/>
                        <a:pt x="90" y="111"/>
                      </a:cubicBezTo>
                      <a:cubicBezTo>
                        <a:pt x="21" y="111"/>
                        <a:pt x="21" y="111"/>
                        <a:pt x="21" y="111"/>
                      </a:cubicBezTo>
                      <a:cubicBezTo>
                        <a:pt x="14" y="111"/>
                        <a:pt x="8" y="105"/>
                        <a:pt x="8" y="9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11" y="40"/>
                        <a:pt x="16" y="42"/>
                        <a:pt x="21" y="42"/>
                      </a:cubicBezTo>
                      <a:cubicBezTo>
                        <a:pt x="100" y="42"/>
                        <a:pt x="100" y="42"/>
                        <a:pt x="100" y="42"/>
                      </a:cubicBezTo>
                      <a:cubicBezTo>
                        <a:pt x="102" y="42"/>
                        <a:pt x="104" y="44"/>
                        <a:pt x="104" y="46"/>
                      </a:cubicBezTo>
                      <a:cubicBezTo>
                        <a:pt x="104" y="53"/>
                        <a:pt x="104" y="53"/>
                        <a:pt x="104" y="53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59" y="53"/>
                        <a:pt x="50" y="62"/>
                        <a:pt x="50" y="72"/>
                      </a:cubicBezTo>
                      <a:cubicBezTo>
                        <a:pt x="50" y="83"/>
                        <a:pt x="59" y="92"/>
                        <a:pt x="69" y="92"/>
                      </a:cubicBezTo>
                      <a:cubicBezTo>
                        <a:pt x="104" y="92"/>
                        <a:pt x="104" y="92"/>
                        <a:pt x="104" y="92"/>
                      </a:cubicBezTo>
                      <a:lnTo>
                        <a:pt x="104" y="97"/>
                      </a:lnTo>
                      <a:close/>
                      <a:moveTo>
                        <a:pt x="109" y="84"/>
                      </a:moveTo>
                      <a:cubicBezTo>
                        <a:pt x="69" y="84"/>
                        <a:pt x="69" y="84"/>
                        <a:pt x="69" y="84"/>
                      </a:cubicBezTo>
                      <a:cubicBezTo>
                        <a:pt x="63" y="84"/>
                        <a:pt x="58" y="79"/>
                        <a:pt x="58" y="72"/>
                      </a:cubicBezTo>
                      <a:cubicBezTo>
                        <a:pt x="58" y="66"/>
                        <a:pt x="63" y="61"/>
                        <a:pt x="69" y="61"/>
                      </a:cubicBezTo>
                      <a:cubicBezTo>
                        <a:pt x="104" y="61"/>
                        <a:pt x="104" y="61"/>
                        <a:pt x="104" y="61"/>
                      </a:cubicBezTo>
                      <a:cubicBezTo>
                        <a:pt x="106" y="61"/>
                        <a:pt x="108" y="60"/>
                        <a:pt x="110" y="58"/>
                      </a:cubicBezTo>
                      <a:cubicBezTo>
                        <a:pt x="110" y="57"/>
                        <a:pt x="111" y="57"/>
                        <a:pt x="111" y="56"/>
                      </a:cubicBezTo>
                      <a:cubicBezTo>
                        <a:pt x="111" y="56"/>
                        <a:pt x="111" y="56"/>
                        <a:pt x="111" y="56"/>
                      </a:cubicBezTo>
                      <a:cubicBezTo>
                        <a:pt x="114" y="59"/>
                        <a:pt x="115" y="64"/>
                        <a:pt x="115" y="69"/>
                      </a:cubicBezTo>
                      <a:cubicBezTo>
                        <a:pt x="115" y="75"/>
                        <a:pt x="113" y="80"/>
                        <a:pt x="109" y="84"/>
                      </a:cubicBezTo>
                      <a:close/>
                      <a:moveTo>
                        <a:pt x="109" y="84"/>
                      </a:moveTo>
                      <a:cubicBezTo>
                        <a:pt x="109" y="84"/>
                        <a:pt x="109" y="84"/>
                        <a:pt x="109" y="8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0" name="110 CuadroTexto"/>
              <p:cNvSpPr txBox="1"/>
              <p:nvPr/>
            </p:nvSpPr>
            <p:spPr>
              <a:xfrm>
                <a:off x="2313285" y="2458969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3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7 Grupo"/>
            <p:cNvGrpSpPr/>
            <p:nvPr/>
          </p:nvGrpSpPr>
          <p:grpSpPr>
            <a:xfrm>
              <a:off x="2192895" y="1288263"/>
              <a:ext cx="2840094" cy="607539"/>
              <a:chOff x="2192895" y="1335888"/>
              <a:chExt cx="2840094" cy="607539"/>
            </a:xfrm>
          </p:grpSpPr>
          <p:grpSp>
            <p:nvGrpSpPr>
              <p:cNvPr id="64" name="Group 95"/>
              <p:cNvGrpSpPr/>
              <p:nvPr/>
            </p:nvGrpSpPr>
            <p:grpSpPr>
              <a:xfrm>
                <a:off x="2192895" y="1459440"/>
                <a:ext cx="2064384" cy="483986"/>
                <a:chOff x="2186941" y="2664542"/>
                <a:chExt cx="2064384" cy="483674"/>
              </a:xfrm>
            </p:grpSpPr>
            <p:sp>
              <p:nvSpPr>
                <p:cNvPr id="72" name="Pentagon 52"/>
                <p:cNvSpPr/>
                <p:nvPr/>
              </p:nvSpPr>
              <p:spPr>
                <a:xfrm rot="10800000">
                  <a:off x="2186941" y="2664542"/>
                  <a:ext cx="2064384" cy="483674"/>
                </a:xfrm>
                <a:prstGeom prst="homePlat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Text Placeholder 3"/>
                <p:cNvSpPr txBox="1">
                  <a:spLocks/>
                </p:cNvSpPr>
                <p:nvPr/>
              </p:nvSpPr>
              <p:spPr>
                <a:xfrm>
                  <a:off x="2549822" y="2695787"/>
                  <a:ext cx="1203913" cy="430887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Programar</a:t>
                  </a:r>
                  <a:r>
                    <a:rPr kumimoji="0" lang="en-US" b="1" i="0" u="none" strike="noStrike" kern="1200" cap="none" spc="0" normalizeH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en Capas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" name="Group 13"/>
              <p:cNvGrpSpPr/>
              <p:nvPr/>
            </p:nvGrpSpPr>
            <p:grpSpPr>
              <a:xfrm flipH="1">
                <a:off x="4162375" y="1335888"/>
                <a:ext cx="870614" cy="607539"/>
                <a:chOff x="1447800" y="1539025"/>
                <a:chExt cx="1371600" cy="956525"/>
              </a:xfrm>
            </p:grpSpPr>
            <p:sp>
              <p:nvSpPr>
                <p:cNvPr id="68" name="Snip Single Corner Rectangle 14"/>
                <p:cNvSpPr/>
                <p:nvPr/>
              </p:nvSpPr>
              <p:spPr>
                <a:xfrm rot="10800000">
                  <a:off x="1905000" y="1733550"/>
                  <a:ext cx="457200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Snip Single Corner Rectangle 15"/>
                <p:cNvSpPr/>
                <p:nvPr/>
              </p:nvSpPr>
              <p:spPr>
                <a:xfrm rot="10800000" flipH="1">
                  <a:off x="1447800" y="1733550"/>
                  <a:ext cx="457200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16"/>
                <p:cNvSpPr/>
                <p:nvPr/>
              </p:nvSpPr>
              <p:spPr>
                <a:xfrm rot="10800000">
                  <a:off x="2362200" y="1733550"/>
                  <a:ext cx="457200" cy="76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Isosceles Triangle 17"/>
                <p:cNvSpPr/>
                <p:nvPr/>
              </p:nvSpPr>
              <p:spPr>
                <a:xfrm>
                  <a:off x="2138348" y="1539025"/>
                  <a:ext cx="457201" cy="251473"/>
                </a:xfrm>
                <a:prstGeom prst="triangle">
                  <a:avLst/>
                </a:prstGeom>
                <a:gradFill>
                  <a:gsLst>
                    <a:gs pos="48000">
                      <a:schemeClr val="accent3">
                        <a:lumMod val="7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6" name="Freeform 82"/>
              <p:cNvSpPr>
                <a:spLocks noEditPoints="1"/>
              </p:cNvSpPr>
              <p:nvPr/>
            </p:nvSpPr>
            <p:spPr bwMode="auto">
              <a:xfrm>
                <a:off x="3756565" y="1528411"/>
                <a:ext cx="302126" cy="357288"/>
              </a:xfrm>
              <a:custGeom>
                <a:avLst/>
                <a:gdLst/>
                <a:ahLst/>
                <a:cxnLst>
                  <a:cxn ang="0">
                    <a:pos x="61" y="26"/>
                  </a:cxn>
                  <a:cxn ang="0">
                    <a:pos x="61" y="68"/>
                  </a:cxn>
                  <a:cxn ang="0">
                    <a:pos x="58" y="72"/>
                  </a:cxn>
                  <a:cxn ang="0">
                    <a:pos x="4" y="72"/>
                  </a:cxn>
                  <a:cxn ang="0">
                    <a:pos x="0" y="6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36" y="0"/>
                  </a:cxn>
                  <a:cxn ang="0">
                    <a:pos x="36" y="22"/>
                  </a:cxn>
                  <a:cxn ang="0">
                    <a:pos x="40" y="26"/>
                  </a:cxn>
                  <a:cxn ang="0">
                    <a:pos x="61" y="26"/>
                  </a:cxn>
                  <a:cxn ang="0">
                    <a:pos x="46" y="32"/>
                  </a:cxn>
                  <a:cxn ang="0">
                    <a:pos x="45" y="31"/>
                  </a:cxn>
                  <a:cxn ang="0">
                    <a:pos x="16" y="31"/>
                  </a:cxn>
                  <a:cxn ang="0">
                    <a:pos x="15" y="32"/>
                  </a:cxn>
                  <a:cxn ang="0">
                    <a:pos x="15" y="35"/>
                  </a:cxn>
                  <a:cxn ang="0">
                    <a:pos x="16" y="36"/>
                  </a:cxn>
                  <a:cxn ang="0">
                    <a:pos x="45" y="36"/>
                  </a:cxn>
                  <a:cxn ang="0">
                    <a:pos x="46" y="35"/>
                  </a:cxn>
                  <a:cxn ang="0">
                    <a:pos x="46" y="32"/>
                  </a:cxn>
                  <a:cxn ang="0">
                    <a:pos x="46" y="43"/>
                  </a:cxn>
                  <a:cxn ang="0">
                    <a:pos x="45" y="41"/>
                  </a:cxn>
                  <a:cxn ang="0">
                    <a:pos x="16" y="41"/>
                  </a:cxn>
                  <a:cxn ang="0">
                    <a:pos x="15" y="43"/>
                  </a:cxn>
                  <a:cxn ang="0">
                    <a:pos x="15" y="45"/>
                  </a:cxn>
                  <a:cxn ang="0">
                    <a:pos x="16" y="47"/>
                  </a:cxn>
                  <a:cxn ang="0">
                    <a:pos x="45" y="47"/>
                  </a:cxn>
                  <a:cxn ang="0">
                    <a:pos x="46" y="45"/>
                  </a:cxn>
                  <a:cxn ang="0">
                    <a:pos x="46" y="43"/>
                  </a:cxn>
                  <a:cxn ang="0">
                    <a:pos x="46" y="53"/>
                  </a:cxn>
                  <a:cxn ang="0">
                    <a:pos x="45" y="52"/>
                  </a:cxn>
                  <a:cxn ang="0">
                    <a:pos x="16" y="52"/>
                  </a:cxn>
                  <a:cxn ang="0">
                    <a:pos x="15" y="53"/>
                  </a:cxn>
                  <a:cxn ang="0">
                    <a:pos x="15" y="56"/>
                  </a:cxn>
                  <a:cxn ang="0">
                    <a:pos x="16" y="57"/>
                  </a:cxn>
                  <a:cxn ang="0">
                    <a:pos x="45" y="57"/>
                  </a:cxn>
                  <a:cxn ang="0">
                    <a:pos x="46" y="56"/>
                  </a:cxn>
                  <a:cxn ang="0">
                    <a:pos x="46" y="53"/>
                  </a:cxn>
                  <a:cxn ang="0">
                    <a:pos x="60" y="21"/>
                  </a:cxn>
                  <a:cxn ang="0">
                    <a:pos x="41" y="21"/>
                  </a:cxn>
                  <a:cxn ang="0">
                    <a:pos x="41" y="2"/>
                  </a:cxn>
                  <a:cxn ang="0">
                    <a:pos x="42" y="3"/>
                  </a:cxn>
                  <a:cxn ang="0">
                    <a:pos x="59" y="19"/>
                  </a:cxn>
                  <a:cxn ang="0">
                    <a:pos x="60" y="21"/>
                  </a:cxn>
                </a:cxnLst>
                <a:rect l="0" t="0" r="r" b="b"/>
                <a:pathLst>
                  <a:path w="61" h="72">
                    <a:moveTo>
                      <a:pt x="61" y="26"/>
                    </a:moveTo>
                    <a:cubicBezTo>
                      <a:pt x="61" y="68"/>
                      <a:pt x="61" y="68"/>
                      <a:pt x="61" y="68"/>
                    </a:cubicBezTo>
                    <a:cubicBezTo>
                      <a:pt x="61" y="71"/>
                      <a:pt x="60" y="72"/>
                      <a:pt x="58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" y="72"/>
                      <a:pt x="0" y="71"/>
                      <a:pt x="0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7" y="26"/>
                      <a:pt x="40" y="26"/>
                    </a:cubicBezTo>
                    <a:lnTo>
                      <a:pt x="61" y="26"/>
                    </a:lnTo>
                    <a:close/>
                    <a:moveTo>
                      <a:pt x="46" y="32"/>
                    </a:moveTo>
                    <a:cubicBezTo>
                      <a:pt x="46" y="32"/>
                      <a:pt x="45" y="31"/>
                      <a:pt x="4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1"/>
                      <a:pt x="15" y="32"/>
                      <a:pt x="15" y="32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6" y="36"/>
                      <a:pt x="1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6"/>
                      <a:pt x="46" y="35"/>
                    </a:cubicBezTo>
                    <a:lnTo>
                      <a:pt x="46" y="32"/>
                    </a:lnTo>
                    <a:close/>
                    <a:moveTo>
                      <a:pt x="46" y="43"/>
                    </a:moveTo>
                    <a:cubicBezTo>
                      <a:pt x="46" y="42"/>
                      <a:pt x="45" y="41"/>
                      <a:pt x="4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2"/>
                      <a:pt x="15" y="43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6"/>
                      <a:pt x="16" y="47"/>
                      <a:pt x="16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47"/>
                      <a:pt x="46" y="46"/>
                      <a:pt x="46" y="45"/>
                    </a:cubicBezTo>
                    <a:lnTo>
                      <a:pt x="46" y="43"/>
                    </a:lnTo>
                    <a:close/>
                    <a:moveTo>
                      <a:pt x="46" y="53"/>
                    </a:moveTo>
                    <a:cubicBezTo>
                      <a:pt x="46" y="52"/>
                      <a:pt x="45" y="52"/>
                      <a:pt x="4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5" y="52"/>
                      <a:pt x="15" y="5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6" y="57"/>
                      <a:pt x="16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6"/>
                      <a:pt x="46" y="56"/>
                    </a:cubicBezTo>
                    <a:lnTo>
                      <a:pt x="46" y="53"/>
                    </a:lnTo>
                    <a:close/>
                    <a:moveTo>
                      <a:pt x="60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2" y="3"/>
                      <a:pt x="42" y="3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9" y="20"/>
                      <a:pt x="59" y="20"/>
                      <a:pt x="60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111 CuadroTexto"/>
              <p:cNvSpPr txBox="1"/>
              <p:nvPr/>
            </p:nvSpPr>
            <p:spPr>
              <a:xfrm>
                <a:off x="2313285" y="1511289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5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11 Grupo"/>
            <p:cNvGrpSpPr/>
            <p:nvPr/>
          </p:nvGrpSpPr>
          <p:grpSpPr>
            <a:xfrm>
              <a:off x="4156421" y="2787774"/>
              <a:ext cx="2840003" cy="607414"/>
              <a:chOff x="4156421" y="2930649"/>
              <a:chExt cx="2840003" cy="60741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932040" y="3061393"/>
                <a:ext cx="2064384" cy="468000"/>
                <a:chOff x="4932040" y="3190641"/>
                <a:chExt cx="2064384" cy="483674"/>
              </a:xfrm>
            </p:grpSpPr>
            <p:sp>
              <p:nvSpPr>
                <p:cNvPr id="62" name="Pentagon 61"/>
                <p:cNvSpPr/>
                <p:nvPr/>
              </p:nvSpPr>
              <p:spPr>
                <a:xfrm rot="10800000" flipH="1">
                  <a:off x="4932040" y="3190641"/>
                  <a:ext cx="2064384" cy="483674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 Placeholder 3"/>
                <p:cNvSpPr txBox="1">
                  <a:spLocks/>
                </p:cNvSpPr>
                <p:nvPr/>
              </p:nvSpPr>
              <p:spPr>
                <a:xfrm>
                  <a:off x="5781913" y="3307244"/>
                  <a:ext cx="806311" cy="215444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Legibilidad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156421" y="2930649"/>
                <a:ext cx="870614" cy="607414"/>
                <a:chOff x="1447800" y="1539220"/>
                <a:chExt cx="1371600" cy="956330"/>
              </a:xfrm>
            </p:grpSpPr>
            <p:sp>
              <p:nvSpPr>
                <p:cNvPr id="58" name="Snip Single Corner Rectangle 57"/>
                <p:cNvSpPr/>
                <p:nvPr/>
              </p:nvSpPr>
              <p:spPr>
                <a:xfrm rot="10800000">
                  <a:off x="1905001" y="1733549"/>
                  <a:ext cx="457201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Snip Single Corner Rectangle 58"/>
                <p:cNvSpPr/>
                <p:nvPr/>
              </p:nvSpPr>
              <p:spPr>
                <a:xfrm rot="10800000" flipH="1">
                  <a:off x="1447800" y="1733549"/>
                  <a:ext cx="457201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0800000">
                  <a:off x="2362199" y="1733550"/>
                  <a:ext cx="457201" cy="76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2134870" y="1539220"/>
                  <a:ext cx="457200" cy="251474"/>
                </a:xfrm>
                <a:prstGeom prst="triangle">
                  <a:avLst/>
                </a:prstGeom>
                <a:gradFill>
                  <a:gsLst>
                    <a:gs pos="4800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56" name="Freeform 229"/>
              <p:cNvSpPr>
                <a:spLocks noEditPoints="1"/>
              </p:cNvSpPr>
              <p:nvPr/>
            </p:nvSpPr>
            <p:spPr bwMode="auto">
              <a:xfrm>
                <a:off x="5076056" y="3168814"/>
                <a:ext cx="326193" cy="280487"/>
              </a:xfrm>
              <a:custGeom>
                <a:avLst/>
                <a:gdLst/>
                <a:ahLst/>
                <a:cxnLst>
                  <a:cxn ang="0">
                    <a:pos x="68" y="64"/>
                  </a:cxn>
                  <a:cxn ang="0">
                    <a:pos x="65" y="68"/>
                  </a:cxn>
                  <a:cxn ang="0">
                    <a:pos x="28" y="68"/>
                  </a:cxn>
                  <a:cxn ang="0">
                    <a:pos x="25" y="64"/>
                  </a:cxn>
                  <a:cxn ang="0">
                    <a:pos x="25" y="58"/>
                  </a:cxn>
                  <a:cxn ang="0">
                    <a:pos x="4" y="58"/>
                  </a:cxn>
                  <a:cxn ang="0">
                    <a:pos x="0" y="54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16"/>
                  </a:cxn>
                  <a:cxn ang="0">
                    <a:pos x="50" y="17"/>
                  </a:cxn>
                  <a:cxn ang="0">
                    <a:pos x="66" y="32"/>
                  </a:cxn>
                  <a:cxn ang="0">
                    <a:pos x="68" y="39"/>
                  </a:cxn>
                  <a:cxn ang="0">
                    <a:pos x="68" y="64"/>
                  </a:cxn>
                  <a:cxn ang="0">
                    <a:pos x="39" y="6"/>
                  </a:cxn>
                  <a:cxn ang="0">
                    <a:pos x="38" y="5"/>
                  </a:cxn>
                  <a:cxn ang="0">
                    <a:pos x="11" y="5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1" y="9"/>
                  </a:cxn>
                  <a:cxn ang="0">
                    <a:pos x="38" y="9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64" y="63"/>
                  </a:cxn>
                  <a:cxn ang="0">
                    <a:pos x="64" y="39"/>
                  </a:cxn>
                  <a:cxn ang="0">
                    <a:pos x="48" y="39"/>
                  </a:cxn>
                  <a:cxn ang="0">
                    <a:pos x="44" y="35"/>
                  </a:cxn>
                  <a:cxn ang="0">
                    <a:pos x="44" y="19"/>
                  </a:cxn>
                  <a:cxn ang="0">
                    <a:pos x="30" y="19"/>
                  </a:cxn>
                  <a:cxn ang="0">
                    <a:pos x="30" y="63"/>
                  </a:cxn>
                  <a:cxn ang="0">
                    <a:pos x="64" y="63"/>
                  </a:cxn>
                  <a:cxn ang="0">
                    <a:pos x="60" y="34"/>
                  </a:cxn>
                  <a:cxn ang="0">
                    <a:pos x="49" y="22"/>
                  </a:cxn>
                  <a:cxn ang="0">
                    <a:pos x="49" y="34"/>
                  </a:cxn>
                  <a:cxn ang="0">
                    <a:pos x="60" y="34"/>
                  </a:cxn>
                </a:cxnLst>
                <a:rect l="0" t="0" r="r" b="b"/>
                <a:pathLst>
                  <a:path w="68" h="68">
                    <a:moveTo>
                      <a:pt x="68" y="64"/>
                    </a:moveTo>
                    <a:cubicBezTo>
                      <a:pt x="68" y="66"/>
                      <a:pt x="67" y="68"/>
                      <a:pt x="65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6"/>
                      <a:pt x="25" y="64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0" y="16"/>
                      <a:pt x="50" y="16"/>
                      <a:pt x="50" y="17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7" y="34"/>
                      <a:pt x="68" y="37"/>
                      <a:pt x="68" y="39"/>
                    </a:cubicBezTo>
                    <a:lnTo>
                      <a:pt x="68" y="64"/>
                    </a:lnTo>
                    <a:close/>
                    <a:moveTo>
                      <a:pt x="39" y="6"/>
                    </a:moveTo>
                    <a:cubicBezTo>
                      <a:pt x="39" y="5"/>
                      <a:pt x="39" y="5"/>
                      <a:pt x="3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9" y="9"/>
                      <a:pt x="39" y="9"/>
                      <a:pt x="39" y="8"/>
                    </a:cubicBezTo>
                    <a:lnTo>
                      <a:pt x="39" y="6"/>
                    </a:lnTo>
                    <a:close/>
                    <a:moveTo>
                      <a:pt x="64" y="63"/>
                    </a:moveTo>
                    <a:cubicBezTo>
                      <a:pt x="64" y="39"/>
                      <a:pt x="64" y="39"/>
                      <a:pt x="64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6" y="39"/>
                      <a:pt x="44" y="37"/>
                      <a:pt x="44" y="35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63"/>
                      <a:pt x="30" y="63"/>
                      <a:pt x="30" y="63"/>
                    </a:cubicBezTo>
                    <a:lnTo>
                      <a:pt x="64" y="63"/>
                    </a:lnTo>
                    <a:close/>
                    <a:moveTo>
                      <a:pt x="60" y="34"/>
                    </a:move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34"/>
                      <a:pt x="49" y="34"/>
                      <a:pt x="49" y="34"/>
                    </a:cubicBezTo>
                    <a:lnTo>
                      <a:pt x="60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112 CuadroTexto"/>
              <p:cNvSpPr txBox="1"/>
              <p:nvPr/>
            </p:nvSpPr>
            <p:spPr>
              <a:xfrm>
                <a:off x="6624240" y="3096485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2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5 Grupo"/>
            <p:cNvGrpSpPr/>
            <p:nvPr/>
          </p:nvGrpSpPr>
          <p:grpSpPr>
            <a:xfrm>
              <a:off x="4160616" y="902187"/>
              <a:ext cx="2819864" cy="483987"/>
              <a:chOff x="4160616" y="930762"/>
              <a:chExt cx="2819864" cy="483987"/>
            </a:xfrm>
          </p:grpSpPr>
          <p:grpSp>
            <p:nvGrpSpPr>
              <p:cNvPr id="46" name="Group 93"/>
              <p:cNvGrpSpPr/>
              <p:nvPr/>
            </p:nvGrpSpPr>
            <p:grpSpPr>
              <a:xfrm>
                <a:off x="5031231" y="930763"/>
                <a:ext cx="1949249" cy="483986"/>
                <a:chOff x="4925061" y="2131669"/>
                <a:chExt cx="2064384" cy="483674"/>
              </a:xfrm>
              <a:solidFill>
                <a:schemeClr val="accent6"/>
              </a:solidFill>
            </p:grpSpPr>
            <p:sp>
              <p:nvSpPr>
                <p:cNvPr id="52" name="Pentagon 51"/>
                <p:cNvSpPr/>
                <p:nvPr/>
              </p:nvSpPr>
              <p:spPr>
                <a:xfrm rot="10800000" flipH="1">
                  <a:off x="4925061" y="2131669"/>
                  <a:ext cx="2064384" cy="483674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 Placeholder 3"/>
                <p:cNvSpPr txBox="1">
                  <a:spLocks/>
                </p:cNvSpPr>
                <p:nvPr/>
              </p:nvSpPr>
              <p:spPr>
                <a:xfrm>
                  <a:off x="5983079" y="2259363"/>
                  <a:ext cx="541495" cy="215444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Revisar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Freeform 135"/>
              <p:cNvSpPr>
                <a:spLocks noEditPoints="1"/>
              </p:cNvSpPr>
              <p:nvPr/>
            </p:nvSpPr>
            <p:spPr bwMode="auto">
              <a:xfrm>
                <a:off x="5067091" y="1042491"/>
                <a:ext cx="274737" cy="257515"/>
              </a:xfrm>
              <a:custGeom>
                <a:avLst/>
                <a:gdLst/>
                <a:ahLst/>
                <a:cxnLst>
                  <a:cxn ang="0">
                    <a:pos x="13" y="39"/>
                  </a:cxn>
                  <a:cxn ang="0">
                    <a:pos x="8" y="39"/>
                  </a:cxn>
                  <a:cxn ang="0">
                    <a:pos x="0" y="33"/>
                  </a:cxn>
                  <a:cxn ang="0">
                    <a:pos x="5" y="19"/>
                  </a:cxn>
                  <a:cxn ang="0">
                    <a:pos x="15" y="22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23" y="34"/>
                  </a:cxn>
                  <a:cxn ang="0">
                    <a:pos x="13" y="39"/>
                  </a:cxn>
                  <a:cxn ang="0">
                    <a:pos x="15" y="19"/>
                  </a:cxn>
                  <a:cxn ang="0">
                    <a:pos x="5" y="9"/>
                  </a:cxn>
                  <a:cxn ang="0">
                    <a:pos x="15" y="0"/>
                  </a:cxn>
                  <a:cxn ang="0">
                    <a:pos x="25" y="9"/>
                  </a:cxn>
                  <a:cxn ang="0">
                    <a:pos x="15" y="19"/>
                  </a:cxn>
                  <a:cxn ang="0">
                    <a:pos x="53" y="6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23" y="36"/>
                  </a:cxn>
                  <a:cxn ang="0">
                    <a:pos x="37" y="41"/>
                  </a:cxn>
                  <a:cxn ang="0">
                    <a:pos x="50" y="36"/>
                  </a:cxn>
                  <a:cxn ang="0">
                    <a:pos x="64" y="58"/>
                  </a:cxn>
                  <a:cxn ang="0">
                    <a:pos x="53" y="68"/>
                  </a:cxn>
                  <a:cxn ang="0">
                    <a:pos x="37" y="39"/>
                  </a:cxn>
                  <a:cxn ang="0">
                    <a:pos x="22" y="24"/>
                  </a:cxn>
                  <a:cxn ang="0">
                    <a:pos x="37" y="9"/>
                  </a:cxn>
                  <a:cxn ang="0">
                    <a:pos x="51" y="24"/>
                  </a:cxn>
                  <a:cxn ang="0">
                    <a:pos x="37" y="39"/>
                  </a:cxn>
                  <a:cxn ang="0">
                    <a:pos x="59" y="19"/>
                  </a:cxn>
                  <a:cxn ang="0">
                    <a:pos x="49" y="9"/>
                  </a:cxn>
                  <a:cxn ang="0">
                    <a:pos x="59" y="0"/>
                  </a:cxn>
                  <a:cxn ang="0">
                    <a:pos x="68" y="9"/>
                  </a:cxn>
                  <a:cxn ang="0">
                    <a:pos x="59" y="19"/>
                  </a:cxn>
                  <a:cxn ang="0">
                    <a:pos x="66" y="39"/>
                  </a:cxn>
                  <a:cxn ang="0">
                    <a:pos x="61" y="39"/>
                  </a:cxn>
                  <a:cxn ang="0">
                    <a:pos x="51" y="34"/>
                  </a:cxn>
                  <a:cxn ang="0">
                    <a:pos x="54" y="24"/>
                  </a:cxn>
                  <a:cxn ang="0">
                    <a:pos x="54" y="21"/>
                  </a:cxn>
                  <a:cxn ang="0">
                    <a:pos x="59" y="22"/>
                  </a:cxn>
                  <a:cxn ang="0">
                    <a:pos x="69" y="19"/>
                  </a:cxn>
                  <a:cxn ang="0">
                    <a:pos x="73" y="33"/>
                  </a:cxn>
                  <a:cxn ang="0">
                    <a:pos x="66" y="39"/>
                  </a:cxn>
                </a:cxnLst>
                <a:rect l="0" t="0" r="r" b="b"/>
                <a:pathLst>
                  <a:path w="73" h="68">
                    <a:moveTo>
                      <a:pt x="13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4" y="39"/>
                      <a:pt x="0" y="37"/>
                      <a:pt x="0" y="33"/>
                    </a:cubicBezTo>
                    <a:cubicBezTo>
                      <a:pt x="0" y="29"/>
                      <a:pt x="0" y="19"/>
                      <a:pt x="5" y="19"/>
                    </a:cubicBezTo>
                    <a:cubicBezTo>
                      <a:pt x="6" y="19"/>
                      <a:pt x="10" y="22"/>
                      <a:pt x="15" y="22"/>
                    </a:cubicBezTo>
                    <a:cubicBezTo>
                      <a:pt x="17" y="22"/>
                      <a:pt x="18" y="22"/>
                      <a:pt x="20" y="21"/>
                    </a:cubicBezTo>
                    <a:cubicBezTo>
                      <a:pt x="20" y="22"/>
                      <a:pt x="20" y="23"/>
                      <a:pt x="20" y="24"/>
                    </a:cubicBezTo>
                    <a:cubicBezTo>
                      <a:pt x="20" y="27"/>
                      <a:pt x="21" y="31"/>
                      <a:pt x="23" y="34"/>
                    </a:cubicBezTo>
                    <a:cubicBezTo>
                      <a:pt x="19" y="34"/>
                      <a:pt x="15" y="36"/>
                      <a:pt x="13" y="39"/>
                    </a:cubicBezTo>
                    <a:close/>
                    <a:moveTo>
                      <a:pt x="15" y="19"/>
                    </a:moveTo>
                    <a:cubicBezTo>
                      <a:pt x="10" y="19"/>
                      <a:pt x="5" y="15"/>
                      <a:pt x="5" y="9"/>
                    </a:cubicBezTo>
                    <a:cubicBezTo>
                      <a:pt x="5" y="4"/>
                      <a:pt x="10" y="0"/>
                      <a:pt x="15" y="0"/>
                    </a:cubicBezTo>
                    <a:cubicBezTo>
                      <a:pt x="20" y="0"/>
                      <a:pt x="25" y="4"/>
                      <a:pt x="25" y="9"/>
                    </a:cubicBezTo>
                    <a:cubicBezTo>
                      <a:pt x="25" y="15"/>
                      <a:pt x="20" y="19"/>
                      <a:pt x="15" y="19"/>
                    </a:cubicBezTo>
                    <a:close/>
                    <a:moveTo>
                      <a:pt x="53" y="68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4" y="68"/>
                      <a:pt x="10" y="64"/>
                      <a:pt x="10" y="58"/>
                    </a:cubicBezTo>
                    <a:cubicBezTo>
                      <a:pt x="10" y="49"/>
                      <a:pt x="12" y="36"/>
                      <a:pt x="23" y="36"/>
                    </a:cubicBezTo>
                    <a:cubicBezTo>
                      <a:pt x="25" y="36"/>
                      <a:pt x="29" y="41"/>
                      <a:pt x="37" y="41"/>
                    </a:cubicBezTo>
                    <a:cubicBezTo>
                      <a:pt x="44" y="41"/>
                      <a:pt x="49" y="36"/>
                      <a:pt x="50" y="36"/>
                    </a:cubicBezTo>
                    <a:cubicBezTo>
                      <a:pt x="62" y="36"/>
                      <a:pt x="64" y="49"/>
                      <a:pt x="64" y="58"/>
                    </a:cubicBezTo>
                    <a:cubicBezTo>
                      <a:pt x="64" y="64"/>
                      <a:pt x="60" y="68"/>
                      <a:pt x="53" y="68"/>
                    </a:cubicBezTo>
                    <a:close/>
                    <a:moveTo>
                      <a:pt x="37" y="39"/>
                    </a:moveTo>
                    <a:cubicBezTo>
                      <a:pt x="29" y="39"/>
                      <a:pt x="22" y="32"/>
                      <a:pt x="22" y="24"/>
                    </a:cubicBezTo>
                    <a:cubicBezTo>
                      <a:pt x="22" y="16"/>
                      <a:pt x="29" y="9"/>
                      <a:pt x="37" y="9"/>
                    </a:cubicBezTo>
                    <a:cubicBezTo>
                      <a:pt x="45" y="9"/>
                      <a:pt x="51" y="16"/>
                      <a:pt x="51" y="24"/>
                    </a:cubicBezTo>
                    <a:cubicBezTo>
                      <a:pt x="51" y="32"/>
                      <a:pt x="45" y="39"/>
                      <a:pt x="37" y="39"/>
                    </a:cubicBezTo>
                    <a:close/>
                    <a:moveTo>
                      <a:pt x="59" y="19"/>
                    </a:moveTo>
                    <a:cubicBezTo>
                      <a:pt x="53" y="19"/>
                      <a:pt x="49" y="15"/>
                      <a:pt x="49" y="9"/>
                    </a:cubicBezTo>
                    <a:cubicBezTo>
                      <a:pt x="49" y="4"/>
                      <a:pt x="53" y="0"/>
                      <a:pt x="59" y="0"/>
                    </a:cubicBezTo>
                    <a:cubicBezTo>
                      <a:pt x="64" y="0"/>
                      <a:pt x="68" y="4"/>
                      <a:pt x="68" y="9"/>
                    </a:cubicBezTo>
                    <a:cubicBezTo>
                      <a:pt x="68" y="15"/>
                      <a:pt x="64" y="19"/>
                      <a:pt x="59" y="19"/>
                    </a:cubicBezTo>
                    <a:close/>
                    <a:moveTo>
                      <a:pt x="66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58" y="36"/>
                      <a:pt x="55" y="34"/>
                      <a:pt x="51" y="34"/>
                    </a:cubicBezTo>
                    <a:cubicBezTo>
                      <a:pt x="53" y="31"/>
                      <a:pt x="54" y="27"/>
                      <a:pt x="54" y="24"/>
                    </a:cubicBezTo>
                    <a:cubicBezTo>
                      <a:pt x="54" y="23"/>
                      <a:pt x="54" y="22"/>
                      <a:pt x="54" y="21"/>
                    </a:cubicBezTo>
                    <a:cubicBezTo>
                      <a:pt x="55" y="22"/>
                      <a:pt x="57" y="22"/>
                      <a:pt x="59" y="22"/>
                    </a:cubicBezTo>
                    <a:cubicBezTo>
                      <a:pt x="64" y="22"/>
                      <a:pt x="68" y="19"/>
                      <a:pt x="69" y="19"/>
                    </a:cubicBezTo>
                    <a:cubicBezTo>
                      <a:pt x="73" y="19"/>
                      <a:pt x="73" y="29"/>
                      <a:pt x="73" y="33"/>
                    </a:cubicBezTo>
                    <a:cubicBezTo>
                      <a:pt x="73" y="37"/>
                      <a:pt x="70" y="39"/>
                      <a:pt x="66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Snip Single Corner Rectangle 20"/>
              <p:cNvSpPr/>
              <p:nvPr/>
            </p:nvSpPr>
            <p:spPr>
              <a:xfrm rot="10800000" flipH="1">
                <a:off x="4160616" y="930763"/>
                <a:ext cx="290205" cy="483986"/>
              </a:xfrm>
              <a:prstGeom prst="snip1Rect">
                <a:avLst>
                  <a:gd name="adj" fmla="val 4230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Snip Single Corner Rectangle 19"/>
              <p:cNvSpPr/>
              <p:nvPr/>
            </p:nvSpPr>
            <p:spPr>
              <a:xfrm rot="10800000">
                <a:off x="4450820" y="930763"/>
                <a:ext cx="290205" cy="483986"/>
              </a:xfrm>
              <a:prstGeom prst="snip1Rect">
                <a:avLst>
                  <a:gd name="adj" fmla="val 4230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21"/>
              <p:cNvSpPr/>
              <p:nvPr/>
            </p:nvSpPr>
            <p:spPr>
              <a:xfrm rot="10800000">
                <a:off x="4741024" y="930762"/>
                <a:ext cx="290205" cy="48398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116 CuadroTexto"/>
              <p:cNvSpPr txBox="1"/>
              <p:nvPr/>
            </p:nvSpPr>
            <p:spPr>
              <a:xfrm>
                <a:off x="6624240" y="968784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6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8 Grupo"/>
            <p:cNvGrpSpPr/>
            <p:nvPr/>
          </p:nvGrpSpPr>
          <p:grpSpPr>
            <a:xfrm>
              <a:off x="4156421" y="1790163"/>
              <a:ext cx="2833024" cy="605123"/>
              <a:chOff x="4156421" y="1866363"/>
              <a:chExt cx="2833024" cy="60512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925061" y="1987500"/>
                <a:ext cx="2064384" cy="483986"/>
                <a:chOff x="4925061" y="2125249"/>
                <a:chExt cx="2064384" cy="483674"/>
              </a:xfrm>
            </p:grpSpPr>
            <p:sp>
              <p:nvSpPr>
                <p:cNvPr id="44" name="Pentagon 43"/>
                <p:cNvSpPr/>
                <p:nvPr/>
              </p:nvSpPr>
              <p:spPr>
                <a:xfrm rot="10800000" flipH="1">
                  <a:off x="4925061" y="2125249"/>
                  <a:ext cx="2064384" cy="483674"/>
                </a:xfrm>
                <a:prstGeom prst="homePlat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 Placeholder 3"/>
                <p:cNvSpPr txBox="1">
                  <a:spLocks/>
                </p:cNvSpPr>
                <p:nvPr/>
              </p:nvSpPr>
              <p:spPr>
                <a:xfrm>
                  <a:off x="5652120" y="2259363"/>
                  <a:ext cx="924740" cy="215444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>
                  <a:lvl1pPr marL="0" indent="0" algn="ctr">
                    <a:buNone/>
                    <a:defRPr sz="14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defRPr>
                  </a:lvl1pPr>
                  <a:lvl2pPr marL="457200" indent="0">
                    <a:buNone/>
                    <a:defRPr sz="1200"/>
                  </a:lvl2pPr>
                  <a:lvl3pPr marL="914400" indent="0">
                    <a:buNone/>
                    <a:defRPr sz="1000"/>
                  </a:lvl3pPr>
                  <a:lvl4pPr marL="1371600" indent="0">
                    <a:buNone/>
                    <a:defRPr sz="900"/>
                  </a:lvl4pPr>
                  <a:lvl5pPr marL="1828800" indent="0">
                    <a:buNone/>
                    <a:defRPr sz="900"/>
                  </a:lvl5pPr>
                  <a:lvl6pPr marL="2286000" indent="0">
                    <a:buNone/>
                    <a:defRPr sz="900"/>
                  </a:lvl6pPr>
                  <a:lvl7pPr marL="2743200" indent="0">
                    <a:buNone/>
                    <a:defRPr sz="900"/>
                  </a:lvl7pPr>
                  <a:lvl8pPr marL="3200400" indent="0">
                    <a:buNone/>
                    <a:defRPr sz="900"/>
                  </a:lvl8pPr>
                  <a:lvl9pPr marL="3657600" indent="0">
                    <a:buNone/>
                    <a:defRPr sz="900"/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Documentar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156421" y="1866363"/>
                <a:ext cx="870614" cy="605123"/>
                <a:chOff x="1447800" y="1542829"/>
                <a:chExt cx="1371600" cy="952721"/>
              </a:xfrm>
            </p:grpSpPr>
            <p:sp>
              <p:nvSpPr>
                <p:cNvPr id="40" name="Snip Single Corner Rectangle 39"/>
                <p:cNvSpPr/>
                <p:nvPr/>
              </p:nvSpPr>
              <p:spPr>
                <a:xfrm rot="10800000">
                  <a:off x="1905000" y="1733550"/>
                  <a:ext cx="457200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Snip Single Corner Rectangle 40"/>
                <p:cNvSpPr/>
                <p:nvPr/>
              </p:nvSpPr>
              <p:spPr>
                <a:xfrm rot="10800000" flipH="1">
                  <a:off x="1447800" y="1733550"/>
                  <a:ext cx="457200" cy="762000"/>
                </a:xfrm>
                <a:prstGeom prst="snip1Rect">
                  <a:avLst>
                    <a:gd name="adj" fmla="val 42305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rot="10800000">
                  <a:off x="2362200" y="1733550"/>
                  <a:ext cx="457200" cy="76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Isosceles Triangle 42"/>
                <p:cNvSpPr/>
                <p:nvPr/>
              </p:nvSpPr>
              <p:spPr>
                <a:xfrm>
                  <a:off x="2134870" y="1542829"/>
                  <a:ext cx="457200" cy="251474"/>
                </a:xfrm>
                <a:prstGeom prst="triangle">
                  <a:avLst/>
                </a:prstGeom>
                <a:gradFill>
                  <a:gsLst>
                    <a:gs pos="48000">
                      <a:schemeClr val="accent4">
                        <a:lumMod val="75000"/>
                      </a:schemeClr>
                    </a:gs>
                    <a:gs pos="50000">
                      <a:schemeClr val="accent4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5096868" y="2105837"/>
                <a:ext cx="339228" cy="265653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121 CuadroTexto"/>
              <p:cNvSpPr txBox="1"/>
              <p:nvPr/>
            </p:nvSpPr>
            <p:spPr>
              <a:xfrm>
                <a:off x="6624240" y="2059364"/>
                <a:ext cx="10800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4</a:t>
                </a:r>
                <a:endParaRPr lang="es-E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0" name="1 CuadroTexto"/>
          <p:cNvSpPr txBox="1"/>
          <p:nvPr/>
        </p:nvSpPr>
        <p:spPr>
          <a:xfrm>
            <a:off x="6555479" y="820387"/>
            <a:ext cx="239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Ojo con el </a:t>
            </a:r>
            <a:r>
              <a:rPr lang="es-GT" sz="2400" dirty="0" err="1" smtClean="0">
                <a:solidFill>
                  <a:schemeClr val="bg1"/>
                </a:solidFill>
              </a:rPr>
              <a:t>Merge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756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Técnicas y Estándares de Codificación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911761" y="1923678"/>
            <a:ext cx="3228191" cy="3724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accent1"/>
                </a:solidFill>
              </a:rPr>
              <a:t>Nombres Expresivos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Utilizar nombres que faciliten la lectura al humano.</a:t>
            </a:r>
          </a:p>
        </p:txBody>
      </p:sp>
      <p:sp>
        <p:nvSpPr>
          <p:cNvPr id="63" name="Freeform 45"/>
          <p:cNvSpPr>
            <a:spLocks noEditPoints="1"/>
          </p:cNvSpPr>
          <p:nvPr/>
        </p:nvSpPr>
        <p:spPr bwMode="auto">
          <a:xfrm>
            <a:off x="395536" y="1942054"/>
            <a:ext cx="433187" cy="41367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Freeform 45"/>
          <p:cNvSpPr>
            <a:spLocks noEditPoints="1"/>
          </p:cNvSpPr>
          <p:nvPr/>
        </p:nvSpPr>
        <p:spPr bwMode="auto">
          <a:xfrm>
            <a:off x="395536" y="2543048"/>
            <a:ext cx="433187" cy="460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11761" y="2549854"/>
            <a:ext cx="3228191" cy="20128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7030A0"/>
                </a:solidFill>
              </a:rPr>
              <a:t>Prefijos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n-US" sz="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Escribirlos en minúsculas, utilizando los siguientes: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Prefijo	Descripción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fn	Función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	Variable local</a:t>
            </a:r>
            <a:endParaRPr lang="es-GT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ls	Variable de servicios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cnt	Constantes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glb	Globales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	Parámetros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tbl 	Tablas</a:t>
            </a:r>
          </a:p>
        </p:txBody>
      </p:sp>
      <p:sp>
        <p:nvSpPr>
          <p:cNvPr id="4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3" name="Straight Connector 67"/>
          <p:cNvCxnSpPr/>
          <p:nvPr/>
        </p:nvCxnSpPr>
        <p:spPr>
          <a:xfrm flipH="1" flipV="1">
            <a:off x="4357514" y="1531844"/>
            <a:ext cx="5680" cy="31771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1"/>
          <p:cNvSpPr/>
          <p:nvPr/>
        </p:nvSpPr>
        <p:spPr>
          <a:xfrm rot="10800000">
            <a:off x="-1" y="1221079"/>
            <a:ext cx="638703" cy="3665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100"/>
          <p:cNvGrpSpPr/>
          <p:nvPr/>
        </p:nvGrpSpPr>
        <p:grpSpPr>
          <a:xfrm>
            <a:off x="423154" y="1059582"/>
            <a:ext cx="3860814" cy="472262"/>
            <a:chOff x="712330" y="2034921"/>
            <a:chExt cx="4240669" cy="872858"/>
          </a:xfrm>
        </p:grpSpPr>
        <p:sp>
          <p:nvSpPr>
            <p:cNvPr id="54" name="Pentagon 45"/>
            <p:cNvSpPr/>
            <p:nvPr/>
          </p:nvSpPr>
          <p:spPr>
            <a:xfrm rot="10800000" flipH="1">
              <a:off x="712331" y="2034921"/>
              <a:ext cx="4240668" cy="677493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ight Triangle 43"/>
            <p:cNvSpPr/>
            <p:nvPr/>
          </p:nvSpPr>
          <p:spPr>
            <a:xfrm rot="10800000">
              <a:off x="712330" y="2705628"/>
              <a:ext cx="288033" cy="20215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Rectangle 70"/>
          <p:cNvSpPr/>
          <p:nvPr/>
        </p:nvSpPr>
        <p:spPr>
          <a:xfrm>
            <a:off x="683568" y="1105536"/>
            <a:ext cx="146559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Nombres Generales</a:t>
            </a: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4562475" y="1923678"/>
            <a:ext cx="423778" cy="464856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079839" y="1923678"/>
            <a:ext cx="3217527" cy="7109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accent6"/>
                </a:solidFill>
              </a:rPr>
              <a:t>Variables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Utilizar formato Camel Case y sus prefijos definidos, redactándolas con sus cualidades y descriptores asociados.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4944209" y="987574"/>
            <a:ext cx="3948271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400" b="1" dirty="0">
                <a:solidFill>
                  <a:srgbClr val="00B0F0"/>
                </a:solidFill>
              </a:rPr>
              <a:t>Nombre más Corto Entendible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Nombrar las  variables,  funciones, tablas , según estándares  propuestos  con Data Warehouse.</a:t>
            </a:r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4427984" y="1009725"/>
            <a:ext cx="433187" cy="41367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45"/>
          <p:cNvSpPr>
            <a:spLocks noEditPoints="1"/>
          </p:cNvSpPr>
          <p:nvPr/>
        </p:nvSpPr>
        <p:spPr bwMode="auto">
          <a:xfrm>
            <a:off x="4572001" y="3758255"/>
            <a:ext cx="433187" cy="464856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Text Placeholder 3"/>
          <p:cNvSpPr txBox="1">
            <a:spLocks/>
          </p:cNvSpPr>
          <p:nvPr/>
        </p:nvSpPr>
        <p:spPr>
          <a:xfrm>
            <a:off x="5070714" y="3758255"/>
            <a:ext cx="3821766" cy="57554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accent3"/>
                </a:solidFill>
              </a:rPr>
              <a:t>Funciones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nombre debe decir el “qué” en lugar del “cómo”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Iniciar con el prefijo </a:t>
            </a:r>
            <a:r>
              <a:rPr lang="es-GT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fn</a:t>
            </a:r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4572001" y="2859782"/>
            <a:ext cx="433187" cy="464856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Text Placeholder 3"/>
          <p:cNvSpPr txBox="1">
            <a:spLocks/>
          </p:cNvSpPr>
          <p:nvPr/>
        </p:nvSpPr>
        <p:spPr>
          <a:xfrm>
            <a:off x="5069787" y="2859782"/>
            <a:ext cx="3822693" cy="57554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C00000"/>
                </a:solidFill>
              </a:rPr>
              <a:t>Tablas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Nombrarlas en singular y su inicio con el prefijo  </a:t>
            </a:r>
            <a:r>
              <a:rPr lang="es-GT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</a:p>
          <a:p>
            <a:pPr marL="171450" indent="-171450" algn="l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s-G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nombre en el formato CamelCase. </a:t>
            </a:r>
          </a:p>
        </p:txBody>
      </p:sp>
    </p:spTree>
    <p:extLst>
      <p:ext uri="{BB962C8B-B14F-4D97-AF65-F5344CB8AC3E}">
        <p14:creationId xmlns:p14="http://schemas.microsoft.com/office/powerpoint/2010/main" val="293154619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5" grpId="0" animBg="1"/>
      <p:bldP spid="68" grpId="0"/>
      <p:bldP spid="52" grpId="0" animBg="1"/>
      <p:bldP spid="18" grpId="0" animBg="1"/>
      <p:bldP spid="19" grpId="0"/>
      <p:bldP spid="24" grpId="0"/>
      <p:bldP spid="25" grpId="0" animBg="1"/>
      <p:bldP spid="94" grpId="0" animBg="1"/>
      <p:bldP spid="95" grpId="0"/>
      <p:bldP spid="96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 Antes y Después</a:t>
            </a:r>
            <a:endParaRPr lang="es-GT" dirty="0"/>
          </a:p>
        </p:txBody>
      </p:sp>
      <p:grpSp>
        <p:nvGrpSpPr>
          <p:cNvPr id="8" name="Group 36"/>
          <p:cNvGrpSpPr/>
          <p:nvPr/>
        </p:nvGrpSpPr>
        <p:grpSpPr>
          <a:xfrm>
            <a:off x="4355976" y="928622"/>
            <a:ext cx="165795" cy="4176464"/>
            <a:chOff x="4489102" y="1201515"/>
            <a:chExt cx="165795" cy="3773946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489102" y="1397915"/>
              <a:ext cx="165795" cy="3577546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54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489102" y="1201515"/>
              <a:ext cx="165795" cy="161125"/>
            </a:xfrm>
            <a:prstGeom prst="ellipse">
              <a:avLst/>
            </a:prstGeom>
            <a:solidFill>
              <a:srgbClr val="B8BA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93"/>
          <p:cNvGrpSpPr/>
          <p:nvPr/>
        </p:nvGrpSpPr>
        <p:grpSpPr>
          <a:xfrm>
            <a:off x="4521967" y="1156034"/>
            <a:ext cx="1274170" cy="360040"/>
            <a:chOff x="4925059" y="2125249"/>
            <a:chExt cx="4483237" cy="483674"/>
          </a:xfrm>
        </p:grpSpPr>
        <p:sp>
          <p:nvSpPr>
            <p:cNvPr id="13" name="Pentagon 51"/>
            <p:cNvSpPr/>
            <p:nvPr/>
          </p:nvSpPr>
          <p:spPr>
            <a:xfrm rot="10800000" flipH="1">
              <a:off x="4925059" y="2125249"/>
              <a:ext cx="4483237" cy="48367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 Placeholder 3"/>
            <p:cNvSpPr txBox="1">
              <a:spLocks/>
            </p:cNvSpPr>
            <p:nvPr/>
          </p:nvSpPr>
          <p:spPr>
            <a:xfrm>
              <a:off x="6050106" y="2210719"/>
              <a:ext cx="1822627" cy="28942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Despúes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Group 94"/>
          <p:cNvGrpSpPr/>
          <p:nvPr/>
        </p:nvGrpSpPr>
        <p:grpSpPr>
          <a:xfrm>
            <a:off x="3229249" y="1165458"/>
            <a:ext cx="1132855" cy="359083"/>
            <a:chOff x="2186941" y="1580100"/>
            <a:chExt cx="2064384" cy="483674"/>
          </a:xfrm>
        </p:grpSpPr>
        <p:sp>
          <p:nvSpPr>
            <p:cNvPr id="16" name="Pentagon 50"/>
            <p:cNvSpPr/>
            <p:nvPr/>
          </p:nvSpPr>
          <p:spPr>
            <a:xfrm rot="10800000">
              <a:off x="2186941" y="1580100"/>
              <a:ext cx="2064384" cy="483674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3"/>
            <p:cNvSpPr txBox="1">
              <a:spLocks/>
            </p:cNvSpPr>
            <p:nvPr/>
          </p:nvSpPr>
          <p:spPr>
            <a:xfrm>
              <a:off x="2813375" y="1686364"/>
              <a:ext cx="905550" cy="29019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Antes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6" y="1563638"/>
            <a:ext cx="4070564" cy="343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3638"/>
            <a:ext cx="4072072" cy="343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31626"/>
            <a:fld id="{18352A30-ED9C-4081-B959-49E6F45641E3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t>8</a:t>
            </a:fld>
            <a:endParaRPr lang="en-US" dirty="0" smtClean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88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234" y="8426"/>
            <a:ext cx="891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b="1" dirty="0" smtClean="0">
                <a:solidFill>
                  <a:schemeClr val="bg1"/>
                </a:solidFill>
              </a:rPr>
              <a:t>Dependencias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1 CuadroTexto"/>
          <p:cNvSpPr txBox="1"/>
          <p:nvPr/>
        </p:nvSpPr>
        <p:spPr>
          <a:xfrm>
            <a:off x="6300192" y="1693035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Portable entre los diferentes entornos de ejecución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7" name="1 CuadroTexto"/>
          <p:cNvSpPr txBox="1"/>
          <p:nvPr/>
        </p:nvSpPr>
        <p:spPr>
          <a:xfrm>
            <a:off x="1979712" y="3873250"/>
            <a:ext cx="632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No depende nunca de la existencia explícita de paquetes instalados del Sistema Operativo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27856" y="1711586"/>
            <a:ext cx="238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2400" dirty="0" smtClean="0">
                <a:solidFill>
                  <a:schemeClr val="bg1"/>
                </a:solidFill>
              </a:rPr>
              <a:t>Declaración explícita de todas las dependencias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1" name="1 CuadroTexto"/>
          <p:cNvSpPr txBox="1"/>
          <p:nvPr/>
        </p:nvSpPr>
        <p:spPr>
          <a:xfrm>
            <a:off x="3130200" y="2846742"/>
            <a:ext cx="266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GT" sz="3200" dirty="0" err="1" smtClean="0">
                <a:solidFill>
                  <a:schemeClr val="bg1"/>
                </a:solidFill>
              </a:rPr>
              <a:t>Autocontenida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62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32506</TotalTime>
  <Words>1012</Words>
  <Application>Microsoft Office PowerPoint</Application>
  <PresentationFormat>On-screen Show (16:9)</PresentationFormat>
  <Paragraphs>181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FontAwesome</vt:lpstr>
      <vt:lpstr>Roboto Condensed</vt:lpstr>
      <vt:lpstr>Roboto Medium</vt:lpstr>
      <vt:lpstr>Wingdings</vt:lpstr>
      <vt:lpstr>Tema de Office</vt:lpstr>
      <vt:lpstr>1_Custom Design</vt:lpstr>
      <vt:lpstr>2_Custom Design</vt:lpstr>
      <vt:lpstr>3_Custom Design</vt:lpstr>
      <vt:lpstr>PowerPoint Presentation</vt:lpstr>
      <vt:lpstr>PowerPoint Presentation</vt:lpstr>
      <vt:lpstr>The Twelve-Factor App</vt:lpstr>
      <vt:lpstr>PowerPoint Presentation</vt:lpstr>
      <vt:lpstr>PowerPoint Presentation</vt:lpstr>
      <vt:lpstr>PowerPoint Presentation</vt:lpstr>
      <vt:lpstr>Técnicas y Estándares de Codificación</vt:lpstr>
      <vt:lpstr>Ejemplo Antes y Después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Arquitectura CrossWalk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Estandarización de Programación CrossWalk</dc:title>
  <dc:creator>ASI Arteaga Williams</dc:creator>
  <cp:lastModifiedBy>ASI Cabezas Horacio</cp:lastModifiedBy>
  <cp:revision>1631</cp:revision>
  <dcterms:created xsi:type="dcterms:W3CDTF">2016-03-29T01:04:21Z</dcterms:created>
  <dcterms:modified xsi:type="dcterms:W3CDTF">2019-10-11T13:25:23Z</dcterms:modified>
</cp:coreProperties>
</file>