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29"/>
  </p:notesMasterIdLst>
  <p:sldIdLst>
    <p:sldId id="256" r:id="rId2"/>
    <p:sldId id="391" r:id="rId3"/>
    <p:sldId id="415" r:id="rId4"/>
    <p:sldId id="476" r:id="rId5"/>
    <p:sldId id="481" r:id="rId6"/>
    <p:sldId id="494" r:id="rId7"/>
    <p:sldId id="495" r:id="rId8"/>
    <p:sldId id="477" r:id="rId9"/>
    <p:sldId id="483" r:id="rId10"/>
    <p:sldId id="456" r:id="rId11"/>
    <p:sldId id="467" r:id="rId12"/>
    <p:sldId id="479" r:id="rId13"/>
    <p:sldId id="478" r:id="rId14"/>
    <p:sldId id="482" r:id="rId15"/>
    <p:sldId id="484" r:id="rId16"/>
    <p:sldId id="485" r:id="rId17"/>
    <p:sldId id="491" r:id="rId18"/>
    <p:sldId id="492" r:id="rId19"/>
    <p:sldId id="493" r:id="rId20"/>
    <p:sldId id="486" r:id="rId21"/>
    <p:sldId id="487" r:id="rId22"/>
    <p:sldId id="496" r:id="rId23"/>
    <p:sldId id="488" r:id="rId24"/>
    <p:sldId id="489" r:id="rId25"/>
    <p:sldId id="490" r:id="rId26"/>
    <p:sldId id="497" r:id="rId27"/>
    <p:sldId id="46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6492" autoAdjust="0"/>
  </p:normalViewPr>
  <p:slideViewPr>
    <p:cSldViewPr snapToGrid="0">
      <p:cViewPr varScale="1">
        <p:scale>
          <a:sx n="71" d="100"/>
          <a:sy n="71" d="100"/>
        </p:scale>
        <p:origin x="2443" y="48"/>
      </p:cViewPr>
      <p:guideLst/>
    </p:cSldViewPr>
  </p:slideViewPr>
  <p:outlineViewPr>
    <p:cViewPr>
      <p:scale>
        <a:sx n="33" d="100"/>
        <a:sy n="33" d="100"/>
      </p:scale>
      <p:origin x="0" y="-22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0CAC9-D591-4F00-9976-191DB965D62B}"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DFA8F-7E62-4886-86A0-4F4ABDDBB104}" type="slidenum">
              <a:rPr lang="en-US" smtClean="0"/>
              <a:t>‹#›</a:t>
            </a:fld>
            <a:endParaRPr lang="en-US"/>
          </a:p>
        </p:txBody>
      </p:sp>
    </p:spTree>
    <p:extLst>
      <p:ext uri="{BB962C8B-B14F-4D97-AF65-F5344CB8AC3E}">
        <p14:creationId xmlns:p14="http://schemas.microsoft.com/office/powerpoint/2010/main" val="331817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Remember </a:t>
            </a:r>
          </a:p>
          <a:p>
            <a:pPr marL="0" indent="0">
              <a:buNone/>
            </a:pPr>
            <a:endParaRPr lang="en-US" sz="1600" dirty="0"/>
          </a:p>
          <a:p>
            <a:pPr marL="0" indent="0">
              <a:buNone/>
            </a:pPr>
            <a:r>
              <a:rPr lang="en-US" sz="1600" dirty="0"/>
              <a:t>Wireless mic</a:t>
            </a:r>
          </a:p>
          <a:p>
            <a:pPr marL="0" indent="0">
              <a:buNone/>
            </a:pPr>
            <a:r>
              <a:rPr lang="en-US" sz="1600" dirty="0"/>
              <a:t>pointer</a:t>
            </a:r>
          </a:p>
          <a:p>
            <a:pPr marL="0" indent="0">
              <a:buNone/>
            </a:pPr>
            <a:r>
              <a:rPr lang="en-US" sz="1600" dirty="0"/>
              <a:t>Cord for power </a:t>
            </a:r>
          </a:p>
          <a:p>
            <a:pPr marL="0" indent="0">
              <a:buNone/>
            </a:pPr>
            <a:r>
              <a:rPr lang="en-US" sz="1600" dirty="0"/>
              <a:t>Marker erasure </a:t>
            </a:r>
          </a:p>
          <a:p>
            <a:pPr marL="0" indent="0">
              <a:buNone/>
            </a:pPr>
            <a:r>
              <a:rPr lang="en-US" sz="1600" dirty="0"/>
              <a:t>NYU classes (cell phone)</a:t>
            </a:r>
          </a:p>
          <a:p>
            <a:pPr marL="0" indent="0">
              <a:buNone/>
            </a:pPr>
            <a:endParaRPr lang="en-US" sz="1600" dirty="0"/>
          </a:p>
          <a:p>
            <a:pPr marL="0" indent="0">
              <a:buNone/>
            </a:pPr>
            <a:r>
              <a:rPr lang="en-US" sz="1600" dirty="0"/>
              <a:t>3 x 25 minutes</a:t>
            </a:r>
          </a:p>
          <a:p>
            <a:pPr marL="0" indent="0">
              <a:buNone/>
            </a:pPr>
            <a:r>
              <a:rPr lang="en-US" sz="1600" dirty="0"/>
              <a:t>1 5 announcement /overview /takeaways </a:t>
            </a:r>
          </a:p>
          <a:p>
            <a:pPr marL="0" indent="0">
              <a:buNone/>
            </a:pPr>
            <a:r>
              <a:rPr lang="en-US" sz="1600" dirty="0"/>
              <a:t>2 5 questions check NYU Classes ask for questions</a:t>
            </a:r>
          </a:p>
          <a:p>
            <a:pPr marL="0" indent="0">
              <a:buNone/>
            </a:pPr>
            <a:r>
              <a:rPr lang="en-US" sz="1600" dirty="0"/>
              <a:t>10 10 lesson demo</a:t>
            </a:r>
          </a:p>
          <a:p>
            <a:pPr marL="0" indent="0">
              <a:buNone/>
            </a:pPr>
            <a:endParaRPr lang="en-US" sz="1600" dirty="0"/>
          </a:p>
          <a:p>
            <a:pPr marL="0" indent="0">
              <a:buNone/>
            </a:pPr>
            <a:r>
              <a:rPr lang="en-US" sz="1600" dirty="0"/>
              <a:t>%%%%%%%%%%</a:t>
            </a:r>
          </a:p>
          <a:p>
            <a:pPr marL="0" indent="0">
              <a:buNone/>
            </a:pPr>
            <a:endParaRPr lang="en-US" sz="1600" dirty="0"/>
          </a:p>
          <a:p>
            <a:pPr marL="0" indent="0">
              <a:buNone/>
            </a:pPr>
            <a:r>
              <a:rPr lang="en-US" sz="1600" dirty="0"/>
              <a:t>Post demo before class</a:t>
            </a:r>
          </a:p>
          <a:p>
            <a:pPr marL="0" indent="0">
              <a:buNone/>
            </a:pPr>
            <a:r>
              <a:rPr lang="en-US" sz="1600" dirty="0"/>
              <a:t>Overviews discussing the problem</a:t>
            </a:r>
          </a:p>
          <a:p>
            <a:pPr marL="0" indent="0">
              <a:buNone/>
            </a:pPr>
            <a:r>
              <a:rPr lang="en-US" sz="1600" dirty="0"/>
              <a:t>Review snippets connecting to lesson </a:t>
            </a:r>
          </a:p>
          <a:p>
            <a:pPr marL="0" indent="0">
              <a:buNone/>
            </a:pPr>
            <a:endParaRPr lang="en-US" sz="1600" dirty="0"/>
          </a:p>
          <a:p>
            <a:pPr marL="0" indent="0">
              <a:buNone/>
            </a:pPr>
            <a:r>
              <a:rPr lang="en-US" sz="1600" dirty="0"/>
              <a:t>%%%%%%%</a:t>
            </a:r>
          </a:p>
          <a:p>
            <a:pPr marL="0" indent="0">
              <a:buNone/>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Review before agenda…or continue with first segment</a:t>
            </a:r>
          </a:p>
          <a:p>
            <a:pPr marL="0" indent="0">
              <a:buNone/>
            </a:pPr>
            <a:endParaRPr lang="en-US" sz="1600" dirty="0"/>
          </a:p>
          <a:p>
            <a:pPr marL="0" indent="0">
              <a:buNone/>
            </a:pPr>
            <a:r>
              <a:rPr lang="en-US" sz="1600" dirty="0"/>
              <a:t>Reference rather than review – previous lecture, section, assignment</a:t>
            </a:r>
          </a:p>
          <a:p>
            <a:pPr marL="0" indent="0">
              <a:buNone/>
            </a:pPr>
            <a:endParaRPr lang="en-US" sz="1600" dirty="0"/>
          </a:p>
          <a:p>
            <a:pPr marL="0" indent="0">
              <a:buNone/>
            </a:pPr>
            <a:r>
              <a:rPr lang="en-US" sz="1600" dirty="0"/>
              <a:t>Review Data  sets</a:t>
            </a:r>
          </a:p>
          <a:p>
            <a:pPr marL="0" indent="0">
              <a:buNone/>
            </a:pPr>
            <a:r>
              <a:rPr lang="en-US" sz="1600" dirty="0"/>
              <a:t>Hints on Homework Projects</a:t>
            </a:r>
          </a:p>
          <a:p>
            <a:pPr marL="0" indent="0">
              <a:buNone/>
            </a:pPr>
            <a:endParaRPr lang="en-US" sz="1600" dirty="0"/>
          </a:p>
          <a:p>
            <a:pPr marL="0" indent="0">
              <a:buNone/>
            </a:pPr>
            <a:r>
              <a:rPr lang="en-US" sz="1600" dirty="0"/>
              <a:t>%%%%%%%%%%%%%%%</a:t>
            </a:r>
          </a:p>
          <a:p>
            <a:pPr marL="0" indent="0">
              <a:buNone/>
            </a:pP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Take </a:t>
            </a:r>
            <a:r>
              <a:rPr lang="en-US" sz="1600" dirty="0" err="1"/>
              <a:t>aways</a:t>
            </a:r>
            <a:r>
              <a:rPr lang="en-US" sz="1600" dirty="0"/>
              <a:t> concepts and methods </a:t>
            </a:r>
          </a:p>
          <a:p>
            <a:pPr marL="0" indent="0">
              <a:buNone/>
            </a:pPr>
            <a:r>
              <a:rPr lang="en-US" sz="1600" dirty="0"/>
              <a:t>Box anything accountable for exam</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4" name="Slide Number Placeholder 3"/>
          <p:cNvSpPr>
            <a:spLocks noGrp="1"/>
          </p:cNvSpPr>
          <p:nvPr>
            <p:ph type="sldNum" sz="quarter" idx="5"/>
          </p:nvPr>
        </p:nvSpPr>
        <p:spPr/>
        <p:txBody>
          <a:bodyPr/>
          <a:lstStyle/>
          <a:p>
            <a:fld id="{208DFA8F-7E62-4886-86A0-4F4ABDDBB104}" type="slidenum">
              <a:rPr lang="en-US" smtClean="0"/>
              <a:t>1</a:t>
            </a:fld>
            <a:endParaRPr lang="en-US"/>
          </a:p>
        </p:txBody>
      </p:sp>
    </p:spTree>
    <p:extLst>
      <p:ext uri="{BB962C8B-B14F-4D97-AF65-F5344CB8AC3E}">
        <p14:creationId xmlns:p14="http://schemas.microsoft.com/office/powerpoint/2010/main" val="3422408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Text is everywhere…but how to work with it like numbers? </a:t>
            </a:r>
          </a:p>
          <a:p>
            <a:pPr marL="0" lvl="0" indent="0">
              <a:buNone/>
            </a:pPr>
            <a:endParaRPr lang="en-US" dirty="0"/>
          </a:p>
          <a:p>
            <a:pPr marL="0" lvl="0" indent="0">
              <a:buNone/>
            </a:pPr>
            <a:r>
              <a:rPr lang="en-US" dirty="0"/>
              <a:t>Small collection of tools will allow</a:t>
            </a:r>
          </a:p>
        </p:txBody>
      </p:sp>
      <p:sp>
        <p:nvSpPr>
          <p:cNvPr id="4" name="Slide Number Placeholder 3"/>
          <p:cNvSpPr>
            <a:spLocks noGrp="1"/>
          </p:cNvSpPr>
          <p:nvPr>
            <p:ph type="sldNum" sz="quarter" idx="5"/>
          </p:nvPr>
        </p:nvSpPr>
        <p:spPr/>
        <p:txBody>
          <a:bodyPr/>
          <a:lstStyle/>
          <a:p>
            <a:fld id="{208DFA8F-7E62-4886-86A0-4F4ABDDBB104}" type="slidenum">
              <a:rPr lang="en-US" smtClean="0"/>
              <a:t>10</a:t>
            </a:fld>
            <a:endParaRPr lang="en-US"/>
          </a:p>
        </p:txBody>
      </p:sp>
    </p:spTree>
    <p:extLst>
      <p:ext uri="{BB962C8B-B14F-4D97-AF65-F5344CB8AC3E}">
        <p14:creationId xmlns:p14="http://schemas.microsoft.com/office/powerpoint/2010/main" val="2416406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upper lower </a:t>
            </a:r>
          </a:p>
          <a:p>
            <a:pPr marL="0" lvl="0" indent="0">
              <a:buNone/>
            </a:pPr>
            <a:r>
              <a:rPr lang="en-US" dirty="0"/>
              <a:t>strip </a:t>
            </a:r>
          </a:p>
          <a:p>
            <a:pPr marL="0" lvl="0" indent="0">
              <a:buNone/>
            </a:pPr>
            <a:r>
              <a:rPr lang="en-US" dirty="0"/>
              <a:t>replace </a:t>
            </a:r>
          </a:p>
          <a:p>
            <a:pPr marL="0" lvl="0" indent="0">
              <a:buNone/>
            </a:pPr>
            <a:r>
              <a:rPr lang="en-US" dirty="0"/>
              <a:t>manipulating strings</a:t>
            </a:r>
          </a:p>
          <a:p>
            <a:pPr marL="0" lvl="0" indent="0">
              <a:buNone/>
            </a:pPr>
            <a:endParaRPr lang="en-US" dirty="0"/>
          </a:p>
          <a:p>
            <a:pPr marL="0" lvl="0" indent="0">
              <a:buNone/>
            </a:pPr>
            <a:endParaRPr lang="en-US" dirty="0"/>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11</a:t>
            </a:fld>
            <a:endParaRPr lang="en-US"/>
          </a:p>
        </p:txBody>
      </p:sp>
    </p:spTree>
    <p:extLst>
      <p:ext uri="{BB962C8B-B14F-4D97-AF65-F5344CB8AC3E}">
        <p14:creationId xmlns:p14="http://schemas.microsoft.com/office/powerpoint/2010/main" val="1558126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12</a:t>
            </a:fld>
            <a:endParaRPr lang="en-US"/>
          </a:p>
        </p:txBody>
      </p:sp>
    </p:spTree>
    <p:extLst>
      <p:ext uri="{BB962C8B-B14F-4D97-AF65-F5344CB8AC3E}">
        <p14:creationId xmlns:p14="http://schemas.microsoft.com/office/powerpoint/2010/main" val="49549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Precedence (parenthesis)</a:t>
            </a:r>
          </a:p>
          <a:p>
            <a:pPr marL="0" lvl="0" indent="0">
              <a:buNone/>
            </a:pPr>
            <a:endParaRPr lang="en-US" dirty="0"/>
          </a:p>
          <a:p>
            <a:pPr marL="0" lvl="0" indent="0">
              <a:buNone/>
            </a:pPr>
            <a:r>
              <a:rPr lang="en-US" dirty="0"/>
              <a:t>Character literals (as opposed to special characters) </a:t>
            </a:r>
          </a:p>
          <a:p>
            <a:pPr marL="0" lvl="0" indent="0">
              <a:buNone/>
            </a:pPr>
            <a:endParaRPr lang="en-US" dirty="0"/>
          </a:p>
          <a:p>
            <a:pPr marL="0" lvl="0" indent="0">
              <a:buNone/>
            </a:pPr>
            <a:r>
              <a:rPr lang="en-US" dirty="0"/>
              <a:t>Closure (the number of times)</a:t>
            </a:r>
          </a:p>
          <a:p>
            <a:pPr marL="0" lvl="0" indent="0">
              <a:buNone/>
            </a:pPr>
            <a:endParaRPr lang="en-US" dirty="0"/>
          </a:p>
          <a:p>
            <a:pPr marL="0" lvl="0" indent="0">
              <a:buNone/>
            </a:pPr>
            <a:r>
              <a:rPr lang="en-US" dirty="0"/>
              <a:t>Disjunction (either or) </a:t>
            </a:r>
          </a:p>
        </p:txBody>
      </p:sp>
      <p:sp>
        <p:nvSpPr>
          <p:cNvPr id="4" name="Slide Number Placeholder 3"/>
          <p:cNvSpPr>
            <a:spLocks noGrp="1"/>
          </p:cNvSpPr>
          <p:nvPr>
            <p:ph type="sldNum" sz="quarter" idx="5"/>
          </p:nvPr>
        </p:nvSpPr>
        <p:spPr/>
        <p:txBody>
          <a:bodyPr/>
          <a:lstStyle/>
          <a:p>
            <a:fld id="{208DFA8F-7E62-4886-86A0-4F4ABDDBB104}" type="slidenum">
              <a:rPr lang="en-US" smtClean="0"/>
              <a:t>13</a:t>
            </a:fld>
            <a:endParaRPr lang="en-US"/>
          </a:p>
        </p:txBody>
      </p:sp>
    </p:spTree>
    <p:extLst>
      <p:ext uri="{BB962C8B-B14F-4D97-AF65-F5344CB8AC3E}">
        <p14:creationId xmlns:p14="http://schemas.microsoft.com/office/powerpoint/2010/main" val="3818499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14</a:t>
            </a:fld>
            <a:endParaRPr lang="en-US"/>
          </a:p>
        </p:txBody>
      </p:sp>
    </p:spTree>
    <p:extLst>
      <p:ext uri="{BB962C8B-B14F-4D97-AF65-F5344CB8AC3E}">
        <p14:creationId xmlns:p14="http://schemas.microsoft.com/office/powerpoint/2010/main" val="1638322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Example:</a:t>
            </a:r>
          </a:p>
          <a:p>
            <a:pPr marL="0" lvl="0" indent="0">
              <a:buNone/>
            </a:pPr>
            <a:r>
              <a:rPr lang="en-US" dirty="0"/>
              <a:t>compare all three</a:t>
            </a:r>
          </a:p>
          <a:p>
            <a:pPr marL="0" lvl="0" indent="0">
              <a:buNone/>
            </a:pPr>
            <a:r>
              <a:rPr lang="en-US" dirty="0"/>
              <a:t>date and time  to process time stamp (project 1)</a:t>
            </a:r>
          </a:p>
          <a:p>
            <a:pPr marL="0" lvl="0" indent="0">
              <a:buNone/>
            </a:pPr>
            <a:endParaRPr lang="en-US" dirty="0"/>
          </a:p>
          <a:p>
            <a:pPr marL="0" lvl="0" indent="0">
              <a:buNone/>
            </a:pPr>
            <a:r>
              <a:rPr lang="en-US" dirty="0"/>
              <a:t>Case Study (Lab05)</a:t>
            </a:r>
          </a:p>
          <a:p>
            <a:pPr marL="0" lvl="0" indent="0">
              <a:buNone/>
            </a:pPr>
            <a:r>
              <a:rPr lang="en-US" dirty="0"/>
              <a:t>Calls data set </a:t>
            </a:r>
          </a:p>
        </p:txBody>
      </p:sp>
      <p:sp>
        <p:nvSpPr>
          <p:cNvPr id="4" name="Slide Number Placeholder 3"/>
          <p:cNvSpPr>
            <a:spLocks noGrp="1"/>
          </p:cNvSpPr>
          <p:nvPr>
            <p:ph type="sldNum" sz="quarter" idx="5"/>
          </p:nvPr>
        </p:nvSpPr>
        <p:spPr/>
        <p:txBody>
          <a:bodyPr/>
          <a:lstStyle/>
          <a:p>
            <a:fld id="{208DFA8F-7E62-4886-86A0-4F4ABDDBB104}" type="slidenum">
              <a:rPr lang="en-US" smtClean="0"/>
              <a:t>15</a:t>
            </a:fld>
            <a:endParaRPr lang="en-US"/>
          </a:p>
        </p:txBody>
      </p:sp>
    </p:spTree>
    <p:extLst>
      <p:ext uri="{BB962C8B-B14F-4D97-AF65-F5344CB8AC3E}">
        <p14:creationId xmlns:p14="http://schemas.microsoft.com/office/powerpoint/2010/main" val="271924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does a record represent?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Calls dataset, each record represents a single case of a police call</a:t>
            </a:r>
          </a:p>
          <a:p>
            <a:r>
              <a:rPr lang="en-US" sz="1200" b="0" i="0" kern="1200" dirty="0">
                <a:solidFill>
                  <a:schemeClr val="tx1"/>
                </a:solidFill>
                <a:effectLst/>
                <a:latin typeface="+mn-lt"/>
                <a:ea typeface="+mn-ea"/>
                <a:cs typeface="+mn-cs"/>
              </a:rPr>
              <a:t>In the Stops dataset, each record represents a single incident of a police stop.</a:t>
            </a:r>
          </a:p>
          <a:p>
            <a:r>
              <a:rPr lang="en-US" sz="1200" b="1" i="0" kern="1200" dirty="0">
                <a:solidFill>
                  <a:schemeClr val="tx1"/>
                </a:solidFill>
                <a:effectLst/>
                <a:latin typeface="+mn-lt"/>
                <a:ea typeface="+mn-ea"/>
                <a:cs typeface="+mn-cs"/>
              </a:rPr>
              <a:t>Do all records capture granularity at the same level? (Sometimes a table will contain summary rows.)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for both Calls and Stops datasets.</a:t>
            </a:r>
          </a:p>
          <a:p>
            <a:r>
              <a:rPr lang="en-US" sz="1200" b="1" i="0" kern="1200" dirty="0">
                <a:solidFill>
                  <a:schemeClr val="tx1"/>
                </a:solidFill>
                <a:effectLst/>
                <a:latin typeface="+mn-lt"/>
                <a:ea typeface="+mn-ea"/>
                <a:cs typeface="+mn-cs"/>
              </a:rPr>
              <a:t>If the data were aggregated, how was the aggregation performed? Sampling and averaging are </a:t>
            </a:r>
            <a:r>
              <a:rPr lang="en-US" sz="1200" b="1" i="0" kern="1200" dirty="0" err="1">
                <a:solidFill>
                  <a:schemeClr val="tx1"/>
                </a:solidFill>
                <a:effectLst/>
                <a:latin typeface="+mn-lt"/>
                <a:ea typeface="+mn-ea"/>
                <a:cs typeface="+mn-cs"/>
              </a:rPr>
              <a:t>are</a:t>
            </a:r>
            <a:r>
              <a:rPr lang="en-US" sz="1200" b="1" i="0" kern="1200" dirty="0">
                <a:solidFill>
                  <a:schemeClr val="tx1"/>
                </a:solidFill>
                <a:effectLst/>
                <a:latin typeface="+mn-lt"/>
                <a:ea typeface="+mn-ea"/>
                <a:cs typeface="+mn-cs"/>
              </a:rPr>
              <a:t> common aggregations.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 aggregations were performed as far as we can tell for the datasets. We do keep in mind that in both datasets, the location is entered as a block location instead of a specific address.</a:t>
            </a:r>
          </a:p>
          <a:p>
            <a:r>
              <a:rPr lang="en-US" sz="1200" b="1" i="0" kern="1200" dirty="0">
                <a:solidFill>
                  <a:schemeClr val="tx1"/>
                </a:solidFill>
                <a:effectLst/>
                <a:latin typeface="+mn-lt"/>
                <a:ea typeface="+mn-ea"/>
                <a:cs typeface="+mn-cs"/>
              </a:rPr>
              <a:t>What kinds of aggregations can we perform on the data?</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it's often useful to aggregate individual people to demographic groups or individual events to totals across time.</a:t>
            </a:r>
          </a:p>
          <a:p>
            <a:r>
              <a:rPr lang="en-US" sz="1200" b="0" i="0" kern="1200" dirty="0">
                <a:solidFill>
                  <a:schemeClr val="tx1"/>
                </a:solidFill>
                <a:effectLst/>
                <a:latin typeface="+mn-lt"/>
                <a:ea typeface="+mn-ea"/>
                <a:cs typeface="+mn-cs"/>
              </a:rPr>
              <a:t>In this case, we can aggregate across various granularities of date or time. For example, we can find the most common hour of day for incidents with aggregation. We might also be able to aggregate across event locations to find the regions of Berkeley with the most incidents.</a:t>
            </a:r>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16</a:t>
            </a:fld>
            <a:endParaRPr lang="en-US"/>
          </a:p>
        </p:txBody>
      </p:sp>
    </p:spTree>
    <p:extLst>
      <p:ext uri="{BB962C8B-B14F-4D97-AF65-F5344CB8AC3E}">
        <p14:creationId xmlns:p14="http://schemas.microsoft.com/office/powerpoint/2010/main" val="3733848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17</a:t>
            </a:fld>
            <a:endParaRPr lang="en-US"/>
          </a:p>
        </p:txBody>
      </p:sp>
    </p:spTree>
    <p:extLst>
      <p:ext uri="{BB962C8B-B14F-4D97-AF65-F5344CB8AC3E}">
        <p14:creationId xmlns:p14="http://schemas.microsoft.com/office/powerpoint/2010/main" val="3063852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computational does not imply statistical!</a:t>
            </a:r>
          </a:p>
        </p:txBody>
      </p:sp>
      <p:sp>
        <p:nvSpPr>
          <p:cNvPr id="4" name="Slide Number Placeholder 3"/>
          <p:cNvSpPr>
            <a:spLocks noGrp="1"/>
          </p:cNvSpPr>
          <p:nvPr>
            <p:ph type="sldNum" sz="quarter" idx="5"/>
          </p:nvPr>
        </p:nvSpPr>
        <p:spPr/>
        <p:txBody>
          <a:bodyPr/>
          <a:lstStyle/>
          <a:p>
            <a:fld id="{208DFA8F-7E62-4886-86A0-4F4ABDDBB104}" type="slidenum">
              <a:rPr lang="en-US" smtClean="0"/>
              <a:t>18</a:t>
            </a:fld>
            <a:endParaRPr lang="en-US"/>
          </a:p>
        </p:txBody>
      </p:sp>
    </p:spTree>
    <p:extLst>
      <p:ext uri="{BB962C8B-B14F-4D97-AF65-F5344CB8AC3E}">
        <p14:creationId xmlns:p14="http://schemas.microsoft.com/office/powerpoint/2010/main" val="348073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err="1"/>
              <a:t>Qualtitative</a:t>
            </a:r>
            <a:r>
              <a:rPr lang="en-US" dirty="0"/>
              <a:t> variables </a:t>
            </a:r>
          </a:p>
          <a:p>
            <a:pPr marL="0" lvl="0" indent="0">
              <a:buNone/>
            </a:pPr>
            <a:r>
              <a:rPr lang="en-US" dirty="0"/>
              <a:t>Quantitative variables</a:t>
            </a:r>
          </a:p>
          <a:p>
            <a:pPr marL="0" lvl="0" indent="0">
              <a:buNone/>
            </a:pPr>
            <a:endParaRPr lang="en-US" dirty="0"/>
          </a:p>
          <a:p>
            <a:pPr marL="0" lvl="0" indent="0">
              <a:buNone/>
            </a:pPr>
            <a:endParaRPr lang="en-US" dirty="0"/>
          </a:p>
          <a:p>
            <a:pPr marL="0" lvl="0" indent="0">
              <a:buNone/>
            </a:pPr>
            <a:r>
              <a:rPr lang="en-US" dirty="0"/>
              <a:t>Int64</a:t>
            </a:r>
          </a:p>
          <a:p>
            <a:pPr marL="0" lvl="0" indent="0">
              <a:buNone/>
            </a:pPr>
            <a:r>
              <a:rPr lang="en-US" dirty="0"/>
              <a:t>float64</a:t>
            </a:r>
          </a:p>
          <a:p>
            <a:pPr marL="0" lvl="0" indent="0">
              <a:buNone/>
            </a:pPr>
            <a:r>
              <a:rPr lang="en-US" dirty="0"/>
              <a:t>object (usually means string)</a:t>
            </a:r>
          </a:p>
          <a:p>
            <a:pPr marL="0" lvl="0" indent="0">
              <a:buNone/>
            </a:pPr>
            <a:endParaRPr lang="en-US" dirty="0"/>
          </a:p>
          <a:p>
            <a:pPr marL="0" lvl="0" indent="0">
              <a:buNone/>
            </a:pPr>
            <a:r>
              <a:rPr lang="en-US" dirty="0"/>
              <a:t>ordinal for phone not important </a:t>
            </a:r>
          </a:p>
          <a:p>
            <a:pPr marL="0" lvl="0" indent="0">
              <a:buNone/>
            </a:pPr>
            <a:r>
              <a:rPr lang="en-US" dirty="0" err="1"/>
              <a:t>lat</a:t>
            </a:r>
            <a:r>
              <a:rPr lang="en-US" dirty="0"/>
              <a:t> </a:t>
            </a:r>
          </a:p>
        </p:txBody>
      </p:sp>
      <p:sp>
        <p:nvSpPr>
          <p:cNvPr id="4" name="Slide Number Placeholder 3"/>
          <p:cNvSpPr>
            <a:spLocks noGrp="1"/>
          </p:cNvSpPr>
          <p:nvPr>
            <p:ph type="sldNum" sz="quarter" idx="5"/>
          </p:nvPr>
        </p:nvSpPr>
        <p:spPr/>
        <p:txBody>
          <a:bodyPr/>
          <a:lstStyle/>
          <a:p>
            <a:fld id="{208DFA8F-7E62-4886-86A0-4F4ABDDBB104}" type="slidenum">
              <a:rPr lang="en-US" smtClean="0"/>
              <a:t>19</a:t>
            </a:fld>
            <a:endParaRPr lang="en-US"/>
          </a:p>
        </p:txBody>
      </p:sp>
    </p:spTree>
    <p:extLst>
      <p:ext uri="{BB962C8B-B14F-4D97-AF65-F5344CB8AC3E}">
        <p14:creationId xmlns:p14="http://schemas.microsoft.com/office/powerpoint/2010/main" val="22131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Please post to FORUM</a:t>
            </a:r>
          </a:p>
          <a:p>
            <a:pPr marL="0" lvl="0" indent="0">
              <a:buNone/>
            </a:pPr>
            <a:endParaRPr lang="en-US" dirty="0"/>
          </a:p>
          <a:p>
            <a:pPr marL="0" lvl="0" indent="0">
              <a:buNone/>
            </a:pPr>
            <a:r>
              <a:rPr lang="en-US" dirty="0"/>
              <a:t>Tuesday 10/22 3:30-5:30 </a:t>
            </a:r>
          </a:p>
          <a:p>
            <a:pPr marL="0" lvl="0" indent="0">
              <a:buNone/>
            </a:pPr>
            <a:endParaRPr lang="en-US" dirty="0"/>
          </a:p>
          <a:p>
            <a:pPr marL="0" lvl="0" indent="0">
              <a:buNone/>
            </a:pPr>
            <a:r>
              <a:rPr lang="en-US" dirty="0"/>
              <a:t>Practice exam for format: true/false, multiple, fill in the blank, textual short answer</a:t>
            </a:r>
          </a:p>
        </p:txBody>
      </p:sp>
      <p:sp>
        <p:nvSpPr>
          <p:cNvPr id="4" name="Slide Number Placeholder 3"/>
          <p:cNvSpPr>
            <a:spLocks noGrp="1"/>
          </p:cNvSpPr>
          <p:nvPr>
            <p:ph type="sldNum" sz="quarter" idx="5"/>
          </p:nvPr>
        </p:nvSpPr>
        <p:spPr/>
        <p:txBody>
          <a:bodyPr/>
          <a:lstStyle/>
          <a:p>
            <a:fld id="{208DFA8F-7E62-4886-86A0-4F4ABDDBB104}" type="slidenum">
              <a:rPr lang="en-US" smtClean="0"/>
              <a:t>2</a:t>
            </a:fld>
            <a:endParaRPr lang="en-US"/>
          </a:p>
        </p:txBody>
      </p:sp>
    </p:spTree>
    <p:extLst>
      <p:ext uri="{BB962C8B-B14F-4D97-AF65-F5344CB8AC3E}">
        <p14:creationId xmlns:p14="http://schemas.microsoft.com/office/powerpoint/2010/main" val="1109049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In the Calls dataset, each record represents a single case of a police call</a:t>
            </a:r>
          </a:p>
          <a:p>
            <a:r>
              <a:rPr lang="en-US" sz="1200" b="0" i="0" kern="1200" dirty="0">
                <a:solidFill>
                  <a:schemeClr val="tx1"/>
                </a:solidFill>
                <a:effectLst/>
                <a:latin typeface="+mn-lt"/>
                <a:ea typeface="+mn-ea"/>
                <a:cs typeface="+mn-cs"/>
              </a:rPr>
              <a:t>In the Stops dataset, each record represents a single incident of a police stop.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Yes, for both Calls and Stops datasets.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No aggregations were performed as far as we can tell for the datasets. We do keep in mind that in both datasets, the location is entered as a block location instead of a specific address.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For example, it's often useful to aggregate individual people to demographic groups or individual events to totals across time.</a:t>
            </a:r>
          </a:p>
          <a:p>
            <a:r>
              <a:rPr lang="en-US" sz="1200" b="0" i="0" kern="1200" dirty="0">
                <a:solidFill>
                  <a:schemeClr val="tx1"/>
                </a:solidFill>
                <a:effectLst/>
                <a:latin typeface="+mn-lt"/>
                <a:ea typeface="+mn-ea"/>
                <a:cs typeface="+mn-cs"/>
              </a:rPr>
              <a:t>In this case, we can aggregate across various granularities of date or time.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we can find the most common hour of day for incidents with aggregation.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might also be able to aggregate across event locations to find the regions of Berkeley with the most incidents.</a:t>
            </a:r>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20</a:t>
            </a:fld>
            <a:endParaRPr lang="en-US"/>
          </a:p>
        </p:txBody>
      </p:sp>
    </p:spTree>
    <p:extLst>
      <p:ext uri="{BB962C8B-B14F-4D97-AF65-F5344CB8AC3E}">
        <p14:creationId xmlns:p14="http://schemas.microsoft.com/office/powerpoint/2010/main" val="356049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Geographic Scope – </a:t>
            </a:r>
          </a:p>
          <a:p>
            <a:pPr marL="0" lvl="0" indent="0">
              <a:buNone/>
            </a:pPr>
            <a:endParaRPr lang="en-US" dirty="0"/>
          </a:p>
          <a:p>
            <a:pPr marL="0" lvl="0" indent="0">
              <a:buNone/>
            </a:pPr>
            <a:r>
              <a:rPr lang="en-US" dirty="0"/>
              <a:t>Bike Share data in HW03</a:t>
            </a:r>
          </a:p>
          <a:p>
            <a:pPr marL="0" lvl="0" indent="0">
              <a:buNone/>
            </a:pPr>
            <a:endParaRPr lang="en-US" dirty="0"/>
          </a:p>
          <a:p>
            <a:pPr marL="0" lvl="0" indent="0">
              <a:buNone/>
            </a:pPr>
            <a:r>
              <a:rPr lang="en-US" dirty="0"/>
              <a:t>VA MA DC</a:t>
            </a:r>
          </a:p>
          <a:p>
            <a:pPr marL="0" lvl="0" indent="0">
              <a:buNone/>
            </a:pPr>
            <a:endParaRPr lang="en-US" dirty="0"/>
          </a:p>
          <a:p>
            <a:pPr marL="0" lvl="0" indent="0">
              <a:buNone/>
            </a:pPr>
            <a:r>
              <a:rPr lang="en-US" dirty="0"/>
              <a:t>census or sample </a:t>
            </a:r>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21</a:t>
            </a:fld>
            <a:endParaRPr lang="en-US"/>
          </a:p>
        </p:txBody>
      </p:sp>
    </p:spTree>
    <p:extLst>
      <p:ext uri="{BB962C8B-B14F-4D97-AF65-F5344CB8AC3E}">
        <p14:creationId xmlns:p14="http://schemas.microsoft.com/office/powerpoint/2010/main" val="1189600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 the Calls and Stops dataset, the datetime fields represent when the call or stop was made by the police. However, the Stops dataset also originally had a datetime field recording when the case was entered into the database which we took out during data cleaning since we didn't think it would be useful for analysis.</a:t>
            </a:r>
          </a:p>
          <a:p>
            <a:pPr marL="0" lvl="0" indent="0">
              <a:buNone/>
            </a:pPr>
            <a:endParaRPr lang="en-US" dirty="0"/>
          </a:p>
          <a:p>
            <a:pPr marL="0" lvl="0" indent="0">
              <a:buNone/>
            </a:pPr>
            <a:r>
              <a:rPr lang="en-US" dirty="0"/>
              <a:t>REMEMBER NOT TO DROP. EXLUSION BIAS – EITHER LOSSING FEATURES OR TAKING RANDOM TO NONRANDOM. </a:t>
            </a:r>
          </a:p>
          <a:p>
            <a:pPr marL="0" lvl="0" indent="0">
              <a:buNone/>
            </a:pPr>
            <a:r>
              <a:rPr lang="en-US" dirty="0"/>
              <a:t>however for meta-data </a:t>
            </a:r>
          </a:p>
          <a:p>
            <a:pPr marL="0" lvl="0" indent="0">
              <a:buNone/>
            </a:pPr>
            <a:endParaRPr lang="en-US" dirty="0"/>
          </a:p>
          <a:p>
            <a:pPr marL="0" lvl="0" indent="0">
              <a:buNone/>
            </a:pPr>
            <a:r>
              <a:rPr lang="en-US" sz="1200" b="0" i="0" kern="1200" dirty="0">
                <a:solidFill>
                  <a:schemeClr val="tx1"/>
                </a:solidFill>
                <a:effectLst/>
                <a:latin typeface="+mn-lt"/>
                <a:ea typeface="+mn-ea"/>
                <a:cs typeface="+mn-cs"/>
              </a:rPr>
              <a:t>2.</a:t>
            </a:r>
          </a:p>
          <a:p>
            <a:pPr marL="0" lvl="0" indent="0">
              <a:buNone/>
            </a:pPr>
            <a:r>
              <a:rPr lang="en-US" sz="1200" b="0" i="0" kern="1200" dirty="0" err="1">
                <a:solidFill>
                  <a:schemeClr val="tx1"/>
                </a:solidFill>
                <a:effectLst/>
                <a:latin typeface="+mn-lt"/>
                <a:ea typeface="+mn-ea"/>
                <a:cs typeface="+mn-cs"/>
              </a:rPr>
              <a:t>timezone</a:t>
            </a:r>
            <a:endParaRPr lang="en-US" sz="1200" b="0" i="0" kern="1200" dirty="0">
              <a:solidFill>
                <a:schemeClr val="tx1"/>
              </a:solidFill>
              <a:effectLst/>
              <a:latin typeface="+mn-lt"/>
              <a:ea typeface="+mn-ea"/>
              <a:cs typeface="+mn-cs"/>
            </a:endParaRPr>
          </a:p>
          <a:p>
            <a:pPr marL="0" lvl="0" indent="0">
              <a:buNone/>
            </a:pPr>
            <a:r>
              <a:rPr lang="en-US" sz="1200" b="0" i="0" kern="1200" dirty="0">
                <a:solidFill>
                  <a:schemeClr val="tx1"/>
                </a:solidFill>
                <a:effectLst/>
                <a:latin typeface="+mn-lt"/>
                <a:ea typeface="+mn-ea"/>
                <a:cs typeface="+mn-cs"/>
              </a:rPr>
              <a:t>Daylight Savings for datetime fields especially when dealing with data that comes from multiple locations.</a:t>
            </a:r>
          </a:p>
          <a:p>
            <a:pPr marL="0" lvl="0" indent="0">
              <a:buNone/>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the US uses the MM/DD/YYYY format, many other countries use the DD/MM/YYYY format. There are still more formats in use around the world and it's important to recognize these differences when analyzing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Default dates instead of null values 1900, 1970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lvl="0" indent="0">
              <a:buNone/>
            </a:pPr>
            <a:endParaRPr lang="en-US" dirty="0"/>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22</a:t>
            </a:fld>
            <a:endParaRPr lang="en-US"/>
          </a:p>
        </p:txBody>
      </p:sp>
    </p:spTree>
    <p:extLst>
      <p:ext uri="{BB962C8B-B14F-4D97-AF65-F5344CB8AC3E}">
        <p14:creationId xmlns:p14="http://schemas.microsoft.com/office/powerpoint/2010/main" val="1690427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Unrealistic or incorrect values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dates in the future, locations that don't exist, negative counts, or large outliers.</a:t>
            </a: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Violations of obvious dependencies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age and birthday for individuals don't match.</a:t>
            </a:r>
          </a:p>
          <a:p>
            <a:r>
              <a:rPr lang="en-US" sz="1200" b="0" i="0" kern="1200" dirty="0">
                <a:solidFill>
                  <a:schemeClr val="tx1"/>
                </a:solidFill>
                <a:effectLst/>
                <a:latin typeface="+mn-lt"/>
                <a:ea typeface="+mn-ea"/>
                <a:cs typeface="+mn-cs"/>
              </a:rPr>
              <a:t>99 year old mother in baby weight data set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Hand-entered data</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we have seen, these are typically filled with spelling errors and inconsistencies. Spelling of </a:t>
            </a:r>
          </a:p>
          <a:p>
            <a:r>
              <a:rPr lang="en-US" sz="1200" b="0" i="0" kern="1200" dirty="0">
                <a:solidFill>
                  <a:schemeClr val="tx1"/>
                </a:solidFill>
                <a:effectLst/>
                <a:latin typeface="+mn-lt"/>
                <a:ea typeface="+mn-ea"/>
                <a:cs typeface="+mn-cs"/>
              </a:rPr>
              <a:t>Chihuahua </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Clear signs of data falsification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repeated names, fake looking email addresses, or repeated use of uncommon names or fields.</a:t>
            </a:r>
          </a:p>
          <a:p>
            <a:r>
              <a:rPr lang="en-US" sz="1200" b="0" i="0" kern="1200" dirty="0">
                <a:solidFill>
                  <a:schemeClr val="tx1"/>
                </a:solidFill>
                <a:effectLst/>
                <a:latin typeface="+mn-lt"/>
                <a:ea typeface="+mn-ea"/>
                <a:cs typeface="+mn-cs"/>
              </a:rPr>
              <a:t>Notice the many similarities to data cleaning. As we have mentioned, we often go back and forth between data cleaning and EDA, especially when determining data faithfulness. For example, visualizations often help us identify strange entries in the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Think IRS using </a:t>
            </a:r>
            <a:r>
              <a:rPr lang="en-US" sz="1200" b="0" i="0" kern="1200" dirty="0" err="1">
                <a:solidFill>
                  <a:schemeClr val="tx1"/>
                </a:solidFill>
                <a:effectLst/>
                <a:latin typeface="+mn-lt"/>
                <a:ea typeface="+mn-ea"/>
                <a:cs typeface="+mn-cs"/>
              </a:rPr>
              <a:t>Benford’s</a:t>
            </a:r>
            <a:r>
              <a:rPr lang="en-US" sz="1200" b="0" i="0" kern="1200" dirty="0">
                <a:solidFill>
                  <a:schemeClr val="tx1"/>
                </a:solidFill>
                <a:effectLst/>
                <a:latin typeface="+mn-lt"/>
                <a:ea typeface="+mn-ea"/>
                <a:cs typeface="+mn-cs"/>
              </a:rPr>
              <a:t> law to detect fraud – looking at occurrence of digits much like </a:t>
            </a:r>
            <a:r>
              <a:rPr lang="en-US" sz="1200" b="0" i="0" kern="1200" dirty="0" err="1">
                <a:solidFill>
                  <a:schemeClr val="tx1"/>
                </a:solidFill>
                <a:effectLst/>
                <a:latin typeface="+mn-lt"/>
                <a:ea typeface="+mn-ea"/>
                <a:cs typeface="+mn-cs"/>
              </a:rPr>
              <a:t>Zipf’s</a:t>
            </a:r>
            <a:r>
              <a:rPr lang="en-US" sz="1200" b="0" i="0" kern="1200" dirty="0">
                <a:solidFill>
                  <a:schemeClr val="tx1"/>
                </a:solidFill>
                <a:effectLst/>
                <a:latin typeface="+mn-lt"/>
                <a:ea typeface="+mn-ea"/>
                <a:cs typeface="+mn-cs"/>
              </a:rPr>
              <a:t> rule looked at occurrence of words</a:t>
            </a:r>
          </a:p>
          <a:p>
            <a:endParaRPr lang="en-US" sz="1200" b="0" i="0" kern="1200" dirty="0">
              <a:solidFill>
                <a:schemeClr val="tx1"/>
              </a:solidFill>
              <a:effectLst/>
              <a:latin typeface="+mn-lt"/>
              <a:ea typeface="+mn-ea"/>
              <a:cs typeface="+mn-cs"/>
            </a:endParaRPr>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23</a:t>
            </a:fld>
            <a:endParaRPr lang="en-US"/>
          </a:p>
        </p:txBody>
      </p:sp>
    </p:spTree>
    <p:extLst>
      <p:ext uri="{BB962C8B-B14F-4D97-AF65-F5344CB8AC3E}">
        <p14:creationId xmlns:p14="http://schemas.microsoft.com/office/powerpoint/2010/main" val="3172009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Why? Ø Descriptive  </a:t>
            </a:r>
          </a:p>
          <a:p>
            <a:pPr marL="0" lvl="0" indent="0">
              <a:buNone/>
            </a:pPr>
            <a:r>
              <a:rPr lang="en-US" dirty="0"/>
              <a:t>Can maintain meta-data :</a:t>
            </a:r>
          </a:p>
          <a:p>
            <a:pPr marL="0" lvl="0" indent="0">
              <a:buNone/>
            </a:pPr>
            <a:r>
              <a:rPr lang="en-US" dirty="0"/>
              <a:t>think Trump device : our clue to who is posting the information …. though seems like meta-data!</a:t>
            </a:r>
          </a:p>
          <a:p>
            <a:pPr marL="0" lvl="0" indent="0">
              <a:buNone/>
            </a:pPr>
            <a:endParaRPr lang="en-US" dirty="0"/>
          </a:p>
          <a:p>
            <a:pPr marL="0" lvl="0" indent="0">
              <a:buNone/>
            </a:pPr>
            <a:endParaRPr lang="en-US" dirty="0"/>
          </a:p>
          <a:p>
            <a:pPr marL="0" lvl="0" indent="0">
              <a:buNone/>
            </a:pPr>
            <a:r>
              <a:rPr lang="en-US" dirty="0"/>
              <a:t>Extensible  </a:t>
            </a:r>
          </a:p>
          <a:p>
            <a:pPr marL="0" lvl="0" indent="0">
              <a:buNone/>
            </a:pPr>
            <a:r>
              <a:rPr lang="en-US" dirty="0"/>
              <a:t>Organization can change and maintain compatibility  </a:t>
            </a:r>
          </a:p>
          <a:p>
            <a:pPr marL="0" lvl="0" indent="0">
              <a:buNone/>
            </a:pPr>
            <a:endParaRPr lang="en-US" dirty="0"/>
          </a:p>
          <a:p>
            <a:pPr marL="0" lvl="0" indent="0">
              <a:buNone/>
            </a:pPr>
            <a:r>
              <a:rPr lang="en-US" dirty="0"/>
              <a:t>Human readable </a:t>
            </a:r>
          </a:p>
          <a:p>
            <a:pPr marL="0" lvl="0" indent="0">
              <a:buNone/>
            </a:pPr>
            <a:r>
              <a:rPr lang="en-US" dirty="0"/>
              <a:t>Useful for debugging and provides a common interface </a:t>
            </a:r>
          </a:p>
          <a:p>
            <a:pPr marL="0" lvl="0" indent="0">
              <a:buNone/>
            </a:pPr>
            <a:endParaRPr lang="en-US" dirty="0"/>
          </a:p>
          <a:p>
            <a:pPr marL="0" lvl="0" indent="0">
              <a:buNone/>
            </a:pPr>
            <a:r>
              <a:rPr lang="en-US" dirty="0"/>
              <a:t>Machine readable </a:t>
            </a:r>
          </a:p>
          <a:p>
            <a:pPr marL="0" lvl="0" indent="0">
              <a:buNone/>
            </a:pPr>
            <a:r>
              <a:rPr lang="en-US" dirty="0"/>
              <a:t>A wide range of technologies for parsing</a:t>
            </a:r>
          </a:p>
        </p:txBody>
      </p:sp>
      <p:sp>
        <p:nvSpPr>
          <p:cNvPr id="4" name="Slide Number Placeholder 3"/>
          <p:cNvSpPr>
            <a:spLocks noGrp="1"/>
          </p:cNvSpPr>
          <p:nvPr>
            <p:ph type="sldNum" sz="quarter" idx="5"/>
          </p:nvPr>
        </p:nvSpPr>
        <p:spPr/>
        <p:txBody>
          <a:bodyPr/>
          <a:lstStyle/>
          <a:p>
            <a:fld id="{208DFA8F-7E62-4886-86A0-4F4ABDDBB104}" type="slidenum">
              <a:rPr lang="en-US" smtClean="0"/>
              <a:t>24</a:t>
            </a:fld>
            <a:endParaRPr lang="en-US"/>
          </a:p>
        </p:txBody>
      </p:sp>
    </p:spTree>
    <p:extLst>
      <p:ext uri="{BB962C8B-B14F-4D97-AF65-F5344CB8AC3E}">
        <p14:creationId xmlns:p14="http://schemas.microsoft.com/office/powerpoint/2010/main" val="185044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Why? Ø Descriptive  </a:t>
            </a:r>
          </a:p>
          <a:p>
            <a:pPr marL="0" lvl="0" indent="0">
              <a:buNone/>
            </a:pPr>
            <a:r>
              <a:rPr lang="en-US" dirty="0"/>
              <a:t>Can maintain meta-data :</a:t>
            </a:r>
          </a:p>
          <a:p>
            <a:pPr marL="0" lvl="0" indent="0">
              <a:buNone/>
            </a:pPr>
            <a:r>
              <a:rPr lang="en-US" dirty="0"/>
              <a:t>think Trump device : our clue to who is posting the information …. though seems like meta-data!</a:t>
            </a:r>
          </a:p>
          <a:p>
            <a:pPr marL="0" lvl="0" indent="0">
              <a:buNone/>
            </a:pPr>
            <a:endParaRPr lang="en-US" dirty="0"/>
          </a:p>
          <a:p>
            <a:pPr marL="0" lvl="0" indent="0">
              <a:buNone/>
            </a:pPr>
            <a:endParaRPr lang="en-US" dirty="0"/>
          </a:p>
          <a:p>
            <a:pPr marL="0" lvl="0" indent="0">
              <a:buNone/>
            </a:pPr>
            <a:r>
              <a:rPr lang="en-US" dirty="0"/>
              <a:t>Extensible  </a:t>
            </a:r>
          </a:p>
          <a:p>
            <a:pPr marL="0" lvl="0" indent="0">
              <a:buNone/>
            </a:pPr>
            <a:r>
              <a:rPr lang="en-US" dirty="0"/>
              <a:t>Organization can change and maintain compatibility  </a:t>
            </a:r>
          </a:p>
          <a:p>
            <a:pPr marL="0" lvl="0" indent="0">
              <a:buNone/>
            </a:pPr>
            <a:endParaRPr lang="en-US" dirty="0"/>
          </a:p>
          <a:p>
            <a:pPr marL="0" lvl="0" indent="0">
              <a:buNone/>
            </a:pPr>
            <a:r>
              <a:rPr lang="en-US" dirty="0"/>
              <a:t>Human readable </a:t>
            </a:r>
          </a:p>
          <a:p>
            <a:pPr marL="0" lvl="0" indent="0">
              <a:buNone/>
            </a:pPr>
            <a:r>
              <a:rPr lang="en-US" dirty="0"/>
              <a:t>Useful for debugging and provides a common interface </a:t>
            </a:r>
          </a:p>
          <a:p>
            <a:pPr marL="0" lvl="0" indent="0">
              <a:buNone/>
            </a:pPr>
            <a:endParaRPr lang="en-US" dirty="0"/>
          </a:p>
          <a:p>
            <a:pPr marL="0" lvl="0" indent="0">
              <a:buNone/>
            </a:pPr>
            <a:r>
              <a:rPr lang="en-US" dirty="0"/>
              <a:t>Machine readable </a:t>
            </a:r>
          </a:p>
          <a:p>
            <a:pPr marL="0" lvl="0" indent="0">
              <a:buNone/>
            </a:pPr>
            <a:r>
              <a:rPr lang="en-US" dirty="0"/>
              <a:t>A wide range of technologies for parsing</a:t>
            </a:r>
          </a:p>
        </p:txBody>
      </p:sp>
      <p:sp>
        <p:nvSpPr>
          <p:cNvPr id="4" name="Slide Number Placeholder 3"/>
          <p:cNvSpPr>
            <a:spLocks noGrp="1"/>
          </p:cNvSpPr>
          <p:nvPr>
            <p:ph type="sldNum" sz="quarter" idx="5"/>
          </p:nvPr>
        </p:nvSpPr>
        <p:spPr/>
        <p:txBody>
          <a:bodyPr/>
          <a:lstStyle/>
          <a:p>
            <a:fld id="{208DFA8F-7E62-4886-86A0-4F4ABDDBB104}" type="slidenum">
              <a:rPr lang="en-US" smtClean="0"/>
              <a:t>25</a:t>
            </a:fld>
            <a:endParaRPr lang="en-US"/>
          </a:p>
        </p:txBody>
      </p:sp>
    </p:spTree>
    <p:extLst>
      <p:ext uri="{BB962C8B-B14F-4D97-AF65-F5344CB8AC3E}">
        <p14:creationId xmlns:p14="http://schemas.microsoft.com/office/powerpoint/2010/main" val="2920162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1. Hierarchical Data</a:t>
            </a:r>
          </a:p>
          <a:p>
            <a:pPr marL="0" lvl="0" indent="0">
              <a:buNone/>
            </a:pPr>
            <a:r>
              <a:rPr lang="en-US" dirty="0"/>
              <a:t>Basic unit called element (or node more common in the language of graphs)</a:t>
            </a:r>
          </a:p>
          <a:p>
            <a:pPr marL="0" lvl="0" indent="0">
              <a:buNone/>
            </a:pPr>
            <a:endParaRPr lang="en-US" dirty="0"/>
          </a:p>
          <a:p>
            <a:pPr marL="0" lvl="0" indent="0">
              <a:buNone/>
            </a:pPr>
            <a:r>
              <a:rPr lang="en-US" dirty="0"/>
              <a:t>2. Node can contain another along with text </a:t>
            </a:r>
          </a:p>
          <a:p>
            <a:pPr marL="0" lvl="0" indent="0">
              <a:buNone/>
            </a:pPr>
            <a:endParaRPr lang="en-US" dirty="0"/>
          </a:p>
          <a:p>
            <a:pPr marL="0" lvl="0" indent="0">
              <a:buNone/>
            </a:pPr>
            <a:r>
              <a:rPr lang="en-US" dirty="0"/>
              <a:t>3. Whitespace not necessary (unlike YAML)</a:t>
            </a:r>
          </a:p>
          <a:p>
            <a:pPr marL="0" lvl="0" indent="0">
              <a:buNone/>
            </a:pPr>
            <a:endParaRPr lang="en-US" dirty="0"/>
          </a:p>
          <a:p>
            <a:pPr marL="0" lvl="0" indent="0">
              <a:buNone/>
            </a:pPr>
            <a:r>
              <a:rPr lang="en-US" dirty="0"/>
              <a:t>4. Can be empty </a:t>
            </a:r>
          </a:p>
          <a:p>
            <a:pPr marL="0" lvl="0" indent="0">
              <a:buNone/>
            </a:pPr>
            <a:endParaRPr lang="en-US" dirty="0"/>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26</a:t>
            </a:fld>
            <a:endParaRPr lang="en-US"/>
          </a:p>
        </p:txBody>
      </p:sp>
    </p:spTree>
    <p:extLst>
      <p:ext uri="{BB962C8B-B14F-4D97-AF65-F5344CB8AC3E}">
        <p14:creationId xmlns:p14="http://schemas.microsoft.com/office/powerpoint/2010/main" val="4140838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Check file size </a:t>
            </a:r>
          </a:p>
          <a:p>
            <a:pPr marL="0" lvl="0" indent="0">
              <a:buNone/>
            </a:pPr>
            <a:r>
              <a:rPr lang="en-US" dirty="0"/>
              <a:t>Keep zipped </a:t>
            </a:r>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27</a:t>
            </a:fld>
            <a:endParaRPr lang="en-US"/>
          </a:p>
        </p:txBody>
      </p:sp>
    </p:spTree>
    <p:extLst>
      <p:ext uri="{BB962C8B-B14F-4D97-AF65-F5344CB8AC3E}">
        <p14:creationId xmlns:p14="http://schemas.microsoft.com/office/powerpoint/2010/main" val="48471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Transformations:</a:t>
            </a:r>
          </a:p>
          <a:p>
            <a:pPr marL="0" lvl="0" indent="0">
              <a:buNone/>
            </a:pPr>
            <a:endParaRPr lang="en-US" dirty="0"/>
          </a:p>
          <a:p>
            <a:pPr marL="0" lvl="0" indent="0">
              <a:buNone/>
            </a:pPr>
            <a:r>
              <a:rPr lang="en-US" dirty="0"/>
              <a:t> logarithm and power transformations – make more symmetric </a:t>
            </a:r>
          </a:p>
          <a:p>
            <a:pPr marL="0" lvl="0" indent="0">
              <a:buNone/>
            </a:pPr>
            <a:endParaRPr lang="en-US" dirty="0"/>
          </a:p>
          <a:p>
            <a:pPr marL="0" lvl="0" indent="0">
              <a:buNone/>
            </a:pPr>
            <a:r>
              <a:rPr lang="en-US" dirty="0"/>
              <a:t>ratio of distance between quartiles</a:t>
            </a:r>
          </a:p>
          <a:p>
            <a:pPr marL="0" lvl="0" indent="0">
              <a:buNone/>
            </a:pPr>
            <a:endParaRPr lang="en-US" dirty="0"/>
          </a:p>
          <a:p>
            <a:pPr marL="0" lvl="0" indent="0">
              <a:buNone/>
            </a:pPr>
            <a:r>
              <a:rPr lang="en-US" dirty="0"/>
              <a:t>argument in plotting (</a:t>
            </a:r>
            <a:r>
              <a:rPr lang="en-US" dirty="0" err="1"/>
              <a:t>logx</a:t>
            </a:r>
            <a:r>
              <a:rPr lang="en-US" dirty="0"/>
              <a:t>, logy)</a:t>
            </a:r>
          </a:p>
          <a:p>
            <a:pPr marL="0" lvl="0" indent="0">
              <a:buNone/>
            </a:pPr>
            <a:endParaRPr lang="en-US" dirty="0"/>
          </a:p>
          <a:p>
            <a:pPr marL="0" lvl="0" indent="0">
              <a:buNone/>
            </a:pPr>
            <a:endParaRPr lang="en-US" dirty="0"/>
          </a:p>
          <a:p>
            <a:pPr marL="0" lvl="0" indent="0">
              <a:buNone/>
            </a:pPr>
            <a:r>
              <a:rPr lang="en-US" dirty="0"/>
              <a:t>Question: What is flipped left skewed…would work…what could you try </a:t>
            </a:r>
          </a:p>
          <a:p>
            <a:pPr marL="0" lvl="0" indent="0">
              <a:buNone/>
            </a:pPr>
            <a:endParaRPr lang="en-US" dirty="0"/>
          </a:p>
          <a:p>
            <a:pPr marL="0" lvl="0" indent="0">
              <a:buNone/>
            </a:pPr>
            <a:r>
              <a:rPr lang="en-US" dirty="0"/>
              <a:t>Invert x, then log transform! </a:t>
            </a:r>
          </a:p>
          <a:p>
            <a:pPr lvl="0"/>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3</a:t>
            </a:fld>
            <a:endParaRPr lang="en-US"/>
          </a:p>
        </p:txBody>
      </p:sp>
    </p:spTree>
    <p:extLst>
      <p:ext uri="{BB962C8B-B14F-4D97-AF65-F5344CB8AC3E}">
        <p14:creationId xmlns:p14="http://schemas.microsoft.com/office/powerpoint/2010/main" val="278560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Transformations:</a:t>
            </a:r>
          </a:p>
          <a:p>
            <a:pPr marL="0" lvl="0" indent="0">
              <a:buNone/>
            </a:pPr>
            <a:endParaRPr lang="en-US" dirty="0"/>
          </a:p>
          <a:p>
            <a:pPr marL="0" lvl="0" indent="0">
              <a:buNone/>
            </a:pPr>
            <a:r>
              <a:rPr lang="en-US" dirty="0"/>
              <a:t>smoothing with density to capture trend</a:t>
            </a:r>
          </a:p>
          <a:p>
            <a:pPr marL="0" lvl="0" indent="0">
              <a:buNone/>
            </a:pPr>
            <a:endParaRPr lang="en-US" dirty="0"/>
          </a:p>
          <a:p>
            <a:pPr marL="0" lvl="0" indent="0">
              <a:buNone/>
            </a:pPr>
            <a:endParaRPr lang="en-US" dirty="0"/>
          </a:p>
          <a:p>
            <a:pPr lvl="0"/>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4</a:t>
            </a:fld>
            <a:endParaRPr lang="en-US"/>
          </a:p>
        </p:txBody>
      </p:sp>
    </p:spTree>
    <p:extLst>
      <p:ext uri="{BB962C8B-B14F-4D97-AF65-F5344CB8AC3E}">
        <p14:creationId xmlns:p14="http://schemas.microsoft.com/office/powerpoint/2010/main" val="326712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a:p>
            <a:pPr marL="0" lvl="0" indent="0">
              <a:buNone/>
            </a:pPr>
            <a:r>
              <a:rPr lang="en-US" dirty="0"/>
              <a:t>could have used step function instead of bell curve</a:t>
            </a:r>
          </a:p>
          <a:p>
            <a:pPr marL="0" lvl="0" indent="0">
              <a:buNone/>
            </a:pPr>
            <a:endParaRPr lang="en-US" dirty="0"/>
          </a:p>
          <a:p>
            <a:pPr marL="0" lvl="0" indent="0">
              <a:buNone/>
            </a:pPr>
            <a:r>
              <a:rPr lang="en-US" dirty="0"/>
              <a:t>Question: which resembles histogram more closely </a:t>
            </a:r>
          </a:p>
          <a:p>
            <a:pPr marL="0" lvl="0" indent="0">
              <a:buNone/>
            </a:pPr>
            <a:endParaRPr lang="en-US" dirty="0"/>
          </a:p>
          <a:p>
            <a:pPr marL="0" lvl="0" indent="0">
              <a:buNone/>
            </a:pPr>
            <a:r>
              <a:rPr lang="en-US" sz="1200" b="0" i="0" kern="1200" dirty="0">
                <a:solidFill>
                  <a:schemeClr val="tx1"/>
                </a:solidFill>
                <a:effectLst/>
                <a:latin typeface="+mn-lt"/>
                <a:ea typeface="+mn-ea"/>
                <a:cs typeface="+mn-cs"/>
              </a:rPr>
              <a:t>The Gaussian Kernel is widely used because it is simple to understand and results in very smooth curves. Conversely the boxcar kernel (square function) results in very jagged curves that more closely approximate a histogram. The </a:t>
            </a:r>
            <a:r>
              <a:rPr lang="en-US" sz="1200" b="0" i="0" kern="1200" dirty="0" err="1">
                <a:solidFill>
                  <a:schemeClr val="tx1"/>
                </a:solidFill>
                <a:effectLst/>
                <a:latin typeface="+mn-lt"/>
                <a:ea typeface="+mn-ea"/>
                <a:cs typeface="+mn-cs"/>
              </a:rPr>
              <a:t>Epanechnikov</a:t>
            </a:r>
            <a:r>
              <a:rPr lang="en-US" sz="1200" b="0" i="0" kern="1200" dirty="0">
                <a:solidFill>
                  <a:schemeClr val="tx1"/>
                </a:solidFill>
                <a:effectLst/>
                <a:latin typeface="+mn-lt"/>
                <a:ea typeface="+mn-ea"/>
                <a:cs typeface="+mn-cs"/>
              </a:rPr>
              <a:t> kernel enjoys some additional statistical guarantees and is a reasonable compromise between </a:t>
            </a:r>
            <a:r>
              <a:rPr lang="en-US" sz="1200" b="0" i="0" kern="1200" dirty="0" err="1">
                <a:solidFill>
                  <a:schemeClr val="tx1"/>
                </a:solidFill>
                <a:effectLst/>
                <a:latin typeface="+mn-lt"/>
                <a:ea typeface="+mn-ea"/>
                <a:cs typeface="+mn-cs"/>
              </a:rPr>
              <a:t>Guassian</a:t>
            </a:r>
            <a:r>
              <a:rPr lang="en-US" sz="1200" b="0" i="0" kern="1200" dirty="0">
                <a:solidFill>
                  <a:schemeClr val="tx1"/>
                </a:solidFill>
                <a:effectLst/>
                <a:latin typeface="+mn-lt"/>
                <a:ea typeface="+mn-ea"/>
                <a:cs typeface="+mn-cs"/>
              </a:rPr>
              <a:t> and Boxcar kernels.</a:t>
            </a:r>
            <a:endParaRPr lang="en-US" dirty="0"/>
          </a:p>
          <a:p>
            <a:pPr marL="0" lvl="0" indent="0">
              <a:buNone/>
            </a:pPr>
            <a:endParaRPr lang="en-US" dirty="0"/>
          </a:p>
          <a:p>
            <a:pPr marL="0" lvl="0" indent="0">
              <a:buNone/>
            </a:pPr>
            <a:endParaRPr lang="en-US" dirty="0"/>
          </a:p>
          <a:p>
            <a:pPr lvl="0"/>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5</a:t>
            </a:fld>
            <a:endParaRPr lang="en-US"/>
          </a:p>
        </p:txBody>
      </p:sp>
    </p:spTree>
    <p:extLst>
      <p:ext uri="{BB962C8B-B14F-4D97-AF65-F5344CB8AC3E}">
        <p14:creationId xmlns:p14="http://schemas.microsoft.com/office/powerpoint/2010/main" val="48857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a:p>
            <a:pPr marL="0" lvl="0" indent="0">
              <a:buNone/>
            </a:pPr>
            <a:r>
              <a:rPr lang="en-US" dirty="0"/>
              <a:t>could have used step function instead of bell curve</a:t>
            </a:r>
          </a:p>
          <a:p>
            <a:pPr marL="0" lvl="0" indent="0">
              <a:buNone/>
            </a:pPr>
            <a:endParaRPr lang="en-US" dirty="0"/>
          </a:p>
          <a:p>
            <a:pPr marL="0" lvl="0" indent="0">
              <a:buNone/>
            </a:pPr>
            <a:r>
              <a:rPr lang="en-US" dirty="0"/>
              <a:t>Question: which resembles histogram more closely </a:t>
            </a:r>
          </a:p>
          <a:p>
            <a:pPr marL="0" lvl="0" indent="0">
              <a:buNone/>
            </a:pPr>
            <a:endParaRPr lang="en-US" dirty="0"/>
          </a:p>
          <a:p>
            <a:pPr marL="0" lvl="0" indent="0">
              <a:buNone/>
            </a:pPr>
            <a:r>
              <a:rPr lang="en-US" sz="1200" b="0" i="0" kern="1200" dirty="0">
                <a:solidFill>
                  <a:schemeClr val="tx1"/>
                </a:solidFill>
                <a:effectLst/>
                <a:latin typeface="+mn-lt"/>
                <a:ea typeface="+mn-ea"/>
                <a:cs typeface="+mn-cs"/>
              </a:rPr>
              <a:t>The Gaussian Kernel is widely used because it is simple to understand and results in very smooth curves. Conversely the boxcar kernel (square function) results in very jagged curves that more closely approximate a histogram. The </a:t>
            </a:r>
            <a:r>
              <a:rPr lang="en-US" sz="1200" b="0" i="0" kern="1200" dirty="0" err="1">
                <a:solidFill>
                  <a:schemeClr val="tx1"/>
                </a:solidFill>
                <a:effectLst/>
                <a:latin typeface="+mn-lt"/>
                <a:ea typeface="+mn-ea"/>
                <a:cs typeface="+mn-cs"/>
              </a:rPr>
              <a:t>Epanechnikov</a:t>
            </a:r>
            <a:r>
              <a:rPr lang="en-US" sz="1200" b="0" i="0" kern="1200" dirty="0">
                <a:solidFill>
                  <a:schemeClr val="tx1"/>
                </a:solidFill>
                <a:effectLst/>
                <a:latin typeface="+mn-lt"/>
                <a:ea typeface="+mn-ea"/>
                <a:cs typeface="+mn-cs"/>
              </a:rPr>
              <a:t> kernel enjoys some additional statistical guarantees and is a reasonable compromise between </a:t>
            </a:r>
            <a:r>
              <a:rPr lang="en-US" sz="1200" b="0" i="0" kern="1200" dirty="0" err="1">
                <a:solidFill>
                  <a:schemeClr val="tx1"/>
                </a:solidFill>
                <a:effectLst/>
                <a:latin typeface="+mn-lt"/>
                <a:ea typeface="+mn-ea"/>
                <a:cs typeface="+mn-cs"/>
              </a:rPr>
              <a:t>Guassian</a:t>
            </a:r>
            <a:r>
              <a:rPr lang="en-US" sz="1200" b="0" i="0" kern="1200" dirty="0">
                <a:solidFill>
                  <a:schemeClr val="tx1"/>
                </a:solidFill>
                <a:effectLst/>
                <a:latin typeface="+mn-lt"/>
                <a:ea typeface="+mn-ea"/>
                <a:cs typeface="+mn-cs"/>
              </a:rPr>
              <a:t> and Boxcar kernels.</a:t>
            </a:r>
            <a:endParaRPr lang="en-US" dirty="0"/>
          </a:p>
          <a:p>
            <a:pPr marL="0" lvl="0" indent="0">
              <a:buNone/>
            </a:pPr>
            <a:endParaRPr lang="en-US" dirty="0"/>
          </a:p>
          <a:p>
            <a:pPr marL="0" lvl="0" indent="0">
              <a:buNone/>
            </a:pPr>
            <a:endParaRPr lang="en-US" dirty="0"/>
          </a:p>
          <a:p>
            <a:pPr lvl="0"/>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6</a:t>
            </a:fld>
            <a:endParaRPr lang="en-US"/>
          </a:p>
        </p:txBody>
      </p:sp>
    </p:spTree>
    <p:extLst>
      <p:ext uri="{BB962C8B-B14F-4D97-AF65-F5344CB8AC3E}">
        <p14:creationId xmlns:p14="http://schemas.microsoft.com/office/powerpoint/2010/main" val="46200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dirty="0"/>
          </a:p>
          <a:p>
            <a:pPr marL="0" lvl="0" indent="0">
              <a:buNone/>
            </a:pPr>
            <a:r>
              <a:rPr lang="en-US" dirty="0"/>
              <a:t>could have used step function instead of bell curve</a:t>
            </a:r>
          </a:p>
          <a:p>
            <a:pPr marL="0" lvl="0" indent="0">
              <a:buNone/>
            </a:pPr>
            <a:endParaRPr lang="en-US" dirty="0"/>
          </a:p>
          <a:p>
            <a:pPr marL="0" lvl="0" indent="0">
              <a:buNone/>
            </a:pPr>
            <a:r>
              <a:rPr lang="en-US" dirty="0"/>
              <a:t>Question: which resembles histogram more closely </a:t>
            </a:r>
          </a:p>
          <a:p>
            <a:pPr marL="0" lvl="0" indent="0">
              <a:buNone/>
            </a:pPr>
            <a:endParaRPr lang="en-US" dirty="0"/>
          </a:p>
          <a:p>
            <a:pPr marL="0" lvl="0" indent="0">
              <a:buNone/>
            </a:pPr>
            <a:r>
              <a:rPr lang="en-US" sz="1200" b="0" i="0" kern="1200" dirty="0">
                <a:solidFill>
                  <a:schemeClr val="tx1"/>
                </a:solidFill>
                <a:effectLst/>
                <a:latin typeface="+mn-lt"/>
                <a:ea typeface="+mn-ea"/>
                <a:cs typeface="+mn-cs"/>
              </a:rPr>
              <a:t>The Gaussian Kernel is widely used because it is simple to understand and results in very smooth curves. Conversely the boxcar kernel (square function) results in very jagged curves that more closely approximate a histogram. The </a:t>
            </a:r>
            <a:r>
              <a:rPr lang="en-US" sz="1200" b="0" i="0" kern="1200" dirty="0" err="1">
                <a:solidFill>
                  <a:schemeClr val="tx1"/>
                </a:solidFill>
                <a:effectLst/>
                <a:latin typeface="+mn-lt"/>
                <a:ea typeface="+mn-ea"/>
                <a:cs typeface="+mn-cs"/>
              </a:rPr>
              <a:t>Epanechnikov</a:t>
            </a:r>
            <a:r>
              <a:rPr lang="en-US" sz="1200" b="0" i="0" kern="1200" dirty="0">
                <a:solidFill>
                  <a:schemeClr val="tx1"/>
                </a:solidFill>
                <a:effectLst/>
                <a:latin typeface="+mn-lt"/>
                <a:ea typeface="+mn-ea"/>
                <a:cs typeface="+mn-cs"/>
              </a:rPr>
              <a:t> kernel enjoys some additional statistical guarantees and is a reasonable compromise between </a:t>
            </a:r>
            <a:r>
              <a:rPr lang="en-US" sz="1200" b="0" i="0" kern="1200" dirty="0" err="1">
                <a:solidFill>
                  <a:schemeClr val="tx1"/>
                </a:solidFill>
                <a:effectLst/>
                <a:latin typeface="+mn-lt"/>
                <a:ea typeface="+mn-ea"/>
                <a:cs typeface="+mn-cs"/>
              </a:rPr>
              <a:t>Guassian</a:t>
            </a:r>
            <a:r>
              <a:rPr lang="en-US" sz="1200" b="0" i="0" kern="1200" dirty="0">
                <a:solidFill>
                  <a:schemeClr val="tx1"/>
                </a:solidFill>
                <a:effectLst/>
                <a:latin typeface="+mn-lt"/>
                <a:ea typeface="+mn-ea"/>
                <a:cs typeface="+mn-cs"/>
              </a:rPr>
              <a:t> and Boxcar kernels.</a:t>
            </a:r>
            <a:endParaRPr lang="en-US" dirty="0"/>
          </a:p>
          <a:p>
            <a:pPr marL="0" lvl="0" indent="0">
              <a:buNone/>
            </a:pPr>
            <a:endParaRPr lang="en-US" dirty="0"/>
          </a:p>
          <a:p>
            <a:pPr marL="0" lvl="0" indent="0">
              <a:buNone/>
            </a:pPr>
            <a:endParaRPr lang="en-US" dirty="0"/>
          </a:p>
          <a:p>
            <a:pPr lvl="0"/>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7</a:t>
            </a:fld>
            <a:endParaRPr lang="en-US"/>
          </a:p>
        </p:txBody>
      </p:sp>
    </p:spTree>
    <p:extLst>
      <p:ext uri="{BB962C8B-B14F-4D97-AF65-F5344CB8AC3E}">
        <p14:creationId xmlns:p14="http://schemas.microsoft.com/office/powerpoint/2010/main" val="180618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Transformations:</a:t>
            </a:r>
          </a:p>
          <a:p>
            <a:pPr marL="0" lvl="0" indent="0">
              <a:buNone/>
            </a:pPr>
            <a:endParaRPr lang="en-US" dirty="0"/>
          </a:p>
          <a:p>
            <a:pPr marL="0" lvl="0" indent="0">
              <a:buNone/>
            </a:pPr>
            <a:r>
              <a:rPr lang="en-US" dirty="0"/>
              <a:t>reducing dimension – finding directions where data spread out neglecting other directions</a:t>
            </a:r>
          </a:p>
          <a:p>
            <a:pPr marL="0" lvl="0" indent="0">
              <a:buNone/>
            </a:pPr>
            <a:r>
              <a:rPr lang="en-US" dirty="0"/>
              <a:t>encode with combination of features</a:t>
            </a:r>
          </a:p>
          <a:p>
            <a:pPr marL="0" lvl="0" indent="0">
              <a:buNone/>
            </a:pPr>
            <a:r>
              <a:rPr lang="en-US" dirty="0"/>
              <a:t>brings out patterns explaining the distribution of the data</a:t>
            </a:r>
          </a:p>
          <a:p>
            <a:pPr marL="0" lvl="0" indent="0">
              <a:buNone/>
            </a:pPr>
            <a:endParaRPr lang="en-US" dirty="0"/>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8</a:t>
            </a:fld>
            <a:endParaRPr lang="en-US"/>
          </a:p>
        </p:txBody>
      </p:sp>
    </p:spTree>
    <p:extLst>
      <p:ext uri="{BB962C8B-B14F-4D97-AF65-F5344CB8AC3E}">
        <p14:creationId xmlns:p14="http://schemas.microsoft.com/office/powerpoint/2010/main" val="2838016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Large scale problem </a:t>
            </a:r>
          </a:p>
          <a:p>
            <a:pPr marL="0" lvl="0" indent="0">
              <a:buNone/>
            </a:pPr>
            <a:endParaRPr lang="en-US" dirty="0"/>
          </a:p>
          <a:p>
            <a:pPr marL="0" lvl="0" indent="0">
              <a:buNone/>
            </a:pPr>
            <a:r>
              <a:rPr lang="en-US" dirty="0"/>
              <a:t>lots of data </a:t>
            </a:r>
          </a:p>
          <a:p>
            <a:pPr marL="0" lvl="0" indent="0">
              <a:buNone/>
            </a:pPr>
            <a:r>
              <a:rPr lang="en-US" dirty="0"/>
              <a:t>Group (panel data time range windows of days) – make more coarse</a:t>
            </a:r>
          </a:p>
          <a:p>
            <a:pPr marL="0" lvl="0" indent="0">
              <a:buNone/>
            </a:pPr>
            <a:endParaRPr lang="en-US" dirty="0"/>
          </a:p>
          <a:p>
            <a:pPr marL="0" lvl="0" indent="0">
              <a:buNone/>
            </a:pPr>
            <a:r>
              <a:rPr lang="en-US" dirty="0"/>
              <a:t>Set transparency (alpha) low in dense regions and high in dense regions</a:t>
            </a:r>
          </a:p>
          <a:p>
            <a:pPr marL="0" lvl="0" indent="0">
              <a:buNone/>
            </a:pPr>
            <a:r>
              <a:rPr lang="en-US" dirty="0"/>
              <a:t>Otherwise </a:t>
            </a:r>
            <a:r>
              <a:rPr lang="en-US" dirty="0" err="1"/>
              <a:t>overplotting</a:t>
            </a:r>
            <a:endParaRPr lang="en-US" dirty="0"/>
          </a:p>
          <a:p>
            <a:pPr marL="0" lvl="0" indent="0">
              <a:buNone/>
            </a:pPr>
            <a:endParaRPr lang="en-US" dirty="0"/>
          </a:p>
          <a:p>
            <a:pPr marL="0" lvl="0" indent="0">
              <a:buNone/>
            </a:pPr>
            <a:endParaRPr lang="en-US" dirty="0"/>
          </a:p>
          <a:p>
            <a:pPr marL="0" lvl="0" indent="0">
              <a:buNone/>
            </a:pPr>
            <a:r>
              <a:rPr lang="en-US" dirty="0"/>
              <a:t>Lots of features </a:t>
            </a:r>
          </a:p>
          <a:p>
            <a:pPr marL="0" lvl="0" indent="0">
              <a:buNone/>
            </a:pPr>
            <a:r>
              <a:rPr lang="en-US" dirty="0"/>
              <a:t>combine to summarize (mean median mode)</a:t>
            </a:r>
          </a:p>
          <a:p>
            <a:pPr marL="0" lvl="0" indent="0">
              <a:buNone/>
            </a:pPr>
            <a:r>
              <a:rPr lang="en-US" dirty="0"/>
              <a:t>use shape color size to capture additional</a:t>
            </a:r>
          </a:p>
          <a:p>
            <a:pPr marL="0" lvl="0" indent="0">
              <a:buNone/>
            </a:pPr>
            <a:endParaRPr lang="en-US" dirty="0"/>
          </a:p>
        </p:txBody>
      </p:sp>
      <p:sp>
        <p:nvSpPr>
          <p:cNvPr id="4" name="Slide Number Placeholder 3"/>
          <p:cNvSpPr>
            <a:spLocks noGrp="1"/>
          </p:cNvSpPr>
          <p:nvPr>
            <p:ph type="sldNum" sz="quarter" idx="5"/>
          </p:nvPr>
        </p:nvSpPr>
        <p:spPr/>
        <p:txBody>
          <a:bodyPr/>
          <a:lstStyle/>
          <a:p>
            <a:fld id="{208DFA8F-7E62-4886-86A0-4F4ABDDBB104}" type="slidenum">
              <a:rPr lang="en-US" smtClean="0"/>
              <a:t>9</a:t>
            </a:fld>
            <a:endParaRPr lang="en-US"/>
          </a:p>
        </p:txBody>
      </p:sp>
    </p:spTree>
    <p:extLst>
      <p:ext uri="{BB962C8B-B14F-4D97-AF65-F5344CB8AC3E}">
        <p14:creationId xmlns:p14="http://schemas.microsoft.com/office/powerpoint/2010/main" val="1120458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981986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278722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83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202306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4247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371475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594428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367574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305950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806819-8434-4AD2-8AA0-E9E4EDC3E3C8}"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120371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806819-8434-4AD2-8AA0-E9E4EDC3E3C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108699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806819-8434-4AD2-8AA0-E9E4EDC3E3C8}"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366106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806819-8434-4AD2-8AA0-E9E4EDC3E3C8}"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149131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06819-8434-4AD2-8AA0-E9E4EDC3E3C8}"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163091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806819-8434-4AD2-8AA0-E9E4EDC3E3C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209418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806819-8434-4AD2-8AA0-E9E4EDC3E3C8}"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ACA6B-5068-4B48-A4E9-8A3AC19B1284}" type="slidenum">
              <a:rPr lang="en-US" smtClean="0"/>
              <a:t>‹#›</a:t>
            </a:fld>
            <a:endParaRPr lang="en-US"/>
          </a:p>
        </p:txBody>
      </p:sp>
    </p:spTree>
    <p:extLst>
      <p:ext uri="{BB962C8B-B14F-4D97-AF65-F5344CB8AC3E}">
        <p14:creationId xmlns:p14="http://schemas.microsoft.com/office/powerpoint/2010/main" val="352584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806819-8434-4AD2-8AA0-E9E4EDC3E3C8}" type="datetimeFigureOut">
              <a:rPr lang="en-US" smtClean="0"/>
              <a:t>10/15/2019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EACA6B-5068-4B48-A4E9-8A3AC19B1284}" type="slidenum">
              <a:rPr lang="en-US" smtClean="0"/>
              <a:t>‹#›</a:t>
            </a:fld>
            <a:endParaRPr lang="en-US"/>
          </a:p>
        </p:txBody>
      </p:sp>
    </p:spTree>
    <p:extLst>
      <p:ext uri="{BB962C8B-B14F-4D97-AF65-F5344CB8AC3E}">
        <p14:creationId xmlns:p14="http://schemas.microsoft.com/office/powerpoint/2010/main" val="333461755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tm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2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tmp"/><Relationship Id="rId5" Type="http://schemas.openxmlformats.org/officeDocument/2006/relationships/image" Target="../media/image7.tmp"/><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1030-E9B0-46E1-B79A-AA76760C427B}"/>
              </a:ext>
            </a:extLst>
          </p:cNvPr>
          <p:cNvSpPr>
            <a:spLocks noGrp="1"/>
          </p:cNvSpPr>
          <p:nvPr>
            <p:ph type="ctrTitle"/>
          </p:nvPr>
        </p:nvSpPr>
        <p:spPr>
          <a:xfrm>
            <a:off x="173458" y="2104746"/>
            <a:ext cx="10765410" cy="1145156"/>
          </a:xfrm>
        </p:spPr>
        <p:txBody>
          <a:bodyPr>
            <a:normAutofit fontScale="90000"/>
          </a:bodyPr>
          <a:lstStyle/>
          <a:p>
            <a:r>
              <a:rPr lang="en-US" sz="5100" dirty="0">
                <a:solidFill>
                  <a:schemeClr val="accent2">
                    <a:lumMod val="50000"/>
                  </a:schemeClr>
                </a:solidFill>
              </a:rPr>
              <a:t>DS-UA 112 </a:t>
            </a:r>
            <a:br>
              <a:rPr lang="en-US" sz="5100" dirty="0">
                <a:solidFill>
                  <a:schemeClr val="accent2">
                    <a:lumMod val="50000"/>
                  </a:schemeClr>
                </a:solidFill>
              </a:rPr>
            </a:br>
            <a:r>
              <a:rPr lang="en-US" sz="5100" dirty="0">
                <a:solidFill>
                  <a:schemeClr val="accent2">
                    <a:lumMod val="50000"/>
                  </a:schemeClr>
                </a:solidFill>
              </a:rPr>
              <a:t>Introduction to Data Science</a:t>
            </a:r>
          </a:p>
        </p:txBody>
      </p:sp>
      <p:sp>
        <p:nvSpPr>
          <p:cNvPr id="3" name="Subtitle 2">
            <a:extLst>
              <a:ext uri="{FF2B5EF4-FFF2-40B4-BE49-F238E27FC236}">
                <a16:creationId xmlns:a16="http://schemas.microsoft.com/office/drawing/2014/main" id="{861B1C5D-EA5B-4582-A86B-848D5A95428D}"/>
              </a:ext>
            </a:extLst>
          </p:cNvPr>
          <p:cNvSpPr>
            <a:spLocks noGrp="1"/>
          </p:cNvSpPr>
          <p:nvPr>
            <p:ph type="subTitle" idx="1"/>
          </p:nvPr>
        </p:nvSpPr>
        <p:spPr>
          <a:xfrm>
            <a:off x="1250784" y="4020101"/>
            <a:ext cx="9688083" cy="1440173"/>
          </a:xfrm>
        </p:spPr>
        <p:txBody>
          <a:bodyPr>
            <a:normAutofit/>
          </a:bodyPr>
          <a:lstStyle/>
          <a:p>
            <a:pPr algn="l"/>
            <a:r>
              <a:rPr lang="en-US" sz="4000" dirty="0">
                <a:solidFill>
                  <a:schemeClr val="bg1">
                    <a:lumMod val="50000"/>
                  </a:schemeClr>
                </a:solidFill>
              </a:rPr>
              <a:t>Lecture 12 </a:t>
            </a:r>
          </a:p>
          <a:p>
            <a:pPr algn="l"/>
            <a:r>
              <a:rPr lang="en-US" sz="4000" dirty="0">
                <a:solidFill>
                  <a:schemeClr val="bg1">
                    <a:lumMod val="50000"/>
                  </a:schemeClr>
                </a:solidFill>
              </a:rPr>
              <a:t>Text II – Text from Websites</a:t>
            </a:r>
            <a:endParaRPr lang="en-US" sz="4000" dirty="0">
              <a:solidFill>
                <a:schemeClr val="accent2">
                  <a:lumMod val="50000"/>
                </a:schemeClr>
              </a:solidFill>
            </a:endParaRPr>
          </a:p>
        </p:txBody>
      </p:sp>
      <p:pic>
        <p:nvPicPr>
          <p:cNvPr id="5" name="Picture 4">
            <a:extLst>
              <a:ext uri="{FF2B5EF4-FFF2-40B4-BE49-F238E27FC236}">
                <a16:creationId xmlns:a16="http://schemas.microsoft.com/office/drawing/2014/main" id="{6A89FA5F-E80E-4B8A-B6C7-98FF025CF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1" y="-2049"/>
            <a:ext cx="12207240" cy="988821"/>
          </a:xfrm>
          <a:prstGeom prst="rect">
            <a:avLst/>
          </a:prstGeom>
        </p:spPr>
      </p:pic>
      <p:pic>
        <p:nvPicPr>
          <p:cNvPr id="6" name="Picture 5">
            <a:extLst>
              <a:ext uri="{FF2B5EF4-FFF2-40B4-BE49-F238E27FC236}">
                <a16:creationId xmlns:a16="http://schemas.microsoft.com/office/drawing/2014/main" id="{C12E582D-F1F5-41A3-9D25-EC5BC9FD1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1" y="5873420"/>
            <a:ext cx="12207240" cy="988821"/>
          </a:xfrm>
          <a:prstGeom prst="rect">
            <a:avLst/>
          </a:prstGeom>
        </p:spPr>
      </p:pic>
      <p:pic>
        <p:nvPicPr>
          <p:cNvPr id="7" name="Picture 6">
            <a:extLst>
              <a:ext uri="{FF2B5EF4-FFF2-40B4-BE49-F238E27FC236}">
                <a16:creationId xmlns:a16="http://schemas.microsoft.com/office/drawing/2014/main" id="{2F32D4AA-A767-414D-A7BC-8A464EA5A8D2}"/>
              </a:ext>
            </a:extLst>
          </p:cNvPr>
          <p:cNvPicPr>
            <a:picLocks noChangeAspect="1"/>
          </p:cNvPicPr>
          <p:nvPr/>
        </p:nvPicPr>
        <p:blipFill rotWithShape="1">
          <a:blip r:embed="rId3">
            <a:extLst>
              <a:ext uri="{28A0092B-C50C-407E-A947-70E740481C1C}">
                <a14:useLocalDpi xmlns:a14="http://schemas.microsoft.com/office/drawing/2010/main" val="0"/>
              </a:ext>
            </a:extLst>
          </a:blip>
          <a:srcRect r="18104"/>
          <a:stretch/>
        </p:blipFill>
        <p:spPr>
          <a:xfrm flipH="1">
            <a:off x="2194691" y="5873420"/>
            <a:ext cx="9997309" cy="988821"/>
          </a:xfrm>
          <a:prstGeom prst="rect">
            <a:avLst/>
          </a:prstGeom>
        </p:spPr>
      </p:pic>
    </p:spTree>
    <p:extLst>
      <p:ext uri="{BB962C8B-B14F-4D97-AF65-F5344CB8AC3E}">
        <p14:creationId xmlns:p14="http://schemas.microsoft.com/office/powerpoint/2010/main" val="301956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4A2723-62EF-478B-915A-42EEE298E35F}"/>
              </a:ext>
            </a:extLst>
          </p:cNvPr>
          <p:cNvSpPr/>
          <p:nvPr/>
        </p:nvSpPr>
        <p:spPr>
          <a:xfrm>
            <a:off x="5654937" y="676906"/>
            <a:ext cx="5898773" cy="361539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880801" y="676906"/>
            <a:ext cx="8596668" cy="1524000"/>
          </a:xfrm>
        </p:spPr>
        <p:txBody>
          <a:bodyPr/>
          <a:lstStyle/>
          <a:p>
            <a:r>
              <a:rPr lang="en-US" dirty="0"/>
              <a:t>Agenda</a:t>
            </a:r>
          </a:p>
        </p:txBody>
      </p:sp>
      <p:sp>
        <p:nvSpPr>
          <p:cNvPr id="3" name="Content Placeholder 2">
            <a:extLst>
              <a:ext uri="{FF2B5EF4-FFF2-40B4-BE49-F238E27FC236}">
                <a16:creationId xmlns:a16="http://schemas.microsoft.com/office/drawing/2014/main" id="{72C058C5-0DB9-4118-80B0-9538BBAE8BEF}"/>
              </a:ext>
            </a:extLst>
          </p:cNvPr>
          <p:cNvSpPr>
            <a:spLocks noGrp="1"/>
          </p:cNvSpPr>
          <p:nvPr>
            <p:ph idx="1"/>
          </p:nvPr>
        </p:nvSpPr>
        <p:spPr>
          <a:xfrm>
            <a:off x="1025087" y="1565759"/>
            <a:ext cx="8596668" cy="4535835"/>
          </a:xfrm>
        </p:spPr>
        <p:txBody>
          <a:bodyPr>
            <a:noAutofit/>
          </a:bodyPr>
          <a:lstStyle/>
          <a:p>
            <a:r>
              <a:rPr lang="en-US" sz="2600" dirty="0"/>
              <a:t>Lessons </a:t>
            </a:r>
          </a:p>
          <a:p>
            <a:pPr lvl="1"/>
            <a:r>
              <a:rPr lang="en-US" sz="2400" dirty="0"/>
              <a:t>Working with dates </a:t>
            </a:r>
          </a:p>
          <a:p>
            <a:pPr marL="457200" lvl="1" indent="0">
              <a:buNone/>
            </a:pPr>
            <a:r>
              <a:rPr lang="en-US" sz="2400" dirty="0"/>
              <a:t>   and times</a:t>
            </a:r>
          </a:p>
          <a:p>
            <a:pPr lvl="1"/>
            <a:r>
              <a:rPr lang="en-US" sz="2400" dirty="0"/>
              <a:t>Data from Websites</a:t>
            </a:r>
          </a:p>
          <a:p>
            <a:r>
              <a:rPr lang="en-US" sz="2600" dirty="0"/>
              <a:t>Demos</a:t>
            </a:r>
          </a:p>
          <a:p>
            <a:pPr lvl="1"/>
            <a:r>
              <a:rPr lang="en-US" sz="2400" dirty="0"/>
              <a:t>Police Reports</a:t>
            </a:r>
          </a:p>
          <a:p>
            <a:pPr lvl="1"/>
            <a:r>
              <a:rPr lang="en-US" sz="2400" dirty="0"/>
              <a:t>Restaurant Inspections </a:t>
            </a:r>
          </a:p>
          <a:p>
            <a:r>
              <a:rPr lang="en-US" sz="2600" dirty="0"/>
              <a:t>Questions</a:t>
            </a:r>
          </a:p>
          <a:p>
            <a:pPr marL="0" indent="0">
              <a:buNone/>
            </a:pPr>
            <a:endParaRPr lang="en-US" sz="2600" dirty="0"/>
          </a:p>
          <a:p>
            <a:pPr marL="0" indent="0">
              <a:buNone/>
            </a:pPr>
            <a:endParaRPr lang="en-US" sz="2600" dirty="0"/>
          </a:p>
          <a:p>
            <a:pPr marL="457200" lvl="1" indent="0">
              <a:buNone/>
            </a:pPr>
            <a:endParaRPr lang="en-US" sz="2600" dirty="0"/>
          </a:p>
          <a:p>
            <a:pPr marL="0" indent="0">
              <a:buNone/>
            </a:pPr>
            <a:endParaRPr lang="en-US" sz="2600" dirty="0"/>
          </a:p>
          <a:p>
            <a:endParaRPr lang="en-US" sz="2600" dirty="0"/>
          </a:p>
        </p:txBody>
      </p:sp>
      <p:sp>
        <p:nvSpPr>
          <p:cNvPr id="5" name="Title 1">
            <a:extLst>
              <a:ext uri="{FF2B5EF4-FFF2-40B4-BE49-F238E27FC236}">
                <a16:creationId xmlns:a16="http://schemas.microsoft.com/office/drawing/2014/main" id="{51F35607-BA11-451E-B404-5FB7AD87C532}"/>
              </a:ext>
            </a:extLst>
          </p:cNvPr>
          <p:cNvSpPr txBox="1">
            <a:spLocks/>
          </p:cNvSpPr>
          <p:nvPr/>
        </p:nvSpPr>
        <p:spPr>
          <a:xfrm>
            <a:off x="5945878" y="817189"/>
            <a:ext cx="5066441" cy="8309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Objectives</a:t>
            </a:r>
          </a:p>
        </p:txBody>
      </p:sp>
      <p:sp>
        <p:nvSpPr>
          <p:cNvPr id="6" name="Content Placeholder 2">
            <a:extLst>
              <a:ext uri="{FF2B5EF4-FFF2-40B4-BE49-F238E27FC236}">
                <a16:creationId xmlns:a16="http://schemas.microsoft.com/office/drawing/2014/main" id="{36A7D946-0E90-43B7-A81D-FB9766187360}"/>
              </a:ext>
            </a:extLst>
          </p:cNvPr>
          <p:cNvSpPr txBox="1">
            <a:spLocks/>
          </p:cNvSpPr>
          <p:nvPr/>
        </p:nvSpPr>
        <p:spPr>
          <a:xfrm>
            <a:off x="6347415" y="1432037"/>
            <a:ext cx="5066441" cy="247298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500" dirty="0"/>
              <a:t>Properties of Data</a:t>
            </a:r>
          </a:p>
          <a:p>
            <a:pPr lvl="1"/>
            <a:r>
              <a:rPr lang="en-US" sz="1300" dirty="0"/>
              <a:t>What are Scope, Temporality, Granularity, Faithfulness?</a:t>
            </a:r>
          </a:p>
          <a:p>
            <a:r>
              <a:rPr lang="en-US" sz="1500" dirty="0"/>
              <a:t>Application Programming Interfaces</a:t>
            </a:r>
          </a:p>
          <a:p>
            <a:pPr lvl="1"/>
            <a:r>
              <a:rPr lang="en-US" sz="1300" dirty="0"/>
              <a:t>What file formats do we need for Websites?</a:t>
            </a:r>
          </a:p>
          <a:p>
            <a:r>
              <a:rPr lang="en-US" sz="1500" dirty="0"/>
              <a:t>Readings: </a:t>
            </a:r>
          </a:p>
          <a:p>
            <a:pPr lvl="1"/>
            <a:r>
              <a:rPr lang="en-US" sz="1300" dirty="0"/>
              <a:t>Nolan 5.3-5.7,  7.1, 8</a:t>
            </a:r>
          </a:p>
          <a:p>
            <a:pPr lvl="1"/>
            <a:r>
              <a:rPr lang="en-US" sz="1300" dirty="0"/>
              <a:t>Grus 9</a:t>
            </a:r>
          </a:p>
        </p:txBody>
      </p:sp>
    </p:spTree>
    <p:extLst>
      <p:ext uri="{BB962C8B-B14F-4D97-AF65-F5344CB8AC3E}">
        <p14:creationId xmlns:p14="http://schemas.microsoft.com/office/powerpoint/2010/main" val="322746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String Methods</a:t>
            </a:r>
            <a:br>
              <a:rPr lang="en-US" dirty="0"/>
            </a:br>
            <a:br>
              <a:rPr lang="en-US" dirty="0"/>
            </a:br>
            <a:endParaRPr lang="en-US" dirty="0"/>
          </a:p>
        </p:txBody>
      </p:sp>
      <p:sp>
        <p:nvSpPr>
          <p:cNvPr id="10" name="Content Placeholder 2">
            <a:extLst>
              <a:ext uri="{FF2B5EF4-FFF2-40B4-BE49-F238E27FC236}">
                <a16:creationId xmlns:a16="http://schemas.microsoft.com/office/drawing/2014/main" id="{65515E44-9535-4DFD-ABED-3D802D5600A3}"/>
              </a:ext>
            </a:extLst>
          </p:cNvPr>
          <p:cNvSpPr>
            <a:spLocks noGrp="1"/>
          </p:cNvSpPr>
          <p:nvPr>
            <p:ph idx="1"/>
          </p:nvPr>
        </p:nvSpPr>
        <p:spPr>
          <a:xfrm>
            <a:off x="990111" y="1270672"/>
            <a:ext cx="10854058" cy="4535835"/>
          </a:xfrm>
        </p:spPr>
        <p:txBody>
          <a:bodyPr>
            <a:noAutofit/>
          </a:bodyPr>
          <a:lstStyle/>
          <a:p>
            <a:r>
              <a:rPr lang="en-US" sz="2800" dirty="0"/>
              <a:t>Sometimes strings contain special characters like ‘\n’ for newline. </a:t>
            </a:r>
          </a:p>
          <a:p>
            <a:r>
              <a:rPr lang="en-US" sz="2800" dirty="0"/>
              <a:t>We can escape these special characters with an extra backslash ‘\\n’ or indicate raw string r’\n’ </a:t>
            </a:r>
          </a:p>
          <a:p>
            <a:pPr marL="0" indent="0">
              <a:buNone/>
            </a:pPr>
            <a:endParaRPr lang="en-US" sz="2800" dirty="0"/>
          </a:p>
        </p:txBody>
      </p:sp>
      <p:pic>
        <p:nvPicPr>
          <p:cNvPr id="4" name="Picture 3">
            <a:extLst>
              <a:ext uri="{FF2B5EF4-FFF2-40B4-BE49-F238E27FC236}">
                <a16:creationId xmlns:a16="http://schemas.microsoft.com/office/drawing/2014/main" id="{4BAB3687-C7A3-48E7-9779-E5D29E134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187" y="3429000"/>
            <a:ext cx="5969507" cy="3123120"/>
          </a:xfrm>
          <a:prstGeom prst="rect">
            <a:avLst/>
          </a:prstGeom>
          <a:ln w="28575">
            <a:solidFill>
              <a:schemeClr val="tx1"/>
            </a:solidFill>
          </a:ln>
        </p:spPr>
      </p:pic>
    </p:spTree>
    <p:extLst>
      <p:ext uri="{BB962C8B-B14F-4D97-AF65-F5344CB8AC3E}">
        <p14:creationId xmlns:p14="http://schemas.microsoft.com/office/powerpoint/2010/main" val="8411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Regular Expressions</a:t>
            </a:r>
            <a:br>
              <a:rPr lang="en-US" dirty="0"/>
            </a:br>
            <a:br>
              <a:rPr lang="en-US" dirty="0"/>
            </a:br>
            <a:endParaRPr lang="en-US" dirty="0"/>
          </a:p>
        </p:txBody>
      </p:sp>
      <p:sp>
        <p:nvSpPr>
          <p:cNvPr id="10" name="Content Placeholder 2">
            <a:extLst>
              <a:ext uri="{FF2B5EF4-FFF2-40B4-BE49-F238E27FC236}">
                <a16:creationId xmlns:a16="http://schemas.microsoft.com/office/drawing/2014/main" id="{65515E44-9535-4DFD-ABED-3D802D5600A3}"/>
              </a:ext>
            </a:extLst>
          </p:cNvPr>
          <p:cNvSpPr>
            <a:spLocks noGrp="1"/>
          </p:cNvSpPr>
          <p:nvPr>
            <p:ph idx="1"/>
          </p:nvPr>
        </p:nvSpPr>
        <p:spPr>
          <a:xfrm>
            <a:off x="990111" y="1270672"/>
            <a:ext cx="8596668" cy="4535835"/>
          </a:xfrm>
        </p:spPr>
        <p:txBody>
          <a:bodyPr>
            <a:noAutofit/>
          </a:bodyPr>
          <a:lstStyle/>
          <a:p>
            <a:r>
              <a:rPr lang="en-US" sz="2800" dirty="0"/>
              <a:t>Rules for matching portions of string. Useful for extracting fields like date and time…</a:t>
            </a:r>
          </a:p>
          <a:p>
            <a:pPr marL="0" indent="0">
              <a:buNone/>
            </a:pPr>
            <a:endParaRPr lang="en-US" sz="2800" dirty="0"/>
          </a:p>
        </p:txBody>
      </p:sp>
      <p:pic>
        <p:nvPicPr>
          <p:cNvPr id="4" name="Picture 3">
            <a:extLst>
              <a:ext uri="{FF2B5EF4-FFF2-40B4-BE49-F238E27FC236}">
                <a16:creationId xmlns:a16="http://schemas.microsoft.com/office/drawing/2014/main" id="{02731595-BE53-477E-8D21-4C857BBBF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409" y="2539166"/>
            <a:ext cx="8280222" cy="2080187"/>
          </a:xfrm>
          <a:prstGeom prst="rect">
            <a:avLst/>
          </a:prstGeom>
        </p:spPr>
      </p:pic>
      <p:pic>
        <p:nvPicPr>
          <p:cNvPr id="8" name="Picture 7">
            <a:extLst>
              <a:ext uri="{FF2B5EF4-FFF2-40B4-BE49-F238E27FC236}">
                <a16:creationId xmlns:a16="http://schemas.microsoft.com/office/drawing/2014/main" id="{068D97EF-611F-4572-9A81-8D033781A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8092" y="3723078"/>
            <a:ext cx="6467704" cy="2830982"/>
          </a:xfrm>
          <a:prstGeom prst="rect">
            <a:avLst/>
          </a:prstGeom>
          <a:ln w="28575">
            <a:solidFill>
              <a:schemeClr val="tx1"/>
            </a:solidFill>
          </a:ln>
        </p:spPr>
      </p:pic>
    </p:spTree>
    <p:extLst>
      <p:ext uri="{BB962C8B-B14F-4D97-AF65-F5344CB8AC3E}">
        <p14:creationId xmlns:p14="http://schemas.microsoft.com/office/powerpoint/2010/main" val="84701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Regular Expressions</a:t>
            </a:r>
            <a:br>
              <a:rPr lang="en-US" dirty="0"/>
            </a:br>
            <a:br>
              <a:rPr lang="en-US" dirty="0"/>
            </a:br>
            <a:endParaRPr lang="en-US" dirty="0"/>
          </a:p>
        </p:txBody>
      </p:sp>
      <p:pic>
        <p:nvPicPr>
          <p:cNvPr id="7" name="Picture 6">
            <a:extLst>
              <a:ext uri="{FF2B5EF4-FFF2-40B4-BE49-F238E27FC236}">
                <a16:creationId xmlns:a16="http://schemas.microsoft.com/office/drawing/2014/main" id="{02873D51-C186-4AD5-B2DE-45FC91CC0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9947" y="685654"/>
            <a:ext cx="5988851" cy="5822724"/>
          </a:xfrm>
          <a:prstGeom prst="rect">
            <a:avLst/>
          </a:prstGeom>
        </p:spPr>
      </p:pic>
      <p:pic>
        <p:nvPicPr>
          <p:cNvPr id="6" name="Picture 5">
            <a:extLst>
              <a:ext uri="{FF2B5EF4-FFF2-40B4-BE49-F238E27FC236}">
                <a16:creationId xmlns:a16="http://schemas.microsoft.com/office/drawing/2014/main" id="{938DA3AE-42A3-4EA0-A798-21F662FA8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43" y="3429000"/>
            <a:ext cx="5421436" cy="2839799"/>
          </a:xfrm>
          <a:prstGeom prst="rect">
            <a:avLst/>
          </a:prstGeom>
        </p:spPr>
      </p:pic>
      <p:sp>
        <p:nvSpPr>
          <p:cNvPr id="4" name="Content Placeholder 3">
            <a:extLst>
              <a:ext uri="{FF2B5EF4-FFF2-40B4-BE49-F238E27FC236}">
                <a16:creationId xmlns:a16="http://schemas.microsoft.com/office/drawing/2014/main" id="{43AD0950-8B29-4284-89ED-C5111D3369A3}"/>
              </a:ext>
            </a:extLst>
          </p:cNvPr>
          <p:cNvSpPr>
            <a:spLocks noGrp="1"/>
          </p:cNvSpPr>
          <p:nvPr>
            <p:ph idx="1"/>
          </p:nvPr>
        </p:nvSpPr>
        <p:spPr>
          <a:xfrm>
            <a:off x="655818" y="1203154"/>
            <a:ext cx="8596668" cy="3880773"/>
          </a:xfrm>
        </p:spPr>
        <p:txBody>
          <a:bodyPr/>
          <a:lstStyle/>
          <a:p>
            <a:r>
              <a:rPr lang="en-US" dirty="0"/>
              <a:t>Set of Characters</a:t>
            </a:r>
          </a:p>
          <a:p>
            <a:r>
              <a:rPr lang="en-US" dirty="0"/>
              <a:t>Number of Characters</a:t>
            </a:r>
          </a:p>
          <a:p>
            <a:r>
              <a:rPr lang="en-US" dirty="0"/>
              <a:t>Position in String </a:t>
            </a:r>
          </a:p>
          <a:p>
            <a:r>
              <a:rPr lang="en-US" dirty="0"/>
              <a:t>Short hands for letters, numbers and space</a:t>
            </a:r>
          </a:p>
          <a:p>
            <a:endParaRPr lang="en-US" dirty="0"/>
          </a:p>
        </p:txBody>
      </p:sp>
    </p:spTree>
    <p:extLst>
      <p:ext uri="{BB962C8B-B14F-4D97-AF65-F5344CB8AC3E}">
        <p14:creationId xmlns:p14="http://schemas.microsoft.com/office/powerpoint/2010/main" val="280046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String Methods vs Regex</a:t>
            </a:r>
            <a:br>
              <a:rPr lang="en-US" dirty="0"/>
            </a:br>
            <a:br>
              <a:rPr lang="en-US" dirty="0"/>
            </a:br>
            <a:endParaRPr lang="en-US" dirty="0"/>
          </a:p>
        </p:txBody>
      </p:sp>
      <p:pic>
        <p:nvPicPr>
          <p:cNvPr id="8" name="Picture 7">
            <a:extLst>
              <a:ext uri="{FF2B5EF4-FFF2-40B4-BE49-F238E27FC236}">
                <a16:creationId xmlns:a16="http://schemas.microsoft.com/office/drawing/2014/main" id="{6890653B-9909-4592-9513-7F1500030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255" y="2010739"/>
            <a:ext cx="9472208" cy="3583237"/>
          </a:xfrm>
          <a:prstGeom prst="rect">
            <a:avLst/>
          </a:prstGeom>
        </p:spPr>
      </p:pic>
    </p:spTree>
    <p:extLst>
      <p:ext uri="{BB962C8B-B14F-4D97-AF65-F5344CB8AC3E}">
        <p14:creationId xmlns:p14="http://schemas.microsoft.com/office/powerpoint/2010/main" val="145371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String Methods vs Regex vs pandas (DEMO)</a:t>
            </a:r>
            <a:br>
              <a:rPr lang="en-US" dirty="0"/>
            </a:br>
            <a:br>
              <a:rPr lang="en-US" dirty="0"/>
            </a:br>
            <a:endParaRPr lang="en-US" dirty="0"/>
          </a:p>
        </p:txBody>
      </p:sp>
      <p:pic>
        <p:nvPicPr>
          <p:cNvPr id="4" name="Picture 3">
            <a:extLst>
              <a:ext uri="{FF2B5EF4-FFF2-40B4-BE49-F238E27FC236}">
                <a16:creationId xmlns:a16="http://schemas.microsoft.com/office/drawing/2014/main" id="{F73D5789-786C-493E-A364-7EDC6336E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341" y="1416399"/>
            <a:ext cx="8089059" cy="4154297"/>
          </a:xfrm>
          <a:prstGeom prst="rect">
            <a:avLst/>
          </a:prstGeom>
        </p:spPr>
      </p:pic>
    </p:spTree>
    <p:extLst>
      <p:ext uri="{BB962C8B-B14F-4D97-AF65-F5344CB8AC3E}">
        <p14:creationId xmlns:p14="http://schemas.microsoft.com/office/powerpoint/2010/main" val="3344604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Properties of Data </a:t>
            </a:r>
            <a:br>
              <a:rPr lang="en-US" dirty="0"/>
            </a:br>
            <a:br>
              <a:rPr lang="en-US" dirty="0"/>
            </a:br>
            <a:endParaRPr lang="en-US" dirty="0"/>
          </a:p>
        </p:txBody>
      </p:sp>
      <p:sp>
        <p:nvSpPr>
          <p:cNvPr id="5" name="Content Placeholder 2">
            <a:extLst>
              <a:ext uri="{FF2B5EF4-FFF2-40B4-BE49-F238E27FC236}">
                <a16:creationId xmlns:a16="http://schemas.microsoft.com/office/drawing/2014/main" id="{332A3684-327F-487E-AC29-7E6D0B8997FB}"/>
              </a:ext>
            </a:extLst>
          </p:cNvPr>
          <p:cNvSpPr>
            <a:spLocks noGrp="1"/>
          </p:cNvSpPr>
          <p:nvPr>
            <p:ph idx="1"/>
          </p:nvPr>
        </p:nvSpPr>
        <p:spPr>
          <a:xfrm>
            <a:off x="1003571" y="1253785"/>
            <a:ext cx="8596668" cy="4535835"/>
          </a:xfrm>
        </p:spPr>
        <p:txBody>
          <a:bodyPr>
            <a:noAutofit/>
          </a:bodyPr>
          <a:lstStyle/>
          <a:p>
            <a:r>
              <a:rPr lang="en-US" dirty="0"/>
              <a:t>The </a:t>
            </a:r>
            <a:r>
              <a:rPr lang="en-US" b="1" i="1" dirty="0"/>
              <a:t>granularity</a:t>
            </a:r>
            <a:r>
              <a:rPr lang="en-US" dirty="0"/>
              <a:t> of your data is what each record in your data represents. We have coarse and fine granularity</a:t>
            </a:r>
          </a:p>
          <a:p>
            <a:pPr marL="0" indent="0">
              <a:buNone/>
            </a:pPr>
            <a:endParaRPr lang="en-US" dirty="0"/>
          </a:p>
          <a:p>
            <a:pPr marL="457200" lvl="1" indent="0">
              <a:buNone/>
            </a:pPr>
            <a:endParaRPr lang="en-US" sz="1800"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7B17D575-7C38-4065-ACA2-4CCC3351B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208" y="2244269"/>
            <a:ext cx="4621702" cy="4066052"/>
          </a:xfrm>
          <a:prstGeom prst="rect">
            <a:avLst/>
          </a:prstGeom>
        </p:spPr>
      </p:pic>
      <p:pic>
        <p:nvPicPr>
          <p:cNvPr id="8" name="Picture 7">
            <a:extLst>
              <a:ext uri="{FF2B5EF4-FFF2-40B4-BE49-F238E27FC236}">
                <a16:creationId xmlns:a16="http://schemas.microsoft.com/office/drawing/2014/main" id="{831F027A-B315-4053-9059-763549402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9712" y="2620491"/>
            <a:ext cx="3000794" cy="3429479"/>
          </a:xfrm>
          <a:prstGeom prst="rect">
            <a:avLst/>
          </a:prstGeom>
        </p:spPr>
      </p:pic>
    </p:spTree>
    <p:extLst>
      <p:ext uri="{BB962C8B-B14F-4D97-AF65-F5344CB8AC3E}">
        <p14:creationId xmlns:p14="http://schemas.microsoft.com/office/powerpoint/2010/main" val="264015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Properties of Data </a:t>
            </a:r>
            <a:br>
              <a:rPr lang="en-US" dirty="0"/>
            </a:br>
            <a:br>
              <a:rPr lang="en-US" dirty="0"/>
            </a:br>
            <a:endParaRPr lang="en-US" dirty="0"/>
          </a:p>
        </p:txBody>
      </p:sp>
      <p:sp>
        <p:nvSpPr>
          <p:cNvPr id="5" name="Content Placeholder 2">
            <a:extLst>
              <a:ext uri="{FF2B5EF4-FFF2-40B4-BE49-F238E27FC236}">
                <a16:creationId xmlns:a16="http://schemas.microsoft.com/office/drawing/2014/main" id="{332A3684-327F-487E-AC29-7E6D0B8997FB}"/>
              </a:ext>
            </a:extLst>
          </p:cNvPr>
          <p:cNvSpPr>
            <a:spLocks noGrp="1"/>
          </p:cNvSpPr>
          <p:nvPr>
            <p:ph idx="1"/>
          </p:nvPr>
        </p:nvSpPr>
        <p:spPr>
          <a:xfrm>
            <a:off x="1003570" y="1587274"/>
            <a:ext cx="9603469" cy="4535835"/>
          </a:xfrm>
        </p:spPr>
        <p:txBody>
          <a:bodyPr>
            <a:noAutofit/>
          </a:bodyPr>
          <a:lstStyle/>
          <a:p>
            <a:r>
              <a:rPr lang="en-US" sz="2600" b="1" dirty="0"/>
              <a:t>Data Types</a:t>
            </a:r>
            <a:r>
              <a:rPr lang="en-US" sz="2600" dirty="0"/>
              <a:t> What kinds of data do we have?</a:t>
            </a:r>
          </a:p>
          <a:p>
            <a:r>
              <a:rPr lang="en-US" sz="2600" b="1" dirty="0"/>
              <a:t>Granularity</a:t>
            </a:r>
            <a:r>
              <a:rPr lang="en-US" sz="2600" dirty="0"/>
              <a:t> How fine/coarse is each datum?</a:t>
            </a:r>
          </a:p>
          <a:p>
            <a:r>
              <a:rPr lang="en-US" sz="2600" b="1" dirty="0"/>
              <a:t>Scope</a:t>
            </a:r>
            <a:r>
              <a:rPr lang="en-US" sz="2600" dirty="0"/>
              <a:t> How (in)complete are the data?</a:t>
            </a:r>
          </a:p>
          <a:p>
            <a:r>
              <a:rPr lang="en-US" sz="2600" b="1" dirty="0"/>
              <a:t>Temporality</a:t>
            </a:r>
            <a:r>
              <a:rPr lang="en-US" sz="2600" dirty="0"/>
              <a:t> How are the data situated in time?</a:t>
            </a:r>
          </a:p>
          <a:p>
            <a:r>
              <a:rPr lang="en-US" sz="2600" b="1" dirty="0"/>
              <a:t>Faithfulness</a:t>
            </a:r>
            <a:r>
              <a:rPr lang="en-US" sz="2600" dirty="0"/>
              <a:t> How accurately do the data describe the world?</a:t>
            </a:r>
          </a:p>
          <a:p>
            <a:pPr marL="457200" lvl="1" indent="0">
              <a:buNone/>
            </a:pPr>
            <a:endParaRPr lang="en-US" sz="2600" dirty="0"/>
          </a:p>
          <a:p>
            <a:pPr marL="0" indent="0">
              <a:buNone/>
            </a:pPr>
            <a:endParaRPr lang="en-US" sz="2600" dirty="0"/>
          </a:p>
          <a:p>
            <a:endParaRPr lang="en-US" sz="2600" dirty="0"/>
          </a:p>
        </p:txBody>
      </p:sp>
    </p:spTree>
    <p:extLst>
      <p:ext uri="{BB962C8B-B14F-4D97-AF65-F5344CB8AC3E}">
        <p14:creationId xmlns:p14="http://schemas.microsoft.com/office/powerpoint/2010/main" val="134987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Data Types: Statistical vs Computational</a:t>
            </a:r>
            <a:br>
              <a:rPr lang="en-US" dirty="0"/>
            </a:br>
            <a:br>
              <a:rPr lang="en-US" dirty="0"/>
            </a:br>
            <a:endParaRPr lang="en-US" dirty="0"/>
          </a:p>
        </p:txBody>
      </p:sp>
      <p:pic>
        <p:nvPicPr>
          <p:cNvPr id="7" name="Picture 6">
            <a:extLst>
              <a:ext uri="{FF2B5EF4-FFF2-40B4-BE49-F238E27FC236}">
                <a16:creationId xmlns:a16="http://schemas.microsoft.com/office/drawing/2014/main" id="{4562C172-40A8-40C3-A6B2-EC33CCC5D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41" y="2152343"/>
            <a:ext cx="8954750" cy="4382112"/>
          </a:xfrm>
          <a:prstGeom prst="rect">
            <a:avLst/>
          </a:prstGeom>
        </p:spPr>
      </p:pic>
    </p:spTree>
    <p:extLst>
      <p:ext uri="{BB962C8B-B14F-4D97-AF65-F5344CB8AC3E}">
        <p14:creationId xmlns:p14="http://schemas.microsoft.com/office/powerpoint/2010/main" val="88214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Data Types: Statistical vs Computational</a:t>
            </a:r>
            <a:br>
              <a:rPr lang="en-US" dirty="0"/>
            </a:br>
            <a:br>
              <a:rPr lang="en-US" dirty="0"/>
            </a:br>
            <a:endParaRPr lang="en-US" dirty="0"/>
          </a:p>
        </p:txBody>
      </p:sp>
      <p:pic>
        <p:nvPicPr>
          <p:cNvPr id="7" name="Picture 6">
            <a:extLst>
              <a:ext uri="{FF2B5EF4-FFF2-40B4-BE49-F238E27FC236}">
                <a16:creationId xmlns:a16="http://schemas.microsoft.com/office/drawing/2014/main" id="{4562C172-40A8-40C3-A6B2-EC33CCC5D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41" y="2152343"/>
            <a:ext cx="8954750" cy="4382112"/>
          </a:xfrm>
          <a:prstGeom prst="rect">
            <a:avLst/>
          </a:prstGeom>
        </p:spPr>
      </p:pic>
      <p:pic>
        <p:nvPicPr>
          <p:cNvPr id="4" name="Picture 3">
            <a:extLst>
              <a:ext uri="{FF2B5EF4-FFF2-40B4-BE49-F238E27FC236}">
                <a16:creationId xmlns:a16="http://schemas.microsoft.com/office/drawing/2014/main" id="{DCC0A142-9620-43DC-BA2B-26A97AB88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1212" y="911875"/>
            <a:ext cx="3272177" cy="3756943"/>
          </a:xfrm>
          <a:prstGeom prst="rect">
            <a:avLst/>
          </a:prstGeom>
        </p:spPr>
      </p:pic>
    </p:spTree>
    <p:extLst>
      <p:ext uri="{BB962C8B-B14F-4D97-AF65-F5344CB8AC3E}">
        <p14:creationId xmlns:p14="http://schemas.microsoft.com/office/powerpoint/2010/main" val="44990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880801" y="676906"/>
            <a:ext cx="8596668" cy="1524000"/>
          </a:xfrm>
        </p:spPr>
        <p:txBody>
          <a:bodyPr/>
          <a:lstStyle/>
          <a:p>
            <a:r>
              <a:rPr lang="en-US" dirty="0"/>
              <a:t>Announcements</a:t>
            </a:r>
          </a:p>
        </p:txBody>
      </p:sp>
      <p:pic>
        <p:nvPicPr>
          <p:cNvPr id="4" name="Picture 3">
            <a:extLst>
              <a:ext uri="{FF2B5EF4-FFF2-40B4-BE49-F238E27FC236}">
                <a16:creationId xmlns:a16="http://schemas.microsoft.com/office/drawing/2014/main" id="{20F5C136-7DCF-45B1-ADF8-91FA6B02A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219" y="907075"/>
            <a:ext cx="6612597" cy="4408398"/>
          </a:xfrm>
          <a:prstGeom prst="rect">
            <a:avLst/>
          </a:prstGeom>
        </p:spPr>
      </p:pic>
      <p:sp>
        <p:nvSpPr>
          <p:cNvPr id="3" name="Content Placeholder 2">
            <a:extLst>
              <a:ext uri="{FF2B5EF4-FFF2-40B4-BE49-F238E27FC236}">
                <a16:creationId xmlns:a16="http://schemas.microsoft.com/office/drawing/2014/main" id="{72C058C5-0DB9-4118-80B0-9538BBAE8BEF}"/>
              </a:ext>
            </a:extLst>
          </p:cNvPr>
          <p:cNvSpPr>
            <a:spLocks noGrp="1"/>
          </p:cNvSpPr>
          <p:nvPr>
            <p:ph idx="1"/>
          </p:nvPr>
        </p:nvSpPr>
        <p:spPr>
          <a:xfrm>
            <a:off x="1164937" y="1587274"/>
            <a:ext cx="8596668" cy="4535835"/>
          </a:xfrm>
        </p:spPr>
        <p:txBody>
          <a:bodyPr>
            <a:noAutofit/>
          </a:bodyPr>
          <a:lstStyle/>
          <a:p>
            <a:r>
              <a:rPr lang="en-US" sz="2600" dirty="0"/>
              <a:t>Homework 3 </a:t>
            </a:r>
          </a:p>
          <a:p>
            <a:pPr lvl="1"/>
            <a:r>
              <a:rPr lang="en-US" sz="2600" dirty="0"/>
              <a:t>Due Friday October 18</a:t>
            </a:r>
          </a:p>
          <a:p>
            <a:r>
              <a:rPr lang="en-US" sz="2600" dirty="0"/>
              <a:t>Project 1 </a:t>
            </a:r>
          </a:p>
          <a:p>
            <a:pPr lvl="1"/>
            <a:r>
              <a:rPr lang="en-US" sz="2600" dirty="0"/>
              <a:t>Extended to Sunday October 27</a:t>
            </a:r>
          </a:p>
          <a:p>
            <a:r>
              <a:rPr lang="en-US" sz="2600" dirty="0"/>
              <a:t>Midterm</a:t>
            </a:r>
          </a:p>
          <a:p>
            <a:pPr lvl="1"/>
            <a:r>
              <a:rPr lang="en-US" sz="2600" dirty="0"/>
              <a:t>Wednesday October 23 4:55-6:10</a:t>
            </a:r>
          </a:p>
          <a:p>
            <a:pPr lvl="1"/>
            <a:r>
              <a:rPr lang="en-US" sz="2600" dirty="0"/>
              <a:t>Pencil and Paper with Cheat-Sheets</a:t>
            </a:r>
          </a:p>
          <a:p>
            <a:pPr lvl="1"/>
            <a:r>
              <a:rPr lang="en-US" sz="2600" dirty="0"/>
              <a:t>Section and Office Hours </a:t>
            </a:r>
          </a:p>
          <a:p>
            <a:pPr lvl="1"/>
            <a:r>
              <a:rPr lang="en-US" sz="2600" dirty="0"/>
              <a:t>Practice Exam </a:t>
            </a:r>
          </a:p>
          <a:p>
            <a:pPr marL="0" indent="0">
              <a:buNone/>
            </a:pPr>
            <a:endParaRPr lang="en-US" sz="2600" dirty="0"/>
          </a:p>
          <a:p>
            <a:pPr marL="0" indent="0">
              <a:buNone/>
            </a:pPr>
            <a:endParaRPr lang="en-US" sz="2600" dirty="0"/>
          </a:p>
          <a:p>
            <a:pPr marL="457200" lvl="1" indent="0">
              <a:buNone/>
            </a:pPr>
            <a:endParaRPr lang="en-US" sz="2600" dirty="0"/>
          </a:p>
          <a:p>
            <a:pPr marL="0" indent="0">
              <a:buNone/>
            </a:pPr>
            <a:endParaRPr lang="en-US" sz="2600" dirty="0"/>
          </a:p>
          <a:p>
            <a:endParaRPr lang="en-US" sz="2600" dirty="0"/>
          </a:p>
        </p:txBody>
      </p:sp>
    </p:spTree>
    <p:extLst>
      <p:ext uri="{BB962C8B-B14F-4D97-AF65-F5344CB8AC3E}">
        <p14:creationId xmlns:p14="http://schemas.microsoft.com/office/powerpoint/2010/main" val="2404105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Properties of Data </a:t>
            </a:r>
            <a:br>
              <a:rPr lang="en-US" dirty="0"/>
            </a:br>
            <a:br>
              <a:rPr lang="en-US" dirty="0"/>
            </a:br>
            <a:endParaRPr lang="en-US" dirty="0"/>
          </a:p>
        </p:txBody>
      </p:sp>
      <p:sp>
        <p:nvSpPr>
          <p:cNvPr id="5" name="Content Placeholder 2">
            <a:extLst>
              <a:ext uri="{FF2B5EF4-FFF2-40B4-BE49-F238E27FC236}">
                <a16:creationId xmlns:a16="http://schemas.microsoft.com/office/drawing/2014/main" id="{332A3684-327F-487E-AC29-7E6D0B8997FB}"/>
              </a:ext>
            </a:extLst>
          </p:cNvPr>
          <p:cNvSpPr>
            <a:spLocks noGrp="1"/>
          </p:cNvSpPr>
          <p:nvPr>
            <p:ph idx="1"/>
          </p:nvPr>
        </p:nvSpPr>
        <p:spPr>
          <a:xfrm>
            <a:off x="1003570" y="1587274"/>
            <a:ext cx="9603469" cy="4535835"/>
          </a:xfrm>
        </p:spPr>
        <p:txBody>
          <a:bodyPr>
            <a:noAutofit/>
          </a:bodyPr>
          <a:lstStyle/>
          <a:p>
            <a:r>
              <a:rPr lang="en-US" sz="2500" dirty="0"/>
              <a:t>The </a:t>
            </a:r>
            <a:r>
              <a:rPr lang="en-US" sz="2500" b="1" i="1" dirty="0"/>
              <a:t>granularity</a:t>
            </a:r>
            <a:r>
              <a:rPr lang="en-US" sz="2500" dirty="0"/>
              <a:t> of your data is what each record in your data represents. We have coarse and fine granularity</a:t>
            </a:r>
            <a:endParaRPr lang="en-US" sz="2500" dirty="0">
              <a:solidFill>
                <a:schemeClr val="tx1"/>
              </a:solidFill>
            </a:endParaRPr>
          </a:p>
          <a:p>
            <a:pPr lvl="1"/>
            <a:r>
              <a:rPr lang="en-US" sz="2300" dirty="0">
                <a:solidFill>
                  <a:schemeClr val="tx1"/>
                </a:solidFill>
              </a:rPr>
              <a:t>What does a record represent?</a:t>
            </a:r>
          </a:p>
          <a:p>
            <a:pPr lvl="1"/>
            <a:r>
              <a:rPr lang="en-US" sz="2300" dirty="0">
                <a:solidFill>
                  <a:schemeClr val="tx1"/>
                </a:solidFill>
              </a:rPr>
              <a:t>Do all records capture granularity at the same level? (Sometimes a table will contain summary rows.)</a:t>
            </a:r>
          </a:p>
          <a:p>
            <a:pPr lvl="1"/>
            <a:r>
              <a:rPr lang="en-US" sz="2300" dirty="0">
                <a:solidFill>
                  <a:schemeClr val="tx1"/>
                </a:solidFill>
              </a:rPr>
              <a:t>If the data were aggregated, how was the aggregation performed? Sampling and averaging are common aggregations.</a:t>
            </a:r>
          </a:p>
          <a:p>
            <a:pPr lvl="1"/>
            <a:r>
              <a:rPr lang="en-US" sz="2300" dirty="0">
                <a:solidFill>
                  <a:schemeClr val="tx1"/>
                </a:solidFill>
              </a:rPr>
              <a:t>What kinds of aggregations can we perform on the data?</a:t>
            </a:r>
          </a:p>
          <a:p>
            <a:r>
              <a:rPr lang="en-US" sz="2500" dirty="0">
                <a:solidFill>
                  <a:schemeClr val="tx1"/>
                </a:solidFill>
              </a:rPr>
              <a:t>In general, how do we change the granularity?</a:t>
            </a:r>
          </a:p>
          <a:p>
            <a:pPr marL="0" indent="0">
              <a:buNone/>
            </a:pPr>
            <a:endParaRPr lang="en-US" sz="2500" dirty="0"/>
          </a:p>
          <a:p>
            <a:pPr marL="457200" lvl="1" indent="0">
              <a:buNone/>
            </a:pPr>
            <a:endParaRPr lang="en-US" sz="2500" dirty="0"/>
          </a:p>
          <a:p>
            <a:pPr marL="0" indent="0">
              <a:buNone/>
            </a:pPr>
            <a:endParaRPr lang="en-US" sz="2500" dirty="0"/>
          </a:p>
          <a:p>
            <a:endParaRPr lang="en-US" sz="2500" dirty="0"/>
          </a:p>
        </p:txBody>
      </p:sp>
    </p:spTree>
    <p:extLst>
      <p:ext uri="{BB962C8B-B14F-4D97-AF65-F5344CB8AC3E}">
        <p14:creationId xmlns:p14="http://schemas.microsoft.com/office/powerpoint/2010/main" val="157035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Properties of Data </a:t>
            </a:r>
            <a:br>
              <a:rPr lang="en-US" dirty="0"/>
            </a:br>
            <a:br>
              <a:rPr lang="en-US" dirty="0"/>
            </a:br>
            <a:endParaRPr lang="en-US" dirty="0"/>
          </a:p>
        </p:txBody>
      </p:sp>
      <p:sp>
        <p:nvSpPr>
          <p:cNvPr id="5" name="Content Placeholder 2">
            <a:extLst>
              <a:ext uri="{FF2B5EF4-FFF2-40B4-BE49-F238E27FC236}">
                <a16:creationId xmlns:a16="http://schemas.microsoft.com/office/drawing/2014/main" id="{332A3684-327F-487E-AC29-7E6D0B8997FB}"/>
              </a:ext>
            </a:extLst>
          </p:cNvPr>
          <p:cNvSpPr>
            <a:spLocks noGrp="1"/>
          </p:cNvSpPr>
          <p:nvPr>
            <p:ph idx="1"/>
          </p:nvPr>
        </p:nvSpPr>
        <p:spPr>
          <a:xfrm>
            <a:off x="1003571" y="1253785"/>
            <a:ext cx="8596668" cy="4535835"/>
          </a:xfrm>
        </p:spPr>
        <p:txBody>
          <a:bodyPr>
            <a:noAutofit/>
          </a:bodyPr>
          <a:lstStyle/>
          <a:p>
            <a:r>
              <a:rPr lang="en-US" sz="2400" dirty="0"/>
              <a:t>The </a:t>
            </a:r>
            <a:r>
              <a:rPr lang="en-US" sz="2400" b="1" dirty="0"/>
              <a:t>scope </a:t>
            </a:r>
            <a:r>
              <a:rPr lang="en-US" sz="2400" dirty="0"/>
              <a:t>of the dataset refers to the coverage of the dataset in relation to what we are interested in analyzing. </a:t>
            </a:r>
          </a:p>
          <a:p>
            <a:pPr lvl="1"/>
            <a:r>
              <a:rPr lang="en-US" sz="2400" dirty="0"/>
              <a:t>Geographic Scope?  </a:t>
            </a:r>
          </a:p>
          <a:p>
            <a:endParaRPr lang="en-US" dirty="0"/>
          </a:p>
          <a:p>
            <a:pPr marL="457200" lvl="1" indent="0">
              <a:buNone/>
            </a:pPr>
            <a:endParaRPr lang="en-US" sz="1800" dirty="0"/>
          </a:p>
          <a:p>
            <a:pPr marL="457200" lvl="1" indent="0">
              <a:buNone/>
            </a:pPr>
            <a:endParaRPr lang="en-US" sz="1800" dirty="0"/>
          </a:p>
          <a:p>
            <a:pPr marL="0" indent="0">
              <a:buNone/>
            </a:pPr>
            <a:endParaRPr lang="en-US" dirty="0"/>
          </a:p>
          <a:p>
            <a:endParaRPr lang="en-US" dirty="0"/>
          </a:p>
        </p:txBody>
      </p:sp>
      <p:pic>
        <p:nvPicPr>
          <p:cNvPr id="9" name="Picture 8">
            <a:extLst>
              <a:ext uri="{FF2B5EF4-FFF2-40B4-BE49-F238E27FC236}">
                <a16:creationId xmlns:a16="http://schemas.microsoft.com/office/drawing/2014/main" id="{5125148A-35BA-47AD-A2FA-876700E1F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474" y="2969045"/>
            <a:ext cx="4847073" cy="2162354"/>
          </a:xfrm>
          <a:prstGeom prst="rect">
            <a:avLst/>
          </a:prstGeom>
        </p:spPr>
      </p:pic>
      <p:pic>
        <p:nvPicPr>
          <p:cNvPr id="11" name="Picture 10">
            <a:extLst>
              <a:ext uri="{FF2B5EF4-FFF2-40B4-BE49-F238E27FC236}">
                <a16:creationId xmlns:a16="http://schemas.microsoft.com/office/drawing/2014/main" id="{166FCEF8-7DE9-4ADC-B333-68C426D1E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318" y="2999919"/>
            <a:ext cx="3715968" cy="2026891"/>
          </a:xfrm>
          <a:prstGeom prst="rect">
            <a:avLst/>
          </a:prstGeom>
        </p:spPr>
      </p:pic>
    </p:spTree>
    <p:extLst>
      <p:ext uri="{BB962C8B-B14F-4D97-AF65-F5344CB8AC3E}">
        <p14:creationId xmlns:p14="http://schemas.microsoft.com/office/powerpoint/2010/main" val="1795390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Properties of Data </a:t>
            </a:r>
            <a:br>
              <a:rPr lang="en-US" dirty="0"/>
            </a:br>
            <a:br>
              <a:rPr lang="en-US" dirty="0"/>
            </a:br>
            <a:endParaRPr lang="en-US" dirty="0"/>
          </a:p>
        </p:txBody>
      </p:sp>
      <p:sp>
        <p:nvSpPr>
          <p:cNvPr id="5" name="Content Placeholder 2">
            <a:extLst>
              <a:ext uri="{FF2B5EF4-FFF2-40B4-BE49-F238E27FC236}">
                <a16:creationId xmlns:a16="http://schemas.microsoft.com/office/drawing/2014/main" id="{332A3684-327F-487E-AC29-7E6D0B8997FB}"/>
              </a:ext>
            </a:extLst>
          </p:cNvPr>
          <p:cNvSpPr>
            <a:spLocks noGrp="1"/>
          </p:cNvSpPr>
          <p:nvPr>
            <p:ph idx="1"/>
          </p:nvPr>
        </p:nvSpPr>
        <p:spPr>
          <a:xfrm>
            <a:off x="1003571" y="1253785"/>
            <a:ext cx="8596668" cy="4535835"/>
          </a:xfrm>
        </p:spPr>
        <p:txBody>
          <a:bodyPr>
            <a:noAutofit/>
          </a:bodyPr>
          <a:lstStyle/>
          <a:p>
            <a:r>
              <a:rPr lang="en-US" dirty="0"/>
              <a:t>The </a:t>
            </a:r>
            <a:r>
              <a:rPr lang="en-US" b="1" i="1" dirty="0"/>
              <a:t>temporality </a:t>
            </a:r>
            <a:r>
              <a:rPr lang="en-US" dirty="0"/>
              <a:t>refers to the date and time fields in the dataset.</a:t>
            </a:r>
          </a:p>
          <a:p>
            <a:pPr lvl="1"/>
            <a:r>
              <a:rPr lang="en-US" dirty="0"/>
              <a:t>What is the meaning of the date </a:t>
            </a:r>
          </a:p>
          <a:p>
            <a:pPr marL="457200" lvl="1" indent="0">
              <a:buNone/>
            </a:pPr>
            <a:r>
              <a:rPr lang="en-US" dirty="0"/>
              <a:t>and time fields in the dataset?</a:t>
            </a:r>
          </a:p>
          <a:p>
            <a:pPr lvl="1"/>
            <a:r>
              <a:rPr lang="en-US" dirty="0"/>
              <a:t>What representation do the date </a:t>
            </a:r>
          </a:p>
          <a:p>
            <a:pPr marL="457200" lvl="1" indent="0">
              <a:buNone/>
            </a:pPr>
            <a:r>
              <a:rPr lang="en-US" dirty="0"/>
              <a:t>and time fields have in the data?</a:t>
            </a:r>
          </a:p>
          <a:p>
            <a:pPr lvl="1"/>
            <a:r>
              <a:rPr lang="en-US" dirty="0"/>
              <a:t>Are there strange timestamps </a:t>
            </a:r>
          </a:p>
          <a:p>
            <a:pPr marL="457200" lvl="1" indent="0">
              <a:buNone/>
            </a:pPr>
            <a:r>
              <a:rPr lang="en-US" dirty="0"/>
              <a:t>that might represent null values?</a:t>
            </a:r>
          </a:p>
          <a:p>
            <a:endParaRPr lang="en-US" dirty="0"/>
          </a:p>
          <a:p>
            <a:pPr marL="457200" lvl="1" indent="0">
              <a:buNone/>
            </a:pPr>
            <a:endParaRPr lang="en-US" sz="1800" dirty="0"/>
          </a:p>
          <a:p>
            <a:pPr marL="457200" lvl="1" indent="0">
              <a:buNone/>
            </a:pPr>
            <a:endParaRPr lang="en-US" sz="1800"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CCC31A8E-0C77-4886-82C4-A33C97B42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054" y="2488763"/>
            <a:ext cx="6122716" cy="3916412"/>
          </a:xfrm>
          <a:prstGeom prst="rect">
            <a:avLst/>
          </a:prstGeom>
        </p:spPr>
      </p:pic>
    </p:spTree>
    <p:extLst>
      <p:ext uri="{BB962C8B-B14F-4D97-AF65-F5344CB8AC3E}">
        <p14:creationId xmlns:p14="http://schemas.microsoft.com/office/powerpoint/2010/main" val="2729287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Properties of Data </a:t>
            </a:r>
            <a:br>
              <a:rPr lang="en-US" dirty="0"/>
            </a:br>
            <a:br>
              <a:rPr lang="en-US" dirty="0"/>
            </a:br>
            <a:endParaRPr lang="en-US" dirty="0"/>
          </a:p>
        </p:txBody>
      </p:sp>
      <p:sp>
        <p:nvSpPr>
          <p:cNvPr id="5" name="Content Placeholder 2">
            <a:extLst>
              <a:ext uri="{FF2B5EF4-FFF2-40B4-BE49-F238E27FC236}">
                <a16:creationId xmlns:a16="http://schemas.microsoft.com/office/drawing/2014/main" id="{332A3684-327F-487E-AC29-7E6D0B8997FB}"/>
              </a:ext>
            </a:extLst>
          </p:cNvPr>
          <p:cNvSpPr>
            <a:spLocks noGrp="1"/>
          </p:cNvSpPr>
          <p:nvPr>
            <p:ph idx="1"/>
          </p:nvPr>
        </p:nvSpPr>
        <p:spPr>
          <a:xfrm>
            <a:off x="616293" y="1329089"/>
            <a:ext cx="9603469" cy="4535835"/>
          </a:xfrm>
        </p:spPr>
        <p:txBody>
          <a:bodyPr>
            <a:noAutofit/>
          </a:bodyPr>
          <a:lstStyle/>
          <a:p>
            <a:r>
              <a:rPr lang="en-US" sz="2600" dirty="0"/>
              <a:t>We describe a dataset as </a:t>
            </a:r>
            <a:r>
              <a:rPr lang="en-US" sz="2600" b="1" i="1" dirty="0"/>
              <a:t>faithful</a:t>
            </a:r>
            <a:r>
              <a:rPr lang="en-US" sz="2600" dirty="0"/>
              <a:t> if we believe it accurately captures reality. </a:t>
            </a:r>
          </a:p>
          <a:p>
            <a:pPr lvl="1"/>
            <a:r>
              <a:rPr lang="en-US" sz="2600" dirty="0"/>
              <a:t>Unrealistic or incorrect values</a:t>
            </a:r>
          </a:p>
          <a:p>
            <a:pPr lvl="1"/>
            <a:r>
              <a:rPr lang="en-US" sz="2600" dirty="0"/>
              <a:t>Violations of obvious dependencies</a:t>
            </a:r>
          </a:p>
          <a:p>
            <a:pPr lvl="1"/>
            <a:r>
              <a:rPr lang="en-US" sz="2600" dirty="0"/>
              <a:t>Hand-entered data</a:t>
            </a:r>
          </a:p>
          <a:p>
            <a:pPr lvl="1"/>
            <a:r>
              <a:rPr lang="en-US" sz="2600" dirty="0"/>
              <a:t>Clear signs of data falsification</a:t>
            </a:r>
          </a:p>
          <a:p>
            <a:pPr marL="0" indent="0">
              <a:buNone/>
            </a:pPr>
            <a:endParaRPr lang="en-US" sz="2600" dirty="0"/>
          </a:p>
          <a:p>
            <a:pPr marL="457200" lvl="1" indent="0">
              <a:buNone/>
            </a:pPr>
            <a:endParaRPr lang="en-US" sz="2600" dirty="0"/>
          </a:p>
          <a:p>
            <a:pPr marL="0" indent="0">
              <a:buNone/>
            </a:pPr>
            <a:endParaRPr lang="en-US" sz="2600" dirty="0"/>
          </a:p>
          <a:p>
            <a:endParaRPr lang="en-US" sz="2600" dirty="0"/>
          </a:p>
        </p:txBody>
      </p:sp>
      <p:pic>
        <p:nvPicPr>
          <p:cNvPr id="4" name="Picture 3">
            <a:extLst>
              <a:ext uri="{FF2B5EF4-FFF2-40B4-BE49-F238E27FC236}">
                <a16:creationId xmlns:a16="http://schemas.microsoft.com/office/drawing/2014/main" id="{64232A29-42F7-4FC9-B1D7-3C712351E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096" y="3215193"/>
            <a:ext cx="5424108" cy="3466955"/>
          </a:xfrm>
          <a:prstGeom prst="rect">
            <a:avLst/>
          </a:prstGeom>
        </p:spPr>
      </p:pic>
    </p:spTree>
    <p:extLst>
      <p:ext uri="{BB962C8B-B14F-4D97-AF65-F5344CB8AC3E}">
        <p14:creationId xmlns:p14="http://schemas.microsoft.com/office/powerpoint/2010/main" val="196175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Data Formats for Websites</a:t>
            </a:r>
            <a:br>
              <a:rPr lang="en-US" dirty="0"/>
            </a:br>
            <a:br>
              <a:rPr lang="en-US" dirty="0"/>
            </a:br>
            <a:endParaRPr lang="en-US" dirty="0"/>
          </a:p>
        </p:txBody>
      </p:sp>
      <p:pic>
        <p:nvPicPr>
          <p:cNvPr id="6" name="Picture 5" descr="A screenshot of a cell phone&#10;&#10;Description automatically generated">
            <a:extLst>
              <a:ext uri="{FF2B5EF4-FFF2-40B4-BE49-F238E27FC236}">
                <a16:creationId xmlns:a16="http://schemas.microsoft.com/office/drawing/2014/main" id="{AE08B5C2-4FD9-461D-B03A-9B74BFE41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82" y="2740727"/>
            <a:ext cx="11273034" cy="3748142"/>
          </a:xfrm>
          <a:prstGeom prst="rect">
            <a:avLst/>
          </a:prstGeom>
        </p:spPr>
      </p:pic>
      <p:sp>
        <p:nvSpPr>
          <p:cNvPr id="7" name="Content Placeholder 6">
            <a:extLst>
              <a:ext uri="{FF2B5EF4-FFF2-40B4-BE49-F238E27FC236}">
                <a16:creationId xmlns:a16="http://schemas.microsoft.com/office/drawing/2014/main" id="{8D44E819-E249-44C5-81C5-4AC1A6565374}"/>
              </a:ext>
            </a:extLst>
          </p:cNvPr>
          <p:cNvSpPr>
            <a:spLocks noGrp="1"/>
          </p:cNvSpPr>
          <p:nvPr>
            <p:ph idx="1"/>
          </p:nvPr>
        </p:nvSpPr>
        <p:spPr>
          <a:xfrm>
            <a:off x="6550993" y="568454"/>
            <a:ext cx="5088765" cy="1712166"/>
          </a:xfrm>
        </p:spPr>
        <p:style>
          <a:lnRef idx="2">
            <a:schemeClr val="dk1"/>
          </a:lnRef>
          <a:fillRef idx="1">
            <a:schemeClr val="lt1"/>
          </a:fillRef>
          <a:effectRef idx="0">
            <a:schemeClr val="dk1"/>
          </a:effectRef>
          <a:fontRef idx="minor">
            <a:schemeClr val="dk1"/>
          </a:fontRef>
        </p:style>
        <p:txBody>
          <a:bodyPr>
            <a:normAutofit/>
          </a:bodyPr>
          <a:lstStyle/>
          <a:p>
            <a:r>
              <a:rPr lang="en-US" sz="2500" dirty="0"/>
              <a:t>Descriptive </a:t>
            </a:r>
          </a:p>
          <a:p>
            <a:r>
              <a:rPr lang="en-US" sz="2500" dirty="0"/>
              <a:t>Extensible </a:t>
            </a:r>
          </a:p>
          <a:p>
            <a:r>
              <a:rPr lang="en-US" sz="2500" dirty="0"/>
              <a:t>Human and Machine Readable</a:t>
            </a:r>
          </a:p>
        </p:txBody>
      </p:sp>
    </p:spTree>
    <p:extLst>
      <p:ext uri="{BB962C8B-B14F-4D97-AF65-F5344CB8AC3E}">
        <p14:creationId xmlns:p14="http://schemas.microsoft.com/office/powerpoint/2010/main" val="3945951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a:t>JavaScript Object Notation</a:t>
            </a:r>
            <a:br>
              <a:rPr lang="en-US" dirty="0"/>
            </a:br>
            <a:br>
              <a:rPr lang="en-US" dirty="0"/>
            </a:br>
            <a:endParaRPr lang="en-US" dirty="0"/>
          </a:p>
        </p:txBody>
      </p:sp>
      <p:pic>
        <p:nvPicPr>
          <p:cNvPr id="6" name="Picture 5" descr="A screenshot of a cell phone&#10;&#10;Description automatically generated">
            <a:extLst>
              <a:ext uri="{FF2B5EF4-FFF2-40B4-BE49-F238E27FC236}">
                <a16:creationId xmlns:a16="http://schemas.microsoft.com/office/drawing/2014/main" id="{AE08B5C2-4FD9-461D-B03A-9B74BFE41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82" y="2740727"/>
            <a:ext cx="11273034" cy="3748142"/>
          </a:xfrm>
          <a:prstGeom prst="rect">
            <a:avLst/>
          </a:prstGeom>
        </p:spPr>
      </p:pic>
      <p:sp>
        <p:nvSpPr>
          <p:cNvPr id="7" name="Content Placeholder 6">
            <a:extLst>
              <a:ext uri="{FF2B5EF4-FFF2-40B4-BE49-F238E27FC236}">
                <a16:creationId xmlns:a16="http://schemas.microsoft.com/office/drawing/2014/main" id="{8D44E819-E249-44C5-81C5-4AC1A6565374}"/>
              </a:ext>
            </a:extLst>
          </p:cNvPr>
          <p:cNvSpPr>
            <a:spLocks noGrp="1"/>
          </p:cNvSpPr>
          <p:nvPr>
            <p:ph idx="1"/>
          </p:nvPr>
        </p:nvSpPr>
        <p:spPr>
          <a:xfrm>
            <a:off x="6550993" y="568454"/>
            <a:ext cx="5088765" cy="1712166"/>
          </a:xfrm>
        </p:spPr>
        <p:style>
          <a:lnRef idx="2">
            <a:schemeClr val="dk1"/>
          </a:lnRef>
          <a:fillRef idx="1">
            <a:schemeClr val="lt1"/>
          </a:fillRef>
          <a:effectRef idx="0">
            <a:schemeClr val="dk1"/>
          </a:effectRef>
          <a:fontRef idx="minor">
            <a:schemeClr val="dk1"/>
          </a:fontRef>
        </p:style>
        <p:txBody>
          <a:bodyPr>
            <a:normAutofit/>
          </a:bodyPr>
          <a:lstStyle/>
          <a:p>
            <a:r>
              <a:rPr lang="en-US" sz="2500" dirty="0"/>
              <a:t>Key: Value</a:t>
            </a:r>
          </a:p>
          <a:p>
            <a:r>
              <a:rPr lang="en-US" sz="2500" dirty="0"/>
              <a:t>Value is Array of </a:t>
            </a:r>
          </a:p>
          <a:p>
            <a:pPr lvl="1"/>
            <a:r>
              <a:rPr lang="en-US" sz="2300" dirty="0"/>
              <a:t>string, number, Boolean, null</a:t>
            </a:r>
          </a:p>
        </p:txBody>
      </p:sp>
      <p:cxnSp>
        <p:nvCxnSpPr>
          <p:cNvPr id="5" name="Connector: Elbow 4">
            <a:extLst>
              <a:ext uri="{FF2B5EF4-FFF2-40B4-BE49-F238E27FC236}">
                <a16:creationId xmlns:a16="http://schemas.microsoft.com/office/drawing/2014/main" id="{23C81B17-938C-42BB-A919-BDEAD84AF96E}"/>
              </a:ext>
            </a:extLst>
          </p:cNvPr>
          <p:cNvCxnSpPr/>
          <p:nvPr/>
        </p:nvCxnSpPr>
        <p:spPr>
          <a:xfrm rot="5400000">
            <a:off x="4989764" y="3096421"/>
            <a:ext cx="1369804" cy="97894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33FD9C-1B17-469C-AF53-6AC118831805}"/>
              </a:ext>
            </a:extLst>
          </p:cNvPr>
          <p:cNvSpPr txBox="1"/>
          <p:nvPr/>
        </p:nvSpPr>
        <p:spPr>
          <a:xfrm>
            <a:off x="5475648" y="2520269"/>
            <a:ext cx="1196418" cy="369332"/>
          </a:xfrm>
          <a:prstGeom prst="rect">
            <a:avLst/>
          </a:prstGeom>
          <a:noFill/>
        </p:spPr>
        <p:txBody>
          <a:bodyPr wrap="none" rtlCol="0">
            <a:spAutoFit/>
          </a:bodyPr>
          <a:lstStyle/>
          <a:p>
            <a:r>
              <a:rPr lang="en-US" dirty="0" err="1"/>
              <a:t>Key:Value</a:t>
            </a:r>
            <a:endParaRPr lang="en-US" dirty="0"/>
          </a:p>
        </p:txBody>
      </p:sp>
    </p:spTree>
    <p:extLst>
      <p:ext uri="{BB962C8B-B14F-4D97-AF65-F5344CB8AC3E}">
        <p14:creationId xmlns:p14="http://schemas.microsoft.com/office/powerpoint/2010/main" val="1827267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normAutofit fontScale="90000"/>
          </a:bodyPr>
          <a:lstStyle/>
          <a:p>
            <a:r>
              <a:rPr lang="en-US" dirty="0" err="1"/>
              <a:t>eXtensible</a:t>
            </a:r>
            <a:r>
              <a:rPr lang="en-US" dirty="0"/>
              <a:t> Markup Language</a:t>
            </a:r>
            <a:br>
              <a:rPr lang="en-US" dirty="0"/>
            </a:br>
            <a:br>
              <a:rPr lang="en-US" dirty="0"/>
            </a:br>
            <a:endParaRPr lang="en-US" dirty="0"/>
          </a:p>
        </p:txBody>
      </p:sp>
      <p:pic>
        <p:nvPicPr>
          <p:cNvPr id="6" name="Picture 5" descr="A screenshot of a cell phone&#10;&#10;Description automatically generated">
            <a:extLst>
              <a:ext uri="{FF2B5EF4-FFF2-40B4-BE49-F238E27FC236}">
                <a16:creationId xmlns:a16="http://schemas.microsoft.com/office/drawing/2014/main" id="{AE08B5C2-4FD9-461D-B03A-9B74BFE41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482" y="2740727"/>
            <a:ext cx="11273034" cy="3748142"/>
          </a:xfrm>
          <a:prstGeom prst="rect">
            <a:avLst/>
          </a:prstGeom>
        </p:spPr>
      </p:pic>
      <p:sp>
        <p:nvSpPr>
          <p:cNvPr id="7" name="Content Placeholder 6">
            <a:extLst>
              <a:ext uri="{FF2B5EF4-FFF2-40B4-BE49-F238E27FC236}">
                <a16:creationId xmlns:a16="http://schemas.microsoft.com/office/drawing/2014/main" id="{8D44E819-E249-44C5-81C5-4AC1A6565374}"/>
              </a:ext>
            </a:extLst>
          </p:cNvPr>
          <p:cNvSpPr>
            <a:spLocks noGrp="1"/>
          </p:cNvSpPr>
          <p:nvPr>
            <p:ph idx="1"/>
          </p:nvPr>
        </p:nvSpPr>
        <p:spPr>
          <a:xfrm>
            <a:off x="6550993" y="568454"/>
            <a:ext cx="5088765" cy="1712166"/>
          </a:xfrm>
        </p:spPr>
        <p:style>
          <a:lnRef idx="2">
            <a:schemeClr val="dk1"/>
          </a:lnRef>
          <a:fillRef idx="1">
            <a:schemeClr val="lt1"/>
          </a:fillRef>
          <a:effectRef idx="0">
            <a:schemeClr val="dk1"/>
          </a:effectRef>
          <a:fontRef idx="minor">
            <a:schemeClr val="dk1"/>
          </a:fontRef>
        </p:style>
        <p:txBody>
          <a:bodyPr>
            <a:normAutofit/>
          </a:bodyPr>
          <a:lstStyle/>
          <a:p>
            <a:r>
              <a:rPr lang="en-US" sz="2500" dirty="0"/>
              <a:t>Start Tag</a:t>
            </a:r>
          </a:p>
          <a:p>
            <a:r>
              <a:rPr lang="en-US" sz="2500" dirty="0"/>
              <a:t>End Tag</a:t>
            </a:r>
          </a:p>
          <a:p>
            <a:r>
              <a:rPr lang="en-US" sz="2500" dirty="0"/>
              <a:t>Content along with other nodes</a:t>
            </a:r>
            <a:endParaRPr lang="en-US" sz="2300" dirty="0"/>
          </a:p>
        </p:txBody>
      </p:sp>
      <p:cxnSp>
        <p:nvCxnSpPr>
          <p:cNvPr id="5" name="Connector: Elbow 4">
            <a:extLst>
              <a:ext uri="{FF2B5EF4-FFF2-40B4-BE49-F238E27FC236}">
                <a16:creationId xmlns:a16="http://schemas.microsoft.com/office/drawing/2014/main" id="{23C81B17-938C-42BB-A919-BDEAD84AF96E}"/>
              </a:ext>
            </a:extLst>
          </p:cNvPr>
          <p:cNvCxnSpPr/>
          <p:nvPr/>
        </p:nvCxnSpPr>
        <p:spPr>
          <a:xfrm rot="5400000">
            <a:off x="1547318" y="2924299"/>
            <a:ext cx="1369804" cy="97894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33FD9C-1B17-469C-AF53-6AC118831805}"/>
              </a:ext>
            </a:extLst>
          </p:cNvPr>
          <p:cNvSpPr txBox="1"/>
          <p:nvPr/>
        </p:nvSpPr>
        <p:spPr>
          <a:xfrm>
            <a:off x="2033202" y="2348147"/>
            <a:ext cx="1097545" cy="369332"/>
          </a:xfrm>
          <a:prstGeom prst="rect">
            <a:avLst/>
          </a:prstGeom>
          <a:noFill/>
        </p:spPr>
        <p:txBody>
          <a:bodyPr wrap="none" rtlCol="0">
            <a:spAutoFit/>
          </a:bodyPr>
          <a:lstStyle/>
          <a:p>
            <a:r>
              <a:rPr lang="en-US" dirty="0"/>
              <a:t>Start Tag</a:t>
            </a:r>
          </a:p>
        </p:txBody>
      </p:sp>
      <p:cxnSp>
        <p:nvCxnSpPr>
          <p:cNvPr id="9" name="Connector: Elbow 8">
            <a:extLst>
              <a:ext uri="{FF2B5EF4-FFF2-40B4-BE49-F238E27FC236}">
                <a16:creationId xmlns:a16="http://schemas.microsoft.com/office/drawing/2014/main" id="{902A2D97-3DE2-4B14-9682-CCDEE8542C90}"/>
              </a:ext>
            </a:extLst>
          </p:cNvPr>
          <p:cNvCxnSpPr/>
          <p:nvPr/>
        </p:nvCxnSpPr>
        <p:spPr>
          <a:xfrm rot="5400000">
            <a:off x="3065942" y="2915332"/>
            <a:ext cx="1369804" cy="97894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382BF7B-D4BE-4120-A993-F76139B52B8F}"/>
              </a:ext>
            </a:extLst>
          </p:cNvPr>
          <p:cNvSpPr txBox="1"/>
          <p:nvPr/>
        </p:nvSpPr>
        <p:spPr>
          <a:xfrm>
            <a:off x="3551826" y="2339180"/>
            <a:ext cx="970907" cy="369332"/>
          </a:xfrm>
          <a:prstGeom prst="rect">
            <a:avLst/>
          </a:prstGeom>
          <a:noFill/>
        </p:spPr>
        <p:txBody>
          <a:bodyPr wrap="none" rtlCol="0">
            <a:spAutoFit/>
          </a:bodyPr>
          <a:lstStyle/>
          <a:p>
            <a:r>
              <a:rPr lang="en-US" dirty="0"/>
              <a:t>End Tag</a:t>
            </a:r>
          </a:p>
        </p:txBody>
      </p:sp>
      <p:cxnSp>
        <p:nvCxnSpPr>
          <p:cNvPr id="11" name="Connector: Elbow 10">
            <a:extLst>
              <a:ext uri="{FF2B5EF4-FFF2-40B4-BE49-F238E27FC236}">
                <a16:creationId xmlns:a16="http://schemas.microsoft.com/office/drawing/2014/main" id="{8888FD51-E5FD-4AA2-8F14-F6A16DD0D215}"/>
              </a:ext>
            </a:extLst>
          </p:cNvPr>
          <p:cNvCxnSpPr>
            <a:cxnSpLocks/>
          </p:cNvCxnSpPr>
          <p:nvPr/>
        </p:nvCxnSpPr>
        <p:spPr>
          <a:xfrm rot="16200000" flipV="1">
            <a:off x="2164088" y="4552288"/>
            <a:ext cx="1369804" cy="97894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660E23-C971-4DA5-96B0-526CDEB1DE35}"/>
              </a:ext>
            </a:extLst>
          </p:cNvPr>
          <p:cNvSpPr txBox="1"/>
          <p:nvPr/>
        </p:nvSpPr>
        <p:spPr>
          <a:xfrm>
            <a:off x="2897400" y="6289035"/>
            <a:ext cx="1008609" cy="369332"/>
          </a:xfrm>
          <a:prstGeom prst="rect">
            <a:avLst/>
          </a:prstGeom>
          <a:noFill/>
        </p:spPr>
        <p:txBody>
          <a:bodyPr wrap="none" rtlCol="0">
            <a:spAutoFit/>
          </a:bodyPr>
          <a:lstStyle/>
          <a:p>
            <a:r>
              <a:rPr lang="en-US" dirty="0"/>
              <a:t>Content</a:t>
            </a:r>
          </a:p>
        </p:txBody>
      </p:sp>
    </p:spTree>
    <p:extLst>
      <p:ext uri="{BB962C8B-B14F-4D97-AF65-F5344CB8AC3E}">
        <p14:creationId xmlns:p14="http://schemas.microsoft.com/office/powerpoint/2010/main" val="330648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6B01-F921-492C-933E-E4ABC8650348}"/>
              </a:ext>
            </a:extLst>
          </p:cNvPr>
          <p:cNvSpPr>
            <a:spLocks noGrp="1"/>
          </p:cNvSpPr>
          <p:nvPr>
            <p:ph type="title"/>
          </p:nvPr>
        </p:nvSpPr>
        <p:spPr>
          <a:xfrm>
            <a:off x="459482" y="429912"/>
            <a:ext cx="8596668" cy="1524000"/>
          </a:xfrm>
        </p:spPr>
        <p:txBody>
          <a:bodyPr/>
          <a:lstStyle/>
          <a:p>
            <a:r>
              <a:rPr lang="en-US" dirty="0"/>
              <a:t>Take-Aways</a:t>
            </a:r>
          </a:p>
        </p:txBody>
      </p:sp>
      <p:sp>
        <p:nvSpPr>
          <p:cNvPr id="3" name="Content Placeholder 2">
            <a:extLst>
              <a:ext uri="{FF2B5EF4-FFF2-40B4-BE49-F238E27FC236}">
                <a16:creationId xmlns:a16="http://schemas.microsoft.com/office/drawing/2014/main" id="{72C058C5-0DB9-4118-80B0-9538BBAE8BEF}"/>
              </a:ext>
            </a:extLst>
          </p:cNvPr>
          <p:cNvSpPr>
            <a:spLocks noGrp="1"/>
          </p:cNvSpPr>
          <p:nvPr>
            <p:ph idx="1"/>
          </p:nvPr>
        </p:nvSpPr>
        <p:spPr>
          <a:xfrm>
            <a:off x="1194508" y="1571886"/>
            <a:ext cx="8596668" cy="4535835"/>
          </a:xfrm>
        </p:spPr>
        <p:txBody>
          <a:bodyPr>
            <a:noAutofit/>
          </a:bodyPr>
          <a:lstStyle/>
          <a:p>
            <a:r>
              <a:rPr lang="en-US" sz="2800" dirty="0"/>
              <a:t>Regular Expressions</a:t>
            </a:r>
          </a:p>
          <a:p>
            <a:r>
              <a:rPr lang="en-US" sz="2800" dirty="0"/>
              <a:t>Properties of Data</a:t>
            </a:r>
          </a:p>
          <a:p>
            <a:pPr lvl="1"/>
            <a:r>
              <a:rPr lang="en-US" sz="2600" dirty="0"/>
              <a:t>Data Types</a:t>
            </a:r>
          </a:p>
          <a:p>
            <a:pPr lvl="1"/>
            <a:r>
              <a:rPr lang="en-US" sz="2600" dirty="0"/>
              <a:t>Scope, Temporality, Faithfulness, Granularity</a:t>
            </a:r>
          </a:p>
          <a:p>
            <a:r>
              <a:rPr lang="en-US" sz="2800" dirty="0"/>
              <a:t>File Formats for Websites</a:t>
            </a:r>
          </a:p>
          <a:p>
            <a:pPr lvl="1"/>
            <a:r>
              <a:rPr lang="en-US" sz="2600" dirty="0"/>
              <a:t>JSON, YAML</a:t>
            </a:r>
          </a:p>
          <a:p>
            <a:pPr lvl="1"/>
            <a:r>
              <a:rPr lang="en-US" sz="2600" dirty="0"/>
              <a:t>XML, HTML</a:t>
            </a:r>
          </a:p>
        </p:txBody>
      </p:sp>
    </p:spTree>
    <p:extLst>
      <p:ext uri="{BB962C8B-B14F-4D97-AF65-F5344CB8AC3E}">
        <p14:creationId xmlns:p14="http://schemas.microsoft.com/office/powerpoint/2010/main" val="422106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08FF-B81A-47CE-93A8-4D3D9541CE56}"/>
              </a:ext>
            </a:extLst>
          </p:cNvPr>
          <p:cNvSpPr>
            <a:spLocks noGrp="1"/>
          </p:cNvSpPr>
          <p:nvPr>
            <p:ph type="title"/>
          </p:nvPr>
        </p:nvSpPr>
        <p:spPr>
          <a:xfrm>
            <a:off x="677334" y="577328"/>
            <a:ext cx="8596668" cy="1320800"/>
          </a:xfrm>
        </p:spPr>
        <p:txBody>
          <a:bodyPr/>
          <a:lstStyle/>
          <a:p>
            <a:r>
              <a:rPr lang="en-US" dirty="0"/>
              <a:t>Review</a:t>
            </a:r>
          </a:p>
        </p:txBody>
      </p:sp>
      <p:pic>
        <p:nvPicPr>
          <p:cNvPr id="4" name="Picture 3">
            <a:extLst>
              <a:ext uri="{FF2B5EF4-FFF2-40B4-BE49-F238E27FC236}">
                <a16:creationId xmlns:a16="http://schemas.microsoft.com/office/drawing/2014/main" id="{E8762FB6-99FF-49C4-8D2A-1B31057D6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320364"/>
            <a:ext cx="5287113" cy="3229426"/>
          </a:xfrm>
          <a:prstGeom prst="rect">
            <a:avLst/>
          </a:prstGeom>
        </p:spPr>
      </p:pic>
      <p:pic>
        <p:nvPicPr>
          <p:cNvPr id="7" name="Picture 6">
            <a:extLst>
              <a:ext uri="{FF2B5EF4-FFF2-40B4-BE49-F238E27FC236}">
                <a16:creationId xmlns:a16="http://schemas.microsoft.com/office/drawing/2014/main" id="{A53DEACA-3763-4A02-961A-03EF26E20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9834" y="3468752"/>
            <a:ext cx="4706007" cy="3143689"/>
          </a:xfrm>
          <a:prstGeom prst="rect">
            <a:avLst/>
          </a:prstGeom>
        </p:spPr>
      </p:pic>
      <p:cxnSp>
        <p:nvCxnSpPr>
          <p:cNvPr id="9" name="Straight Arrow Connector 8">
            <a:extLst>
              <a:ext uri="{FF2B5EF4-FFF2-40B4-BE49-F238E27FC236}">
                <a16:creationId xmlns:a16="http://schemas.microsoft.com/office/drawing/2014/main" id="{CE7C67FE-037D-433D-B2BC-393F78C0346C}"/>
              </a:ext>
            </a:extLst>
          </p:cNvPr>
          <p:cNvCxnSpPr/>
          <p:nvPr/>
        </p:nvCxnSpPr>
        <p:spPr>
          <a:xfrm>
            <a:off x="5798374" y="4601588"/>
            <a:ext cx="5797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A584E371-94D0-4F4A-A53E-02B7C98E6FC6}"/>
              </a:ext>
            </a:extLst>
          </p:cNvPr>
          <p:cNvCxnSpPr/>
          <p:nvPr/>
        </p:nvCxnSpPr>
        <p:spPr>
          <a:xfrm rot="5400000">
            <a:off x="8367660" y="2009896"/>
            <a:ext cx="1369804" cy="97894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5AFAFC-B3CC-4FFC-9D74-B1B9C8DD57EF}"/>
              </a:ext>
            </a:extLst>
          </p:cNvPr>
          <p:cNvSpPr txBox="1"/>
          <p:nvPr/>
        </p:nvSpPr>
        <p:spPr>
          <a:xfrm>
            <a:off x="8853544" y="1433744"/>
            <a:ext cx="1228221" cy="369332"/>
          </a:xfrm>
          <a:prstGeom prst="rect">
            <a:avLst/>
          </a:prstGeom>
          <a:noFill/>
        </p:spPr>
        <p:txBody>
          <a:bodyPr wrap="none" rtlCol="0">
            <a:spAutoFit/>
          </a:bodyPr>
          <a:lstStyle/>
          <a:p>
            <a:r>
              <a:rPr lang="en-US" dirty="0"/>
              <a:t>Logarithm</a:t>
            </a:r>
          </a:p>
        </p:txBody>
      </p:sp>
      <p:sp>
        <p:nvSpPr>
          <p:cNvPr id="8" name="Content Placeholder 2">
            <a:extLst>
              <a:ext uri="{FF2B5EF4-FFF2-40B4-BE49-F238E27FC236}">
                <a16:creationId xmlns:a16="http://schemas.microsoft.com/office/drawing/2014/main" id="{262FC7BB-97BA-47EA-9F11-C43F51295F2A}"/>
              </a:ext>
            </a:extLst>
          </p:cNvPr>
          <p:cNvSpPr>
            <a:spLocks noGrp="1"/>
          </p:cNvSpPr>
          <p:nvPr>
            <p:ph idx="1"/>
          </p:nvPr>
        </p:nvSpPr>
        <p:spPr>
          <a:xfrm>
            <a:off x="1194508" y="1593400"/>
            <a:ext cx="8596668" cy="4535835"/>
          </a:xfrm>
        </p:spPr>
        <p:txBody>
          <a:bodyPr>
            <a:noAutofit/>
          </a:bodyPr>
          <a:lstStyle/>
          <a:p>
            <a:r>
              <a:rPr lang="en-US" sz="2800" dirty="0"/>
              <a:t>Transformations</a:t>
            </a:r>
          </a:p>
          <a:p>
            <a:pPr lvl="1"/>
            <a:r>
              <a:rPr lang="en-US" sz="2600" dirty="0"/>
              <a:t>Logarithms and Powers</a:t>
            </a:r>
          </a:p>
          <a:p>
            <a:pPr marL="457200" lvl="1" indent="0">
              <a:buNone/>
            </a:pPr>
            <a:endParaRPr lang="en-US" sz="2600" dirty="0"/>
          </a:p>
        </p:txBody>
      </p:sp>
    </p:spTree>
    <p:extLst>
      <p:ext uri="{BB962C8B-B14F-4D97-AF65-F5344CB8AC3E}">
        <p14:creationId xmlns:p14="http://schemas.microsoft.com/office/powerpoint/2010/main" val="209957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08FF-B81A-47CE-93A8-4D3D9541CE56}"/>
              </a:ext>
            </a:extLst>
          </p:cNvPr>
          <p:cNvSpPr>
            <a:spLocks noGrp="1"/>
          </p:cNvSpPr>
          <p:nvPr>
            <p:ph type="title"/>
          </p:nvPr>
        </p:nvSpPr>
        <p:spPr>
          <a:xfrm>
            <a:off x="677334" y="577328"/>
            <a:ext cx="8596668" cy="1320800"/>
          </a:xfrm>
        </p:spPr>
        <p:txBody>
          <a:bodyPr/>
          <a:lstStyle/>
          <a:p>
            <a:r>
              <a:rPr lang="en-US" dirty="0"/>
              <a:t>Review</a:t>
            </a:r>
          </a:p>
        </p:txBody>
      </p:sp>
      <p:sp>
        <p:nvSpPr>
          <p:cNvPr id="8" name="Content Placeholder 2">
            <a:extLst>
              <a:ext uri="{FF2B5EF4-FFF2-40B4-BE49-F238E27FC236}">
                <a16:creationId xmlns:a16="http://schemas.microsoft.com/office/drawing/2014/main" id="{262FC7BB-97BA-47EA-9F11-C43F51295F2A}"/>
              </a:ext>
            </a:extLst>
          </p:cNvPr>
          <p:cNvSpPr>
            <a:spLocks noGrp="1"/>
          </p:cNvSpPr>
          <p:nvPr>
            <p:ph idx="1"/>
          </p:nvPr>
        </p:nvSpPr>
        <p:spPr>
          <a:xfrm>
            <a:off x="1194508" y="1593400"/>
            <a:ext cx="8596668" cy="4535835"/>
          </a:xfrm>
        </p:spPr>
        <p:txBody>
          <a:bodyPr>
            <a:noAutofit/>
          </a:bodyPr>
          <a:lstStyle/>
          <a:p>
            <a:r>
              <a:rPr lang="en-US" sz="2800" dirty="0"/>
              <a:t>Transformations</a:t>
            </a:r>
          </a:p>
          <a:p>
            <a:pPr lvl="1"/>
            <a:r>
              <a:rPr lang="en-US" sz="2600" dirty="0"/>
              <a:t>Smoothing</a:t>
            </a:r>
          </a:p>
          <a:p>
            <a:pPr marL="457200" lvl="1" indent="0">
              <a:buNone/>
            </a:pPr>
            <a:endParaRPr lang="en-US" sz="2600" dirty="0"/>
          </a:p>
        </p:txBody>
      </p:sp>
      <p:cxnSp>
        <p:nvCxnSpPr>
          <p:cNvPr id="13" name="Straight Arrow Connector 12">
            <a:extLst>
              <a:ext uri="{FF2B5EF4-FFF2-40B4-BE49-F238E27FC236}">
                <a16:creationId xmlns:a16="http://schemas.microsoft.com/office/drawing/2014/main" id="{13684AF3-890F-4F4F-8E61-24BA7838A9DE}"/>
              </a:ext>
            </a:extLst>
          </p:cNvPr>
          <p:cNvCxnSpPr/>
          <p:nvPr/>
        </p:nvCxnSpPr>
        <p:spPr>
          <a:xfrm>
            <a:off x="4206244" y="5354622"/>
            <a:ext cx="5797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616DB7C-CBCE-4C96-A03A-486A6D9EB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342" y="4364600"/>
            <a:ext cx="3182626" cy="2043649"/>
          </a:xfrm>
          <a:prstGeom prst="rect">
            <a:avLst/>
          </a:prstGeom>
        </p:spPr>
      </p:pic>
      <p:pic>
        <p:nvPicPr>
          <p:cNvPr id="15" name="Picture 14">
            <a:extLst>
              <a:ext uri="{FF2B5EF4-FFF2-40B4-BE49-F238E27FC236}">
                <a16:creationId xmlns:a16="http://schemas.microsoft.com/office/drawing/2014/main" id="{C38CC4D8-7DD8-464E-8C68-2D87A075F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786" y="4315858"/>
            <a:ext cx="3401419" cy="2141132"/>
          </a:xfrm>
          <a:prstGeom prst="rect">
            <a:avLst/>
          </a:prstGeom>
        </p:spPr>
      </p:pic>
      <p:cxnSp>
        <p:nvCxnSpPr>
          <p:cNvPr id="19" name="Straight Arrow Connector 18">
            <a:extLst>
              <a:ext uri="{FF2B5EF4-FFF2-40B4-BE49-F238E27FC236}">
                <a16:creationId xmlns:a16="http://schemas.microsoft.com/office/drawing/2014/main" id="{CC3FC9D6-ED66-4ECD-93A4-5D6D8E80071C}"/>
              </a:ext>
            </a:extLst>
          </p:cNvPr>
          <p:cNvCxnSpPr/>
          <p:nvPr/>
        </p:nvCxnSpPr>
        <p:spPr>
          <a:xfrm>
            <a:off x="8004573" y="2073536"/>
            <a:ext cx="5797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12F4ED44-9D46-46C6-B932-15C7F72AF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5426" y="810505"/>
            <a:ext cx="3401419" cy="2175245"/>
          </a:xfrm>
          <a:prstGeom prst="rect">
            <a:avLst/>
          </a:prstGeom>
        </p:spPr>
      </p:pic>
      <p:pic>
        <p:nvPicPr>
          <p:cNvPr id="23" name="Picture 22">
            <a:extLst>
              <a:ext uri="{FF2B5EF4-FFF2-40B4-BE49-F238E27FC236}">
                <a16:creationId xmlns:a16="http://schemas.microsoft.com/office/drawing/2014/main" id="{EF01BFA3-B1FF-430D-BAD4-5BB7C2D4F9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9868" y="944629"/>
            <a:ext cx="3224543" cy="2029295"/>
          </a:xfrm>
          <a:prstGeom prst="rect">
            <a:avLst/>
          </a:prstGeom>
        </p:spPr>
      </p:pic>
      <p:cxnSp>
        <p:nvCxnSpPr>
          <p:cNvPr id="24" name="Straight Arrow Connector 23">
            <a:extLst>
              <a:ext uri="{FF2B5EF4-FFF2-40B4-BE49-F238E27FC236}">
                <a16:creationId xmlns:a16="http://schemas.microsoft.com/office/drawing/2014/main" id="{123E017C-33E9-4550-BAB4-7DB53BA95542}"/>
              </a:ext>
            </a:extLst>
          </p:cNvPr>
          <p:cNvCxnSpPr>
            <a:cxnSpLocks/>
          </p:cNvCxnSpPr>
          <p:nvPr/>
        </p:nvCxnSpPr>
        <p:spPr>
          <a:xfrm rot="16200000">
            <a:off x="6091502" y="3742763"/>
            <a:ext cx="5797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4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08FF-B81A-47CE-93A8-4D3D9541CE56}"/>
              </a:ext>
            </a:extLst>
          </p:cNvPr>
          <p:cNvSpPr>
            <a:spLocks noGrp="1"/>
          </p:cNvSpPr>
          <p:nvPr>
            <p:ph type="title"/>
          </p:nvPr>
        </p:nvSpPr>
        <p:spPr>
          <a:xfrm>
            <a:off x="677334" y="577328"/>
            <a:ext cx="8596668" cy="1320800"/>
          </a:xfrm>
        </p:spPr>
        <p:txBody>
          <a:bodyPr/>
          <a:lstStyle/>
          <a:p>
            <a:r>
              <a:rPr lang="en-US" dirty="0"/>
              <a:t>Review</a:t>
            </a:r>
          </a:p>
        </p:txBody>
      </p:sp>
      <p:sp>
        <p:nvSpPr>
          <p:cNvPr id="8" name="Content Placeholder 2">
            <a:extLst>
              <a:ext uri="{FF2B5EF4-FFF2-40B4-BE49-F238E27FC236}">
                <a16:creationId xmlns:a16="http://schemas.microsoft.com/office/drawing/2014/main" id="{262FC7BB-97BA-47EA-9F11-C43F51295F2A}"/>
              </a:ext>
            </a:extLst>
          </p:cNvPr>
          <p:cNvSpPr>
            <a:spLocks noGrp="1"/>
          </p:cNvSpPr>
          <p:nvPr>
            <p:ph idx="1"/>
          </p:nvPr>
        </p:nvSpPr>
        <p:spPr>
          <a:xfrm>
            <a:off x="1194508" y="1593400"/>
            <a:ext cx="8596668" cy="4535835"/>
          </a:xfrm>
        </p:spPr>
        <p:txBody>
          <a:bodyPr>
            <a:noAutofit/>
          </a:bodyPr>
          <a:lstStyle/>
          <a:p>
            <a:r>
              <a:rPr lang="en-US" sz="2800" dirty="0"/>
              <a:t>Transformations</a:t>
            </a:r>
          </a:p>
          <a:p>
            <a:pPr lvl="1"/>
            <a:r>
              <a:rPr lang="en-US" sz="2600" dirty="0"/>
              <a:t>Smoothing</a:t>
            </a:r>
          </a:p>
          <a:p>
            <a:pPr marL="457200" lvl="1" indent="0">
              <a:buNone/>
            </a:pPr>
            <a:endParaRPr lang="en-US" sz="2600" dirty="0"/>
          </a:p>
        </p:txBody>
      </p:sp>
      <p:pic>
        <p:nvPicPr>
          <p:cNvPr id="25" name="Picture 24">
            <a:extLst>
              <a:ext uri="{FF2B5EF4-FFF2-40B4-BE49-F238E27FC236}">
                <a16:creationId xmlns:a16="http://schemas.microsoft.com/office/drawing/2014/main" id="{86ABC2FF-1979-434E-900D-17BA529B1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879" y="1258565"/>
            <a:ext cx="6409401" cy="4707174"/>
          </a:xfrm>
          <a:prstGeom prst="rect">
            <a:avLst/>
          </a:prstGeom>
          <a:ln>
            <a:solidFill>
              <a:schemeClr val="tx1">
                <a:lumMod val="95000"/>
                <a:lumOff val="5000"/>
              </a:schemeClr>
            </a:solidFill>
          </a:ln>
        </p:spPr>
      </p:pic>
    </p:spTree>
    <p:extLst>
      <p:ext uri="{BB962C8B-B14F-4D97-AF65-F5344CB8AC3E}">
        <p14:creationId xmlns:p14="http://schemas.microsoft.com/office/powerpoint/2010/main" val="164437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08FF-B81A-47CE-93A8-4D3D9541CE56}"/>
              </a:ext>
            </a:extLst>
          </p:cNvPr>
          <p:cNvSpPr>
            <a:spLocks noGrp="1"/>
          </p:cNvSpPr>
          <p:nvPr>
            <p:ph type="title"/>
          </p:nvPr>
        </p:nvSpPr>
        <p:spPr>
          <a:xfrm>
            <a:off x="677334" y="577328"/>
            <a:ext cx="8596668" cy="1320800"/>
          </a:xfrm>
        </p:spPr>
        <p:txBody>
          <a:bodyPr/>
          <a:lstStyle/>
          <a:p>
            <a:r>
              <a:rPr lang="en-US" dirty="0"/>
              <a:t>Review</a:t>
            </a:r>
          </a:p>
        </p:txBody>
      </p:sp>
      <p:sp>
        <p:nvSpPr>
          <p:cNvPr id="8" name="Content Placeholder 2">
            <a:extLst>
              <a:ext uri="{FF2B5EF4-FFF2-40B4-BE49-F238E27FC236}">
                <a16:creationId xmlns:a16="http://schemas.microsoft.com/office/drawing/2014/main" id="{262FC7BB-97BA-47EA-9F11-C43F51295F2A}"/>
              </a:ext>
            </a:extLst>
          </p:cNvPr>
          <p:cNvSpPr>
            <a:spLocks noGrp="1"/>
          </p:cNvSpPr>
          <p:nvPr>
            <p:ph idx="1"/>
          </p:nvPr>
        </p:nvSpPr>
        <p:spPr>
          <a:xfrm>
            <a:off x="1194508" y="1593400"/>
            <a:ext cx="8596668" cy="4535835"/>
          </a:xfrm>
        </p:spPr>
        <p:txBody>
          <a:bodyPr>
            <a:noAutofit/>
          </a:bodyPr>
          <a:lstStyle/>
          <a:p>
            <a:r>
              <a:rPr lang="en-US" sz="2800" dirty="0"/>
              <a:t>Transformations</a:t>
            </a:r>
          </a:p>
          <a:p>
            <a:pPr lvl="1"/>
            <a:r>
              <a:rPr lang="en-US" sz="2600" dirty="0"/>
              <a:t>Smoothing</a:t>
            </a:r>
          </a:p>
          <a:p>
            <a:pPr marL="457200" lvl="1" indent="0">
              <a:buNone/>
            </a:pPr>
            <a:endParaRPr lang="en-US" sz="2600" dirty="0"/>
          </a:p>
        </p:txBody>
      </p:sp>
      <p:pic>
        <p:nvPicPr>
          <p:cNvPr id="4" name="Picture 3">
            <a:extLst>
              <a:ext uri="{FF2B5EF4-FFF2-40B4-BE49-F238E27FC236}">
                <a16:creationId xmlns:a16="http://schemas.microsoft.com/office/drawing/2014/main" id="{6B6EBB63-726C-4BDD-8EAB-CEFD00816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3" y="2739971"/>
            <a:ext cx="10578924" cy="3540701"/>
          </a:xfrm>
          <a:prstGeom prst="rect">
            <a:avLst/>
          </a:prstGeom>
        </p:spPr>
      </p:pic>
    </p:spTree>
    <p:extLst>
      <p:ext uri="{BB962C8B-B14F-4D97-AF65-F5344CB8AC3E}">
        <p14:creationId xmlns:p14="http://schemas.microsoft.com/office/powerpoint/2010/main" val="20606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08FF-B81A-47CE-93A8-4D3D9541CE56}"/>
              </a:ext>
            </a:extLst>
          </p:cNvPr>
          <p:cNvSpPr>
            <a:spLocks noGrp="1"/>
          </p:cNvSpPr>
          <p:nvPr>
            <p:ph type="title"/>
          </p:nvPr>
        </p:nvSpPr>
        <p:spPr>
          <a:xfrm>
            <a:off x="677334" y="577328"/>
            <a:ext cx="8596668" cy="1320800"/>
          </a:xfrm>
        </p:spPr>
        <p:txBody>
          <a:bodyPr/>
          <a:lstStyle/>
          <a:p>
            <a:r>
              <a:rPr lang="en-US" dirty="0"/>
              <a:t>Review</a:t>
            </a:r>
          </a:p>
        </p:txBody>
      </p:sp>
      <p:sp>
        <p:nvSpPr>
          <p:cNvPr id="8" name="Content Placeholder 2">
            <a:extLst>
              <a:ext uri="{FF2B5EF4-FFF2-40B4-BE49-F238E27FC236}">
                <a16:creationId xmlns:a16="http://schemas.microsoft.com/office/drawing/2014/main" id="{262FC7BB-97BA-47EA-9F11-C43F51295F2A}"/>
              </a:ext>
            </a:extLst>
          </p:cNvPr>
          <p:cNvSpPr>
            <a:spLocks noGrp="1"/>
          </p:cNvSpPr>
          <p:nvPr>
            <p:ph idx="1"/>
          </p:nvPr>
        </p:nvSpPr>
        <p:spPr>
          <a:xfrm>
            <a:off x="1194508" y="1593400"/>
            <a:ext cx="8596668" cy="4535835"/>
          </a:xfrm>
        </p:spPr>
        <p:txBody>
          <a:bodyPr>
            <a:noAutofit/>
          </a:bodyPr>
          <a:lstStyle/>
          <a:p>
            <a:r>
              <a:rPr lang="en-US" sz="2800" dirty="0"/>
              <a:t>Transformations</a:t>
            </a:r>
          </a:p>
          <a:p>
            <a:pPr lvl="1"/>
            <a:r>
              <a:rPr lang="en-US" sz="2600" dirty="0"/>
              <a:t>Smoothing</a:t>
            </a:r>
          </a:p>
          <a:p>
            <a:pPr marL="457200" lvl="1" indent="0">
              <a:buNone/>
            </a:pPr>
            <a:endParaRPr lang="en-US" sz="2600" dirty="0"/>
          </a:p>
        </p:txBody>
      </p:sp>
      <p:pic>
        <p:nvPicPr>
          <p:cNvPr id="4" name="Picture 3">
            <a:extLst>
              <a:ext uri="{FF2B5EF4-FFF2-40B4-BE49-F238E27FC236}">
                <a16:creationId xmlns:a16="http://schemas.microsoft.com/office/drawing/2014/main" id="{6B6EBB63-726C-4BDD-8EAB-CEFD00816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3" y="2739971"/>
            <a:ext cx="10578924" cy="3540701"/>
          </a:xfrm>
          <a:prstGeom prst="rect">
            <a:avLst/>
          </a:prstGeom>
        </p:spPr>
      </p:pic>
      <p:pic>
        <p:nvPicPr>
          <p:cNvPr id="5" name="Picture 4">
            <a:extLst>
              <a:ext uri="{FF2B5EF4-FFF2-40B4-BE49-F238E27FC236}">
                <a16:creationId xmlns:a16="http://schemas.microsoft.com/office/drawing/2014/main" id="{71EDF320-78B2-447B-80ED-48EF8D4DD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632" y="2887237"/>
            <a:ext cx="5616097" cy="3798643"/>
          </a:xfrm>
          <a:prstGeom prst="rect">
            <a:avLst/>
          </a:prstGeom>
        </p:spPr>
      </p:pic>
    </p:spTree>
    <p:extLst>
      <p:ext uri="{BB962C8B-B14F-4D97-AF65-F5344CB8AC3E}">
        <p14:creationId xmlns:p14="http://schemas.microsoft.com/office/powerpoint/2010/main" val="86089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08FF-B81A-47CE-93A8-4D3D9541CE56}"/>
              </a:ext>
            </a:extLst>
          </p:cNvPr>
          <p:cNvSpPr>
            <a:spLocks noGrp="1"/>
          </p:cNvSpPr>
          <p:nvPr>
            <p:ph type="title"/>
          </p:nvPr>
        </p:nvSpPr>
        <p:spPr>
          <a:xfrm>
            <a:off x="677334" y="577328"/>
            <a:ext cx="8596668" cy="1320800"/>
          </a:xfrm>
        </p:spPr>
        <p:txBody>
          <a:bodyPr/>
          <a:lstStyle/>
          <a:p>
            <a:r>
              <a:rPr lang="en-US" dirty="0"/>
              <a:t>Review</a:t>
            </a:r>
          </a:p>
        </p:txBody>
      </p:sp>
      <p:sp>
        <p:nvSpPr>
          <p:cNvPr id="8" name="Content Placeholder 2">
            <a:extLst>
              <a:ext uri="{FF2B5EF4-FFF2-40B4-BE49-F238E27FC236}">
                <a16:creationId xmlns:a16="http://schemas.microsoft.com/office/drawing/2014/main" id="{262FC7BB-97BA-47EA-9F11-C43F51295F2A}"/>
              </a:ext>
            </a:extLst>
          </p:cNvPr>
          <p:cNvSpPr>
            <a:spLocks noGrp="1"/>
          </p:cNvSpPr>
          <p:nvPr>
            <p:ph idx="1"/>
          </p:nvPr>
        </p:nvSpPr>
        <p:spPr>
          <a:xfrm>
            <a:off x="1194508" y="1593400"/>
            <a:ext cx="8596668" cy="4535835"/>
          </a:xfrm>
        </p:spPr>
        <p:txBody>
          <a:bodyPr>
            <a:noAutofit/>
          </a:bodyPr>
          <a:lstStyle/>
          <a:p>
            <a:r>
              <a:rPr lang="en-US" sz="2800" dirty="0"/>
              <a:t>Transformations</a:t>
            </a:r>
          </a:p>
          <a:p>
            <a:pPr lvl="1"/>
            <a:r>
              <a:rPr lang="en-US" sz="2600" dirty="0"/>
              <a:t>Reducing Dimension</a:t>
            </a:r>
          </a:p>
          <a:p>
            <a:pPr marL="457200" lvl="1" indent="0">
              <a:buNone/>
            </a:pPr>
            <a:endParaRPr lang="en-US" sz="2600" dirty="0"/>
          </a:p>
        </p:txBody>
      </p:sp>
      <p:pic>
        <p:nvPicPr>
          <p:cNvPr id="10" name="Picture 9">
            <a:extLst>
              <a:ext uri="{FF2B5EF4-FFF2-40B4-BE49-F238E27FC236}">
                <a16:creationId xmlns:a16="http://schemas.microsoft.com/office/drawing/2014/main" id="{5FD6D14F-0673-4E3B-B19A-3FDBC18E5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670" y="2914200"/>
            <a:ext cx="8749157" cy="3455452"/>
          </a:xfrm>
          <a:prstGeom prst="rect">
            <a:avLst/>
          </a:prstGeom>
        </p:spPr>
      </p:pic>
      <p:sp>
        <p:nvSpPr>
          <p:cNvPr id="3" name="Rectangle 2">
            <a:extLst>
              <a:ext uri="{FF2B5EF4-FFF2-40B4-BE49-F238E27FC236}">
                <a16:creationId xmlns:a16="http://schemas.microsoft.com/office/drawing/2014/main" id="{B8CA214B-B390-4FB5-A690-31992F5B7987}"/>
              </a:ext>
            </a:extLst>
          </p:cNvPr>
          <p:cNvSpPr/>
          <p:nvPr/>
        </p:nvSpPr>
        <p:spPr>
          <a:xfrm>
            <a:off x="8326419" y="2914200"/>
            <a:ext cx="3302597" cy="3215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15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D6D14F-0673-4E3B-B19A-3FDBC18E5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749" y="3232147"/>
            <a:ext cx="8749157" cy="3455452"/>
          </a:xfrm>
          <a:prstGeom prst="rect">
            <a:avLst/>
          </a:prstGeom>
        </p:spPr>
      </p:pic>
      <p:sp>
        <p:nvSpPr>
          <p:cNvPr id="2" name="Title 1">
            <a:extLst>
              <a:ext uri="{FF2B5EF4-FFF2-40B4-BE49-F238E27FC236}">
                <a16:creationId xmlns:a16="http://schemas.microsoft.com/office/drawing/2014/main" id="{1A7C08FF-B81A-47CE-93A8-4D3D9541CE56}"/>
              </a:ext>
            </a:extLst>
          </p:cNvPr>
          <p:cNvSpPr>
            <a:spLocks noGrp="1"/>
          </p:cNvSpPr>
          <p:nvPr>
            <p:ph type="title"/>
          </p:nvPr>
        </p:nvSpPr>
        <p:spPr>
          <a:xfrm>
            <a:off x="677334" y="577328"/>
            <a:ext cx="8596668" cy="1320800"/>
          </a:xfrm>
        </p:spPr>
        <p:txBody>
          <a:bodyPr/>
          <a:lstStyle/>
          <a:p>
            <a:r>
              <a:rPr lang="en-US" dirty="0"/>
              <a:t>Review</a:t>
            </a:r>
          </a:p>
        </p:txBody>
      </p:sp>
      <p:sp>
        <p:nvSpPr>
          <p:cNvPr id="8" name="Content Placeholder 2">
            <a:extLst>
              <a:ext uri="{FF2B5EF4-FFF2-40B4-BE49-F238E27FC236}">
                <a16:creationId xmlns:a16="http://schemas.microsoft.com/office/drawing/2014/main" id="{262FC7BB-97BA-47EA-9F11-C43F51295F2A}"/>
              </a:ext>
            </a:extLst>
          </p:cNvPr>
          <p:cNvSpPr>
            <a:spLocks noGrp="1"/>
          </p:cNvSpPr>
          <p:nvPr>
            <p:ph idx="1"/>
          </p:nvPr>
        </p:nvSpPr>
        <p:spPr>
          <a:xfrm>
            <a:off x="1194508" y="1593400"/>
            <a:ext cx="8596668" cy="4535835"/>
          </a:xfrm>
        </p:spPr>
        <p:txBody>
          <a:bodyPr>
            <a:noAutofit/>
          </a:bodyPr>
          <a:lstStyle/>
          <a:p>
            <a:r>
              <a:rPr lang="en-US" sz="2800" dirty="0"/>
              <a:t>Transformations</a:t>
            </a:r>
          </a:p>
          <a:p>
            <a:pPr lvl="1"/>
            <a:r>
              <a:rPr lang="en-US" sz="2600" dirty="0"/>
              <a:t>Reducing Dimension</a:t>
            </a:r>
          </a:p>
          <a:p>
            <a:pPr lvl="2"/>
            <a:r>
              <a:rPr lang="en-US" sz="2400" dirty="0"/>
              <a:t>Many rows</a:t>
            </a:r>
          </a:p>
          <a:p>
            <a:pPr lvl="2"/>
            <a:r>
              <a:rPr lang="en-US" sz="2400" dirty="0"/>
              <a:t>Many columns </a:t>
            </a:r>
          </a:p>
          <a:p>
            <a:pPr marL="457200" lvl="1" indent="0">
              <a:buNone/>
            </a:pPr>
            <a:endParaRPr lang="en-US" sz="2600" dirty="0"/>
          </a:p>
          <a:p>
            <a:pPr marL="457200" lvl="1" indent="0">
              <a:buNone/>
            </a:pPr>
            <a:endParaRPr lang="en-US" sz="2600" dirty="0"/>
          </a:p>
        </p:txBody>
      </p:sp>
    </p:spTree>
    <p:extLst>
      <p:ext uri="{BB962C8B-B14F-4D97-AF65-F5344CB8AC3E}">
        <p14:creationId xmlns:p14="http://schemas.microsoft.com/office/powerpoint/2010/main" val="1748525894"/>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3769</TotalTime>
  <Words>2004</Words>
  <Application>Microsoft Office PowerPoint</Application>
  <PresentationFormat>Widescreen</PresentationFormat>
  <Paragraphs>402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Trebuchet MS</vt:lpstr>
      <vt:lpstr>Wingdings 3</vt:lpstr>
      <vt:lpstr>Facet</vt:lpstr>
      <vt:lpstr>DS-UA 112  Introduction to Data Science</vt:lpstr>
      <vt:lpstr>Announcements</vt:lpstr>
      <vt:lpstr>Review</vt:lpstr>
      <vt:lpstr>Review</vt:lpstr>
      <vt:lpstr>Review</vt:lpstr>
      <vt:lpstr>Review</vt:lpstr>
      <vt:lpstr>Review</vt:lpstr>
      <vt:lpstr>Review</vt:lpstr>
      <vt:lpstr>Review</vt:lpstr>
      <vt:lpstr>Agenda</vt:lpstr>
      <vt:lpstr>String Methods  </vt:lpstr>
      <vt:lpstr>Regular Expressions  </vt:lpstr>
      <vt:lpstr>Regular Expressions  </vt:lpstr>
      <vt:lpstr>String Methods vs Regex  </vt:lpstr>
      <vt:lpstr>String Methods vs Regex vs pandas (DEMO)  </vt:lpstr>
      <vt:lpstr>Properties of Data   </vt:lpstr>
      <vt:lpstr>Properties of Data   </vt:lpstr>
      <vt:lpstr>Data Types: Statistical vs Computational  </vt:lpstr>
      <vt:lpstr>Data Types: Statistical vs Computational  </vt:lpstr>
      <vt:lpstr>Properties of Data   </vt:lpstr>
      <vt:lpstr>Properties of Data   </vt:lpstr>
      <vt:lpstr>Properties of Data   </vt:lpstr>
      <vt:lpstr>Properties of Data   </vt:lpstr>
      <vt:lpstr>Data Formats for Websites  </vt:lpstr>
      <vt:lpstr>JavaScript Object Notation  </vt:lpstr>
      <vt:lpstr>eXtensible Markup Language  </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DS-UA 112 Introduction to Data Science</dc:title>
  <dc:creator>richa</dc:creator>
  <cp:lastModifiedBy>Christopher Policastro</cp:lastModifiedBy>
  <cp:revision>463</cp:revision>
  <cp:lastPrinted>2019-10-07T20:26:10Z</cp:lastPrinted>
  <dcterms:created xsi:type="dcterms:W3CDTF">2019-09-01T15:03:14Z</dcterms:created>
  <dcterms:modified xsi:type="dcterms:W3CDTF">2019-10-15T19:42:59Z</dcterms:modified>
</cp:coreProperties>
</file>