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1315EE1-1705-4E7C-BCDE-EE4747B59681}" type="datetimeFigureOut">
              <a:rPr lang="es-ES_tradnl" smtClean="0"/>
              <a:t>11/04/2020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6156F2A-790F-4E81-98FA-2FE7C279DD70}" type="slidenum">
              <a:rPr lang="es-ES_tradnl" smtClean="0"/>
              <a:t>‹Nº›</a:t>
            </a:fld>
            <a:endParaRPr lang="es-ES_tradnl"/>
          </a:p>
        </p:txBody>
      </p:sp>
    </p:spTree>
    <p:extLst>
      <p:ext uri="{BB962C8B-B14F-4D97-AF65-F5344CB8AC3E}">
        <p14:creationId xmlns:p14="http://schemas.microsoft.com/office/powerpoint/2010/main" val="2017061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1315EE1-1705-4E7C-BCDE-EE4747B59681}" type="datetimeFigureOut">
              <a:rPr lang="es-ES_tradnl" smtClean="0"/>
              <a:t>11/04/2020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6156F2A-790F-4E81-98FA-2FE7C279DD70}" type="slidenum">
              <a:rPr lang="es-ES_tradnl" smtClean="0"/>
              <a:t>‹Nº›</a:t>
            </a:fld>
            <a:endParaRPr lang="es-ES_tradnl"/>
          </a:p>
        </p:txBody>
      </p:sp>
    </p:spTree>
    <p:extLst>
      <p:ext uri="{BB962C8B-B14F-4D97-AF65-F5344CB8AC3E}">
        <p14:creationId xmlns:p14="http://schemas.microsoft.com/office/powerpoint/2010/main" val="192581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1315EE1-1705-4E7C-BCDE-EE4747B59681}" type="datetimeFigureOut">
              <a:rPr lang="es-ES_tradnl" smtClean="0"/>
              <a:t>11/04/2020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6156F2A-790F-4E81-98FA-2FE7C279DD70}" type="slidenum">
              <a:rPr lang="es-ES_tradnl" smtClean="0"/>
              <a:t>‹Nº›</a:t>
            </a:fld>
            <a:endParaRPr lang="es-ES_tradnl"/>
          </a:p>
        </p:txBody>
      </p:sp>
    </p:spTree>
    <p:extLst>
      <p:ext uri="{BB962C8B-B14F-4D97-AF65-F5344CB8AC3E}">
        <p14:creationId xmlns:p14="http://schemas.microsoft.com/office/powerpoint/2010/main" val="2234483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1315EE1-1705-4E7C-BCDE-EE4747B59681}" type="datetimeFigureOut">
              <a:rPr lang="es-ES_tradnl" smtClean="0"/>
              <a:t>11/04/2020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6156F2A-790F-4E81-98FA-2FE7C279DD70}" type="slidenum">
              <a:rPr lang="es-ES_tradnl" smtClean="0"/>
              <a:t>‹Nº›</a:t>
            </a:fld>
            <a:endParaRPr lang="es-ES_tradnl"/>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38341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1315EE1-1705-4E7C-BCDE-EE4747B59681}" type="datetimeFigureOut">
              <a:rPr lang="es-ES_tradnl" smtClean="0"/>
              <a:t>11/04/2020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6156F2A-790F-4E81-98FA-2FE7C279DD70}" type="slidenum">
              <a:rPr lang="es-ES_tradnl" smtClean="0"/>
              <a:t>‹Nº›</a:t>
            </a:fld>
            <a:endParaRPr lang="es-ES_tradnl"/>
          </a:p>
        </p:txBody>
      </p:sp>
    </p:spTree>
    <p:extLst>
      <p:ext uri="{BB962C8B-B14F-4D97-AF65-F5344CB8AC3E}">
        <p14:creationId xmlns:p14="http://schemas.microsoft.com/office/powerpoint/2010/main" val="2346760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1315EE1-1705-4E7C-BCDE-EE4747B59681}" type="datetimeFigureOut">
              <a:rPr lang="es-ES_tradnl" smtClean="0"/>
              <a:t>11/04/2020</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36156F2A-790F-4E81-98FA-2FE7C279DD70}" type="slidenum">
              <a:rPr lang="es-ES_tradnl" smtClean="0"/>
              <a:t>‹Nº›</a:t>
            </a:fld>
            <a:endParaRPr lang="es-ES_tradnl"/>
          </a:p>
        </p:txBody>
      </p:sp>
    </p:spTree>
    <p:extLst>
      <p:ext uri="{BB962C8B-B14F-4D97-AF65-F5344CB8AC3E}">
        <p14:creationId xmlns:p14="http://schemas.microsoft.com/office/powerpoint/2010/main" val="1036236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1315EE1-1705-4E7C-BCDE-EE4747B59681}" type="datetimeFigureOut">
              <a:rPr lang="es-ES_tradnl" smtClean="0"/>
              <a:t>11/04/2020</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36156F2A-790F-4E81-98FA-2FE7C279DD70}" type="slidenum">
              <a:rPr lang="es-ES_tradnl" smtClean="0"/>
              <a:t>‹Nº›</a:t>
            </a:fld>
            <a:endParaRPr lang="es-ES_tradnl"/>
          </a:p>
        </p:txBody>
      </p:sp>
    </p:spTree>
    <p:extLst>
      <p:ext uri="{BB962C8B-B14F-4D97-AF65-F5344CB8AC3E}">
        <p14:creationId xmlns:p14="http://schemas.microsoft.com/office/powerpoint/2010/main" val="4264208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1315EE1-1705-4E7C-BCDE-EE4747B59681}" type="datetimeFigureOut">
              <a:rPr lang="es-ES_tradnl" smtClean="0"/>
              <a:t>11/04/2020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6156F2A-790F-4E81-98FA-2FE7C279DD70}" type="slidenum">
              <a:rPr lang="es-ES_tradnl" smtClean="0"/>
              <a:t>‹Nº›</a:t>
            </a:fld>
            <a:endParaRPr lang="es-ES_tradnl"/>
          </a:p>
        </p:txBody>
      </p:sp>
    </p:spTree>
    <p:extLst>
      <p:ext uri="{BB962C8B-B14F-4D97-AF65-F5344CB8AC3E}">
        <p14:creationId xmlns:p14="http://schemas.microsoft.com/office/powerpoint/2010/main" val="297763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1315EE1-1705-4E7C-BCDE-EE4747B59681}" type="datetimeFigureOut">
              <a:rPr lang="es-ES_tradnl" smtClean="0"/>
              <a:t>11/04/2020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6156F2A-790F-4E81-98FA-2FE7C279DD70}" type="slidenum">
              <a:rPr lang="es-ES_tradnl" smtClean="0"/>
              <a:t>‹Nº›</a:t>
            </a:fld>
            <a:endParaRPr lang="es-ES_tradnl"/>
          </a:p>
        </p:txBody>
      </p:sp>
    </p:spTree>
    <p:extLst>
      <p:ext uri="{BB962C8B-B14F-4D97-AF65-F5344CB8AC3E}">
        <p14:creationId xmlns:p14="http://schemas.microsoft.com/office/powerpoint/2010/main" val="148569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1315EE1-1705-4E7C-BCDE-EE4747B59681}" type="datetimeFigureOut">
              <a:rPr lang="es-ES_tradnl" smtClean="0"/>
              <a:t>11/04/2020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6156F2A-790F-4E81-98FA-2FE7C279DD70}" type="slidenum">
              <a:rPr lang="es-ES_tradnl" smtClean="0"/>
              <a:t>‹Nº›</a:t>
            </a:fld>
            <a:endParaRPr lang="es-ES_tradnl"/>
          </a:p>
        </p:txBody>
      </p:sp>
    </p:spTree>
    <p:extLst>
      <p:ext uri="{BB962C8B-B14F-4D97-AF65-F5344CB8AC3E}">
        <p14:creationId xmlns:p14="http://schemas.microsoft.com/office/powerpoint/2010/main" val="344161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1315EE1-1705-4E7C-BCDE-EE4747B59681}" type="datetimeFigureOut">
              <a:rPr lang="es-ES_tradnl" smtClean="0"/>
              <a:t>11/04/2020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6156F2A-790F-4E81-98FA-2FE7C279DD70}" type="slidenum">
              <a:rPr lang="es-ES_tradnl" smtClean="0"/>
              <a:t>‹Nº›</a:t>
            </a:fld>
            <a:endParaRPr lang="es-ES_tradnl"/>
          </a:p>
        </p:txBody>
      </p:sp>
    </p:spTree>
    <p:extLst>
      <p:ext uri="{BB962C8B-B14F-4D97-AF65-F5344CB8AC3E}">
        <p14:creationId xmlns:p14="http://schemas.microsoft.com/office/powerpoint/2010/main" val="166165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1315EE1-1705-4E7C-BCDE-EE4747B59681}" type="datetimeFigureOut">
              <a:rPr lang="es-ES_tradnl" smtClean="0"/>
              <a:t>11/04/2020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6156F2A-790F-4E81-98FA-2FE7C279DD70}" type="slidenum">
              <a:rPr lang="es-ES_tradnl" smtClean="0"/>
              <a:t>‹Nº›</a:t>
            </a:fld>
            <a:endParaRPr lang="es-ES_tradnl"/>
          </a:p>
        </p:txBody>
      </p:sp>
    </p:spTree>
    <p:extLst>
      <p:ext uri="{BB962C8B-B14F-4D97-AF65-F5344CB8AC3E}">
        <p14:creationId xmlns:p14="http://schemas.microsoft.com/office/powerpoint/2010/main" val="354543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1315EE1-1705-4E7C-BCDE-EE4747B59681}" type="datetimeFigureOut">
              <a:rPr lang="es-ES_tradnl" smtClean="0"/>
              <a:t>11/04/2020</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36156F2A-790F-4E81-98FA-2FE7C279DD70}" type="slidenum">
              <a:rPr lang="es-ES_tradnl" smtClean="0"/>
              <a:t>‹Nº›</a:t>
            </a:fld>
            <a:endParaRPr lang="es-ES_tradnl"/>
          </a:p>
        </p:txBody>
      </p:sp>
    </p:spTree>
    <p:extLst>
      <p:ext uri="{BB962C8B-B14F-4D97-AF65-F5344CB8AC3E}">
        <p14:creationId xmlns:p14="http://schemas.microsoft.com/office/powerpoint/2010/main" val="3543683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1315EE1-1705-4E7C-BCDE-EE4747B59681}" type="datetimeFigureOut">
              <a:rPr lang="es-ES_tradnl" smtClean="0"/>
              <a:t>11/04/2020</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36156F2A-790F-4E81-98FA-2FE7C279DD70}" type="slidenum">
              <a:rPr lang="es-ES_tradnl" smtClean="0"/>
              <a:t>‹Nº›</a:t>
            </a:fld>
            <a:endParaRPr lang="es-ES_tradnl"/>
          </a:p>
        </p:txBody>
      </p:sp>
    </p:spTree>
    <p:extLst>
      <p:ext uri="{BB962C8B-B14F-4D97-AF65-F5344CB8AC3E}">
        <p14:creationId xmlns:p14="http://schemas.microsoft.com/office/powerpoint/2010/main" val="1452396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315EE1-1705-4E7C-BCDE-EE4747B59681}" type="datetimeFigureOut">
              <a:rPr lang="es-ES_tradnl" smtClean="0"/>
              <a:t>11/04/2020</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36156F2A-790F-4E81-98FA-2FE7C279DD70}" type="slidenum">
              <a:rPr lang="es-ES_tradnl" smtClean="0"/>
              <a:t>‹Nº›</a:t>
            </a:fld>
            <a:endParaRPr lang="es-ES_tradnl"/>
          </a:p>
        </p:txBody>
      </p:sp>
    </p:spTree>
    <p:extLst>
      <p:ext uri="{BB962C8B-B14F-4D97-AF65-F5344CB8AC3E}">
        <p14:creationId xmlns:p14="http://schemas.microsoft.com/office/powerpoint/2010/main" val="1565013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1315EE1-1705-4E7C-BCDE-EE4747B59681}" type="datetimeFigureOut">
              <a:rPr lang="es-ES_tradnl" smtClean="0"/>
              <a:t>11/04/2020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6156F2A-790F-4E81-98FA-2FE7C279DD70}" type="slidenum">
              <a:rPr lang="es-ES_tradnl" smtClean="0"/>
              <a:t>‹Nº›</a:t>
            </a:fld>
            <a:endParaRPr lang="es-ES_tradnl"/>
          </a:p>
        </p:txBody>
      </p:sp>
    </p:spTree>
    <p:extLst>
      <p:ext uri="{BB962C8B-B14F-4D97-AF65-F5344CB8AC3E}">
        <p14:creationId xmlns:p14="http://schemas.microsoft.com/office/powerpoint/2010/main" val="4092557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1315EE1-1705-4E7C-BCDE-EE4747B59681}" type="datetimeFigureOut">
              <a:rPr lang="es-ES_tradnl" smtClean="0"/>
              <a:t>11/04/2020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6156F2A-790F-4E81-98FA-2FE7C279DD70}" type="slidenum">
              <a:rPr lang="es-ES_tradnl" smtClean="0"/>
              <a:t>‹Nº›</a:t>
            </a:fld>
            <a:endParaRPr lang="es-ES_tradnl"/>
          </a:p>
        </p:txBody>
      </p:sp>
    </p:spTree>
    <p:extLst>
      <p:ext uri="{BB962C8B-B14F-4D97-AF65-F5344CB8AC3E}">
        <p14:creationId xmlns:p14="http://schemas.microsoft.com/office/powerpoint/2010/main" val="52899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1315EE1-1705-4E7C-BCDE-EE4747B59681}" type="datetimeFigureOut">
              <a:rPr lang="es-ES_tradnl" smtClean="0"/>
              <a:t>11/04/2020</a:t>
            </a:fld>
            <a:endParaRPr lang="es-ES_tradnl"/>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ES_tradn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6156F2A-790F-4E81-98FA-2FE7C279DD70}" type="slidenum">
              <a:rPr lang="es-ES_tradnl" smtClean="0"/>
              <a:t>‹Nº›</a:t>
            </a:fld>
            <a:endParaRPr lang="es-ES_tradnl"/>
          </a:p>
        </p:txBody>
      </p:sp>
    </p:spTree>
    <p:extLst>
      <p:ext uri="{BB962C8B-B14F-4D97-AF65-F5344CB8AC3E}">
        <p14:creationId xmlns:p14="http://schemas.microsoft.com/office/powerpoint/2010/main" val="39180838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Districts_of_Barcelon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D4EEE7-47D0-4F51-AABA-397BB4D22ADE}"/>
              </a:ext>
            </a:extLst>
          </p:cNvPr>
          <p:cNvSpPr>
            <a:spLocks noGrp="1"/>
          </p:cNvSpPr>
          <p:nvPr>
            <p:ph type="ctrTitle"/>
          </p:nvPr>
        </p:nvSpPr>
        <p:spPr>
          <a:xfrm>
            <a:off x="1375983" y="1723385"/>
            <a:ext cx="9440034" cy="1828801"/>
          </a:xfrm>
        </p:spPr>
        <p:txBody>
          <a:bodyPr>
            <a:normAutofit fontScale="90000"/>
          </a:bodyPr>
          <a:lstStyle/>
          <a:p>
            <a:r>
              <a:rPr lang="en-GB" b="1" dirty="0"/>
              <a:t>COURSERA CAPSTONE: </a:t>
            </a:r>
            <a:br>
              <a:rPr lang="es-ES_tradnl" dirty="0"/>
            </a:br>
            <a:r>
              <a:rPr lang="en-GB" b="1" dirty="0"/>
              <a:t>OPENING A GYM IN BARCELONA</a:t>
            </a:r>
            <a:br>
              <a:rPr lang="es-ES_tradnl" dirty="0"/>
            </a:br>
            <a:endParaRPr lang="es-ES_tradnl" dirty="0"/>
          </a:p>
        </p:txBody>
      </p:sp>
      <p:sp>
        <p:nvSpPr>
          <p:cNvPr id="4" name="CuadroTexto 3">
            <a:extLst>
              <a:ext uri="{FF2B5EF4-FFF2-40B4-BE49-F238E27FC236}">
                <a16:creationId xmlns:a16="http://schemas.microsoft.com/office/drawing/2014/main" id="{43F141D3-9387-43C2-8AC9-4BADB2DC8CCE}"/>
              </a:ext>
            </a:extLst>
          </p:cNvPr>
          <p:cNvSpPr txBox="1"/>
          <p:nvPr/>
        </p:nvSpPr>
        <p:spPr>
          <a:xfrm>
            <a:off x="4599611" y="3123506"/>
            <a:ext cx="10981765" cy="2462213"/>
          </a:xfrm>
          <a:prstGeom prst="rect">
            <a:avLst/>
          </a:prstGeom>
          <a:noFill/>
        </p:spPr>
        <p:txBody>
          <a:bodyPr wrap="square" rtlCol="0">
            <a:spAutoFit/>
          </a:bodyPr>
          <a:lstStyle/>
          <a:p>
            <a:pPr marL="342900" indent="-342900">
              <a:buAutoNum type="arabicPeriod"/>
            </a:pPr>
            <a:r>
              <a:rPr lang="es-ES" sz="2200" dirty="0"/>
              <a:t>INTRODUCTION</a:t>
            </a:r>
          </a:p>
          <a:p>
            <a:pPr marL="342900" indent="-342900">
              <a:buAutoNum type="arabicPeriod"/>
            </a:pPr>
            <a:r>
              <a:rPr lang="es-ES" sz="2200" dirty="0"/>
              <a:t>BUSINESS PORBLEM</a:t>
            </a:r>
          </a:p>
          <a:p>
            <a:pPr marL="342900" indent="-342900">
              <a:buAutoNum type="arabicPeriod"/>
            </a:pPr>
            <a:r>
              <a:rPr lang="es-ES" sz="2200" dirty="0"/>
              <a:t>DATA</a:t>
            </a:r>
          </a:p>
          <a:p>
            <a:pPr marL="342900" indent="-342900">
              <a:buAutoNum type="arabicPeriod"/>
            </a:pPr>
            <a:r>
              <a:rPr lang="es-ES" sz="2200" dirty="0"/>
              <a:t>METHODOLOGY</a:t>
            </a:r>
          </a:p>
          <a:p>
            <a:pPr marL="342900" indent="-342900">
              <a:buAutoNum type="arabicPeriod"/>
            </a:pPr>
            <a:r>
              <a:rPr lang="es-ES" sz="2200" dirty="0"/>
              <a:t>RESULTS</a:t>
            </a:r>
          </a:p>
          <a:p>
            <a:pPr marL="342900" indent="-342900">
              <a:buAutoNum type="arabicPeriod"/>
            </a:pPr>
            <a:r>
              <a:rPr lang="es-ES" sz="2200" dirty="0"/>
              <a:t>DISCUSSION</a:t>
            </a:r>
          </a:p>
          <a:p>
            <a:pPr marL="342900" indent="-342900">
              <a:buAutoNum type="arabicPeriod"/>
            </a:pPr>
            <a:r>
              <a:rPr lang="es-ES" sz="2200" dirty="0"/>
              <a:t>CONCLUSION</a:t>
            </a:r>
            <a:endParaRPr lang="es-ES_tradnl" sz="2200" dirty="0"/>
          </a:p>
        </p:txBody>
      </p:sp>
    </p:spTree>
    <p:extLst>
      <p:ext uri="{BB962C8B-B14F-4D97-AF65-F5344CB8AC3E}">
        <p14:creationId xmlns:p14="http://schemas.microsoft.com/office/powerpoint/2010/main" val="2744105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490D0C8-EA8E-4018-84F9-1E475DFED84D}"/>
              </a:ext>
            </a:extLst>
          </p:cNvPr>
          <p:cNvSpPr>
            <a:spLocks noGrp="1"/>
          </p:cNvSpPr>
          <p:nvPr>
            <p:ph idx="1"/>
          </p:nvPr>
        </p:nvSpPr>
        <p:spPr>
          <a:xfrm>
            <a:off x="919119" y="905256"/>
            <a:ext cx="10353762" cy="5047488"/>
          </a:xfrm>
        </p:spPr>
        <p:txBody>
          <a:bodyPr>
            <a:normAutofit lnSpcReduction="10000"/>
          </a:bodyPr>
          <a:lstStyle/>
          <a:p>
            <a:r>
              <a:rPr lang="en-GB" sz="3000" dirty="0">
                <a:effectLst/>
              </a:rPr>
              <a:t>Having acknowledged that the </a:t>
            </a:r>
            <a:r>
              <a:rPr lang="en-GB" sz="3000" dirty="0" err="1">
                <a:effectLst/>
              </a:rPr>
              <a:t>neighborhoods</a:t>
            </a:r>
            <a:r>
              <a:rPr lang="en-GB" sz="3000" dirty="0">
                <a:effectLst/>
              </a:rPr>
              <a:t> from the third cluster have less relative frequency of gyms, it would be a wise decision for the possible gym owner/creator to start his business in any of the 44 </a:t>
            </a:r>
            <a:r>
              <a:rPr lang="en-GB" sz="3000" dirty="0" err="1">
                <a:effectLst/>
              </a:rPr>
              <a:t>neighborhoods</a:t>
            </a:r>
            <a:r>
              <a:rPr lang="en-GB" sz="3000" dirty="0">
                <a:effectLst/>
              </a:rPr>
              <a:t> belonging to that cluster.</a:t>
            </a:r>
            <a:endParaRPr lang="es-ES_tradnl" sz="3000" dirty="0">
              <a:effectLst/>
            </a:endParaRPr>
          </a:p>
          <a:p>
            <a:r>
              <a:rPr lang="en-GB" sz="3000" dirty="0">
                <a:effectLst/>
              </a:rPr>
              <a:t>However, having such a wide range of options to choose from, it would possibly be convenient to follow with this research in the future, taking into account other variables like population per </a:t>
            </a:r>
            <a:r>
              <a:rPr lang="en-GB" sz="3000" dirty="0" err="1">
                <a:effectLst/>
              </a:rPr>
              <a:t>neighborhood</a:t>
            </a:r>
            <a:r>
              <a:rPr lang="en-GB" sz="3000" dirty="0">
                <a:effectLst/>
              </a:rPr>
              <a:t>, mean age, sex… which can all influence the probability of success of opening a gym and making it work properly.</a:t>
            </a:r>
            <a:endParaRPr lang="es-ES_tradnl" sz="3000" dirty="0">
              <a:effectLst/>
            </a:endParaRPr>
          </a:p>
          <a:p>
            <a:endParaRPr lang="es-ES_tradnl" dirty="0"/>
          </a:p>
        </p:txBody>
      </p:sp>
    </p:spTree>
    <p:extLst>
      <p:ext uri="{BB962C8B-B14F-4D97-AF65-F5344CB8AC3E}">
        <p14:creationId xmlns:p14="http://schemas.microsoft.com/office/powerpoint/2010/main" val="1995902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976471-B1DF-41BA-8539-A7F525877BF3}"/>
              </a:ext>
            </a:extLst>
          </p:cNvPr>
          <p:cNvSpPr>
            <a:spLocks noGrp="1"/>
          </p:cNvSpPr>
          <p:nvPr>
            <p:ph type="title"/>
          </p:nvPr>
        </p:nvSpPr>
        <p:spPr/>
        <p:txBody>
          <a:bodyPr/>
          <a:lstStyle/>
          <a:p>
            <a:r>
              <a:rPr lang="es-ES" dirty="0"/>
              <a:t>BUSINESS PROBLEM</a:t>
            </a:r>
            <a:endParaRPr lang="es-ES_tradnl" dirty="0"/>
          </a:p>
        </p:txBody>
      </p:sp>
      <p:sp>
        <p:nvSpPr>
          <p:cNvPr id="3" name="Marcador de contenido 2">
            <a:extLst>
              <a:ext uri="{FF2B5EF4-FFF2-40B4-BE49-F238E27FC236}">
                <a16:creationId xmlns:a16="http://schemas.microsoft.com/office/drawing/2014/main" id="{62913838-755F-4C15-8F86-0A7D8092DA0A}"/>
              </a:ext>
            </a:extLst>
          </p:cNvPr>
          <p:cNvSpPr>
            <a:spLocks noGrp="1"/>
          </p:cNvSpPr>
          <p:nvPr>
            <p:ph idx="1"/>
          </p:nvPr>
        </p:nvSpPr>
        <p:spPr>
          <a:xfrm>
            <a:off x="913794" y="1732449"/>
            <a:ext cx="11131901" cy="4515951"/>
          </a:xfrm>
        </p:spPr>
        <p:txBody>
          <a:bodyPr>
            <a:normAutofit/>
          </a:bodyPr>
          <a:lstStyle/>
          <a:p>
            <a:r>
              <a:rPr lang="en-US" dirty="0"/>
              <a:t>The process of selection  of a place to start a new business is always  a key aspect for the correct development of it.</a:t>
            </a:r>
          </a:p>
          <a:p>
            <a:r>
              <a:rPr lang="en-US" dirty="0"/>
              <a:t>To do so, various factors are to be considered, being the existing competence one of the most important (if not the most).</a:t>
            </a:r>
          </a:p>
          <a:p>
            <a:r>
              <a:rPr lang="en-US" dirty="0"/>
              <a:t>The objective of this project is to go through this process, having focused on the gym industry. This business problem is of big relevance nowadays because of the current isolation situation in Barcelona, Spain, where our research is going to be done.</a:t>
            </a:r>
          </a:p>
          <a:p>
            <a:r>
              <a:rPr lang="en-GB" dirty="0">
                <a:effectLst/>
              </a:rPr>
              <a:t>Throughout the use of Data Science, paired with Machine Learning algorithms (such as K-means clustering), the different suburbs in the city will be classified according to the amount of gyms they have or do not have. By doing so, it will be determined if opening a gym is a good opportunity as a whole, and if so, what are the best suburbs to do so in Barcelona</a:t>
            </a:r>
            <a:endParaRPr lang="en-US" dirty="0"/>
          </a:p>
          <a:p>
            <a:endParaRPr lang="es-ES_tradnl" dirty="0"/>
          </a:p>
        </p:txBody>
      </p:sp>
    </p:spTree>
    <p:extLst>
      <p:ext uri="{BB962C8B-B14F-4D97-AF65-F5344CB8AC3E}">
        <p14:creationId xmlns:p14="http://schemas.microsoft.com/office/powerpoint/2010/main" val="310368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976471-B1DF-41BA-8539-A7F525877BF3}"/>
              </a:ext>
            </a:extLst>
          </p:cNvPr>
          <p:cNvSpPr>
            <a:spLocks noGrp="1"/>
          </p:cNvSpPr>
          <p:nvPr>
            <p:ph type="title"/>
          </p:nvPr>
        </p:nvSpPr>
        <p:spPr/>
        <p:txBody>
          <a:bodyPr/>
          <a:lstStyle/>
          <a:p>
            <a:r>
              <a:rPr lang="es-ES" dirty="0"/>
              <a:t>DATA</a:t>
            </a:r>
            <a:endParaRPr lang="es-ES_tradnl" dirty="0"/>
          </a:p>
        </p:txBody>
      </p:sp>
      <p:sp>
        <p:nvSpPr>
          <p:cNvPr id="3" name="Marcador de contenido 2">
            <a:extLst>
              <a:ext uri="{FF2B5EF4-FFF2-40B4-BE49-F238E27FC236}">
                <a16:creationId xmlns:a16="http://schemas.microsoft.com/office/drawing/2014/main" id="{62913838-755F-4C15-8F86-0A7D8092DA0A}"/>
              </a:ext>
            </a:extLst>
          </p:cNvPr>
          <p:cNvSpPr>
            <a:spLocks noGrp="1"/>
          </p:cNvSpPr>
          <p:nvPr>
            <p:ph idx="1"/>
          </p:nvPr>
        </p:nvSpPr>
        <p:spPr/>
        <p:txBody>
          <a:bodyPr>
            <a:normAutofit/>
          </a:bodyPr>
          <a:lstStyle/>
          <a:p>
            <a:pPr marL="0" lvl="0" indent="0">
              <a:buNone/>
            </a:pPr>
            <a:r>
              <a:rPr lang="en-US" dirty="0"/>
              <a:t>The steps followed to obtain he necessary information to start our evaluation were the following:</a:t>
            </a:r>
          </a:p>
          <a:p>
            <a:pPr marL="0" lvl="0" indent="0">
              <a:buNone/>
            </a:pPr>
            <a:endParaRPr lang="en-US" dirty="0"/>
          </a:p>
          <a:p>
            <a:pPr marL="377100" lvl="1" indent="0">
              <a:buNone/>
            </a:pPr>
            <a:r>
              <a:rPr lang="en-US" dirty="0"/>
              <a:t>1. Extract the info about the neighborhoods of Barcelona using the following website and Beautiful Soup library for website scraping : </a:t>
            </a:r>
            <a:r>
              <a:rPr lang="en-GB" u="sng" dirty="0">
                <a:effectLst/>
                <a:hlinkClick r:id="rId2"/>
              </a:rPr>
              <a:t>https://en.wikipedia.org/wiki/Districts_of_Barcelona</a:t>
            </a:r>
            <a:endParaRPr lang="en-GB" u="sng" dirty="0">
              <a:effectLst/>
            </a:endParaRPr>
          </a:p>
          <a:p>
            <a:pPr marL="377100" lvl="1" indent="0">
              <a:buNone/>
            </a:pPr>
            <a:r>
              <a:rPr lang="en-US" dirty="0"/>
              <a:t>2. Use pandas to obtain a </a:t>
            </a:r>
            <a:r>
              <a:rPr lang="en-US" dirty="0" err="1"/>
              <a:t>datafram</a:t>
            </a:r>
            <a:r>
              <a:rPr lang="en-US" dirty="0"/>
              <a:t> from this data</a:t>
            </a:r>
          </a:p>
          <a:p>
            <a:pPr marL="377100" lvl="1" indent="0">
              <a:buNone/>
            </a:pPr>
            <a:r>
              <a:rPr lang="en-US" dirty="0"/>
              <a:t>3. Use </a:t>
            </a:r>
            <a:r>
              <a:rPr lang="en-US" dirty="0" err="1"/>
              <a:t>GeoPy</a:t>
            </a:r>
            <a:r>
              <a:rPr lang="en-US" dirty="0"/>
              <a:t> Python package to obtain latitude and longitude of all the neighborhoods of Barcelona</a:t>
            </a:r>
          </a:p>
          <a:p>
            <a:pPr marL="377100" lvl="1" indent="0">
              <a:buNone/>
            </a:pPr>
            <a:r>
              <a:rPr lang="en-US" dirty="0"/>
              <a:t>4. Map the neighborhoods using Folium Python library</a:t>
            </a:r>
          </a:p>
          <a:p>
            <a:pPr marL="377100" lvl="1" indent="0">
              <a:buNone/>
            </a:pPr>
            <a:r>
              <a:rPr lang="en-US" dirty="0"/>
              <a:t>5. Use Foursquare API to get information about some venues around these neighborhoods</a:t>
            </a:r>
          </a:p>
          <a:p>
            <a:endParaRPr lang="es-ES_tradnl" dirty="0"/>
          </a:p>
        </p:txBody>
      </p:sp>
    </p:spTree>
    <p:extLst>
      <p:ext uri="{BB962C8B-B14F-4D97-AF65-F5344CB8AC3E}">
        <p14:creationId xmlns:p14="http://schemas.microsoft.com/office/powerpoint/2010/main" val="407975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4BBCE48-A93B-4F42-BB27-B0C72E015DA7}"/>
              </a:ext>
            </a:extLst>
          </p:cNvPr>
          <p:cNvSpPr>
            <a:spLocks noGrp="1"/>
          </p:cNvSpPr>
          <p:nvPr>
            <p:ph type="title"/>
          </p:nvPr>
        </p:nvSpPr>
        <p:spPr>
          <a:xfrm>
            <a:off x="919119" y="6116743"/>
            <a:ext cx="10353762" cy="970450"/>
          </a:xfrm>
        </p:spPr>
        <p:txBody>
          <a:bodyPr>
            <a:normAutofit/>
          </a:bodyPr>
          <a:lstStyle/>
          <a:p>
            <a:r>
              <a:rPr lang="es-ES" sz="1600" dirty="0" err="1"/>
              <a:t>Neighborhoods</a:t>
            </a:r>
            <a:r>
              <a:rPr lang="es-ES" sz="1600" dirty="0"/>
              <a:t> </a:t>
            </a:r>
            <a:r>
              <a:rPr lang="es-ES" sz="1600" dirty="0" err="1"/>
              <a:t>of</a:t>
            </a:r>
            <a:r>
              <a:rPr lang="es-ES" sz="1600" dirty="0"/>
              <a:t> Barcelona</a:t>
            </a:r>
            <a:endParaRPr lang="es-ES_tradnl" sz="1600" dirty="0"/>
          </a:p>
        </p:txBody>
      </p:sp>
      <p:pic>
        <p:nvPicPr>
          <p:cNvPr id="6" name="Imagen 5">
            <a:extLst>
              <a:ext uri="{FF2B5EF4-FFF2-40B4-BE49-F238E27FC236}">
                <a16:creationId xmlns:a16="http://schemas.microsoft.com/office/drawing/2014/main" id="{6156506F-CA54-420E-B478-11C2D411EBED}"/>
              </a:ext>
            </a:extLst>
          </p:cNvPr>
          <p:cNvPicPr/>
          <p:nvPr/>
        </p:nvPicPr>
        <p:blipFill>
          <a:blip r:embed="rId2">
            <a:extLst>
              <a:ext uri="{28A0092B-C50C-407E-A947-70E740481C1C}">
                <a14:useLocalDpi xmlns:a14="http://schemas.microsoft.com/office/drawing/2010/main" val="0"/>
              </a:ext>
            </a:extLst>
          </a:blip>
          <a:stretch>
            <a:fillRect/>
          </a:stretch>
        </p:blipFill>
        <p:spPr>
          <a:xfrm>
            <a:off x="1301865" y="124375"/>
            <a:ext cx="9588270" cy="6269143"/>
          </a:xfrm>
          <a:prstGeom prst="rect">
            <a:avLst/>
          </a:prstGeom>
        </p:spPr>
      </p:pic>
    </p:spTree>
    <p:extLst>
      <p:ext uri="{BB962C8B-B14F-4D97-AF65-F5344CB8AC3E}">
        <p14:creationId xmlns:p14="http://schemas.microsoft.com/office/powerpoint/2010/main" val="1883842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976471-B1DF-41BA-8539-A7F525877BF3}"/>
              </a:ext>
            </a:extLst>
          </p:cNvPr>
          <p:cNvSpPr>
            <a:spLocks noGrp="1"/>
          </p:cNvSpPr>
          <p:nvPr>
            <p:ph type="title"/>
          </p:nvPr>
        </p:nvSpPr>
        <p:spPr/>
        <p:txBody>
          <a:bodyPr/>
          <a:lstStyle/>
          <a:p>
            <a:r>
              <a:rPr lang="es-ES" dirty="0"/>
              <a:t>METHODOLOGY</a:t>
            </a:r>
            <a:endParaRPr lang="es-ES_tradnl" dirty="0"/>
          </a:p>
        </p:txBody>
      </p:sp>
      <p:sp>
        <p:nvSpPr>
          <p:cNvPr id="3" name="Marcador de contenido 2">
            <a:extLst>
              <a:ext uri="{FF2B5EF4-FFF2-40B4-BE49-F238E27FC236}">
                <a16:creationId xmlns:a16="http://schemas.microsoft.com/office/drawing/2014/main" id="{62913838-755F-4C15-8F86-0A7D8092DA0A}"/>
              </a:ext>
            </a:extLst>
          </p:cNvPr>
          <p:cNvSpPr>
            <a:spLocks noGrp="1"/>
          </p:cNvSpPr>
          <p:nvPr>
            <p:ph idx="1"/>
          </p:nvPr>
        </p:nvSpPr>
        <p:spPr>
          <a:xfrm>
            <a:off x="1011331" y="1756833"/>
            <a:ext cx="10353762" cy="4058751"/>
          </a:xfrm>
        </p:spPr>
        <p:txBody>
          <a:bodyPr>
            <a:normAutofit/>
          </a:bodyPr>
          <a:lstStyle/>
          <a:p>
            <a:pPr marL="36900" indent="0">
              <a:buNone/>
            </a:pPr>
            <a:r>
              <a:rPr lang="es-ES" dirty="0"/>
              <a:t>In </a:t>
            </a:r>
            <a:r>
              <a:rPr lang="es-ES" dirty="0" err="1"/>
              <a:t>an</a:t>
            </a:r>
            <a:r>
              <a:rPr lang="es-ES" dirty="0"/>
              <a:t> </a:t>
            </a:r>
            <a:r>
              <a:rPr lang="es-ES" dirty="0" err="1"/>
              <a:t>attempt</a:t>
            </a:r>
            <a:r>
              <a:rPr lang="es-ES" dirty="0"/>
              <a:t> </a:t>
            </a:r>
            <a:r>
              <a:rPr lang="es-ES" dirty="0" err="1"/>
              <a:t>to</a:t>
            </a:r>
            <a:r>
              <a:rPr lang="es-ES" dirty="0"/>
              <a:t> </a:t>
            </a:r>
            <a:r>
              <a:rPr lang="es-ES" dirty="0" err="1"/>
              <a:t>find</a:t>
            </a:r>
            <a:r>
              <a:rPr lang="es-ES" dirty="0"/>
              <a:t> a </a:t>
            </a:r>
            <a:r>
              <a:rPr lang="es-ES" dirty="0" err="1"/>
              <a:t>solution</a:t>
            </a:r>
            <a:r>
              <a:rPr lang="es-ES" dirty="0"/>
              <a:t> </a:t>
            </a:r>
            <a:r>
              <a:rPr lang="es-ES" dirty="0" err="1"/>
              <a:t>to</a:t>
            </a:r>
            <a:r>
              <a:rPr lang="es-ES" dirty="0"/>
              <a:t> </a:t>
            </a:r>
            <a:r>
              <a:rPr lang="es-ES" dirty="0" err="1"/>
              <a:t>the</a:t>
            </a:r>
            <a:r>
              <a:rPr lang="es-ES" dirty="0"/>
              <a:t> </a:t>
            </a:r>
            <a:r>
              <a:rPr lang="es-ES" dirty="0" err="1"/>
              <a:t>proposed</a:t>
            </a:r>
            <a:r>
              <a:rPr lang="es-ES" dirty="0"/>
              <a:t> </a:t>
            </a:r>
            <a:r>
              <a:rPr lang="es-ES" dirty="0" err="1"/>
              <a:t>business</a:t>
            </a:r>
            <a:r>
              <a:rPr lang="es-ES" dirty="0"/>
              <a:t> problema, </a:t>
            </a:r>
            <a:r>
              <a:rPr lang="es-ES" dirty="0" err="1"/>
              <a:t>the</a:t>
            </a:r>
            <a:r>
              <a:rPr lang="es-ES" dirty="0"/>
              <a:t> </a:t>
            </a:r>
            <a:r>
              <a:rPr lang="es-ES" dirty="0" err="1"/>
              <a:t>following</a:t>
            </a:r>
            <a:r>
              <a:rPr lang="es-ES" dirty="0"/>
              <a:t> </a:t>
            </a:r>
            <a:r>
              <a:rPr lang="es-ES" dirty="0" err="1"/>
              <a:t>steps</a:t>
            </a:r>
            <a:r>
              <a:rPr lang="es-ES" dirty="0"/>
              <a:t> </a:t>
            </a:r>
            <a:r>
              <a:rPr lang="es-ES" dirty="0" err="1"/>
              <a:t>were</a:t>
            </a:r>
            <a:r>
              <a:rPr lang="es-ES" dirty="0"/>
              <a:t> </a:t>
            </a:r>
            <a:r>
              <a:rPr lang="es-ES" dirty="0" err="1"/>
              <a:t>followed</a:t>
            </a:r>
            <a:r>
              <a:rPr lang="es-ES" dirty="0"/>
              <a:t>:</a:t>
            </a:r>
          </a:p>
          <a:p>
            <a:pPr marL="514350" indent="-514350">
              <a:buFont typeface="+mj-lt"/>
              <a:buAutoNum type="arabicPeriod"/>
            </a:pPr>
            <a:r>
              <a:rPr lang="en-US" dirty="0"/>
              <a:t>Study the frequency of different kind of venues in the city, in order to see if gyms are very exploited or not as a whole</a:t>
            </a:r>
          </a:p>
          <a:p>
            <a:pPr marL="514350" indent="-514350">
              <a:buFont typeface="+mj-lt"/>
              <a:buAutoNum type="arabicPeriod"/>
            </a:pPr>
            <a:r>
              <a:rPr lang="en-US" dirty="0"/>
              <a:t>Obtain relative frequency of gym appearance per neighborhood</a:t>
            </a:r>
          </a:p>
          <a:p>
            <a:pPr marL="514350" lvl="0" indent="-514350">
              <a:buFont typeface="+mj-lt"/>
              <a:buAutoNum type="arabicPeriod"/>
            </a:pPr>
            <a:r>
              <a:rPr lang="en-US" dirty="0"/>
              <a:t>Using k-means clustering, the neighborhoods were divided into three groups, according to that frequency.</a:t>
            </a:r>
          </a:p>
          <a:p>
            <a:pPr marL="514350" lvl="0" indent="-514350">
              <a:buFont typeface="+mj-lt"/>
              <a:buAutoNum type="arabicPeriod"/>
            </a:pPr>
            <a:r>
              <a:rPr lang="en-US" dirty="0"/>
              <a:t>Select the neighborhoods within the cluster with less gym appearance</a:t>
            </a:r>
          </a:p>
          <a:p>
            <a:pPr marL="36900" indent="0">
              <a:buNone/>
            </a:pPr>
            <a:endParaRPr lang="es-ES_tradnl" dirty="0"/>
          </a:p>
        </p:txBody>
      </p:sp>
    </p:spTree>
    <p:extLst>
      <p:ext uri="{BB962C8B-B14F-4D97-AF65-F5344CB8AC3E}">
        <p14:creationId xmlns:p14="http://schemas.microsoft.com/office/powerpoint/2010/main" val="1828267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976471-B1DF-41BA-8539-A7F525877BF3}"/>
              </a:ext>
            </a:extLst>
          </p:cNvPr>
          <p:cNvSpPr>
            <a:spLocks noGrp="1"/>
          </p:cNvSpPr>
          <p:nvPr>
            <p:ph type="title"/>
          </p:nvPr>
        </p:nvSpPr>
        <p:spPr>
          <a:xfrm>
            <a:off x="919119" y="6071277"/>
            <a:ext cx="10353762" cy="970450"/>
          </a:xfrm>
        </p:spPr>
        <p:txBody>
          <a:bodyPr>
            <a:normAutofit/>
          </a:bodyPr>
          <a:lstStyle/>
          <a:p>
            <a:r>
              <a:rPr lang="es-ES" sz="1600" dirty="0" err="1"/>
              <a:t>Gyms</a:t>
            </a:r>
            <a:r>
              <a:rPr lang="es-ES" sz="1600" dirty="0"/>
              <a:t> placed 22nd in </a:t>
            </a:r>
            <a:r>
              <a:rPr lang="es-ES" sz="1600" dirty="0" err="1"/>
              <a:t>the</a:t>
            </a:r>
            <a:r>
              <a:rPr lang="es-ES" sz="1600" dirty="0"/>
              <a:t> </a:t>
            </a:r>
            <a:r>
              <a:rPr lang="es-ES" sz="1600" dirty="0" err="1"/>
              <a:t>list</a:t>
            </a:r>
            <a:r>
              <a:rPr lang="es-ES" sz="1600" dirty="0"/>
              <a:t> </a:t>
            </a:r>
            <a:r>
              <a:rPr lang="es-ES" sz="1600" dirty="0" err="1"/>
              <a:t>of</a:t>
            </a:r>
            <a:r>
              <a:rPr lang="es-ES" sz="1600" dirty="0"/>
              <a:t> </a:t>
            </a:r>
            <a:r>
              <a:rPr lang="es-ES" sz="1600" dirty="0" err="1"/>
              <a:t>most</a:t>
            </a:r>
            <a:r>
              <a:rPr lang="es-ES" sz="1600" dirty="0"/>
              <a:t> popular </a:t>
            </a:r>
            <a:r>
              <a:rPr lang="es-ES" sz="1600" dirty="0" err="1"/>
              <a:t>kind</a:t>
            </a:r>
            <a:r>
              <a:rPr lang="es-ES" sz="1600" dirty="0"/>
              <a:t> </a:t>
            </a:r>
            <a:r>
              <a:rPr lang="es-ES" sz="1600" dirty="0" err="1"/>
              <a:t>of</a:t>
            </a:r>
            <a:r>
              <a:rPr lang="es-ES" sz="1600" dirty="0"/>
              <a:t> </a:t>
            </a:r>
            <a:r>
              <a:rPr lang="es-ES" sz="1600" dirty="0" err="1"/>
              <a:t>venues</a:t>
            </a:r>
            <a:endParaRPr lang="es-ES_tradnl" sz="1600" dirty="0"/>
          </a:p>
        </p:txBody>
      </p:sp>
      <p:pic>
        <p:nvPicPr>
          <p:cNvPr id="4" name="Imagen 3">
            <a:extLst>
              <a:ext uri="{FF2B5EF4-FFF2-40B4-BE49-F238E27FC236}">
                <a16:creationId xmlns:a16="http://schemas.microsoft.com/office/drawing/2014/main" id="{84CF439D-1A01-4123-B47B-CCB5D0D56FEF}"/>
              </a:ext>
            </a:extLst>
          </p:cNvPr>
          <p:cNvPicPr/>
          <p:nvPr/>
        </p:nvPicPr>
        <p:blipFill>
          <a:blip r:embed="rId2">
            <a:extLst>
              <a:ext uri="{28A0092B-C50C-407E-A947-70E740481C1C}">
                <a14:useLocalDpi xmlns:a14="http://schemas.microsoft.com/office/drawing/2010/main" val="0"/>
              </a:ext>
            </a:extLst>
          </a:blip>
          <a:stretch>
            <a:fillRect/>
          </a:stretch>
        </p:blipFill>
        <p:spPr>
          <a:xfrm>
            <a:off x="2253043" y="301498"/>
            <a:ext cx="7393305" cy="5989574"/>
          </a:xfrm>
          <a:prstGeom prst="rect">
            <a:avLst/>
          </a:prstGeom>
        </p:spPr>
      </p:pic>
    </p:spTree>
    <p:extLst>
      <p:ext uri="{BB962C8B-B14F-4D97-AF65-F5344CB8AC3E}">
        <p14:creationId xmlns:p14="http://schemas.microsoft.com/office/powerpoint/2010/main" val="58626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976471-B1DF-41BA-8539-A7F525877BF3}"/>
              </a:ext>
            </a:extLst>
          </p:cNvPr>
          <p:cNvSpPr>
            <a:spLocks noGrp="1"/>
          </p:cNvSpPr>
          <p:nvPr>
            <p:ph type="title"/>
          </p:nvPr>
        </p:nvSpPr>
        <p:spPr>
          <a:xfrm>
            <a:off x="1023523" y="6092359"/>
            <a:ext cx="10353762" cy="970450"/>
          </a:xfrm>
        </p:spPr>
        <p:txBody>
          <a:bodyPr>
            <a:normAutofit/>
          </a:bodyPr>
          <a:lstStyle/>
          <a:p>
            <a:r>
              <a:rPr lang="es-ES" sz="1600" dirty="0" err="1"/>
              <a:t>Map</a:t>
            </a:r>
            <a:r>
              <a:rPr lang="es-ES" sz="1600" dirty="0"/>
              <a:t> </a:t>
            </a:r>
            <a:r>
              <a:rPr lang="es-ES" sz="1600" dirty="0" err="1"/>
              <a:t>showing</a:t>
            </a:r>
            <a:r>
              <a:rPr lang="es-ES" sz="1600" dirty="0"/>
              <a:t> </a:t>
            </a:r>
            <a:r>
              <a:rPr lang="es-ES" sz="1600" dirty="0" err="1"/>
              <a:t>the</a:t>
            </a:r>
            <a:r>
              <a:rPr lang="es-ES" sz="1600" dirty="0"/>
              <a:t> </a:t>
            </a:r>
            <a:r>
              <a:rPr lang="es-ES" sz="1600" dirty="0" err="1"/>
              <a:t>three</a:t>
            </a:r>
            <a:r>
              <a:rPr lang="es-ES" sz="1600" dirty="0"/>
              <a:t> </a:t>
            </a:r>
            <a:r>
              <a:rPr lang="es-ES" sz="1600" dirty="0" err="1"/>
              <a:t>different</a:t>
            </a:r>
            <a:r>
              <a:rPr lang="es-ES" sz="1600" dirty="0"/>
              <a:t> </a:t>
            </a:r>
            <a:r>
              <a:rPr lang="es-ES" sz="1600" dirty="0" err="1"/>
              <a:t>clusters</a:t>
            </a:r>
            <a:endParaRPr lang="es-ES_tradnl" sz="1600" dirty="0"/>
          </a:p>
        </p:txBody>
      </p:sp>
      <p:pic>
        <p:nvPicPr>
          <p:cNvPr id="4" name="Imagen 3">
            <a:extLst>
              <a:ext uri="{FF2B5EF4-FFF2-40B4-BE49-F238E27FC236}">
                <a16:creationId xmlns:a16="http://schemas.microsoft.com/office/drawing/2014/main" id="{C995A12A-7068-41B1-8139-31F337104813}"/>
              </a:ext>
            </a:extLst>
          </p:cNvPr>
          <p:cNvPicPr/>
          <p:nvPr/>
        </p:nvPicPr>
        <p:blipFill>
          <a:blip r:embed="rId2">
            <a:extLst>
              <a:ext uri="{28A0092B-C50C-407E-A947-70E740481C1C}">
                <a14:useLocalDpi xmlns:a14="http://schemas.microsoft.com/office/drawing/2010/main" val="0"/>
              </a:ext>
            </a:extLst>
          </a:blip>
          <a:stretch>
            <a:fillRect/>
          </a:stretch>
        </p:blipFill>
        <p:spPr>
          <a:xfrm>
            <a:off x="1929918" y="68242"/>
            <a:ext cx="8540972" cy="6238662"/>
          </a:xfrm>
          <a:prstGeom prst="rect">
            <a:avLst/>
          </a:prstGeom>
        </p:spPr>
      </p:pic>
    </p:spTree>
    <p:extLst>
      <p:ext uri="{BB962C8B-B14F-4D97-AF65-F5344CB8AC3E}">
        <p14:creationId xmlns:p14="http://schemas.microsoft.com/office/powerpoint/2010/main" val="2640822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976471-B1DF-41BA-8539-A7F525877BF3}"/>
              </a:ext>
            </a:extLst>
          </p:cNvPr>
          <p:cNvSpPr>
            <a:spLocks noGrp="1"/>
          </p:cNvSpPr>
          <p:nvPr>
            <p:ph type="title"/>
          </p:nvPr>
        </p:nvSpPr>
        <p:spPr/>
        <p:txBody>
          <a:bodyPr/>
          <a:lstStyle/>
          <a:p>
            <a:r>
              <a:rPr lang="es-ES" dirty="0"/>
              <a:t>RESULTS</a:t>
            </a:r>
            <a:endParaRPr lang="es-ES_tradnl" dirty="0"/>
          </a:p>
        </p:txBody>
      </p:sp>
      <p:sp>
        <p:nvSpPr>
          <p:cNvPr id="3" name="Marcador de contenido 2">
            <a:extLst>
              <a:ext uri="{FF2B5EF4-FFF2-40B4-BE49-F238E27FC236}">
                <a16:creationId xmlns:a16="http://schemas.microsoft.com/office/drawing/2014/main" id="{62913838-755F-4C15-8F86-0A7D8092DA0A}"/>
              </a:ext>
            </a:extLst>
          </p:cNvPr>
          <p:cNvSpPr>
            <a:spLocks noGrp="1"/>
          </p:cNvSpPr>
          <p:nvPr>
            <p:ph idx="1"/>
          </p:nvPr>
        </p:nvSpPr>
        <p:spPr>
          <a:xfrm>
            <a:off x="511459" y="1818090"/>
            <a:ext cx="6864701" cy="4534832"/>
          </a:xfrm>
        </p:spPr>
        <p:txBody>
          <a:bodyPr>
            <a:normAutofit fontScale="92500" lnSpcReduction="10000"/>
          </a:bodyPr>
          <a:lstStyle/>
          <a:p>
            <a:r>
              <a:rPr lang="en-GB" dirty="0">
                <a:effectLst/>
              </a:rPr>
              <a:t>The results were surprisingly positive towards our hypothesis, as only  of the </a:t>
            </a:r>
            <a:r>
              <a:rPr lang="en-GB" dirty="0" err="1">
                <a:effectLst/>
              </a:rPr>
              <a:t>neighborhoods</a:t>
            </a:r>
            <a:r>
              <a:rPr lang="en-GB" dirty="0">
                <a:effectLst/>
              </a:rPr>
              <a:t> were included into the group with many gyms, whereas the rest were divided between having little number of gyms or being in between.</a:t>
            </a:r>
            <a:endParaRPr lang="es-ES_tradnl" dirty="0">
              <a:effectLst/>
            </a:endParaRPr>
          </a:p>
          <a:p>
            <a:r>
              <a:rPr lang="en-GB" dirty="0">
                <a:effectLst/>
              </a:rPr>
              <a:t>This means that as a whole, the industry of gyms in Barcelona is yet to be exploited, which is great for our people of interest. (It can be seen by the graph, where 15 sample </a:t>
            </a:r>
            <a:r>
              <a:rPr lang="en-GB" dirty="0" err="1">
                <a:effectLst/>
              </a:rPr>
              <a:t>neighborhoods</a:t>
            </a:r>
            <a:r>
              <a:rPr lang="en-GB" dirty="0">
                <a:effectLst/>
              </a:rPr>
              <a:t> were introduced into a table with their relative gym frequency. It is clear that they are really small).</a:t>
            </a:r>
          </a:p>
          <a:p>
            <a:r>
              <a:rPr lang="en-GB" dirty="0">
                <a:effectLst/>
              </a:rPr>
              <a:t>Knowing this, it is obvious that anyone interested in opening a new business would rather do it somewhere with less competence. </a:t>
            </a:r>
            <a:endParaRPr lang="es-ES_tradnl" dirty="0">
              <a:effectLst/>
            </a:endParaRPr>
          </a:p>
          <a:p>
            <a:r>
              <a:rPr lang="en-GB" dirty="0">
                <a:effectLst/>
              </a:rPr>
              <a:t>This group would correspond to our red cluster, which is indeed the most populated one.</a:t>
            </a:r>
            <a:endParaRPr lang="es-ES_tradnl" dirty="0"/>
          </a:p>
        </p:txBody>
      </p:sp>
      <p:pic>
        <p:nvPicPr>
          <p:cNvPr id="4" name="Imagen 3">
            <a:extLst>
              <a:ext uri="{FF2B5EF4-FFF2-40B4-BE49-F238E27FC236}">
                <a16:creationId xmlns:a16="http://schemas.microsoft.com/office/drawing/2014/main" id="{BA4EC943-8548-4236-AA23-FA7DD2375EC5}"/>
              </a:ext>
            </a:extLst>
          </p:cNvPr>
          <p:cNvPicPr/>
          <p:nvPr/>
        </p:nvPicPr>
        <p:blipFill>
          <a:blip r:embed="rId2">
            <a:extLst>
              <a:ext uri="{28A0092B-C50C-407E-A947-70E740481C1C}">
                <a14:useLocalDpi xmlns:a14="http://schemas.microsoft.com/office/drawing/2010/main" val="0"/>
              </a:ext>
            </a:extLst>
          </a:blip>
          <a:stretch>
            <a:fillRect/>
          </a:stretch>
        </p:blipFill>
        <p:spPr>
          <a:xfrm>
            <a:off x="7546848" y="1580050"/>
            <a:ext cx="3389376" cy="5010912"/>
          </a:xfrm>
          <a:prstGeom prst="rect">
            <a:avLst/>
          </a:prstGeom>
        </p:spPr>
      </p:pic>
    </p:spTree>
    <p:extLst>
      <p:ext uri="{BB962C8B-B14F-4D97-AF65-F5344CB8AC3E}">
        <p14:creationId xmlns:p14="http://schemas.microsoft.com/office/powerpoint/2010/main" val="1156071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976471-B1DF-41BA-8539-A7F525877BF3}"/>
              </a:ext>
            </a:extLst>
          </p:cNvPr>
          <p:cNvSpPr>
            <a:spLocks noGrp="1"/>
          </p:cNvSpPr>
          <p:nvPr>
            <p:ph type="title"/>
          </p:nvPr>
        </p:nvSpPr>
        <p:spPr>
          <a:xfrm>
            <a:off x="826302" y="0"/>
            <a:ext cx="10353762" cy="970450"/>
          </a:xfrm>
        </p:spPr>
        <p:txBody>
          <a:bodyPr/>
          <a:lstStyle/>
          <a:p>
            <a:r>
              <a:rPr lang="es-ES" dirty="0"/>
              <a:t>DISCUSSION</a:t>
            </a:r>
            <a:endParaRPr lang="es-ES_tradnl" dirty="0"/>
          </a:p>
        </p:txBody>
      </p:sp>
      <p:pic>
        <p:nvPicPr>
          <p:cNvPr id="4" name="Imagen 3">
            <a:extLst>
              <a:ext uri="{FF2B5EF4-FFF2-40B4-BE49-F238E27FC236}">
                <a16:creationId xmlns:a16="http://schemas.microsoft.com/office/drawing/2014/main" id="{4B0C67C6-0955-4346-8611-A8AB414C0A57}"/>
              </a:ext>
            </a:extLst>
          </p:cNvPr>
          <p:cNvPicPr/>
          <p:nvPr/>
        </p:nvPicPr>
        <p:blipFill>
          <a:blip r:embed="rId2">
            <a:extLst>
              <a:ext uri="{28A0092B-C50C-407E-A947-70E740481C1C}">
                <a14:useLocalDpi xmlns:a14="http://schemas.microsoft.com/office/drawing/2010/main" val="0"/>
              </a:ext>
            </a:extLst>
          </a:blip>
          <a:stretch>
            <a:fillRect/>
          </a:stretch>
        </p:blipFill>
        <p:spPr>
          <a:xfrm>
            <a:off x="1154362" y="1694117"/>
            <a:ext cx="1403795" cy="608267"/>
          </a:xfrm>
          <a:prstGeom prst="rect">
            <a:avLst/>
          </a:prstGeom>
        </p:spPr>
      </p:pic>
      <p:pic>
        <p:nvPicPr>
          <p:cNvPr id="5" name="Imagen 4">
            <a:extLst>
              <a:ext uri="{FF2B5EF4-FFF2-40B4-BE49-F238E27FC236}">
                <a16:creationId xmlns:a16="http://schemas.microsoft.com/office/drawing/2014/main" id="{45B8E2D1-7412-49E6-806C-BD10445512CC}"/>
              </a:ext>
            </a:extLst>
          </p:cNvPr>
          <p:cNvPicPr/>
          <p:nvPr/>
        </p:nvPicPr>
        <p:blipFill>
          <a:blip r:embed="rId3">
            <a:extLst>
              <a:ext uri="{28A0092B-C50C-407E-A947-70E740481C1C}">
                <a14:useLocalDpi xmlns:a14="http://schemas.microsoft.com/office/drawing/2010/main" val="0"/>
              </a:ext>
            </a:extLst>
          </a:blip>
          <a:stretch>
            <a:fillRect/>
          </a:stretch>
        </p:blipFill>
        <p:spPr>
          <a:xfrm>
            <a:off x="3463743" y="1694117"/>
            <a:ext cx="2626933" cy="3924057"/>
          </a:xfrm>
          <a:prstGeom prst="rect">
            <a:avLst/>
          </a:prstGeom>
        </p:spPr>
      </p:pic>
      <p:pic>
        <p:nvPicPr>
          <p:cNvPr id="6" name="Imagen 5">
            <a:extLst>
              <a:ext uri="{FF2B5EF4-FFF2-40B4-BE49-F238E27FC236}">
                <a16:creationId xmlns:a16="http://schemas.microsoft.com/office/drawing/2014/main" id="{6B2A8FB5-A05D-4E74-86B1-F945FBF91233}"/>
              </a:ext>
            </a:extLst>
          </p:cNvPr>
          <p:cNvPicPr/>
          <p:nvPr/>
        </p:nvPicPr>
        <p:blipFill>
          <a:blip r:embed="rId4">
            <a:extLst>
              <a:ext uri="{28A0092B-C50C-407E-A947-70E740481C1C}">
                <a14:useLocalDpi xmlns:a14="http://schemas.microsoft.com/office/drawing/2010/main" val="0"/>
              </a:ext>
            </a:extLst>
          </a:blip>
          <a:stretch>
            <a:fillRect/>
          </a:stretch>
        </p:blipFill>
        <p:spPr>
          <a:xfrm>
            <a:off x="6606064" y="1694117"/>
            <a:ext cx="2379088" cy="5070475"/>
          </a:xfrm>
          <a:prstGeom prst="rect">
            <a:avLst/>
          </a:prstGeom>
        </p:spPr>
      </p:pic>
      <p:pic>
        <p:nvPicPr>
          <p:cNvPr id="7" name="Imagen 6">
            <a:extLst>
              <a:ext uri="{FF2B5EF4-FFF2-40B4-BE49-F238E27FC236}">
                <a16:creationId xmlns:a16="http://schemas.microsoft.com/office/drawing/2014/main" id="{4A45B683-E9C0-43EA-87A8-7B1EAA0FC63E}"/>
              </a:ext>
            </a:extLst>
          </p:cNvPr>
          <p:cNvPicPr/>
          <p:nvPr/>
        </p:nvPicPr>
        <p:blipFill>
          <a:blip r:embed="rId5">
            <a:extLst>
              <a:ext uri="{28A0092B-C50C-407E-A947-70E740481C1C}">
                <a14:useLocalDpi xmlns:a14="http://schemas.microsoft.com/office/drawing/2010/main" val="0"/>
              </a:ext>
            </a:extLst>
          </a:blip>
          <a:stretch>
            <a:fillRect/>
          </a:stretch>
        </p:blipFill>
        <p:spPr>
          <a:xfrm>
            <a:off x="9095640" y="1876425"/>
            <a:ext cx="2084424" cy="4888167"/>
          </a:xfrm>
          <a:prstGeom prst="rect">
            <a:avLst/>
          </a:prstGeom>
        </p:spPr>
      </p:pic>
      <p:sp>
        <p:nvSpPr>
          <p:cNvPr id="8" name="CuadroTexto 7">
            <a:extLst>
              <a:ext uri="{FF2B5EF4-FFF2-40B4-BE49-F238E27FC236}">
                <a16:creationId xmlns:a16="http://schemas.microsoft.com/office/drawing/2014/main" id="{6357E147-F4E5-4461-842F-4394657B8444}"/>
              </a:ext>
            </a:extLst>
          </p:cNvPr>
          <p:cNvSpPr txBox="1"/>
          <p:nvPr/>
        </p:nvSpPr>
        <p:spPr>
          <a:xfrm>
            <a:off x="2268071" y="1097640"/>
            <a:ext cx="10291482" cy="369332"/>
          </a:xfrm>
          <a:prstGeom prst="rect">
            <a:avLst/>
          </a:prstGeom>
          <a:noFill/>
        </p:spPr>
        <p:txBody>
          <a:bodyPr wrap="square" rtlCol="0">
            <a:spAutoFit/>
          </a:bodyPr>
          <a:lstStyle/>
          <a:p>
            <a:r>
              <a:rPr lang="es-ES" dirty="0"/>
              <a:t>FIRST, SECOND AND THIRD CLUSTERS (FROM LEFT TO RIGHT)</a:t>
            </a:r>
            <a:endParaRPr lang="es-ES_tradnl" dirty="0"/>
          </a:p>
        </p:txBody>
      </p:sp>
    </p:spTree>
    <p:extLst>
      <p:ext uri="{BB962C8B-B14F-4D97-AF65-F5344CB8AC3E}">
        <p14:creationId xmlns:p14="http://schemas.microsoft.com/office/powerpoint/2010/main" val="634132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Pizarra</Template>
  <TotalTime>32</TotalTime>
  <Words>656</Words>
  <Application>Microsoft Office PowerPoint</Application>
  <PresentationFormat>Panorámica</PresentationFormat>
  <Paragraphs>39</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Calisto MT</vt:lpstr>
      <vt:lpstr>Wingdings 2</vt:lpstr>
      <vt:lpstr>Pizarra</vt:lpstr>
      <vt:lpstr>COURSERA CAPSTONE:  OPENING A GYM IN BARCELONA </vt:lpstr>
      <vt:lpstr>BUSINESS PROBLEM</vt:lpstr>
      <vt:lpstr>DATA</vt:lpstr>
      <vt:lpstr>Neighborhoods of Barcelona</vt:lpstr>
      <vt:lpstr>METHODOLOGY</vt:lpstr>
      <vt:lpstr>Gyms placed 22nd in the list of most popular kind of venues</vt:lpstr>
      <vt:lpstr>Map showing the three different clusters</vt:lpstr>
      <vt:lpstr>RESULTS</vt:lpstr>
      <vt:lpstr>DISCUSSION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OPENING A GYM IN BARCELONA</dc:title>
  <dc:creator>Hugo Calero Diaz</dc:creator>
  <cp:lastModifiedBy>Hugo Calero Diaz</cp:lastModifiedBy>
  <cp:revision>4</cp:revision>
  <dcterms:created xsi:type="dcterms:W3CDTF">2020-04-11T07:50:28Z</dcterms:created>
  <dcterms:modified xsi:type="dcterms:W3CDTF">2020-04-11T08:23:20Z</dcterms:modified>
</cp:coreProperties>
</file>