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1" r:id="rId12"/>
    <p:sldId id="266" r:id="rId13"/>
    <p:sldId id="272" r:id="rId14"/>
    <p:sldId id="267" r:id="rId15"/>
    <p:sldId id="268" r:id="rId16"/>
    <p:sldId id="273" r:id="rId17"/>
    <p:sldId id="269" r:id="rId18"/>
    <p:sldId id="274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 Minareci" initials="CM" lastIdx="1" clrIdx="0">
    <p:extLst>
      <p:ext uri="{19B8F6BF-5375-455C-9EA6-DF929625EA0E}">
        <p15:presenceInfo xmlns:p15="http://schemas.microsoft.com/office/powerpoint/2012/main" userId="e96e1977ecf2fa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7767D-1441-4D51-B019-54FA3CE637B5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76A35-69EA-4917-B533-7FF5ACB303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476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76A35-69EA-4917-B533-7FF5ACB3039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12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5B6C-497F-45DD-9E92-1875BAA3C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D0AD-D636-4135-B87D-8114CB9A1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698D-FDF0-40C8-B0BC-F20D3455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78DC6-26E9-4725-A6DA-23E36484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5541B-9A92-4258-92F9-540A1A2C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42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10DE-F97A-489F-8692-381E62E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47AAF-7862-45BD-847D-C0CBF7C31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89CF7-0532-429F-B422-DADA55513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29C51-F31E-45F2-BB93-F0869A87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3D9FB-92A8-4A6D-B059-8F91DFD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19EB4-FE2E-4932-A904-798CA2CB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26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F0FC-882A-472D-A062-A012F863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52A5C-6576-4416-8D8C-4A7879FCB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FB82-1B1F-4A22-BF64-56A2A563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50D6-A118-4883-A662-50C44314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7346-90DA-471D-9575-52F89A91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030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423B8-4A78-4465-A6F8-680F473AF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4A6B9-38D3-44ED-ACCC-13A3B5CF6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A7CA-392C-4558-8537-621498D6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9B62-A26D-4E96-A36F-F9F44095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25F40-BED2-423C-93C1-FFD7E29B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75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5137-DCA0-4693-8AFA-5DC72389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997E-9534-450F-9FE0-A49D67D1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21D9-28E4-4D8D-A8FD-93F6A536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38DE3-BF90-403C-A141-766638DD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CDD2-D5E5-4A27-8B3F-6AD7FA46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780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5137-DCA0-4693-8AFA-5DC72389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C3CB39D-AF62-4B57-9855-F68EACE62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6338" y="1846263"/>
            <a:ext cx="3827462" cy="464661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B2DFC5F-849F-477A-92CE-BD9E780FF3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3708" y="3683977"/>
            <a:ext cx="4322884" cy="2808896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219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2D00-6FCA-4115-95AA-D7231C12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6191-014E-400A-A10D-49D9D94CE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C975-41B9-4234-B71B-8652FD3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0A6D-1C18-4456-A391-B70F2F19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DC647-A545-4006-8BEA-2C4E0A19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506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300D-0408-41A7-B04C-58F615B1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6C16-23D3-4CDA-AB54-B28DA2015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A3A01-957E-47C9-A180-42DFCECF2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B7B8D-E58A-4D23-932B-7BBC6D8A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18A95-96A9-49A2-9831-D2925EFC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5F1D-58B2-4376-B769-44D91D58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744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D536-088E-453E-963B-99503945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69DD3-DD8A-4644-9309-358399CFC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D1240-E932-48E9-8741-8285EE187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5FAFC-9C47-43D4-B160-1F5CE10FF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9EFFF-CFC8-4DCB-9C8A-C381FA321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39248-C421-4E48-8C18-11B39959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FF327-56BC-4223-8E48-FA2EC46E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A2C7E-4430-4BDD-98C5-DAFD0E6E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8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6EBA-3FC8-4A25-9790-5AD5716F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771C1-FDE0-421A-8929-515E7E30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BE67-6974-4FBD-A596-C9966116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377EF-3545-4981-AE16-6320BDBA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78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B3056-8D15-48B4-A191-C96A9FF6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AA3E4-47C4-4E62-9045-BEBF0A71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BA6E4-57BA-418C-9EBC-AEC78388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350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9445-7FE3-4255-A2FB-06835AD5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A0E3C-75CB-4863-BCDE-63B255334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5D96C-E6FF-4AD1-95BE-1B32797DC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05440-FB38-41B8-B723-263CFA6B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07FF3-84C4-46FA-8D93-8A7509C6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CFEB6-6D75-448D-B77D-A8AF3675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94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36796-1E86-4B0D-BB83-577A0EF1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5816-A6C5-463E-BB5A-2C1D10F7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2C19-0206-46CD-A29E-90F606913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178C1-0884-4550-A41F-F3ABDC6BA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DF8A-D881-4947-8127-E719F4CFA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128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7199-F1EC-4104-86AA-14252B373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7183" y="1909276"/>
            <a:ext cx="6037634" cy="1519724"/>
          </a:xfrm>
        </p:spPr>
        <p:txBody>
          <a:bodyPr>
            <a:normAutofit/>
          </a:bodyPr>
          <a:lstStyle/>
          <a:p>
            <a:r>
              <a:rPr lang="en-US" sz="4800" dirty="0"/>
              <a:t>Used Car Price Prediction Analysis</a:t>
            </a:r>
            <a:endParaRPr lang="tr-T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B3479-D6B2-438A-818D-157A9741B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1388" y="5241717"/>
            <a:ext cx="5058032" cy="80520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Huseyin Can Minareci</a:t>
            </a:r>
          </a:p>
          <a:p>
            <a:pPr algn="r"/>
            <a:r>
              <a:rPr lang="en-US" dirty="0"/>
              <a:t>Noam Shmuel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9F97B-CE07-428B-AEFF-5F208910B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54" y="420400"/>
            <a:ext cx="4671091" cy="974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88592-3921-42C8-B380-A687F297F511}"/>
              </a:ext>
            </a:extLst>
          </p:cNvPr>
          <p:cNvSpPr txBox="1"/>
          <p:nvPr/>
        </p:nvSpPr>
        <p:spPr>
          <a:xfrm>
            <a:off x="3206683" y="3702378"/>
            <a:ext cx="577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Machine Learning 1: Classification Methods</a:t>
            </a:r>
          </a:p>
          <a:p>
            <a:pPr algn="ctr"/>
            <a:r>
              <a:rPr lang="en-US" sz="2400" dirty="0"/>
              <a:t>Dr. Maciej Wilamowski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6410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6CF0-EBFE-41DD-A545-712A64B9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Linear regression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BB3EF-F7E7-429D-8A59-29C3942E2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34" y="1145928"/>
            <a:ext cx="3834763" cy="484489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D7A27-46A2-4867-8CE5-1C4AA14FF4D7}"/>
              </a:ext>
            </a:extLst>
          </p:cNvPr>
          <p:cNvSpPr txBox="1"/>
          <p:nvPr/>
        </p:nvSpPr>
        <p:spPr>
          <a:xfrm>
            <a:off x="838200" y="1537050"/>
            <a:ext cx="4642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“model”</a:t>
            </a:r>
          </a:p>
          <a:p>
            <a:r>
              <a:rPr lang="en-US" dirty="0"/>
              <a:t>Mean squared error: 0.510</a:t>
            </a:r>
          </a:p>
          <a:p>
            <a:r>
              <a:rPr lang="tr-TR" dirty="0"/>
              <a:t>R-squared Score</a:t>
            </a:r>
            <a:r>
              <a:rPr lang="en-US" dirty="0"/>
              <a:t>: </a:t>
            </a:r>
            <a:r>
              <a:rPr lang="tr-TR" dirty="0"/>
              <a:t>78.46</a:t>
            </a:r>
            <a:r>
              <a:rPr lang="en-US" dirty="0"/>
              <a:t> %</a:t>
            </a:r>
          </a:p>
          <a:p>
            <a:endParaRPr lang="en-US" dirty="0"/>
          </a:p>
          <a:p>
            <a:r>
              <a:rPr lang="en-US" dirty="0"/>
              <a:t>Without “model”</a:t>
            </a:r>
          </a:p>
          <a:p>
            <a:r>
              <a:rPr lang="en-US" dirty="0"/>
              <a:t>Mean squared error: 0.543</a:t>
            </a:r>
          </a:p>
          <a:p>
            <a:r>
              <a:rPr lang="en-US" dirty="0"/>
              <a:t>R-squared Score: 75.92 %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D23BA-F572-4E8F-AD5F-781C959C4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68376"/>
            <a:ext cx="5034699" cy="31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7AC3-0482-40A6-8FFD-44ED6145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0E2E-3C0B-4D72-9C7F-B1D548D6A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7675"/>
          </a:xfrm>
        </p:spPr>
        <p:txBody>
          <a:bodyPr>
            <a:normAutofit/>
          </a:bodyPr>
          <a:lstStyle/>
          <a:p>
            <a:r>
              <a:rPr lang="tr-TR" sz="2400" dirty="0"/>
              <a:t>Since KNN is a Distance-Based algorithm we </a:t>
            </a:r>
            <a:r>
              <a:rPr lang="en-US" sz="2400" dirty="0"/>
              <a:t>had</a:t>
            </a:r>
            <a:r>
              <a:rPr lang="tr-TR" sz="2400" dirty="0"/>
              <a:t> to scale all variables </a:t>
            </a:r>
            <a:r>
              <a:rPr lang="en-US" sz="2400" dirty="0"/>
              <a:t>and we scale them between 0 and 1</a:t>
            </a:r>
            <a:r>
              <a:rPr lang="tr-TR" sz="2400" dirty="0"/>
              <a:t>.</a:t>
            </a:r>
          </a:p>
          <a:p>
            <a:r>
              <a:rPr lang="en-US" sz="2400" dirty="0"/>
              <a:t>Since KNN runs slow first we tried with </a:t>
            </a:r>
            <a:r>
              <a:rPr lang="tr-TR" sz="2400" dirty="0"/>
              <a:t>50</a:t>
            </a:r>
            <a:r>
              <a:rPr lang="en-US" sz="2400" dirty="0"/>
              <a:t>k</a:t>
            </a:r>
            <a:r>
              <a:rPr lang="tr-TR" sz="2400" dirty="0"/>
              <a:t> rows</a:t>
            </a:r>
            <a:r>
              <a:rPr lang="en-US" sz="2400" dirty="0"/>
              <a:t> sample</a:t>
            </a:r>
            <a:r>
              <a:rPr lang="tr-TR" sz="2400" dirty="0"/>
              <a:t> from our data </a:t>
            </a:r>
            <a:r>
              <a:rPr lang="en-US" sz="2400" dirty="0"/>
              <a:t>and</a:t>
            </a:r>
            <a:r>
              <a:rPr lang="tr-TR" sz="2400" dirty="0"/>
              <a:t> split them as 0.7 train and 0.3 test</a:t>
            </a:r>
          </a:p>
          <a:p>
            <a:r>
              <a:rPr lang="tr-TR" sz="2400" dirty="0"/>
              <a:t>In order to decide how many neighbors we should have take we decided to check one by one </a:t>
            </a:r>
            <a:r>
              <a:rPr lang="en-US" sz="2400" dirty="0"/>
              <a:t>and 6 was the best number.</a:t>
            </a:r>
          </a:p>
          <a:p>
            <a:r>
              <a:rPr lang="en-US" sz="2400" dirty="0"/>
              <a:t>KNN R-squared Score was 78% on the sample, and we decided to go with all data</a:t>
            </a:r>
          </a:p>
          <a:p>
            <a:r>
              <a:rPr lang="en-US" sz="2400" dirty="0"/>
              <a:t>We tried 50 neighbors to all data but it was too much and R-squared Score dropped</a:t>
            </a:r>
          </a:p>
          <a:p>
            <a:r>
              <a:rPr lang="en-US" sz="2400" dirty="0"/>
              <a:t>6 fit the best for full data as well with 83% R-squared Score. 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134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ECAB-167C-4EC2-9076-FF863CF5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K-Nearest Neighbors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ED173-E3C9-43F8-8813-C3EE4DE09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27" y="1139520"/>
            <a:ext cx="3691073" cy="479839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EF4DAA-3EEC-42FC-ABB8-34CB9ED81402}"/>
              </a:ext>
            </a:extLst>
          </p:cNvPr>
          <p:cNvSpPr txBox="1"/>
          <p:nvPr/>
        </p:nvSpPr>
        <p:spPr>
          <a:xfrm>
            <a:off x="922327" y="1518232"/>
            <a:ext cx="5352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“model”</a:t>
            </a:r>
          </a:p>
          <a:p>
            <a:r>
              <a:rPr lang="en-US" dirty="0"/>
              <a:t>Mean squared error: 0.447</a:t>
            </a:r>
          </a:p>
          <a:p>
            <a:r>
              <a:rPr lang="tr-TR" dirty="0"/>
              <a:t>R-squared Score</a:t>
            </a:r>
            <a:r>
              <a:rPr lang="en-US" dirty="0"/>
              <a:t>: 83.6 %</a:t>
            </a:r>
          </a:p>
          <a:p>
            <a:endParaRPr lang="en-US" dirty="0"/>
          </a:p>
          <a:p>
            <a:r>
              <a:rPr lang="en-US" dirty="0"/>
              <a:t>Without “model”</a:t>
            </a:r>
          </a:p>
          <a:p>
            <a:r>
              <a:rPr lang="en-US" dirty="0"/>
              <a:t>Mean squared error: 0.446</a:t>
            </a:r>
          </a:p>
          <a:p>
            <a:r>
              <a:rPr lang="tr-TR" dirty="0"/>
              <a:t>R-squared Score</a:t>
            </a:r>
            <a:r>
              <a:rPr lang="en-US" dirty="0"/>
              <a:t>: 83.7 %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73E0D-0814-4571-BA8C-799F0636F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" y="3524855"/>
            <a:ext cx="4984666" cy="31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C30D-89A2-4C53-B372-A855DA4B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EBC6-62DD-4F9C-B8CF-ABA74B1C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P</a:t>
            </a:r>
            <a:r>
              <a:rPr lang="tr-TR" sz="2400" dirty="0"/>
              <a:t>lenty categories especially under brand and model</a:t>
            </a:r>
            <a:r>
              <a:rPr lang="en-US" sz="2400" dirty="0"/>
              <a:t>.</a:t>
            </a:r>
            <a:endParaRPr lang="tr-TR" sz="2400" dirty="0"/>
          </a:p>
          <a:p>
            <a:r>
              <a:rPr lang="tr-TR" sz="2400" dirty="0"/>
              <a:t>Since random forest is working with tree-based model we wanted to change the way we encode our data and try to make depth</a:t>
            </a:r>
            <a:r>
              <a:rPr lang="en-US" sz="2400" dirty="0"/>
              <a:t> and runtime</a:t>
            </a:r>
            <a:r>
              <a:rPr lang="tr-TR" sz="2400" dirty="0"/>
              <a:t> shorter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We used Cross-Validation with </a:t>
            </a:r>
            <a:r>
              <a:rPr lang="en-US" sz="2400" dirty="0" err="1"/>
              <a:t>Kfold</a:t>
            </a:r>
            <a:r>
              <a:rPr lang="en-US" sz="2400" dirty="0"/>
              <a:t> </a:t>
            </a:r>
            <a:r>
              <a:rPr lang="tr-TR" sz="2400" dirty="0"/>
              <a:t>to be able get more from our data and see if R-squared Score changes depending on the which part of data we are training and testing our model.</a:t>
            </a:r>
          </a:p>
        </p:txBody>
      </p:sp>
    </p:spTree>
    <p:extLst>
      <p:ext uri="{BB962C8B-B14F-4D97-AF65-F5344CB8AC3E}">
        <p14:creationId xmlns:p14="http://schemas.microsoft.com/office/powerpoint/2010/main" val="370401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8982-7F15-4A81-86C7-35B7F238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6F973-0F1A-4989-A906-32EA8904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23" y="1192123"/>
            <a:ext cx="3856963" cy="4770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E9E603-3EAC-4991-B499-934F7CA97FD3}"/>
              </a:ext>
            </a:extLst>
          </p:cNvPr>
          <p:cNvSpPr txBox="1"/>
          <p:nvPr/>
        </p:nvSpPr>
        <p:spPr>
          <a:xfrm>
            <a:off x="980846" y="1490016"/>
            <a:ext cx="4745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“model” </a:t>
            </a:r>
          </a:p>
          <a:p>
            <a:r>
              <a:rPr lang="en-US" dirty="0"/>
              <a:t>Average R-squared Score: 88 %</a:t>
            </a:r>
          </a:p>
          <a:p>
            <a:r>
              <a:rPr lang="en-US" dirty="0"/>
              <a:t>Average mean squared error: 0.382</a:t>
            </a:r>
          </a:p>
          <a:p>
            <a:endParaRPr lang="en-US" dirty="0"/>
          </a:p>
          <a:p>
            <a:r>
              <a:rPr lang="en-US" dirty="0"/>
              <a:t>Without “model”</a:t>
            </a:r>
          </a:p>
          <a:p>
            <a:r>
              <a:rPr lang="en-US" dirty="0"/>
              <a:t>Mean squared error: 0.394</a:t>
            </a:r>
          </a:p>
          <a:p>
            <a:r>
              <a:rPr lang="en-US" dirty="0"/>
              <a:t>R-squared Score: 87.33 %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77005-F8EF-46A3-989B-FFB7A6BD9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593478"/>
            <a:ext cx="4991100" cy="30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E194-99B9-4DF7-A173-1C869CCD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Comparison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CE6C-219D-4642-8807-820E3C1C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Random Forest (with “model”)		88.01 %	     0.382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Forest (without “model”)		87.33 %	     0.394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KNN (without “model”) 			83.70 %	     0.446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KNN (with “model”)				83.61 % 	     0.447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Regression (with “model”)		</a:t>
            </a:r>
            <a:r>
              <a:rPr lang="tr-TR" dirty="0"/>
              <a:t>78.46</a:t>
            </a:r>
            <a:r>
              <a:rPr lang="en-US" dirty="0"/>
              <a:t> %	     0.510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Regression (without “model”)	75.92 %	     0.543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D82F3-D393-47C9-8E08-364E803150A8}"/>
              </a:ext>
            </a:extLst>
          </p:cNvPr>
          <p:cNvSpPr txBox="1"/>
          <p:nvPr/>
        </p:nvSpPr>
        <p:spPr>
          <a:xfrm>
            <a:off x="7110919" y="1321356"/>
            <a:ext cx="445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 Score	Mean Squared Error (log)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04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6518-A80D-4BA8-A696-1275FF42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051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A3A0-C82A-4B4C-92E1-D9C8AA6E0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06"/>
            <a:ext cx="10719062" cy="4499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Linear regression </a:t>
            </a:r>
          </a:p>
          <a:p>
            <a:r>
              <a:rPr lang="en-US" sz="1600" dirty="0"/>
              <a:t>R-squared Score was 78% but it overshoot for some cars (100k-140k) and cause outliers, also underpricing was very common. </a:t>
            </a:r>
          </a:p>
          <a:p>
            <a:r>
              <a:rPr lang="en-US" sz="1600" dirty="0"/>
              <a:t>It gave 3% less R-squared Score on the dataset without “model”. </a:t>
            </a:r>
          </a:p>
          <a:p>
            <a:r>
              <a:rPr lang="en-US" sz="1600" dirty="0"/>
              <a:t>In general was not successful.</a:t>
            </a:r>
          </a:p>
          <a:p>
            <a:pPr marL="0" indent="0">
              <a:buNone/>
            </a:pPr>
            <a:r>
              <a:rPr lang="en-US" sz="1600" b="1" dirty="0"/>
              <a:t>KNN</a:t>
            </a:r>
          </a:p>
          <a:p>
            <a:r>
              <a:rPr lang="en-US" sz="1600" dirty="0"/>
              <a:t>One-hot encoding.</a:t>
            </a:r>
          </a:p>
          <a:p>
            <a:r>
              <a:rPr lang="en-US" sz="1600" dirty="0"/>
              <a:t>Independent variables scaled (0,1)</a:t>
            </a:r>
          </a:p>
          <a:p>
            <a:r>
              <a:rPr lang="tr-TR" sz="1600" dirty="0"/>
              <a:t>6 </a:t>
            </a:r>
            <a:r>
              <a:rPr lang="en-US" sz="1600" dirty="0"/>
              <a:t>n_</a:t>
            </a:r>
            <a:r>
              <a:rPr lang="tr-TR" sz="1600" dirty="0"/>
              <a:t>neighbors</a:t>
            </a:r>
            <a:r>
              <a:rPr lang="en-US" sz="1600" dirty="0"/>
              <a:t>.</a:t>
            </a:r>
          </a:p>
          <a:p>
            <a:r>
              <a:rPr lang="en-US" sz="1600" dirty="0"/>
              <a:t>Same R-squared Score with the data with and without "model“</a:t>
            </a:r>
          </a:p>
          <a:p>
            <a:r>
              <a:rPr lang="en-US" sz="1600" dirty="0"/>
              <a:t>Better than Linear Regression worst than Random Forest</a:t>
            </a:r>
          </a:p>
          <a:p>
            <a:pPr marL="0" indent="0">
              <a:buNone/>
            </a:pPr>
            <a:r>
              <a:rPr lang="en-US" sz="1600" b="1" dirty="0"/>
              <a:t>Random Forest</a:t>
            </a:r>
          </a:p>
          <a:p>
            <a:r>
              <a:rPr lang="tr-TR" sz="1600" dirty="0"/>
              <a:t>LabelEncoder </a:t>
            </a:r>
            <a:r>
              <a:rPr lang="en-US" sz="1600" dirty="0"/>
              <a:t>(0,1,2,…,n)</a:t>
            </a:r>
          </a:p>
          <a:p>
            <a:r>
              <a:rPr lang="en-US" sz="1600" dirty="0"/>
              <a:t>Cross-Validation</a:t>
            </a:r>
          </a:p>
          <a:p>
            <a:r>
              <a:rPr lang="en-US" sz="1600" dirty="0"/>
              <a:t>Results were better than Linear Regression and KNN.</a:t>
            </a:r>
          </a:p>
          <a:p>
            <a:r>
              <a:rPr lang="en-US" sz="1600" dirty="0"/>
              <a:t>Same R-squared Score with the data with and without "model“(MSE was relatively smaller with “model”)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15899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11AB-CD6F-415F-A6D7-9DB5E977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39B2A20-52C7-4A7D-8B0A-7ADB0C69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3" y="3470085"/>
            <a:ext cx="5188219" cy="3240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74F082-1934-4EE0-AE91-FE2CF0E51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46704"/>
            <a:ext cx="5126590" cy="32402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FEA29B-6ACC-43BE-8BCC-3385A5A83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33" y="177995"/>
            <a:ext cx="5188219" cy="3209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84422-0AB5-4600-863F-695F3D170187}"/>
              </a:ext>
            </a:extLst>
          </p:cNvPr>
          <p:cNvSpPr txBox="1"/>
          <p:nvPr/>
        </p:nvSpPr>
        <p:spPr>
          <a:xfrm>
            <a:off x="5880451" y="3912124"/>
            <a:ext cx="5903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Forest(with model) gave the best result 88%. For this dataset Random Forest perform in a best way in prediction and also computational power and time. </a:t>
            </a:r>
          </a:p>
          <a:p>
            <a:endParaRPr lang="en-US" dirty="0"/>
          </a:p>
          <a:p>
            <a:r>
              <a:rPr lang="en-US" dirty="0"/>
              <a:t>Despite the quality of the dataset we believe that results were pretty outstanding.</a:t>
            </a:r>
          </a:p>
        </p:txBody>
      </p:sp>
    </p:spTree>
    <p:extLst>
      <p:ext uri="{BB962C8B-B14F-4D97-AF65-F5344CB8AC3E}">
        <p14:creationId xmlns:p14="http://schemas.microsoft.com/office/powerpoint/2010/main" val="264184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72A3-5E43-459F-949F-5B721D1F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7" y="26935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  <a:endParaRPr lang="tr-TR" sz="6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F4747D-5FAD-4115-BD79-C6E8C05279F6}"/>
              </a:ext>
            </a:extLst>
          </p:cNvPr>
          <p:cNvSpPr txBox="1">
            <a:spLocks/>
          </p:cNvSpPr>
          <p:nvPr/>
        </p:nvSpPr>
        <p:spPr>
          <a:xfrm>
            <a:off x="6521388" y="5241717"/>
            <a:ext cx="5058032" cy="805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Huseyin Can Minareci</a:t>
            </a:r>
          </a:p>
          <a:p>
            <a:pPr marL="0" indent="0" algn="r">
              <a:buNone/>
            </a:pPr>
            <a:r>
              <a:rPr lang="en-US" dirty="0"/>
              <a:t>Noam Shmuel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900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F739-3CE1-4559-858A-67FF34F4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D7EC-B37A-4FC1-9367-BE38DACF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50549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sz="1800" dirty="0"/>
              <a:t>In this project, we aim </a:t>
            </a:r>
            <a:r>
              <a:rPr lang="en-US" sz="1800" b="1" dirty="0"/>
              <a:t>to find the best regression model </a:t>
            </a:r>
            <a:r>
              <a:rPr lang="en-US" sz="1800" dirty="0"/>
              <a:t>for dataset in order to be able to predict used cars prices. 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sz="1800" dirty="0"/>
              <a:t>We have used </a:t>
            </a:r>
            <a:r>
              <a:rPr lang="en-US" sz="1800" b="1" dirty="0"/>
              <a:t>public dataset </a:t>
            </a:r>
            <a:r>
              <a:rPr lang="en-US" sz="1800" dirty="0"/>
              <a:t>from Kaggle which was scraped with Scrapy by Orges Leka from Ebay-Kleinanzeigen. It contains more than 370000 cars and 20 features of each of them like price, power, model etc... 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sz="1800" dirty="0"/>
              <a:t>Original dataset had plenty missing values, outliers and mistakes, to be able to work on it we had to clean, impute and change their format.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sz="1800" dirty="0"/>
              <a:t>We select the features carefully and extract new features from  raw data.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sz="1800" dirty="0"/>
              <a:t>In order to achieve this goal we used </a:t>
            </a:r>
            <a:r>
              <a:rPr lang="en-US" sz="1800" b="1" dirty="0"/>
              <a:t>Linear Model, K Nearest Neighbor and Random Forest</a:t>
            </a:r>
            <a:r>
              <a:rPr lang="en-US" sz="1800" dirty="0"/>
              <a:t>,</a:t>
            </a:r>
            <a:r>
              <a:rPr lang="en-US" sz="1800" b="1" dirty="0"/>
              <a:t> </a:t>
            </a:r>
            <a:r>
              <a:rPr lang="en-US" sz="1800" dirty="0"/>
              <a:t>processed and analyzed the results which will be further presented in the upcoming slides.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12193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400-7F6F-46AF-899F-00DCC285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Data Preparation</a:t>
            </a:r>
            <a:endParaRPr lang="tr-T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65C45-7784-4442-B21D-26B2BCC5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404"/>
            <a:ext cx="10515600" cy="4660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Some important variables:</a:t>
            </a:r>
          </a:p>
          <a:p>
            <a:r>
              <a:rPr lang="en-US" sz="1800" dirty="0"/>
              <a:t>price : the price on the advert to sell the car, This is the dependent variable in all of the upcoming models.</a:t>
            </a:r>
          </a:p>
          <a:p>
            <a:r>
              <a:rPr lang="en-US" sz="1800" dirty="0"/>
              <a:t>name : headline, which the owner of the car gave to the advert</a:t>
            </a:r>
          </a:p>
          <a:p>
            <a:r>
              <a:rPr lang="en-US" sz="1800" dirty="0" err="1"/>
              <a:t>vehicleType</a:t>
            </a:r>
            <a:r>
              <a:rPr lang="en-US" sz="1800" dirty="0"/>
              <a:t> : one of eight vehicle-categories</a:t>
            </a:r>
          </a:p>
          <a:p>
            <a:r>
              <a:rPr lang="en-US" sz="1800" dirty="0" err="1"/>
              <a:t>yearOfRegistration</a:t>
            </a:r>
            <a:r>
              <a:rPr lang="en-US" sz="1800" dirty="0"/>
              <a:t> : at which year the car was first registered</a:t>
            </a:r>
          </a:p>
          <a:p>
            <a:r>
              <a:rPr lang="en-US" sz="1800" dirty="0"/>
              <a:t>gearbox : manual or automatic</a:t>
            </a:r>
          </a:p>
          <a:p>
            <a:r>
              <a:rPr lang="en-US" sz="1800" dirty="0" err="1"/>
              <a:t>powerPS</a:t>
            </a:r>
            <a:r>
              <a:rPr lang="en-US" sz="1800" dirty="0"/>
              <a:t> : the power of the car in PS</a:t>
            </a:r>
          </a:p>
          <a:p>
            <a:r>
              <a:rPr lang="en-US" sz="1800" dirty="0"/>
              <a:t>model : the car's model</a:t>
            </a:r>
          </a:p>
          <a:p>
            <a:r>
              <a:rPr lang="en-US" sz="1800" dirty="0"/>
              <a:t>kilometer : how many </a:t>
            </a:r>
            <a:r>
              <a:rPr lang="en-US" sz="1800" dirty="0" err="1"/>
              <a:t>kilometres</a:t>
            </a:r>
            <a:r>
              <a:rPr lang="en-US" sz="1800" dirty="0"/>
              <a:t> the car has driven</a:t>
            </a:r>
          </a:p>
          <a:p>
            <a:r>
              <a:rPr lang="en-US" sz="1800" dirty="0" err="1"/>
              <a:t>fuelType</a:t>
            </a:r>
            <a:r>
              <a:rPr lang="en-US" sz="1800" dirty="0"/>
              <a:t> : one of seven fuel-categories</a:t>
            </a:r>
          </a:p>
          <a:p>
            <a:r>
              <a:rPr lang="en-US" sz="1800" dirty="0"/>
              <a:t>brand : the car's brand</a:t>
            </a:r>
          </a:p>
          <a:p>
            <a:r>
              <a:rPr lang="en-US" sz="1800" dirty="0" err="1"/>
              <a:t>notRepairedDamage</a:t>
            </a:r>
            <a:r>
              <a:rPr lang="en-US" sz="1800" dirty="0"/>
              <a:t> : if the car has a damage which is not repaired yet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6205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91ED-0BE0-42A2-B7AB-DE70AB5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Duplicates and outliers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FBF6-547E-4585-B56F-E467868E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r>
              <a:rPr lang="en-US" sz="1800" dirty="0"/>
              <a:t>The amount of data after removing duplicates left: 97.6 %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Outliers</a:t>
            </a:r>
          </a:p>
          <a:p>
            <a:r>
              <a:rPr lang="en-US" sz="1800" dirty="0"/>
              <a:t>Cars more expensive than 40000: 2692</a:t>
            </a:r>
          </a:p>
          <a:p>
            <a:r>
              <a:rPr lang="en-US" sz="1800" dirty="0"/>
              <a:t>Cars cheaper than 250: 19530</a:t>
            </a:r>
          </a:p>
          <a:p>
            <a:r>
              <a:rPr lang="en-US" sz="1800" dirty="0"/>
              <a:t>Cars which has less than 10PS: 39579</a:t>
            </a:r>
          </a:p>
          <a:p>
            <a:r>
              <a:rPr lang="en-US" sz="1800" dirty="0"/>
              <a:t>Cars which has more than 400PS: 1864</a:t>
            </a:r>
          </a:p>
          <a:p>
            <a:r>
              <a:rPr lang="en-US" sz="1800" dirty="0"/>
              <a:t>Cars newer than 2017: 14483</a:t>
            </a:r>
          </a:p>
          <a:p>
            <a:r>
              <a:rPr lang="en-US" sz="1800" dirty="0"/>
              <a:t>Cars older than 1990: 10495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amount of data left after removing outliers(mistakes): 79.9%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91412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1A0F-4998-4A95-98F7-FE53B36A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Exploratory </a:t>
            </a:r>
            <a:br>
              <a:rPr lang="en-US" b="1" dirty="0"/>
            </a:br>
            <a:r>
              <a:rPr lang="tr-TR" b="1" dirty="0"/>
              <a:t>Data Analysis</a:t>
            </a:r>
            <a:endParaRPr lang="tr-T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143995A-5A7D-4B12-96AE-484C62D1C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32" y="418988"/>
            <a:ext cx="6549081" cy="6439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527C09-C051-4E8F-83B7-4D43AC5756B1}"/>
              </a:ext>
            </a:extLst>
          </p:cNvPr>
          <p:cNvSpPr txBox="1"/>
          <p:nvPr/>
        </p:nvSpPr>
        <p:spPr>
          <a:xfrm>
            <a:off x="549875" y="1993557"/>
            <a:ext cx="37420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and </a:t>
            </a:r>
            <a:r>
              <a:rPr lang="en-US" dirty="0" err="1"/>
              <a:t>powerPS</a:t>
            </a:r>
            <a:r>
              <a:rPr lang="en-US" dirty="0"/>
              <a:t> is right skewed in order to make them normally distributed we applied log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only zeros(mistake of scrapper) in </a:t>
            </a:r>
            <a:r>
              <a:rPr lang="en-US" dirty="0" err="1"/>
              <a:t>nrOfPictures</a:t>
            </a:r>
            <a:r>
              <a:rPr lang="en-US" dirty="0"/>
              <a:t> so we dropped it from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almost no cars with high power and low price.</a:t>
            </a:r>
          </a:p>
        </p:txBody>
      </p:sp>
    </p:spTree>
    <p:extLst>
      <p:ext uri="{BB962C8B-B14F-4D97-AF65-F5344CB8AC3E}">
        <p14:creationId xmlns:p14="http://schemas.microsoft.com/office/powerpoint/2010/main" val="372348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34AA-4ED8-41D7-8018-24FF64EE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Feature Engineering &amp; Selection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57C804-A24D-4730-B671-6BE897EC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were 20 variables in the original dataset and we had to remove "</a:t>
            </a:r>
            <a:r>
              <a:rPr lang="en-US" sz="2000" dirty="0" err="1"/>
              <a:t>dateCrawled</a:t>
            </a:r>
            <a:r>
              <a:rPr lang="en-US" sz="2000" dirty="0"/>
              <a:t>", "</a:t>
            </a:r>
            <a:r>
              <a:rPr lang="en-US" sz="2000" dirty="0" err="1"/>
              <a:t>postalCode</a:t>
            </a:r>
            <a:r>
              <a:rPr lang="en-US" sz="2000" dirty="0"/>
              <a:t>", "</a:t>
            </a:r>
            <a:r>
              <a:rPr lang="en-US" sz="2000" dirty="0" err="1"/>
              <a:t>abtest</a:t>
            </a:r>
            <a:r>
              <a:rPr lang="en-US" sz="2000" dirty="0"/>
              <a:t>", "</a:t>
            </a:r>
            <a:r>
              <a:rPr lang="en-US" sz="2000" dirty="0" err="1"/>
              <a:t>offerType</a:t>
            </a:r>
            <a:r>
              <a:rPr lang="en-US" sz="2000" dirty="0"/>
              <a:t>", "</a:t>
            </a:r>
            <a:r>
              <a:rPr lang="en-US" sz="2000" dirty="0" err="1"/>
              <a:t>nrOfPictures</a:t>
            </a:r>
            <a:r>
              <a:rPr lang="en-US" sz="2000" dirty="0"/>
              <a:t>", "</a:t>
            </a:r>
            <a:r>
              <a:rPr lang="en-US" sz="2000" dirty="0" err="1"/>
              <a:t>monthOfRegistration</a:t>
            </a:r>
            <a:r>
              <a:rPr lang="en-US" sz="2000" dirty="0"/>
              <a:t>" and "seller" because they were not useful for our purpose.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We created new features:</a:t>
            </a:r>
          </a:p>
          <a:p>
            <a:r>
              <a:rPr lang="en-US" sz="2000" dirty="0"/>
              <a:t>"</a:t>
            </a:r>
            <a:r>
              <a:rPr lang="en-US" sz="2000" dirty="0" err="1"/>
              <a:t>daysBeforeSold</a:t>
            </a:r>
            <a:r>
              <a:rPr lang="en-US" sz="2000" dirty="0"/>
              <a:t>" by using "</a:t>
            </a:r>
            <a:r>
              <a:rPr lang="en-US" sz="2000" dirty="0" err="1"/>
              <a:t>dateCreated</a:t>
            </a:r>
            <a:r>
              <a:rPr lang="en-US" sz="2000" dirty="0"/>
              <a:t>" and "</a:t>
            </a:r>
            <a:r>
              <a:rPr lang="en-US" sz="2000" dirty="0" err="1"/>
              <a:t>lastSeen</a:t>
            </a:r>
            <a:r>
              <a:rPr lang="en-US" sz="2000" dirty="0"/>
              <a:t>“(how long advert was on air)</a:t>
            </a:r>
          </a:p>
          <a:p>
            <a:r>
              <a:rPr lang="en-US" sz="2000" dirty="0"/>
              <a:t>"</a:t>
            </a:r>
            <a:r>
              <a:rPr lang="en-US" sz="2000" dirty="0" err="1"/>
              <a:t>namelen</a:t>
            </a:r>
            <a:r>
              <a:rPr lang="en-US" sz="2000" dirty="0"/>
              <a:t>" by using "name“ (number of letters used in the advert name)</a:t>
            </a:r>
          </a:p>
          <a:p>
            <a:r>
              <a:rPr lang="en-US" sz="2000" dirty="0"/>
              <a:t>"age" by using "</a:t>
            </a:r>
            <a:r>
              <a:rPr lang="en-US" sz="2000" dirty="0" err="1"/>
              <a:t>yearOfRegistration</a:t>
            </a:r>
            <a:r>
              <a:rPr lang="en-US" sz="2000" dirty="0"/>
              <a:t>“ (age of the car)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At the end we stayed with 1 dependent and 11 independent variables.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93613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2D26-8623-4A37-ACB6-361A8B60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of M</a:t>
            </a:r>
            <a:r>
              <a:rPr lang="tr-TR" dirty="0"/>
              <a:t>issing </a:t>
            </a:r>
            <a:r>
              <a:rPr lang="en-US" dirty="0"/>
              <a:t>V</a:t>
            </a:r>
            <a:r>
              <a:rPr lang="tr-TR" dirty="0"/>
              <a:t>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2AC6-2CA6-4504-A8ED-D2D85922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21.8</a:t>
            </a:r>
            <a:r>
              <a:rPr lang="en-US" sz="2000" dirty="0"/>
              <a:t>% data has missing values(after removing outliers)</a:t>
            </a:r>
          </a:p>
          <a:p>
            <a:r>
              <a:rPr lang="tr-TR" sz="2000" dirty="0"/>
              <a:t>vehicleType   </a:t>
            </a:r>
            <a:r>
              <a:rPr lang="en-US" sz="2000" dirty="0"/>
              <a:t>          </a:t>
            </a:r>
            <a:r>
              <a:rPr lang="tr-TR" sz="2000" dirty="0"/>
              <a:t>       </a:t>
            </a:r>
            <a:r>
              <a:rPr lang="en-US" sz="2000" dirty="0"/>
              <a:t>     </a:t>
            </a:r>
            <a:r>
              <a:rPr lang="tr-TR" sz="2000" dirty="0"/>
              <a:t>17107</a:t>
            </a:r>
          </a:p>
          <a:p>
            <a:r>
              <a:rPr lang="tr-TR" sz="2000" dirty="0"/>
              <a:t>gearbox         </a:t>
            </a:r>
            <a:r>
              <a:rPr lang="en-US" sz="2000" dirty="0"/>
              <a:t>            </a:t>
            </a:r>
            <a:r>
              <a:rPr lang="tr-TR" sz="2000" dirty="0"/>
              <a:t>      </a:t>
            </a:r>
            <a:r>
              <a:rPr lang="en-US" sz="2000" dirty="0"/>
              <a:t>     </a:t>
            </a:r>
            <a:r>
              <a:rPr lang="tr-TR" sz="2000" dirty="0"/>
              <a:t>5248</a:t>
            </a:r>
            <a:r>
              <a:rPr lang="en-US" sz="2000" dirty="0"/>
              <a:t> (removed)</a:t>
            </a:r>
            <a:endParaRPr lang="tr-TR" sz="2000" dirty="0"/>
          </a:p>
          <a:p>
            <a:r>
              <a:rPr lang="tr-TR" sz="2000" dirty="0"/>
              <a:t>model             </a:t>
            </a:r>
            <a:r>
              <a:rPr lang="en-US" sz="2000" dirty="0"/>
              <a:t>             </a:t>
            </a:r>
            <a:r>
              <a:rPr lang="tr-TR" sz="2000" dirty="0"/>
              <a:t>   </a:t>
            </a:r>
            <a:r>
              <a:rPr lang="en-US" sz="2000" dirty="0"/>
              <a:t>      </a:t>
            </a:r>
            <a:r>
              <a:rPr lang="tr-TR" sz="2000" dirty="0"/>
              <a:t>10686</a:t>
            </a:r>
            <a:r>
              <a:rPr lang="en-US" sz="2000" dirty="0"/>
              <a:t> (removed)</a:t>
            </a:r>
            <a:endParaRPr lang="tr-TR" sz="2000" dirty="0"/>
          </a:p>
          <a:p>
            <a:r>
              <a:rPr lang="tr-TR" sz="2000" dirty="0"/>
              <a:t>fuelType            </a:t>
            </a:r>
            <a:r>
              <a:rPr lang="en-US" sz="2000" dirty="0"/>
              <a:t>	                   </a:t>
            </a:r>
            <a:r>
              <a:rPr lang="tr-TR" sz="2000" dirty="0"/>
              <a:t>16998</a:t>
            </a:r>
            <a:r>
              <a:rPr lang="en-US" sz="2000" dirty="0"/>
              <a:t> </a:t>
            </a:r>
          </a:p>
          <a:p>
            <a:r>
              <a:rPr lang="tr-TR" sz="2000" dirty="0"/>
              <a:t>notRepairedDamage    </a:t>
            </a:r>
            <a:r>
              <a:rPr lang="en-US" sz="2000" dirty="0"/>
              <a:t>      </a:t>
            </a:r>
            <a:r>
              <a:rPr lang="tr-TR" sz="2000" dirty="0"/>
              <a:t>42028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Missing values(dropped): 5.1%</a:t>
            </a:r>
          </a:p>
          <a:p>
            <a:pPr marL="0" indent="0">
              <a:buNone/>
            </a:pPr>
            <a:r>
              <a:rPr lang="en-US" sz="2000" dirty="0"/>
              <a:t>Missing values(imputed): 16.6%</a:t>
            </a:r>
          </a:p>
          <a:p>
            <a:r>
              <a:rPr lang="en-US" sz="2000" dirty="0"/>
              <a:t>We impute missing values in </a:t>
            </a:r>
            <a:r>
              <a:rPr lang="tr-TR" sz="2000" dirty="0"/>
              <a:t>vehicleType</a:t>
            </a:r>
            <a:r>
              <a:rPr lang="en-US" sz="2000" dirty="0"/>
              <a:t> and </a:t>
            </a:r>
            <a:r>
              <a:rPr lang="tr-TR" sz="2000" dirty="0"/>
              <a:t>fuelType</a:t>
            </a:r>
            <a:r>
              <a:rPr lang="en-US" sz="2000" dirty="0"/>
              <a:t> according to their group mean</a:t>
            </a:r>
          </a:p>
          <a:p>
            <a:r>
              <a:rPr lang="en-US" sz="2000" dirty="0"/>
              <a:t>We fill missing values with “No” in </a:t>
            </a:r>
            <a:r>
              <a:rPr lang="tr-TR" sz="2000" dirty="0"/>
              <a:t>notRepairedDamage</a:t>
            </a:r>
            <a:r>
              <a:rPr lang="en-US" sz="2000" dirty="0"/>
              <a:t> because </a:t>
            </a:r>
            <a:r>
              <a:rPr lang="en-US" sz="2000" dirty="0" err="1"/>
              <a:t>Nas</a:t>
            </a:r>
            <a:r>
              <a:rPr lang="en-US" sz="2000" dirty="0"/>
              <a:t> highly possible means that, car doesn't have a damage which needs to be repaired.</a:t>
            </a:r>
          </a:p>
        </p:txBody>
      </p:sp>
    </p:spTree>
    <p:extLst>
      <p:ext uri="{BB962C8B-B14F-4D97-AF65-F5344CB8AC3E}">
        <p14:creationId xmlns:p14="http://schemas.microsoft.com/office/powerpoint/2010/main" val="397316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392A-F139-40C5-9003-A681C214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Converting string into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E20C-BDC9-44EA-B1BE-3B83D0613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000" dirty="0"/>
          </a:p>
          <a:p>
            <a:r>
              <a:rPr lang="en-US" sz="2000" dirty="0"/>
              <a:t>We </a:t>
            </a:r>
            <a:r>
              <a:rPr lang="tr-TR" sz="2000" dirty="0"/>
              <a:t>create</a:t>
            </a:r>
            <a:r>
              <a:rPr lang="en-US" sz="2000" dirty="0"/>
              <a:t>d</a:t>
            </a:r>
            <a:r>
              <a:rPr lang="tr-TR" sz="2000" dirty="0"/>
              <a:t> ordered numerical labels for notRepairedDamage</a:t>
            </a:r>
            <a:r>
              <a:rPr lang="en-US" sz="2000" dirty="0"/>
              <a:t> (0:”no” 1:”yes” )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/>
              <a:t>do one-hot encoding (binarization) for vehicleType gearbox model fuelType and brand</a:t>
            </a:r>
            <a:r>
              <a:rPr lang="en-US" sz="2000" dirty="0"/>
              <a:t> (Linear Regression and KNN)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tr-TR" sz="2000" dirty="0"/>
              <a:t>LabelEncoder</a:t>
            </a:r>
            <a:r>
              <a:rPr lang="en-US" sz="2000" dirty="0"/>
              <a:t> (Random Forest)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6873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22A1-294B-4BC9-832F-8FBE02AC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Correlation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DCC4F-2B1E-4D4F-8703-6DC3267B0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71" y="1690688"/>
            <a:ext cx="53229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8C6D5-990D-4AE0-A243-D6FC1E71122F}"/>
              </a:ext>
            </a:extLst>
          </p:cNvPr>
          <p:cNvSpPr txBox="1"/>
          <p:nvPr/>
        </p:nvSpPr>
        <p:spPr>
          <a:xfrm>
            <a:off x="522460" y="1690688"/>
            <a:ext cx="58241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checked correlation between variables to understand how they effect each other.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powerPS</a:t>
            </a:r>
            <a:r>
              <a:rPr lang="en-US" sz="2000" dirty="0"/>
              <a:t>, </a:t>
            </a:r>
            <a:r>
              <a:rPr lang="en-US" sz="2000" dirty="0" err="1"/>
              <a:t>daysBeforeSold</a:t>
            </a:r>
            <a:r>
              <a:rPr lang="en-US" sz="2000" dirty="0"/>
              <a:t> and </a:t>
            </a:r>
            <a:r>
              <a:rPr lang="en-US" sz="2000" dirty="0" err="1"/>
              <a:t>namelen</a:t>
            </a:r>
            <a:r>
              <a:rPr lang="en-US" sz="2000" dirty="0"/>
              <a:t> has positive effect on price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kilometer and age has negative effect </a:t>
            </a:r>
            <a:r>
              <a:rPr lang="en-US" sz="2000" dirty="0" err="1"/>
              <a:t>effect</a:t>
            </a:r>
            <a:r>
              <a:rPr lang="en-US" sz="2000" dirty="0"/>
              <a:t> on price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Kilometer and age has positive correlation</a:t>
            </a:r>
          </a:p>
          <a:p>
            <a:endParaRPr lang="en-US" sz="2000" dirty="0"/>
          </a:p>
          <a:p>
            <a:r>
              <a:rPr lang="en-US" sz="2000" dirty="0"/>
              <a:t>Correlations are as expected.</a:t>
            </a:r>
          </a:p>
        </p:txBody>
      </p:sp>
    </p:spTree>
    <p:extLst>
      <p:ext uri="{BB962C8B-B14F-4D97-AF65-F5344CB8AC3E}">
        <p14:creationId xmlns:p14="http://schemas.microsoft.com/office/powerpoint/2010/main" val="22824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1244</Words>
  <Application>Microsoft Office PowerPoint</Application>
  <PresentationFormat>Widescreen</PresentationFormat>
  <Paragraphs>145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Used Car Price Prediction Analysis</vt:lpstr>
      <vt:lpstr>Introduction</vt:lpstr>
      <vt:lpstr>Data Preparation</vt:lpstr>
      <vt:lpstr>Duplicates and outliers</vt:lpstr>
      <vt:lpstr>Exploratory  Data Analysis</vt:lpstr>
      <vt:lpstr>Feature Engineering &amp; Selection</vt:lpstr>
      <vt:lpstr>Imputation of Missing Values</vt:lpstr>
      <vt:lpstr>Converting string into integers</vt:lpstr>
      <vt:lpstr>Correlation</vt:lpstr>
      <vt:lpstr>Linear regression</vt:lpstr>
      <vt:lpstr>K-Nearest Neighbors</vt:lpstr>
      <vt:lpstr>K-Nearest Neighbors</vt:lpstr>
      <vt:lpstr>Random Forest</vt:lpstr>
      <vt:lpstr>Random Forest</vt:lpstr>
      <vt:lpstr>Comparison of Methods</vt:lpstr>
      <vt:lpstr>Conclusions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 Analysis</dc:title>
  <dc:creator>Can Minareci</dc:creator>
  <cp:lastModifiedBy>Can Minareci</cp:lastModifiedBy>
  <cp:revision>44</cp:revision>
  <dcterms:created xsi:type="dcterms:W3CDTF">2020-06-09T18:57:15Z</dcterms:created>
  <dcterms:modified xsi:type="dcterms:W3CDTF">2020-06-10T18:07:39Z</dcterms:modified>
</cp:coreProperties>
</file>