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4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703E1B-99B0-4612-B8E8-8CB74F191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/>
              <a:t>Pokémon with stats</a:t>
            </a:r>
            <a:br>
              <a:rPr lang="es-ES" sz="4800"/>
            </a:br>
            <a:r>
              <a:rPr lang="es-ES" sz="4800"/>
              <a:t>Cas Kaggle</a:t>
            </a:r>
            <a:endParaRPr lang="ca-ES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545F1-4925-4700-B17F-4A0846BE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s-ES" sz="2000"/>
              <a:t>Hernán Capilla Urbano</a:t>
            </a:r>
          </a:p>
          <a:p>
            <a:r>
              <a:rPr lang="es-ES" sz="2000"/>
              <a:t>1462773</a:t>
            </a:r>
            <a:endParaRPr lang="ca-E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ikachu | Pokédex">
            <a:extLst>
              <a:ext uri="{FF2B5EF4-FFF2-40B4-BE49-F238E27FC236}">
                <a16:creationId xmlns:a16="http://schemas.microsoft.com/office/drawing/2014/main" id="{AA12382D-3C1F-41B1-9E5B-9A064CD4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084" y="625684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AAE4B-26B2-4A3F-99C3-6EC673A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FE7E4C-F045-4739-A704-50B94B5C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214168"/>
            <a:ext cx="6556186" cy="13690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C9C3FA-CC1B-4A64-A938-09A57D55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271" y="2214168"/>
            <a:ext cx="3048425" cy="33627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8E4601-BD59-4580-A45D-428E4ACF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" y="4061980"/>
            <a:ext cx="6562084" cy="1514982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1C1CE1F8-85D9-4792-A0FD-5AD24A9DA726}"/>
              </a:ext>
            </a:extLst>
          </p:cNvPr>
          <p:cNvSpPr/>
          <p:nvPr/>
        </p:nvSpPr>
        <p:spPr>
          <a:xfrm>
            <a:off x="3956730" y="3694922"/>
            <a:ext cx="476412" cy="367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73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4EFA12-6867-460F-AB08-61307566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62" y="147722"/>
            <a:ext cx="6272784" cy="1545336"/>
          </a:xfrm>
        </p:spPr>
        <p:txBody>
          <a:bodyPr anchor="b">
            <a:normAutofit/>
          </a:bodyPr>
          <a:lstStyle/>
          <a:p>
            <a:r>
              <a:rPr lang="es-ES" sz="5200" dirty="0" err="1"/>
              <a:t>Anàlisi</a:t>
            </a:r>
            <a:r>
              <a:rPr lang="es-ES" sz="5200" dirty="0"/>
              <a:t> de dades</a:t>
            </a:r>
            <a:endParaRPr lang="ca-ES" sz="5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F9118A-24F5-47BE-9499-27DEEA737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8" b="1"/>
          <a:stretch/>
        </p:blipFill>
        <p:spPr>
          <a:xfrm>
            <a:off x="6883546" y="820436"/>
            <a:ext cx="5063454" cy="25163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BCB806-C81A-4ADE-8612-7B3C703C6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" r="12753" b="2"/>
          <a:stretch/>
        </p:blipFill>
        <p:spPr>
          <a:xfrm>
            <a:off x="6967727" y="3750906"/>
            <a:ext cx="5063454" cy="25163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66EC5F-E4C9-47A7-9447-1F852575C4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92" b="-3"/>
          <a:stretch/>
        </p:blipFill>
        <p:spPr>
          <a:xfrm>
            <a:off x="534124" y="1677380"/>
            <a:ext cx="6272784" cy="31173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3AD997-5960-400A-818C-59A842ACA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794686"/>
            <a:ext cx="2118944" cy="181693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984F4E4-1048-455A-BE95-211B02A34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800" y="5929042"/>
            <a:ext cx="120031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3B1AE-A5FE-432A-8B3C-CE2B6B4F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ca-ES" sz="2800" b="0" i="0" dirty="0">
                <a:effectLst/>
                <a:latin typeface="Lato" panose="020B0604020202020204" pitchFamily="34" charset="0"/>
              </a:rPr>
              <a:t>Mètodes d'aprenentatge</a:t>
            </a:r>
            <a:endParaRPr lang="ca-E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10253-BD05-4BE9-9D67-AAB87DF7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ca-ES" sz="1400" b="1" i="0" dirty="0" err="1">
                <a:solidFill>
                  <a:srgbClr val="000000"/>
                </a:solidFill>
                <a:effectLst/>
                <a:latin typeface="Helvetica Neue"/>
              </a:rPr>
              <a:t>Regresión</a:t>
            </a:r>
            <a:r>
              <a:rPr lang="ca-ES" sz="1400" b="1" i="0" dirty="0">
                <a:solidFill>
                  <a:srgbClr val="000000"/>
                </a:solidFill>
                <a:effectLst/>
                <a:latin typeface="Helvetica Neue"/>
              </a:rPr>
              <a:t> logística</a:t>
            </a:r>
          </a:p>
          <a:p>
            <a:r>
              <a:rPr lang="ca-ES" sz="1400" b="1" i="0" dirty="0" err="1">
                <a:solidFill>
                  <a:srgbClr val="000000"/>
                </a:solidFill>
                <a:effectLst/>
                <a:latin typeface="Helvetica Neue"/>
              </a:rPr>
              <a:t>Regresión</a:t>
            </a:r>
            <a:r>
              <a:rPr lang="ca-ES" sz="1400" b="1" i="0" dirty="0">
                <a:solidFill>
                  <a:srgbClr val="000000"/>
                </a:solidFill>
                <a:effectLst/>
                <a:latin typeface="Helvetica Neue"/>
              </a:rPr>
              <a:t> Logística con </a:t>
            </a:r>
            <a:r>
              <a:rPr lang="ca-ES" sz="1400" b="1" i="0" dirty="0" err="1">
                <a:solidFill>
                  <a:srgbClr val="000000"/>
                </a:solidFill>
                <a:effectLst/>
                <a:latin typeface="Helvetica Neue"/>
              </a:rPr>
              <a:t>procesamiento</a:t>
            </a:r>
            <a:endParaRPr lang="ca-E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ca-ES" sz="1400" b="1" i="0" dirty="0">
                <a:solidFill>
                  <a:srgbClr val="000000"/>
                </a:solidFill>
                <a:effectLst/>
                <a:latin typeface="Helvetica Neue"/>
              </a:rPr>
              <a:t>SVM</a:t>
            </a:r>
          </a:p>
          <a:p>
            <a:r>
              <a:rPr lang="ca-ES" sz="1400" b="1" i="0" dirty="0" err="1">
                <a:solidFill>
                  <a:srgbClr val="000000"/>
                </a:solidFill>
                <a:effectLst/>
                <a:latin typeface="Helvetica Neue"/>
              </a:rPr>
              <a:t>Random</a:t>
            </a:r>
            <a:r>
              <a:rPr lang="ca-ES" sz="1400" b="1" i="0" dirty="0">
                <a:solidFill>
                  <a:srgbClr val="000000"/>
                </a:solidFill>
                <a:effectLst/>
                <a:latin typeface="Helvetica Neue"/>
              </a:rPr>
              <a:t> Forest</a:t>
            </a:r>
          </a:p>
          <a:p>
            <a:r>
              <a:rPr lang="ca-ES" sz="1400" b="1" i="0" dirty="0">
                <a:solidFill>
                  <a:srgbClr val="000000"/>
                </a:solidFill>
                <a:effectLst/>
                <a:latin typeface="Helvetica Neue"/>
              </a:rPr>
              <a:t>Gradient </a:t>
            </a:r>
            <a:r>
              <a:rPr lang="ca-ES" sz="1400" b="1" i="0" dirty="0" err="1">
                <a:solidFill>
                  <a:srgbClr val="000000"/>
                </a:solidFill>
                <a:effectLst/>
                <a:latin typeface="Helvetica Neue"/>
              </a:rPr>
              <a:t>Boosting</a:t>
            </a:r>
            <a:endParaRPr lang="ca-E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ca-ES" sz="1800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C1155C2-6405-4A00-B651-006C5D28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96" y="457405"/>
            <a:ext cx="3319377" cy="2255149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F71498E-2784-41E4-86F4-9EF96CB6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36" y="529905"/>
            <a:ext cx="3319377" cy="2049714"/>
          </a:xfrm>
          <a:prstGeom prst="rect">
            <a:avLst/>
          </a:prstGeom>
        </p:spPr>
      </p:pic>
      <p:pic>
        <p:nvPicPr>
          <p:cNvPr id="9" name="Imagen 8" descr="Interfaz de usuario gráfica, Gráfico, PowerPoint&#10;&#10;Descripción generada automáticamente">
            <a:extLst>
              <a:ext uri="{FF2B5EF4-FFF2-40B4-BE49-F238E27FC236}">
                <a16:creationId xmlns:a16="http://schemas.microsoft.com/office/drawing/2014/main" id="{A8CFAB13-057E-48DF-A4E8-5D8DC67B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22" y="2741406"/>
            <a:ext cx="5854427" cy="34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2EF42A-C5E8-4B52-8D13-A197CA50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ES" sz="3200"/>
              <a:t>Busca de millors paràmetres i resultats</a:t>
            </a:r>
            <a:endParaRPr lang="ca-E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77938-F97B-44E3-86C2-8B72A100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ES" sz="1800" dirty="0" err="1"/>
              <a:t>RL</a:t>
            </a:r>
            <a:r>
              <a:rPr lang="es-ES" sz="1800" dirty="0" err="1">
                <a:sym typeface="Wingdings" panose="05000000000000000000" pitchFamily="2" charset="2"/>
              </a:rPr>
              <a:t>max_iter</a:t>
            </a:r>
            <a:r>
              <a:rPr lang="es-ES" sz="1800" dirty="0">
                <a:sym typeface="Wingdings" panose="05000000000000000000" pitchFamily="2" charset="2"/>
              </a:rPr>
              <a:t> = 100  91.25</a:t>
            </a:r>
          </a:p>
          <a:p>
            <a:r>
              <a:rPr lang="es-ES" sz="1800" dirty="0" err="1"/>
              <a:t>RL</a:t>
            </a:r>
            <a:r>
              <a:rPr lang="es-ES" sz="1800" dirty="0" err="1">
                <a:sym typeface="Wingdings" panose="05000000000000000000" pitchFamily="2" charset="2"/>
              </a:rPr>
              <a:t>max_iter</a:t>
            </a:r>
            <a:r>
              <a:rPr lang="es-ES" sz="1800" dirty="0">
                <a:sym typeface="Wingdings" panose="05000000000000000000" pitchFamily="2" charset="2"/>
              </a:rPr>
              <a:t> = 200  95.625</a:t>
            </a:r>
          </a:p>
          <a:p>
            <a:endParaRPr lang="es-ES" sz="1800" dirty="0">
              <a:sym typeface="Wingdings" panose="05000000000000000000" pitchFamily="2" charset="2"/>
            </a:endParaRPr>
          </a:p>
          <a:p>
            <a:endParaRPr lang="es-ES" sz="1800" dirty="0">
              <a:sym typeface="Wingdings" panose="05000000000000000000" pitchFamily="2" charset="2"/>
            </a:endParaRPr>
          </a:p>
          <a:p>
            <a:r>
              <a:rPr lang="es-ES" sz="1800" dirty="0"/>
              <a:t>RL</a:t>
            </a:r>
            <a:r>
              <a:rPr lang="es-ES" sz="1800" dirty="0">
                <a:sym typeface="Wingdings" panose="05000000000000000000" pitchFamily="2" charset="2"/>
              </a:rPr>
              <a:t> + trans  96.25</a:t>
            </a:r>
          </a:p>
          <a:p>
            <a:endParaRPr lang="es-ES" sz="1800" dirty="0">
              <a:sym typeface="Wingdings" panose="05000000000000000000" pitchFamily="2" charset="2"/>
            </a:endParaRPr>
          </a:p>
          <a:p>
            <a:endParaRPr lang="es-ES" sz="1800" dirty="0">
              <a:sym typeface="Wingdings" panose="05000000000000000000" pitchFamily="2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06B8F8-CC49-4E66-A291-1D000130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391039"/>
            <a:ext cx="4097657" cy="397533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5EBDFBF-070A-40A4-91AC-751D47ED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9" y="3327389"/>
            <a:ext cx="6514539" cy="6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8284-898A-4AE9-B7B7-27263F7F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resultat</a:t>
            </a:r>
            <a:r>
              <a:rPr lang="es-ES" dirty="0"/>
              <a:t> i </a:t>
            </a:r>
            <a:r>
              <a:rPr lang="es-ES" dirty="0" err="1"/>
              <a:t>conclusió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9198C-40B6-46B5-B75D-88871555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800" dirty="0" err="1"/>
              <a:t>GB</a:t>
            </a:r>
            <a:r>
              <a:rPr lang="es-ES" sz="2800" dirty="0" err="1">
                <a:sym typeface="Wingdings" panose="05000000000000000000" pitchFamily="2" charset="2"/>
              </a:rPr>
              <a:t>learning</a:t>
            </a:r>
            <a:r>
              <a:rPr lang="es-ES" sz="2800" dirty="0">
                <a:sym typeface="Wingdings" panose="05000000000000000000" pitchFamily="2" charset="2"/>
              </a:rPr>
              <a:t> rate = 1.1  86.875 %</a:t>
            </a:r>
          </a:p>
          <a:p>
            <a:r>
              <a:rPr lang="es-ES" sz="2800" dirty="0" err="1"/>
              <a:t>GB</a:t>
            </a:r>
            <a:r>
              <a:rPr lang="es-ES" sz="2800" dirty="0" err="1">
                <a:sym typeface="Wingdings" panose="05000000000000000000" pitchFamily="2" charset="2"/>
              </a:rPr>
              <a:t>n_estimators</a:t>
            </a:r>
            <a:r>
              <a:rPr lang="es-ES" sz="2800" dirty="0">
                <a:sym typeface="Wingdings" panose="05000000000000000000" pitchFamily="2" charset="2"/>
              </a:rPr>
              <a:t> = 200  96.875 %</a:t>
            </a:r>
          </a:p>
          <a:p>
            <a:endParaRPr lang="es-ES" sz="2800" dirty="0"/>
          </a:p>
          <a:p>
            <a:r>
              <a:rPr lang="es-ES" sz="2800" dirty="0"/>
              <a:t>GB superior: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learning_rate</a:t>
            </a:r>
            <a:r>
              <a:rPr lang="es-ES" dirty="0">
                <a:sym typeface="Wingdings" panose="05000000000000000000" pitchFamily="2" charset="2"/>
              </a:rPr>
              <a:t> = 0.9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n_estimators</a:t>
            </a:r>
            <a:r>
              <a:rPr lang="es-ES" dirty="0">
                <a:sym typeface="Wingdings" panose="05000000000000000000" pitchFamily="2" charset="2"/>
              </a:rPr>
              <a:t> = 100			98.75%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validation_fraction</a:t>
            </a:r>
            <a:r>
              <a:rPr lang="es-ES" dirty="0">
                <a:sym typeface="Wingdings" panose="05000000000000000000" pitchFamily="2" charset="2"/>
              </a:rPr>
              <a:t> = 0.2	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n_iter_no_change</a:t>
            </a:r>
            <a:r>
              <a:rPr lang="es-ES" dirty="0">
                <a:sym typeface="Wingdings" panose="05000000000000000000" pitchFamily="2" charset="2"/>
              </a:rPr>
              <a:t> = 100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random_state</a:t>
            </a:r>
            <a:r>
              <a:rPr lang="es-ES" dirty="0">
                <a:sym typeface="Wingdings" panose="05000000000000000000" pitchFamily="2" charset="2"/>
              </a:rPr>
              <a:t> = 10 (no </a:t>
            </a:r>
            <a:r>
              <a:rPr lang="es-ES" dirty="0" err="1">
                <a:sym typeface="Wingdings" panose="05000000000000000000" pitchFamily="2" charset="2"/>
              </a:rPr>
              <a:t>paràmetre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endParaRPr lang="es-ES" sz="2800" dirty="0">
              <a:sym typeface="Wingdings" panose="05000000000000000000" pitchFamily="2" charset="2"/>
            </a:endParaRPr>
          </a:p>
          <a:p>
            <a:endParaRPr lang="es-ES" sz="2800" dirty="0">
              <a:sym typeface="Wingdings" panose="05000000000000000000" pitchFamily="2" charset="2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782AB3B4-6A63-42DE-91BF-BD4F28215DB0}"/>
              </a:ext>
            </a:extLst>
          </p:cNvPr>
          <p:cNvSpPr/>
          <p:nvPr/>
        </p:nvSpPr>
        <p:spPr>
          <a:xfrm>
            <a:off x="5933301" y="3657600"/>
            <a:ext cx="532661" cy="230819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9702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121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Helvetica Neue</vt:lpstr>
      <vt:lpstr>Lato</vt:lpstr>
      <vt:lpstr>AccentBoxVTI</vt:lpstr>
      <vt:lpstr>Pokémon with stats Cas Kaggle</vt:lpstr>
      <vt:lpstr>Introducció</vt:lpstr>
      <vt:lpstr>Anàlisi de dades</vt:lpstr>
      <vt:lpstr>Mètodes d'aprenentatge</vt:lpstr>
      <vt:lpstr>Busca de millors paràmetres i resultats</vt:lpstr>
      <vt:lpstr>Millor resultat i conclusió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with stats Cas Kaggle</dc:title>
  <dc:creator>Hernán Capilla</dc:creator>
  <cp:lastModifiedBy>Hernán Capilla</cp:lastModifiedBy>
  <cp:revision>16</cp:revision>
  <dcterms:created xsi:type="dcterms:W3CDTF">2021-12-10T21:38:55Z</dcterms:created>
  <dcterms:modified xsi:type="dcterms:W3CDTF">2021-12-10T22:39:08Z</dcterms:modified>
</cp:coreProperties>
</file>