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>
        <p:scale>
          <a:sx n="125" d="100"/>
          <a:sy n="125" d="100"/>
        </p:scale>
        <p:origin x="-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9803-A051-8444-A0D5-C00201D3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7499D-DAAC-7549-94E3-08CFC830D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6D02-ADCA-0244-BC3A-E501308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4D71-1F34-C642-BA48-B95876D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4835-3256-A04D-973A-4A6AA6AB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6BE2-DEBD-5E41-A7C4-FD2AF07D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F503-F7E9-F04D-939B-01DD5E5C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C05C-B2F9-5D40-A177-38F9C3FA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170F-844D-9B47-A5B2-F62316E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FC78-5443-2B49-889B-6145B1BC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D53DD-5CEB-4042-83C0-46CDCC78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4A3F3-F7E2-8A46-93D7-2365FCC8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2A51-0476-264C-A500-9E5987A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BAB0-C89E-8F42-A656-86AD8867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3864-8818-324A-89CB-E3ECC59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11B3-67AB-964D-9CC5-7404647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438C-AAFA-724F-A339-4AA2542C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0861-B8EA-3F46-AF66-8F31395B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D9FE-8E29-1041-AA46-AC2C3970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7C6D-168A-B343-97F1-5774B75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EBD-77E7-FC4F-AA30-B37D8326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545E-0AA8-8E42-BFC8-A8AB9C53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D8A5-60A6-B141-80C3-C3E29BFE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C932-0D6D-D34F-9218-5575458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C0AF-02F6-144D-85D7-0DB85013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C062-0AA0-8848-A391-CA411225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A3A4-632C-234A-841A-6A2359364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231FC-E99D-6E47-9467-A07700A24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2E833-79EB-E443-95A8-532A492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258E1-459D-7646-83A2-C58CA66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3AF6-9A3B-6143-82ED-01E16EFE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0165-EDD7-974C-B391-D0A2435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F6F97-366A-4C41-B973-C0BBFA07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718E-72C1-2743-BAE8-D44C627F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86937-64B0-FF46-BD66-3D5A2776D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9872E-68D4-FC45-849C-94855A250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A182A-C79C-DB43-974E-40B3F99C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8F7B6-6F8D-BB41-8491-7E3507B0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E0002-6FF0-4F42-A3B5-5F263EE6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0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03F1-8A52-0148-BFA8-F5DBAF2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83C99-CEAB-4948-A3E5-171B834F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8A99-F2D5-D945-9CB4-BFF2BD1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F9976-C98F-894D-86CB-029778F2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79EC6-CB8C-D84F-BFFB-05E8401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80B05-A258-AB47-8222-5123EC83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DF10-E645-E841-B3B6-5526163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B776-8D0F-5C44-A672-9956B837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9882-9D24-1B44-A3EC-962FB82E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D533-8DBC-B447-BA09-DD964048B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8FC1-103C-0D46-8CE0-B88E5813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C742-5499-4B4D-BDEC-C3F5BBE0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BDA2-7EBB-DD49-AF33-554D9BF9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D3F-6E50-FB44-BEEE-4645E797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421C1-2954-5142-B68A-611DA3C6C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D14C-A29F-9C4D-89C7-9ED01DCD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8C6E-8329-9A41-8AB7-DE415B92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5385-4F99-0C40-AD9F-F1D149DE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0E1B-50FF-6B4C-A678-6061E560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1419D-EBE6-F441-A904-2F48007A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4C29-328A-BE40-A2D8-9A29AD95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ED0B-436D-404C-AC87-3B1B5C4F0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9FD3-C9BF-EC49-B645-91B38A9D20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CD96-34A0-8F4C-A534-A0A3DBD2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979C-13FA-0249-A410-AA54E76D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6515-6FD9-D44C-80AE-832FE686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19B4C-2D6E-084E-865D-325534DB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12014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76A0A1D-57A4-1143-A7D0-0693B4D7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5" y="0"/>
            <a:ext cx="11656601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75C8D2-1282-5A42-85FA-769A912CB4B4}"/>
              </a:ext>
            </a:extLst>
          </p:cNvPr>
          <p:cNvCxnSpPr/>
          <p:nvPr/>
        </p:nvCxnSpPr>
        <p:spPr>
          <a:xfrm flipV="1">
            <a:off x="3039762" y="1272746"/>
            <a:ext cx="321276" cy="2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D2D95-A129-4F4A-B89E-0C85F4EBCF5D}"/>
              </a:ext>
            </a:extLst>
          </p:cNvPr>
          <p:cNvCxnSpPr>
            <a:cxnSpLocks/>
          </p:cNvCxnSpPr>
          <p:nvPr/>
        </p:nvCxnSpPr>
        <p:spPr>
          <a:xfrm>
            <a:off x="6738551" y="5156887"/>
            <a:ext cx="823784" cy="18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E5318C-FE2F-4E44-9E59-A437E6BDE531}"/>
              </a:ext>
            </a:extLst>
          </p:cNvPr>
          <p:cNvSpPr txBox="1"/>
          <p:nvPr/>
        </p:nvSpPr>
        <p:spPr>
          <a:xfrm>
            <a:off x="2341604" y="1631092"/>
            <a:ext cx="317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Dragonflies &amp; </a:t>
            </a:r>
          </a:p>
          <a:p>
            <a:r>
              <a:rPr lang="en-US" sz="1200" dirty="0"/>
              <a:t>Damselflies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580BB-B48E-2A4B-9075-D2368085873E}"/>
              </a:ext>
            </a:extLst>
          </p:cNvPr>
          <p:cNvSpPr txBox="1"/>
          <p:nvPr/>
        </p:nvSpPr>
        <p:spPr>
          <a:xfrm>
            <a:off x="5298987" y="4879888"/>
            <a:ext cx="317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”true bugs,” Cicadas, Aphids etc.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3E221-F20A-6D4E-AA88-FC0C885D65C2}"/>
              </a:ext>
            </a:extLst>
          </p:cNvPr>
          <p:cNvSpPr txBox="1"/>
          <p:nvPr/>
        </p:nvSpPr>
        <p:spPr>
          <a:xfrm>
            <a:off x="4399005" y="395416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Bray-Curtis Dissimilarity: Order </a:t>
            </a:r>
          </a:p>
        </p:txBody>
      </p:sp>
    </p:spTree>
    <p:extLst>
      <p:ext uri="{BB962C8B-B14F-4D97-AF65-F5344CB8AC3E}">
        <p14:creationId xmlns:p14="http://schemas.microsoft.com/office/powerpoint/2010/main" val="143046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79A431B-11DF-0F42-A848-6B07F859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8D76C-B4B5-AB4D-AADD-266AA95903BB}"/>
              </a:ext>
            </a:extLst>
          </p:cNvPr>
          <p:cNvSpPr txBox="1"/>
          <p:nvPr/>
        </p:nvSpPr>
        <p:spPr>
          <a:xfrm>
            <a:off x="4399005" y="395416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Bray-Curtis Dissimilarity: Family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75E02-7936-1241-82B5-5F235D846A91}"/>
              </a:ext>
            </a:extLst>
          </p:cNvPr>
          <p:cNvCxnSpPr/>
          <p:nvPr/>
        </p:nvCxnSpPr>
        <p:spPr>
          <a:xfrm flipV="1">
            <a:off x="2013602" y="2207466"/>
            <a:ext cx="321276" cy="2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35A3D3-BD7C-1B47-8E0E-976B8797AD1F}"/>
              </a:ext>
            </a:extLst>
          </p:cNvPr>
          <p:cNvSpPr txBox="1"/>
          <p:nvPr/>
        </p:nvSpPr>
        <p:spPr>
          <a:xfrm>
            <a:off x="1315444" y="2565812"/>
            <a:ext cx="317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Lappet moths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2472D-7479-FD46-82B4-6EB747DAA2E9}"/>
              </a:ext>
            </a:extLst>
          </p:cNvPr>
          <p:cNvCxnSpPr>
            <a:cxnSpLocks/>
          </p:cNvCxnSpPr>
          <p:nvPr/>
        </p:nvCxnSpPr>
        <p:spPr>
          <a:xfrm flipH="1">
            <a:off x="5821680" y="1073667"/>
            <a:ext cx="79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577E34-8586-3941-818B-4E34ADDC64BF}"/>
              </a:ext>
            </a:extLst>
          </p:cNvPr>
          <p:cNvSpPr txBox="1"/>
          <p:nvPr/>
        </p:nvSpPr>
        <p:spPr>
          <a:xfrm>
            <a:off x="6616082" y="972782"/>
            <a:ext cx="317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Rove beetles</a:t>
            </a:r>
          </a:p>
        </p:txBody>
      </p:sp>
    </p:spTree>
    <p:extLst>
      <p:ext uri="{BB962C8B-B14F-4D97-AF65-F5344CB8AC3E}">
        <p14:creationId xmlns:p14="http://schemas.microsoft.com/office/powerpoint/2010/main" val="12807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AD06F8-BB92-3F4C-80FA-E31082D5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3" y="324296"/>
            <a:ext cx="110194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18AC0-15A9-C943-AEBC-074AC12E9480}"/>
              </a:ext>
            </a:extLst>
          </p:cNvPr>
          <p:cNvSpPr txBox="1"/>
          <p:nvPr/>
        </p:nvSpPr>
        <p:spPr>
          <a:xfrm>
            <a:off x="4399005" y="395416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Bray-Curtis Dissimilarity: Genus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6DDD82-3EBA-6049-A1A5-DEAFF4431EBE}"/>
              </a:ext>
            </a:extLst>
          </p:cNvPr>
          <p:cNvCxnSpPr>
            <a:cxnSpLocks/>
          </p:cNvCxnSpPr>
          <p:nvPr/>
        </p:nvCxnSpPr>
        <p:spPr>
          <a:xfrm flipV="1">
            <a:off x="2870200" y="1569310"/>
            <a:ext cx="478756" cy="15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47C485-7551-4B49-AA28-B396A917088B}"/>
              </a:ext>
            </a:extLst>
          </p:cNvPr>
          <p:cNvSpPr txBox="1"/>
          <p:nvPr/>
        </p:nvSpPr>
        <p:spPr>
          <a:xfrm>
            <a:off x="2168884" y="1518510"/>
            <a:ext cx="317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Termites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BB965-798B-D04B-BA64-170D39FC0E11}"/>
              </a:ext>
            </a:extLst>
          </p:cNvPr>
          <p:cNvCxnSpPr>
            <a:cxnSpLocks/>
          </p:cNvCxnSpPr>
          <p:nvPr/>
        </p:nvCxnSpPr>
        <p:spPr>
          <a:xfrm>
            <a:off x="2712720" y="5334341"/>
            <a:ext cx="396858" cy="4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9C77E2-35FC-0F41-8522-D667170BEADA}"/>
              </a:ext>
            </a:extLst>
          </p:cNvPr>
          <p:cNvSpPr txBox="1"/>
          <p:nvPr/>
        </p:nvSpPr>
        <p:spPr>
          <a:xfrm>
            <a:off x="2057124" y="5057342"/>
            <a:ext cx="317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Phantom Crane Flies</a:t>
            </a:r>
          </a:p>
        </p:txBody>
      </p:sp>
    </p:spTree>
    <p:extLst>
      <p:ext uri="{BB962C8B-B14F-4D97-AF65-F5344CB8AC3E}">
        <p14:creationId xmlns:p14="http://schemas.microsoft.com/office/powerpoint/2010/main" val="361508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422F23-4D84-7F48-94E5-E9D6E744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290"/>
              </p:ext>
            </p:extLst>
          </p:nvPr>
        </p:nvGraphicFramePr>
        <p:xfrm>
          <a:off x="1626870" y="1050925"/>
          <a:ext cx="8938260" cy="4065270"/>
        </p:xfrm>
        <a:graphic>
          <a:graphicData uri="http://schemas.openxmlformats.org/drawingml/2006/table">
            <a:tbl>
              <a:tblPr/>
              <a:tblGrid>
                <a:gridCol w="1787652">
                  <a:extLst>
                    <a:ext uri="{9D8B030D-6E8A-4147-A177-3AD203B41FA5}">
                      <a16:colId xmlns:a16="http://schemas.microsoft.com/office/drawing/2014/main" val="1190237524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1595654550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115370347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1950645333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93431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b="1" dirty="0">
                          <a:effectLst/>
                        </a:rPr>
                        <a:t>Portage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b="1" dirty="0">
                          <a:effectLst/>
                        </a:rPr>
                        <a:t>Barnes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b="1" dirty="0" err="1">
                          <a:effectLst/>
                        </a:rPr>
                        <a:t>Chuckanut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b="1" dirty="0">
                          <a:effectLst/>
                        </a:rPr>
                        <a:t>Padden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b="1" dirty="0">
                          <a:effectLst/>
                        </a:rPr>
                        <a:t>Squalicum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4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Drosophila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Limnephilus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err="1">
                          <a:effectLst/>
                        </a:rPr>
                        <a:t>Parapsyche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Lepidostoma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Epinotia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6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err="1">
                          <a:effectLst/>
                        </a:rPr>
                        <a:t>Goeracea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Micropsectra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Rhyacophila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Micropsectra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Ceratopsyche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8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Habrosyne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Pteronarcys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Wormaldia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Tipula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Altica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8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Hesperoperla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Araeopidius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Argyresthia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Chironomus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Cramptonomyia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0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Limnephilus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Baetis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Baetis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Malacosoma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Dahlica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23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Micropsectra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Chionodes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Ctenosciara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Psectrocladius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Pseudothyatira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4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Onocosmoecus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Chironomus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Epinotia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Limnephilus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Scaphinotus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55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Psychoglypha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Chyrandra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Glossosoma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Rhyacophila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Zootermopsis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12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Ptychoptera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Dolophilodes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Micrasema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Psychoglypha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Limnephilus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Rhyacophila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Epinotia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Apatania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Neophylax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err="1">
                          <a:effectLst/>
                        </a:rPr>
                        <a:t>Rhyacophila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51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352274-EC0F-3D4D-927F-0B34D6323020}"/>
              </a:ext>
            </a:extLst>
          </p:cNvPr>
          <p:cNvSpPr txBox="1"/>
          <p:nvPr/>
        </p:nvSpPr>
        <p:spPr>
          <a:xfrm>
            <a:off x="4356031" y="364936"/>
            <a:ext cx="313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Genus Summary from Mar-Apr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F78F0-101D-7E4C-8795-9A324242B55B}"/>
              </a:ext>
            </a:extLst>
          </p:cNvPr>
          <p:cNvSpPr txBox="1"/>
          <p:nvPr/>
        </p:nvSpPr>
        <p:spPr>
          <a:xfrm>
            <a:off x="3190240" y="5933440"/>
            <a:ext cx="596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10 common genuses, but not actually ranked (most have mean index of 1?)  </a:t>
            </a:r>
          </a:p>
        </p:txBody>
      </p:sp>
    </p:spTree>
    <p:extLst>
      <p:ext uri="{BB962C8B-B14F-4D97-AF65-F5344CB8AC3E}">
        <p14:creationId xmlns:p14="http://schemas.microsoft.com/office/powerpoint/2010/main" val="385336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4F11D-5ECE-484D-A0FB-4A89A217E3E8}"/>
              </a:ext>
            </a:extLst>
          </p:cNvPr>
          <p:cNvSpPr txBox="1"/>
          <p:nvPr/>
        </p:nvSpPr>
        <p:spPr>
          <a:xfrm>
            <a:off x="3580095" y="334456"/>
            <a:ext cx="50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Genus Level NMDS Plot of BCDs between Spring (March – April) and Summer (August)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4DAD0-78EB-AC41-9665-C88EADDA263A}"/>
              </a:ext>
            </a:extLst>
          </p:cNvPr>
          <p:cNvSpPr txBox="1"/>
          <p:nvPr/>
        </p:nvSpPr>
        <p:spPr>
          <a:xfrm>
            <a:off x="5151119" y="128016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Padden </a:t>
            </a:r>
          </a:p>
        </p:txBody>
      </p:sp>
    </p:spTree>
    <p:extLst>
      <p:ext uri="{BB962C8B-B14F-4D97-AF65-F5344CB8AC3E}">
        <p14:creationId xmlns:p14="http://schemas.microsoft.com/office/powerpoint/2010/main" val="15488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4F11D-5ECE-484D-A0FB-4A89A217E3E8}"/>
              </a:ext>
            </a:extLst>
          </p:cNvPr>
          <p:cNvSpPr txBox="1"/>
          <p:nvPr/>
        </p:nvSpPr>
        <p:spPr>
          <a:xfrm>
            <a:off x="3580095" y="334456"/>
            <a:ext cx="503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Genus Level NMDS Plot of BCDs between Spring (March – April) and Summer (August)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4DAD0-78EB-AC41-9665-C88EADDA263A}"/>
              </a:ext>
            </a:extLst>
          </p:cNvPr>
          <p:cNvSpPr txBox="1"/>
          <p:nvPr/>
        </p:nvSpPr>
        <p:spPr>
          <a:xfrm>
            <a:off x="5151119" y="1280160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Chuckanut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146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Casendino</dc:creator>
  <cp:lastModifiedBy>Helen Casendino</cp:lastModifiedBy>
  <cp:revision>6</cp:revision>
  <dcterms:created xsi:type="dcterms:W3CDTF">2022-01-19T21:08:14Z</dcterms:created>
  <dcterms:modified xsi:type="dcterms:W3CDTF">2022-01-20T00:06:27Z</dcterms:modified>
</cp:coreProperties>
</file>