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1" r:id="rId2"/>
    <p:sldId id="269" r:id="rId3"/>
    <p:sldId id="257" r:id="rId4"/>
    <p:sldId id="260" r:id="rId5"/>
    <p:sldId id="258" r:id="rId6"/>
    <p:sldId id="259" r:id="rId7"/>
    <p:sldId id="256" r:id="rId8"/>
    <p:sldId id="272" r:id="rId9"/>
    <p:sldId id="273" r:id="rId10"/>
    <p:sldId id="270" r:id="rId11"/>
    <p:sldId id="276" r:id="rId12"/>
    <p:sldId id="271"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52" autoAdjust="0"/>
    <p:restoredTop sz="94660"/>
  </p:normalViewPr>
  <p:slideViewPr>
    <p:cSldViewPr>
      <p:cViewPr varScale="1">
        <p:scale>
          <a:sx n="86" d="100"/>
          <a:sy n="86" d="100"/>
        </p:scale>
        <p:origin x="-828" y="-7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2F761-CD1D-4AD5-AF31-F02B04BCFB9C}" type="datetimeFigureOut">
              <a:rPr lang="en-US" smtClean="0"/>
              <a:pPr/>
              <a:t>11/2/2016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4B209E-E7F5-46AB-88D8-1C0547E45B25}" type="slidenum">
              <a:rPr lang="en-US" smtClean="0"/>
              <a:pPr/>
              <a:t>‹#›</a:t>
            </a:fld>
            <a:endParaRPr lang="en-US"/>
          </a:p>
        </p:txBody>
      </p:sp>
    </p:spTree>
    <p:extLst>
      <p:ext uri="{BB962C8B-B14F-4D97-AF65-F5344CB8AC3E}">
        <p14:creationId xmlns:p14="http://schemas.microsoft.com/office/powerpoint/2010/main" xmlns="" val="4229874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67C93A8-3110-4DF8-AF86-E673A5F80076}" type="datetime3">
              <a:rPr lang="en-US" smtClean="0"/>
              <a:pPr/>
              <a:t>2 November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70A5A-D927-4D93-9740-B7FD93D0CAE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3EF41A-DDFF-4751-9DDE-82B63C6DCF32}" type="datetime3">
              <a:rPr lang="en-US" smtClean="0"/>
              <a:pPr/>
              <a:t>2 November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70A5A-D927-4D93-9740-B7FD93D0CAE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071B5B-5750-4036-8929-893D63CACB22}" type="datetime3">
              <a:rPr lang="en-US" smtClean="0"/>
              <a:pPr/>
              <a:t>2 November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70A5A-D927-4D93-9740-B7FD93D0CAE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53FBB3-39BB-4E8B-9855-A0049A71D51E}" type="datetime3">
              <a:rPr lang="en-US" smtClean="0"/>
              <a:pPr/>
              <a:t>2 November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70A5A-D927-4D93-9740-B7FD93D0CAE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2484DF-EA73-4418-B33F-04F45D039481}" type="datetime3">
              <a:rPr lang="en-US" smtClean="0"/>
              <a:pPr/>
              <a:t>2 November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70A5A-D927-4D93-9740-B7FD93D0CAE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A677EBA-C8DD-4914-8825-7CA984DF57DB}" type="datetime3">
              <a:rPr lang="en-US" smtClean="0"/>
              <a:pPr/>
              <a:t>2 November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70A5A-D927-4D93-9740-B7FD93D0CAE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FB5430-8ABE-4878-A809-4957FCA29607}" type="datetime3">
              <a:rPr lang="en-US" smtClean="0"/>
              <a:pPr/>
              <a:t>2 November 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670A5A-D927-4D93-9740-B7FD93D0CAE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DACE54-147D-4E28-B3D3-35E907E24A4C}" type="datetime3">
              <a:rPr lang="en-US" smtClean="0"/>
              <a:pPr/>
              <a:t>2 November 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670A5A-D927-4D93-9740-B7FD93D0CAE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408621-6FE2-4D32-8A73-3C0341D00101}" type="datetime3">
              <a:rPr lang="en-US" smtClean="0"/>
              <a:pPr/>
              <a:t>2 November 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670A5A-D927-4D93-9740-B7FD93D0CAE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B69714-5A15-4532-8368-E9B4287270C6}" type="datetime3">
              <a:rPr lang="en-US" smtClean="0"/>
              <a:pPr/>
              <a:t>2 November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70A5A-D927-4D93-9740-B7FD93D0CAE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5B85C2-0564-4A7F-A22A-EA0152FCA33B}" type="datetime3">
              <a:rPr lang="en-US" smtClean="0"/>
              <a:pPr/>
              <a:t>2 November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70A5A-D927-4D93-9740-B7FD93D0CAE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0838E43-DFA8-462F-8139-156D74A5ABBE}" type="datetime3">
              <a:rPr lang="en-US" smtClean="0"/>
              <a:pPr/>
              <a:t>2 November 2016</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7670A5A-D927-4D93-9740-B7FD93D0CAE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7.xml"/><Relationship Id="rId4" Type="http://schemas.openxmlformats.org/officeDocument/2006/relationships/image" Target="../media/image13.emf"/></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descr="Image result for nuclear power plant"/>
          <p:cNvSpPr>
            <a:spLocks noChangeAspect="1" noChangeArrowheads="1"/>
          </p:cNvSpPr>
          <p:nvPr/>
        </p:nvSpPr>
        <p:spPr bwMode="auto">
          <a:xfrm>
            <a:off x="155575" y="-136525"/>
            <a:ext cx="298450" cy="2984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447800" y="3181350"/>
            <a:ext cx="6012672" cy="461665"/>
          </a:xfrm>
          <a:prstGeom prst="rect">
            <a:avLst/>
          </a:prstGeom>
          <a:noFill/>
        </p:spPr>
        <p:txBody>
          <a:bodyPr wrap="none" rtlCol="0">
            <a:spAutoFit/>
          </a:bodyPr>
          <a:lstStyle/>
          <a:p>
            <a:r>
              <a:rPr lang="en-US" sz="2400" b="1" dirty="0"/>
              <a:t>Risk Analysis of a Nuclear Power Plant Project</a:t>
            </a:r>
          </a:p>
        </p:txBody>
      </p:sp>
      <p:pic>
        <p:nvPicPr>
          <p:cNvPr id="16390" name="Picture 6"/>
          <p:cNvPicPr>
            <a:picLocks noChangeAspect="1" noChangeArrowheads="1"/>
          </p:cNvPicPr>
          <p:nvPr/>
        </p:nvPicPr>
        <p:blipFill>
          <a:blip r:embed="rId2"/>
          <a:srcRect/>
          <a:stretch>
            <a:fillRect/>
          </a:stretch>
        </p:blipFill>
        <p:spPr bwMode="auto">
          <a:xfrm>
            <a:off x="2428875" y="361950"/>
            <a:ext cx="4286250" cy="2539456"/>
          </a:xfrm>
          <a:prstGeom prst="rect">
            <a:avLst/>
          </a:prstGeom>
          <a:noFill/>
          <a:ln w="9525">
            <a:noFill/>
            <a:miter lim="800000"/>
            <a:headEnd/>
            <a:tailEnd/>
          </a:ln>
          <a:effectLst/>
        </p:spPr>
      </p:pic>
      <p:sp>
        <p:nvSpPr>
          <p:cNvPr id="10" name="TextBox 9"/>
          <p:cNvSpPr txBox="1"/>
          <p:nvPr/>
        </p:nvSpPr>
        <p:spPr>
          <a:xfrm>
            <a:off x="1447800" y="3714750"/>
            <a:ext cx="6003182" cy="923330"/>
          </a:xfrm>
          <a:prstGeom prst="rect">
            <a:avLst/>
          </a:prstGeom>
          <a:noFill/>
        </p:spPr>
        <p:txBody>
          <a:bodyPr wrap="none" rtlCol="0">
            <a:spAutoFit/>
          </a:bodyPr>
          <a:lstStyle/>
          <a:p>
            <a:r>
              <a:rPr lang="en-US" dirty="0"/>
              <a:t>Arthur </a:t>
            </a:r>
            <a:r>
              <a:rPr lang="en-US" dirty="0" err="1"/>
              <a:t>Gailes</a:t>
            </a:r>
            <a:r>
              <a:rPr lang="en-US" dirty="0"/>
              <a:t>, </a:t>
            </a:r>
            <a:r>
              <a:rPr lang="en-US" dirty="0" err="1"/>
              <a:t>Eleanya</a:t>
            </a:r>
            <a:r>
              <a:rPr lang="en-US" dirty="0"/>
              <a:t> </a:t>
            </a:r>
            <a:r>
              <a:rPr lang="en-US" dirty="0" err="1"/>
              <a:t>Onuma</a:t>
            </a:r>
            <a:r>
              <a:rPr lang="en-US" dirty="0"/>
              <a:t>, Henry </a:t>
            </a:r>
            <a:r>
              <a:rPr lang="en-US" dirty="0" err="1"/>
              <a:t>Castellanos</a:t>
            </a:r>
            <a:r>
              <a:rPr lang="en-US" dirty="0"/>
              <a:t>, Tim Smythe</a:t>
            </a:r>
          </a:p>
          <a:p>
            <a:endParaRPr lang="en-US" dirty="0"/>
          </a:p>
          <a:p>
            <a:pPr algn="ctr"/>
            <a:r>
              <a:rPr lang="en-US" dirty="0"/>
              <a:t>November 2, 2016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707886"/>
          </a:xfrm>
          <a:prstGeom prst="rect">
            <a:avLst/>
          </a:prstGeom>
          <a:noFill/>
        </p:spPr>
        <p:txBody>
          <a:bodyPr wrap="square" rtlCol="0">
            <a:spAutoFit/>
          </a:bodyPr>
          <a:lstStyle/>
          <a:p>
            <a:r>
              <a:rPr lang="en-US" sz="2000" b="1" dirty="0"/>
              <a:t>The expected NPV is positive, but the distribution is negatively skewed.  Alternative formats of the risk curve aid interpretation of upside and downside risk.  </a:t>
            </a:r>
          </a:p>
        </p:txBody>
      </p:sp>
      <p:pic>
        <p:nvPicPr>
          <p:cNvPr id="1028" name="Picture 4"/>
          <p:cNvPicPr>
            <a:picLocks noChangeAspect="1" noChangeArrowheads="1"/>
          </p:cNvPicPr>
          <p:nvPr/>
        </p:nvPicPr>
        <p:blipFill>
          <a:blip r:embed="rId2"/>
          <a:srcRect/>
          <a:stretch>
            <a:fillRect/>
          </a:stretch>
        </p:blipFill>
        <p:spPr bwMode="auto">
          <a:xfrm>
            <a:off x="981075" y="851712"/>
            <a:ext cx="7019925" cy="1796238"/>
          </a:xfrm>
          <a:prstGeom prst="rect">
            <a:avLst/>
          </a:prstGeom>
          <a:noFill/>
          <a:ln w="9525">
            <a:noFill/>
            <a:miter lim="800000"/>
            <a:headEnd/>
            <a:tailEnd/>
          </a:ln>
          <a:effectLst/>
        </p:spPr>
      </p:pic>
      <p:sp>
        <p:nvSpPr>
          <p:cNvPr id="7" name="TextBox 6"/>
          <p:cNvSpPr txBox="1"/>
          <p:nvPr/>
        </p:nvSpPr>
        <p:spPr>
          <a:xfrm>
            <a:off x="2935583" y="700291"/>
            <a:ext cx="3160417" cy="276999"/>
          </a:xfrm>
          <a:prstGeom prst="rect">
            <a:avLst/>
          </a:prstGeom>
          <a:noFill/>
        </p:spPr>
        <p:txBody>
          <a:bodyPr wrap="none" rtlCol="0">
            <a:spAutoFit/>
          </a:bodyPr>
          <a:lstStyle/>
          <a:p>
            <a:r>
              <a:rPr lang="en-US" sz="1200" b="1" dirty="0"/>
              <a:t>NPV </a:t>
            </a:r>
            <a:r>
              <a:rPr lang="en-US" sz="1200" b="1" dirty="0" smtClean="0"/>
              <a:t>Distribution from Monte Carlo Simulation</a:t>
            </a:r>
            <a:endParaRPr lang="en-US" sz="1200" b="1" dirty="0"/>
          </a:p>
        </p:txBody>
      </p:sp>
      <p:sp>
        <p:nvSpPr>
          <p:cNvPr id="8" name="Down Arrow 7"/>
          <p:cNvSpPr/>
          <p:nvPr/>
        </p:nvSpPr>
        <p:spPr>
          <a:xfrm rot="2374714">
            <a:off x="1664792" y="2629057"/>
            <a:ext cx="290448" cy="307264"/>
          </a:xfrm>
          <a:prstGeom prst="down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rot="19371822">
            <a:off x="7149898" y="2628267"/>
            <a:ext cx="290448" cy="307264"/>
          </a:xfrm>
          <a:prstGeom prst="down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5"/>
          <p:cNvPicPr>
            <a:picLocks noChangeAspect="1" noChangeArrowheads="1"/>
          </p:cNvPicPr>
          <p:nvPr/>
        </p:nvPicPr>
        <p:blipFill>
          <a:blip r:embed="rId3"/>
          <a:srcRect/>
          <a:stretch>
            <a:fillRect/>
          </a:stretch>
        </p:blipFill>
        <p:spPr bwMode="auto">
          <a:xfrm>
            <a:off x="4495800" y="3028950"/>
            <a:ext cx="4300538" cy="2020903"/>
          </a:xfrm>
          <a:prstGeom prst="rect">
            <a:avLst/>
          </a:prstGeom>
          <a:noFill/>
          <a:ln w="9525">
            <a:noFill/>
            <a:miter lim="800000"/>
            <a:headEnd/>
            <a:tailEnd/>
          </a:ln>
          <a:effectLst/>
        </p:spPr>
      </p:pic>
      <p:pic>
        <p:nvPicPr>
          <p:cNvPr id="1030" name="Picture 6"/>
          <p:cNvPicPr>
            <a:picLocks noChangeAspect="1" noChangeArrowheads="1"/>
          </p:cNvPicPr>
          <p:nvPr/>
        </p:nvPicPr>
        <p:blipFill>
          <a:blip r:embed="rId4"/>
          <a:srcRect/>
          <a:stretch>
            <a:fillRect/>
          </a:stretch>
        </p:blipFill>
        <p:spPr bwMode="auto">
          <a:xfrm>
            <a:off x="0" y="3029029"/>
            <a:ext cx="4300369" cy="2020824"/>
          </a:xfrm>
          <a:prstGeom prst="rect">
            <a:avLst/>
          </a:prstGeom>
          <a:noFill/>
          <a:ln w="9525">
            <a:noFill/>
            <a:miter lim="800000"/>
            <a:headEnd/>
            <a:tailEnd/>
          </a:ln>
          <a:effectLst/>
        </p:spPr>
      </p:pic>
      <p:sp>
        <p:nvSpPr>
          <p:cNvPr id="2" name="Slide Number Placeholder 1"/>
          <p:cNvSpPr>
            <a:spLocks noGrp="1"/>
          </p:cNvSpPr>
          <p:nvPr>
            <p:ph type="sldNum" sz="quarter" idx="12"/>
          </p:nvPr>
        </p:nvSpPr>
        <p:spPr>
          <a:xfrm>
            <a:off x="6781800" y="4781550"/>
            <a:ext cx="2133600" cy="273844"/>
          </a:xfrm>
        </p:spPr>
        <p:txBody>
          <a:bodyPr/>
          <a:lstStyle/>
          <a:p>
            <a:fld id="{17670A5A-D927-4D93-9740-B7FD93D0CAEE}" type="slidenum">
              <a:rPr lang="en-US" smtClean="0"/>
              <a:pPr/>
              <a:t>10</a:t>
            </a:fld>
            <a:endParaRPr lang="en-US" dirty="0"/>
          </a:p>
        </p:txBody>
      </p:sp>
      <p:sp>
        <p:nvSpPr>
          <p:cNvPr id="10" name="Rectangle 9"/>
          <p:cNvSpPr/>
          <p:nvPr/>
        </p:nvSpPr>
        <p:spPr>
          <a:xfrm>
            <a:off x="1600200" y="1047750"/>
            <a:ext cx="1447800" cy="381000"/>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Mean NPV = $298M</a:t>
            </a:r>
          </a:p>
          <a:p>
            <a:pPr algn="ctr"/>
            <a:r>
              <a:rPr lang="en-US" sz="900" dirty="0" smtClean="0">
                <a:solidFill>
                  <a:schemeClr val="tx1"/>
                </a:solidFill>
              </a:rPr>
              <a:t>VAR0.05 = ($3.8B)</a:t>
            </a:r>
            <a:endParaRPr lang="en-US" sz="900"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stretch>
            <a:fillRect/>
          </a:stretch>
        </p:blipFill>
        <p:spPr>
          <a:xfrm>
            <a:off x="101263" y="707886"/>
            <a:ext cx="4165937" cy="3142583"/>
          </a:xfrm>
          <a:prstGeom prst="rect">
            <a:avLst/>
          </a:prstGeom>
        </p:spPr>
      </p:pic>
      <p:sp>
        <p:nvSpPr>
          <p:cNvPr id="2" name="Slide Number Placeholder 1"/>
          <p:cNvSpPr>
            <a:spLocks noGrp="1"/>
          </p:cNvSpPr>
          <p:nvPr>
            <p:ph type="sldNum" sz="quarter" idx="12"/>
          </p:nvPr>
        </p:nvSpPr>
        <p:spPr/>
        <p:txBody>
          <a:bodyPr/>
          <a:lstStyle/>
          <a:p>
            <a:fld id="{17670A5A-D927-4D93-9740-B7FD93D0CAEE}" type="slidenum">
              <a:rPr lang="en-US" smtClean="0">
                <a:solidFill>
                  <a:prstClr val="black">
                    <a:tint val="75000"/>
                  </a:prstClr>
                </a:solidFill>
              </a:rPr>
              <a:pPr/>
              <a:t>11</a:t>
            </a:fld>
            <a:endParaRPr lang="en-US">
              <a:solidFill>
                <a:prstClr val="black">
                  <a:tint val="75000"/>
                </a:prstClr>
              </a:solidFill>
            </a:endParaRPr>
          </a:p>
        </p:txBody>
      </p:sp>
      <mc:AlternateContent xmlns:mc="http://schemas.openxmlformats.org/markup-compatibility/2006">
        <mc:Choice xmlns:a14="http://schemas.microsoft.com/office/drawing/2010/main" xmlns="" Requires="a14">
          <p:sp>
            <p:nvSpPr>
              <p:cNvPr id="7" name="TextBox 3"/>
              <p:cNvSpPr txBox="1"/>
              <p:nvPr/>
            </p:nvSpPr>
            <p:spPr>
              <a:xfrm>
                <a:off x="4267200" y="700693"/>
                <a:ext cx="2572684" cy="591780"/>
              </a:xfrm>
              <a:prstGeom prst="rect">
                <a:avLst/>
              </a:prstGeom>
              <a:solidFill>
                <a:schemeClr val="tx2">
                  <a:lumMod val="20000"/>
                  <a:lumOff val="80000"/>
                </a:schemeClr>
              </a:solidFill>
              <a:ln>
                <a:solidFill>
                  <a:schemeClr val="tx1"/>
                </a:solidFill>
              </a:ln>
            </p:spPr>
            <p:style>
              <a:lnRef idx="0">
                <a:scrgbClr r="0" g="0" b="0"/>
              </a:lnRef>
              <a:fillRef idx="0">
                <a:scrgbClr r="0" g="0" b="0"/>
              </a:fillRef>
              <a:effectRef idx="0">
                <a:scrgbClr r="0" g="0" b="0"/>
              </a:effectRef>
              <a:fontRef idx="minor">
                <a:schemeClr val="tx1"/>
              </a:fontRef>
            </p:style>
            <p:txBody>
              <a:bodyPr wrap="square" lIns="0" tIns="0" rIns="0" bIns="0"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u="sng" dirty="0" smtClean="0">
                    <a:solidFill>
                      <a:prstClr val="black"/>
                    </a:solidFill>
                    <a:latin typeface="Cambria Math" panose="02040503050406030204" pitchFamily="18" charset="0"/>
                  </a:rPr>
                  <a:t>Bernoulli Utility </a:t>
                </a:r>
                <a:r>
                  <a:rPr lang="en-US" sz="1200" b="1" u="sng" dirty="0">
                    <a:solidFill>
                      <a:prstClr val="black"/>
                    </a:solidFill>
                    <a:latin typeface="Cambria Math" panose="02040503050406030204" pitchFamily="18" charset="0"/>
                  </a:rPr>
                  <a:t>Function:</a:t>
                </a:r>
                <a:endParaRPr lang="en-US" sz="1200" b="1" u="sng" dirty="0" smtClean="0">
                  <a:solidFill>
                    <a:prstClr val="black"/>
                  </a:solidFill>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sz="1200" i="1">
                          <a:solidFill>
                            <a:prstClr val="black"/>
                          </a:solidFill>
                          <a:latin typeface="Cambria Math" panose="02040503050406030204" pitchFamily="18" charset="0"/>
                        </a:rPr>
                        <m:t>𝑈</m:t>
                      </m:r>
                      <m:d>
                        <m:dPr>
                          <m:ctrlPr>
                            <a:rPr lang="en-US" sz="1200" i="1">
                              <a:solidFill>
                                <a:prstClr val="black"/>
                              </a:solidFill>
                              <a:latin typeface="Cambria Math" panose="02040503050406030204" pitchFamily="18" charset="0"/>
                            </a:rPr>
                          </m:ctrlPr>
                        </m:dPr>
                        <m:e>
                          <m:r>
                            <a:rPr lang="en-US" sz="1200" i="1">
                              <a:solidFill>
                                <a:prstClr val="black"/>
                              </a:solidFill>
                              <a:latin typeface="Cambria Math" panose="02040503050406030204" pitchFamily="18" charset="0"/>
                            </a:rPr>
                            <m:t>𝑁𝑃𝑉</m:t>
                          </m:r>
                        </m:e>
                      </m:d>
                      <m:r>
                        <a:rPr lang="en-US" sz="1200" i="1">
                          <a:solidFill>
                            <a:prstClr val="black"/>
                          </a:solidFill>
                          <a:latin typeface="Cambria Math" panose="02040503050406030204" pitchFamily="18" charset="0"/>
                        </a:rPr>
                        <m:t>= − </m:t>
                      </m:r>
                      <m:f>
                        <m:fPr>
                          <m:ctrlPr>
                            <a:rPr lang="en-US" sz="1200" i="1">
                              <a:solidFill>
                                <a:prstClr val="black"/>
                              </a:solidFill>
                              <a:latin typeface="Cambria Math" panose="02040503050406030204" pitchFamily="18" charset="0"/>
                            </a:rPr>
                          </m:ctrlPr>
                        </m:fPr>
                        <m:num>
                          <m:sSup>
                            <m:sSupPr>
                              <m:ctrlPr>
                                <a:rPr lang="en-US" sz="1200" i="1">
                                  <a:solidFill>
                                    <a:prstClr val="black"/>
                                  </a:solidFill>
                                  <a:latin typeface="Cambria Math" panose="02040503050406030204" pitchFamily="18" charset="0"/>
                                </a:rPr>
                              </m:ctrlPr>
                            </m:sSupPr>
                            <m:e>
                              <m:r>
                                <a:rPr lang="en-US" sz="1200" i="1">
                                  <a:solidFill>
                                    <a:prstClr val="black"/>
                                  </a:solidFill>
                                  <a:latin typeface="Cambria Math" panose="02040503050406030204" pitchFamily="18" charset="0"/>
                                </a:rPr>
                                <m:t>1 − </m:t>
                              </m:r>
                              <m:r>
                                <a:rPr lang="en-US" sz="1200" i="1">
                                  <a:solidFill>
                                    <a:prstClr val="black"/>
                                  </a:solidFill>
                                  <a:latin typeface="Cambria Math" panose="02040503050406030204" pitchFamily="18" charset="0"/>
                                </a:rPr>
                                <m:t>𝑒</m:t>
                              </m:r>
                            </m:e>
                            <m:sup>
                              <m:r>
                                <a:rPr lang="en-US" sz="1200" i="1">
                                  <a:solidFill>
                                    <a:prstClr val="black"/>
                                  </a:solidFill>
                                  <a:latin typeface="Cambria Math" panose="02040503050406030204" pitchFamily="18" charset="0"/>
                                </a:rPr>
                                <m:t>−0.1(</m:t>
                              </m:r>
                              <m:r>
                                <a:rPr lang="en-US" sz="1200" i="1">
                                  <a:solidFill>
                                    <a:prstClr val="black"/>
                                  </a:solidFill>
                                  <a:latin typeface="Cambria Math" panose="02040503050406030204" pitchFamily="18" charset="0"/>
                                </a:rPr>
                                <m:t>𝑁𝑃𝑉</m:t>
                              </m:r>
                              <m:r>
                                <a:rPr lang="en-US" sz="1200" i="1">
                                  <a:solidFill>
                                    <a:prstClr val="black"/>
                                  </a:solidFill>
                                  <a:latin typeface="Cambria Math" panose="02040503050406030204" pitchFamily="18" charset="0"/>
                                </a:rPr>
                                <m:t>)</m:t>
                              </m:r>
                            </m:sup>
                          </m:sSup>
                        </m:num>
                        <m:den>
                          <m:r>
                            <a:rPr lang="en-US" sz="1200" i="1">
                              <a:solidFill>
                                <a:prstClr val="black"/>
                              </a:solidFill>
                              <a:latin typeface="Cambria Math" panose="02040503050406030204" pitchFamily="18" charset="0"/>
                            </a:rPr>
                            <m:t>0.1</m:t>
                          </m:r>
                        </m:den>
                      </m:f>
                    </m:oMath>
                  </m:oMathPara>
                </a14:m>
                <a:endParaRPr lang="en-US" sz="1200" dirty="0">
                  <a:solidFill>
                    <a:prstClr val="black"/>
                  </a:solidFill>
                </a:endParaRPr>
              </a:p>
            </p:txBody>
          </p:sp>
        </mc:Choice>
        <mc:Fallback>
          <p:sp>
            <p:nvSpPr>
              <p:cNvPr id="7" name="TextBox 3"/>
              <p:cNvSpPr txBox="1">
                <a:spLocks noRot="1" noChangeAspect="1" noMove="1" noResize="1" noEditPoints="1" noAdjustHandles="1" noChangeArrowheads="1" noChangeShapeType="1" noTextEdit="1"/>
              </p:cNvSpPr>
              <p:nvPr/>
            </p:nvSpPr>
            <p:spPr>
              <a:xfrm>
                <a:off x="4267200" y="700693"/>
                <a:ext cx="2572684" cy="591780"/>
              </a:xfrm>
              <a:prstGeom prst="rect">
                <a:avLst/>
              </a:prstGeom>
              <a:blipFill rotWithShape="0">
                <a:blip r:embed="rId3"/>
                <a:stretch>
                  <a:fillRect l="-3302" t="-7071" b="-3030"/>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8" name="TextBox 7"/>
              <p:cNvSpPr txBox="1"/>
              <p:nvPr/>
            </p:nvSpPr>
            <p:spPr>
              <a:xfrm>
                <a:off x="4267200" y="1292473"/>
                <a:ext cx="4876800" cy="2694712"/>
              </a:xfrm>
              <a:prstGeom prst="rect">
                <a:avLst/>
              </a:prstGeom>
              <a:noFill/>
            </p:spPr>
            <p:txBody>
              <a:bodyPr wrap="square" rtlCol="0">
                <a:spAutoFit/>
              </a:bodyPr>
              <a:lstStyle/>
              <a:p>
                <a:r>
                  <a:rPr lang="en-US" sz="1200" b="1" dirty="0" smtClean="0">
                    <a:solidFill>
                      <a:prstClr val="black"/>
                    </a:solidFill>
                    <a:latin typeface="Cambria" panose="02040503050406030204" pitchFamily="18" charset="0"/>
                  </a:rPr>
                  <a:t>Expected NPV of Project</a:t>
                </a:r>
                <a:r>
                  <a:rPr lang="en-US" sz="1200" dirty="0" smtClean="0">
                    <a:solidFill>
                      <a:prstClr val="black"/>
                    </a:solidFill>
                    <a:latin typeface="Cambria" panose="02040503050406030204" pitchFamily="18" charset="0"/>
                  </a:rPr>
                  <a:t>:  </a:t>
                </a:r>
              </a:p>
              <a:p>
                <a14:m>
                  <m:oMathPara xmlns:m="http://schemas.openxmlformats.org/officeDocument/2006/math">
                    <m:oMathParaPr>
                      <m:jc m:val="centerGroup"/>
                    </m:oMathParaPr>
                    <m:oMath xmlns:m="http://schemas.openxmlformats.org/officeDocument/2006/math">
                      <m:r>
                        <a:rPr lang="en-US" sz="1200" i="1" smtClean="0">
                          <a:solidFill>
                            <a:prstClr val="black"/>
                          </a:solidFill>
                          <a:latin typeface="Cambria Math" panose="02040503050406030204" pitchFamily="18" charset="0"/>
                        </a:rPr>
                        <m:t>𝐸</m:t>
                      </m:r>
                      <m:d>
                        <m:dPr>
                          <m:ctrlPr>
                            <a:rPr lang="en-US" sz="1200" i="1" smtClean="0">
                              <a:solidFill>
                                <a:prstClr val="black"/>
                              </a:solidFill>
                              <a:latin typeface="Cambria Math" panose="02040503050406030204" pitchFamily="18" charset="0"/>
                            </a:rPr>
                          </m:ctrlPr>
                        </m:dPr>
                        <m:e>
                          <m:r>
                            <a:rPr lang="en-US" sz="1200" i="1" smtClean="0">
                              <a:solidFill>
                                <a:prstClr val="black"/>
                              </a:solidFill>
                              <a:latin typeface="Cambria Math" panose="02040503050406030204" pitchFamily="18" charset="0"/>
                            </a:rPr>
                            <m:t>𝑁𝑃𝑉</m:t>
                          </m:r>
                        </m:e>
                      </m:d>
                      <m:r>
                        <a:rPr lang="en-US" sz="1200" i="1" smtClean="0">
                          <a:solidFill>
                            <a:prstClr val="black"/>
                          </a:solidFill>
                          <a:latin typeface="Cambria Math" panose="02040503050406030204" pitchFamily="18" charset="0"/>
                        </a:rPr>
                        <m:t>=</m:t>
                      </m:r>
                      <m:nary>
                        <m:naryPr>
                          <m:chr m:val="∑"/>
                          <m:ctrlPr>
                            <a:rPr lang="en-US" sz="1200" i="1" smtClean="0">
                              <a:solidFill>
                                <a:prstClr val="black"/>
                              </a:solidFill>
                              <a:latin typeface="Cambria Math" panose="02040503050406030204" pitchFamily="18" charset="0"/>
                            </a:rPr>
                          </m:ctrlPr>
                        </m:naryPr>
                        <m:sub>
                          <m:r>
                            <m:rPr>
                              <m:brk m:alnAt="23"/>
                            </m:rPr>
                            <a:rPr lang="en-US" sz="1200" i="1" smtClean="0">
                              <a:solidFill>
                                <a:prstClr val="black"/>
                              </a:solidFill>
                              <a:latin typeface="Cambria Math" panose="02040503050406030204" pitchFamily="18" charset="0"/>
                            </a:rPr>
                            <m:t>𝑖</m:t>
                          </m:r>
                          <m:r>
                            <a:rPr lang="en-US" sz="1200" i="1" smtClean="0">
                              <a:solidFill>
                                <a:prstClr val="black"/>
                              </a:solidFill>
                              <a:latin typeface="Cambria Math" panose="02040503050406030204" pitchFamily="18" charset="0"/>
                            </a:rPr>
                            <m:t>=1</m:t>
                          </m:r>
                        </m:sub>
                        <m:sup>
                          <m:r>
                            <a:rPr lang="en-US" sz="1200" i="1" smtClean="0">
                              <a:solidFill>
                                <a:prstClr val="black"/>
                              </a:solidFill>
                              <a:latin typeface="Cambria Math" panose="02040503050406030204" pitchFamily="18" charset="0"/>
                            </a:rPr>
                            <m:t>𝑛</m:t>
                          </m:r>
                        </m:sup>
                        <m:e>
                          <m:sSub>
                            <m:sSubPr>
                              <m:ctrlPr>
                                <a:rPr lang="en-US" sz="1200" i="1" smtClean="0">
                                  <a:solidFill>
                                    <a:prstClr val="black"/>
                                  </a:solidFill>
                                  <a:latin typeface="Cambria Math" panose="02040503050406030204" pitchFamily="18" charset="0"/>
                                </a:rPr>
                              </m:ctrlPr>
                            </m:sSubPr>
                            <m:e>
                              <m:r>
                                <a:rPr lang="en-US" sz="1200" i="1" smtClean="0">
                                  <a:solidFill>
                                    <a:prstClr val="black"/>
                                  </a:solidFill>
                                  <a:latin typeface="Cambria Math" panose="02040503050406030204" pitchFamily="18" charset="0"/>
                                </a:rPr>
                                <m:t>𝑃</m:t>
                              </m:r>
                              <m:r>
                                <a:rPr lang="en-US" sz="1200" i="1" smtClean="0">
                                  <a:solidFill>
                                    <a:prstClr val="black"/>
                                  </a:solidFill>
                                  <a:latin typeface="Cambria Math" panose="02040503050406030204" pitchFamily="18" charset="0"/>
                                </a:rPr>
                                <m:t>(</m:t>
                              </m:r>
                              <m:r>
                                <a:rPr lang="en-US" sz="1200" i="1" smtClean="0">
                                  <a:solidFill>
                                    <a:prstClr val="black"/>
                                  </a:solidFill>
                                  <a:latin typeface="Cambria Math" panose="02040503050406030204" pitchFamily="18" charset="0"/>
                                </a:rPr>
                                <m:t>𝑁𝑃𝑉</m:t>
                              </m:r>
                            </m:e>
                            <m:sub>
                              <m:r>
                                <a:rPr lang="en-US" sz="1200" i="1" smtClean="0">
                                  <a:solidFill>
                                    <a:prstClr val="black"/>
                                  </a:solidFill>
                                  <a:latin typeface="Cambria Math" panose="02040503050406030204" pitchFamily="18" charset="0"/>
                                </a:rPr>
                                <m:t>𝑖</m:t>
                              </m:r>
                            </m:sub>
                          </m:sSub>
                          <m:r>
                            <a:rPr lang="en-US" sz="1200" i="1" smtClean="0">
                              <a:solidFill>
                                <a:prstClr val="black"/>
                              </a:solidFill>
                              <a:latin typeface="Cambria Math" panose="02040503050406030204" pitchFamily="18" charset="0"/>
                            </a:rPr>
                            <m:t>)∗</m:t>
                          </m:r>
                          <m:sSub>
                            <m:sSubPr>
                              <m:ctrlPr>
                                <a:rPr lang="en-US" sz="1200" i="1" smtClean="0">
                                  <a:solidFill>
                                    <a:prstClr val="black"/>
                                  </a:solidFill>
                                  <a:latin typeface="Cambria Math" panose="02040503050406030204" pitchFamily="18" charset="0"/>
                                </a:rPr>
                              </m:ctrlPr>
                            </m:sSubPr>
                            <m:e>
                              <m:r>
                                <a:rPr lang="en-US" sz="1200" i="1" smtClean="0">
                                  <a:solidFill>
                                    <a:prstClr val="black"/>
                                  </a:solidFill>
                                  <a:latin typeface="Cambria Math" panose="02040503050406030204" pitchFamily="18" charset="0"/>
                                </a:rPr>
                                <m:t>𝑁𝑃𝑉</m:t>
                              </m:r>
                            </m:e>
                            <m:sub>
                              <m:r>
                                <a:rPr lang="en-US" sz="1200" i="1" smtClean="0">
                                  <a:solidFill>
                                    <a:prstClr val="black"/>
                                  </a:solidFill>
                                  <a:latin typeface="Cambria Math" panose="02040503050406030204" pitchFamily="18" charset="0"/>
                                </a:rPr>
                                <m:t>𝑖</m:t>
                              </m:r>
                            </m:sub>
                          </m:sSub>
                          <m:r>
                            <a:rPr lang="en-US" sz="1200" i="1" smtClean="0">
                              <a:solidFill>
                                <a:prstClr val="black"/>
                              </a:solidFill>
                              <a:latin typeface="Cambria Math" panose="02040503050406030204" pitchFamily="18" charset="0"/>
                            </a:rPr>
                            <m:t>= </m:t>
                          </m:r>
                          <m:r>
                            <a:rPr lang="en-US" sz="1200" i="1" smtClean="0">
                              <a:solidFill>
                                <a:srgbClr val="0000FF"/>
                              </a:solidFill>
                              <a:latin typeface="Cambria Math" panose="02040503050406030204" pitchFamily="18" charset="0"/>
                            </a:rPr>
                            <m:t>$298</m:t>
                          </m:r>
                          <m:r>
                            <a:rPr lang="en-US" sz="1200" i="1" smtClean="0">
                              <a:solidFill>
                                <a:srgbClr val="0000FF"/>
                              </a:solidFill>
                              <a:latin typeface="Cambria Math" panose="02040503050406030204" pitchFamily="18" charset="0"/>
                            </a:rPr>
                            <m:t>𝑚</m:t>
                          </m:r>
                        </m:e>
                      </m:nary>
                      <m:r>
                        <a:rPr lang="en-US" sz="1200" smtClean="0">
                          <a:solidFill>
                            <a:prstClr val="black"/>
                          </a:solidFill>
                          <a:latin typeface="Cambria Math" panose="02040503050406030204" pitchFamily="18" charset="0"/>
                        </a:rPr>
                        <m:t> </m:t>
                      </m:r>
                    </m:oMath>
                  </m:oMathPara>
                </a14:m>
                <a:endParaRPr lang="en-US" sz="1200" dirty="0" smtClean="0">
                  <a:solidFill>
                    <a:prstClr val="black"/>
                  </a:solidFill>
                  <a:latin typeface="Cambria" panose="02040503050406030204" pitchFamily="18" charset="0"/>
                </a:endParaRPr>
              </a:p>
              <a:p>
                <a:r>
                  <a:rPr lang="en-US" sz="1200" b="1" dirty="0" smtClean="0">
                    <a:solidFill>
                      <a:prstClr val="black"/>
                    </a:solidFill>
                    <a:latin typeface="Cambria" panose="02040503050406030204" pitchFamily="18" charset="0"/>
                  </a:rPr>
                  <a:t>Expected Utility of Project</a:t>
                </a:r>
              </a:p>
              <a:p>
                <a14:m>
                  <m:oMathPara xmlns:m="http://schemas.openxmlformats.org/officeDocument/2006/math">
                    <m:oMathParaPr>
                      <m:jc m:val="centerGroup"/>
                    </m:oMathParaPr>
                    <m:oMath xmlns:m="http://schemas.openxmlformats.org/officeDocument/2006/math">
                      <m:r>
                        <a:rPr lang="en-US" sz="1200" i="1">
                          <a:solidFill>
                            <a:prstClr val="black"/>
                          </a:solidFill>
                          <a:latin typeface="Cambria Math" panose="02040503050406030204" pitchFamily="18" charset="0"/>
                        </a:rPr>
                        <m:t>𝐸</m:t>
                      </m:r>
                      <m:r>
                        <a:rPr lang="en-US" sz="1200" i="1" smtClean="0">
                          <a:solidFill>
                            <a:prstClr val="black"/>
                          </a:solidFill>
                          <a:latin typeface="Cambria Math" panose="02040503050406030204" pitchFamily="18" charset="0"/>
                        </a:rPr>
                        <m:t>(</m:t>
                      </m:r>
                      <m:r>
                        <a:rPr lang="en-US" sz="1200" i="1" smtClean="0">
                          <a:solidFill>
                            <a:prstClr val="black"/>
                          </a:solidFill>
                          <a:latin typeface="Cambria Math" panose="02040503050406030204" pitchFamily="18" charset="0"/>
                        </a:rPr>
                        <m:t>𝑈</m:t>
                      </m:r>
                      <m:d>
                        <m:dPr>
                          <m:ctrlPr>
                            <a:rPr lang="en-US" sz="1200" i="1" smtClean="0">
                              <a:solidFill>
                                <a:prstClr val="black"/>
                              </a:solidFill>
                              <a:latin typeface="Cambria Math" panose="02040503050406030204" pitchFamily="18" charset="0"/>
                            </a:rPr>
                          </m:ctrlPr>
                        </m:dPr>
                        <m:e>
                          <m:r>
                            <a:rPr lang="en-US" sz="1200" i="1" smtClean="0">
                              <a:solidFill>
                                <a:prstClr val="black"/>
                              </a:solidFill>
                              <a:latin typeface="Cambria Math" panose="02040503050406030204" pitchFamily="18" charset="0"/>
                            </a:rPr>
                            <m:t>𝑁𝑃𝑉</m:t>
                          </m:r>
                        </m:e>
                      </m:d>
                      <m:r>
                        <a:rPr lang="en-US" sz="1200" i="1" smtClean="0">
                          <a:solidFill>
                            <a:prstClr val="black"/>
                          </a:solidFill>
                          <a:latin typeface="Cambria Math" panose="02040503050406030204" pitchFamily="18" charset="0"/>
                        </a:rPr>
                        <m:t>)</m:t>
                      </m:r>
                      <m:r>
                        <a:rPr lang="en-US" sz="1200" i="1">
                          <a:solidFill>
                            <a:prstClr val="black"/>
                          </a:solidFill>
                          <a:latin typeface="Cambria Math" panose="02040503050406030204" pitchFamily="18" charset="0"/>
                        </a:rPr>
                        <m:t>=</m:t>
                      </m:r>
                      <m:nary>
                        <m:naryPr>
                          <m:chr m:val="∑"/>
                          <m:ctrlPr>
                            <a:rPr lang="en-US" sz="1200" i="1">
                              <a:solidFill>
                                <a:prstClr val="black"/>
                              </a:solidFill>
                              <a:latin typeface="Cambria Math" panose="02040503050406030204" pitchFamily="18" charset="0"/>
                            </a:rPr>
                          </m:ctrlPr>
                        </m:naryPr>
                        <m:sub>
                          <m:r>
                            <m:rPr>
                              <m:brk m:alnAt="23"/>
                            </m:rPr>
                            <a:rPr lang="en-US" sz="1200" i="1">
                              <a:solidFill>
                                <a:prstClr val="black"/>
                              </a:solidFill>
                              <a:latin typeface="Cambria Math" panose="02040503050406030204" pitchFamily="18" charset="0"/>
                            </a:rPr>
                            <m:t>𝑖</m:t>
                          </m:r>
                          <m:r>
                            <a:rPr lang="en-US" sz="1200" i="1">
                              <a:solidFill>
                                <a:prstClr val="black"/>
                              </a:solidFill>
                              <a:latin typeface="Cambria Math" panose="02040503050406030204" pitchFamily="18" charset="0"/>
                            </a:rPr>
                            <m:t>=1</m:t>
                          </m:r>
                        </m:sub>
                        <m:sup>
                          <m:r>
                            <a:rPr lang="en-US" sz="1200" i="1">
                              <a:solidFill>
                                <a:prstClr val="black"/>
                              </a:solidFill>
                              <a:latin typeface="Cambria Math" panose="02040503050406030204" pitchFamily="18" charset="0"/>
                            </a:rPr>
                            <m:t>𝑛</m:t>
                          </m:r>
                        </m:sup>
                        <m:e>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𝑃</m:t>
                              </m:r>
                              <m:r>
                                <a:rPr lang="en-US" sz="1200" i="1">
                                  <a:solidFill>
                                    <a:prstClr val="black"/>
                                  </a:solidFill>
                                  <a:latin typeface="Cambria Math" panose="02040503050406030204" pitchFamily="18" charset="0"/>
                                </a:rPr>
                                <m:t>(</m:t>
                              </m:r>
                              <m:r>
                                <a:rPr lang="en-US" sz="1200" i="1">
                                  <a:solidFill>
                                    <a:prstClr val="black"/>
                                  </a:solidFill>
                                  <a:latin typeface="Cambria Math" panose="02040503050406030204" pitchFamily="18" charset="0"/>
                                </a:rPr>
                                <m:t>𝑁𝑃𝑉</m:t>
                              </m:r>
                            </m:e>
                            <m:sub>
                              <m:r>
                                <a:rPr lang="en-US" sz="1200" i="1">
                                  <a:solidFill>
                                    <a:prstClr val="black"/>
                                  </a:solidFill>
                                  <a:latin typeface="Cambria Math" panose="02040503050406030204" pitchFamily="18" charset="0"/>
                                </a:rPr>
                                <m:t>𝑖</m:t>
                              </m:r>
                            </m:sub>
                          </m:sSub>
                          <m:r>
                            <a:rPr lang="en-US" sz="1200" i="1">
                              <a:solidFill>
                                <a:prstClr val="black"/>
                              </a:solidFill>
                              <a:latin typeface="Cambria Math" panose="02040503050406030204" pitchFamily="18" charset="0"/>
                            </a:rPr>
                            <m:t>)∗</m:t>
                          </m:r>
                          <m:sSub>
                            <m:sSubPr>
                              <m:ctrlPr>
                                <a:rPr lang="en-US" sz="1200" i="1">
                                  <a:solidFill>
                                    <a:prstClr val="black"/>
                                  </a:solidFill>
                                  <a:latin typeface="Cambria Math" panose="02040503050406030204" pitchFamily="18" charset="0"/>
                                </a:rPr>
                              </m:ctrlPr>
                            </m:sSubPr>
                            <m:e>
                              <m:r>
                                <a:rPr lang="en-US" sz="1200" i="1" smtClean="0">
                                  <a:solidFill>
                                    <a:prstClr val="black"/>
                                  </a:solidFill>
                                  <a:latin typeface="Cambria Math" panose="02040503050406030204" pitchFamily="18" charset="0"/>
                                </a:rPr>
                                <m:t>𝑈</m:t>
                              </m:r>
                              <m:r>
                                <a:rPr lang="en-US" sz="1200" i="1" smtClean="0">
                                  <a:solidFill>
                                    <a:prstClr val="black"/>
                                  </a:solidFill>
                                  <a:latin typeface="Cambria Math" panose="02040503050406030204" pitchFamily="18" charset="0"/>
                                </a:rPr>
                                <m:t>(</m:t>
                              </m:r>
                              <m:r>
                                <a:rPr lang="en-US" sz="1200" i="1">
                                  <a:solidFill>
                                    <a:prstClr val="black"/>
                                  </a:solidFill>
                                  <a:latin typeface="Cambria Math" panose="02040503050406030204" pitchFamily="18" charset="0"/>
                                </a:rPr>
                                <m:t>𝑁𝑃𝑉</m:t>
                              </m:r>
                            </m:e>
                            <m:sub>
                              <m:r>
                                <a:rPr lang="en-US" sz="1200" i="1">
                                  <a:solidFill>
                                    <a:prstClr val="black"/>
                                  </a:solidFill>
                                  <a:latin typeface="Cambria Math" panose="02040503050406030204" pitchFamily="18" charset="0"/>
                                </a:rPr>
                                <m:t>𝑖</m:t>
                              </m:r>
                            </m:sub>
                          </m:sSub>
                          <m:r>
                            <a:rPr lang="en-US" sz="1200" i="1" smtClean="0">
                              <a:solidFill>
                                <a:prstClr val="black"/>
                              </a:solidFill>
                              <a:latin typeface="Cambria Math" panose="02040503050406030204" pitchFamily="18" charset="0"/>
                            </a:rPr>
                            <m:t>)</m:t>
                          </m:r>
                          <m:r>
                            <a:rPr lang="en-US" sz="1200" i="1">
                              <a:solidFill>
                                <a:prstClr val="black"/>
                              </a:solidFill>
                              <a:latin typeface="Cambria Math" panose="02040503050406030204" pitchFamily="18" charset="0"/>
                            </a:rPr>
                            <m:t>=</m:t>
                          </m:r>
                          <m:r>
                            <a:rPr lang="en-US" sz="1200" i="1" smtClean="0">
                              <a:solidFill>
                                <a:srgbClr val="0000FF"/>
                              </a:solidFill>
                              <a:latin typeface="Cambria Math" panose="02040503050406030204" pitchFamily="18" charset="0"/>
                            </a:rPr>
                            <m:t>0.04</m:t>
                          </m:r>
                        </m:e>
                      </m:nary>
                    </m:oMath>
                  </m:oMathPara>
                </a14:m>
                <a:endParaRPr lang="en-US" sz="1200" dirty="0" smtClean="0">
                  <a:solidFill>
                    <a:prstClr val="black"/>
                  </a:solidFill>
                  <a:latin typeface="Cambria" panose="02040503050406030204" pitchFamily="18" charset="0"/>
                </a:endParaRPr>
              </a:p>
              <a:p>
                <a:r>
                  <a:rPr lang="en-US" sz="1200" b="1" dirty="0" smtClean="0">
                    <a:solidFill>
                      <a:prstClr val="black"/>
                    </a:solidFill>
                    <a:latin typeface="Cambria" panose="02040503050406030204" pitchFamily="18" charset="0"/>
                  </a:rPr>
                  <a:t>Certain Equivalent (CE): </a:t>
                </a:r>
              </a:p>
              <a:p>
                <a:pPr algn="r"/>
                <a14:m>
                  <m:oMath xmlns:m="http://schemas.openxmlformats.org/officeDocument/2006/math">
                    <m:r>
                      <a:rPr lang="en-US" sz="1200" i="1">
                        <a:solidFill>
                          <a:prstClr val="black"/>
                        </a:solidFill>
                        <a:latin typeface="Cambria Math" panose="02040503050406030204" pitchFamily="18" charset="0"/>
                      </a:rPr>
                      <m:t>𝑈</m:t>
                    </m:r>
                    <m:d>
                      <m:dPr>
                        <m:ctrlPr>
                          <a:rPr lang="en-US" sz="1200" i="1">
                            <a:solidFill>
                              <a:prstClr val="black"/>
                            </a:solidFill>
                            <a:latin typeface="Cambria Math" panose="02040503050406030204" pitchFamily="18" charset="0"/>
                          </a:rPr>
                        </m:ctrlPr>
                      </m:dPr>
                      <m:e>
                        <m:r>
                          <a:rPr lang="en-US" sz="1200" i="1">
                            <a:solidFill>
                              <a:prstClr val="black"/>
                            </a:solidFill>
                            <a:latin typeface="Cambria Math" panose="02040503050406030204" pitchFamily="18" charset="0"/>
                          </a:rPr>
                          <m:t>𝑁𝑃𝑉</m:t>
                        </m:r>
                      </m:e>
                    </m:d>
                    <m:r>
                      <a:rPr lang="en-US" sz="1200" i="1">
                        <a:solidFill>
                          <a:prstClr val="black"/>
                        </a:solidFill>
                        <a:latin typeface="Cambria Math" panose="02040503050406030204" pitchFamily="18" charset="0"/>
                      </a:rPr>
                      <m:t>= − </m:t>
                    </m:r>
                    <m:f>
                      <m:fPr>
                        <m:ctrlPr>
                          <a:rPr lang="en-US" sz="1200" i="1">
                            <a:solidFill>
                              <a:prstClr val="black"/>
                            </a:solidFill>
                            <a:latin typeface="Cambria Math" panose="02040503050406030204" pitchFamily="18" charset="0"/>
                          </a:rPr>
                        </m:ctrlPr>
                      </m:fPr>
                      <m:num>
                        <m:sSup>
                          <m:sSupPr>
                            <m:ctrlPr>
                              <a:rPr lang="en-US" sz="1200" i="1">
                                <a:solidFill>
                                  <a:prstClr val="black"/>
                                </a:solidFill>
                                <a:latin typeface="Cambria Math" panose="02040503050406030204" pitchFamily="18" charset="0"/>
                              </a:rPr>
                            </m:ctrlPr>
                          </m:sSupPr>
                          <m:e>
                            <m:r>
                              <a:rPr lang="en-US" sz="1200" i="1">
                                <a:solidFill>
                                  <a:prstClr val="black"/>
                                </a:solidFill>
                                <a:latin typeface="Cambria Math" panose="02040503050406030204" pitchFamily="18" charset="0"/>
                              </a:rPr>
                              <m:t>1 − </m:t>
                            </m:r>
                            <m:r>
                              <a:rPr lang="en-US" sz="1200" i="1">
                                <a:solidFill>
                                  <a:prstClr val="black"/>
                                </a:solidFill>
                                <a:latin typeface="Cambria Math" panose="02040503050406030204" pitchFamily="18" charset="0"/>
                              </a:rPr>
                              <m:t>𝑒</m:t>
                            </m:r>
                          </m:e>
                          <m:sup>
                            <m:r>
                              <a:rPr lang="en-US" sz="1200" i="1">
                                <a:solidFill>
                                  <a:prstClr val="black"/>
                                </a:solidFill>
                                <a:latin typeface="Cambria Math" panose="02040503050406030204" pitchFamily="18" charset="0"/>
                              </a:rPr>
                              <m:t>−0.1</m:t>
                            </m:r>
                            <m:d>
                              <m:dPr>
                                <m:ctrlPr>
                                  <a:rPr lang="en-US" sz="1200" i="1">
                                    <a:solidFill>
                                      <a:prstClr val="black"/>
                                    </a:solidFill>
                                    <a:latin typeface="Cambria Math" panose="02040503050406030204" pitchFamily="18" charset="0"/>
                                  </a:rPr>
                                </m:ctrlPr>
                              </m:dPr>
                              <m:e>
                                <m:r>
                                  <a:rPr lang="en-US" sz="1200" i="1">
                                    <a:solidFill>
                                      <a:prstClr val="black"/>
                                    </a:solidFill>
                                    <a:latin typeface="Cambria Math" panose="02040503050406030204" pitchFamily="18" charset="0"/>
                                  </a:rPr>
                                  <m:t>𝑁𝑃𝑉</m:t>
                                </m:r>
                              </m:e>
                            </m:d>
                          </m:sup>
                        </m:sSup>
                      </m:num>
                      <m:den>
                        <m:r>
                          <a:rPr lang="en-US" sz="1200" i="1">
                            <a:solidFill>
                              <a:prstClr val="black"/>
                            </a:solidFill>
                            <a:latin typeface="Cambria Math" panose="02040503050406030204" pitchFamily="18" charset="0"/>
                          </a:rPr>
                          <m:t>0.1</m:t>
                        </m:r>
                      </m:den>
                    </m:f>
                    <m:r>
                      <a:rPr lang="en-US" sz="1200" i="1" smtClean="0">
                        <a:solidFill>
                          <a:prstClr val="black"/>
                        </a:solidFill>
                        <a:latin typeface="Cambria Math" panose="02040503050406030204" pitchFamily="18" charset="0"/>
                      </a:rPr>
                      <m:t>=0.04</m:t>
                    </m:r>
                  </m:oMath>
                </a14:m>
                <a:r>
                  <a:rPr lang="en-US" sz="1200" dirty="0" smtClean="0">
                    <a:solidFill>
                      <a:prstClr val="black"/>
                    </a:solidFill>
                    <a:latin typeface="Cambria" panose="02040503050406030204" pitchFamily="18" charset="0"/>
                  </a:rPr>
                  <a:t>,  so that NPV = $0.042Bn or </a:t>
                </a:r>
                <a:r>
                  <a:rPr lang="en-US" sz="1200" dirty="0" smtClean="0">
                    <a:solidFill>
                      <a:srgbClr val="0000FF"/>
                    </a:solidFill>
                    <a:latin typeface="Cambria" panose="02040503050406030204" pitchFamily="18" charset="0"/>
                  </a:rPr>
                  <a:t>$42m  </a:t>
                </a:r>
              </a:p>
              <a:p>
                <a:endParaRPr lang="en-US" sz="1200" dirty="0" smtClean="0">
                  <a:solidFill>
                    <a:prstClr val="black"/>
                  </a:solidFill>
                  <a:latin typeface="Cambria" panose="02040503050406030204" pitchFamily="18" charset="0"/>
                </a:endParaRPr>
              </a:p>
              <a:p>
                <a:r>
                  <a:rPr lang="en-US" sz="1200" b="1" dirty="0" smtClean="0">
                    <a:solidFill>
                      <a:prstClr val="black"/>
                    </a:solidFill>
                    <a:latin typeface="Cambria" panose="02040503050406030204" pitchFamily="18" charset="0"/>
                  </a:rPr>
                  <a:t>Risk Premium</a:t>
                </a:r>
                <a:r>
                  <a:rPr lang="en-US" sz="1200" dirty="0" smtClean="0">
                    <a:solidFill>
                      <a:prstClr val="black"/>
                    </a:solidFill>
                    <a:latin typeface="Cambria" panose="02040503050406030204" pitchFamily="18" charset="0"/>
                  </a:rPr>
                  <a:t>: </a:t>
                </a:r>
              </a:p>
              <a:p>
                <a14:m>
                  <m:oMathPara xmlns:m="http://schemas.openxmlformats.org/officeDocument/2006/math">
                    <m:oMathParaPr>
                      <m:jc m:val="centerGroup"/>
                    </m:oMathParaPr>
                    <m:oMath xmlns:m="http://schemas.openxmlformats.org/officeDocument/2006/math">
                      <m:r>
                        <a:rPr lang="en-US" sz="1200" i="1">
                          <a:solidFill>
                            <a:prstClr val="black"/>
                          </a:solidFill>
                          <a:latin typeface="Cambria Math" panose="02040503050406030204" pitchFamily="18" charset="0"/>
                        </a:rPr>
                        <m:t>𝐸</m:t>
                      </m:r>
                      <m:d>
                        <m:dPr>
                          <m:ctrlPr>
                            <a:rPr lang="en-US" sz="1200" i="1">
                              <a:solidFill>
                                <a:prstClr val="black"/>
                              </a:solidFill>
                              <a:latin typeface="Cambria Math" panose="02040503050406030204" pitchFamily="18" charset="0"/>
                            </a:rPr>
                          </m:ctrlPr>
                        </m:dPr>
                        <m:e>
                          <m:r>
                            <a:rPr lang="en-US" sz="1200" i="1">
                              <a:solidFill>
                                <a:prstClr val="black"/>
                              </a:solidFill>
                              <a:latin typeface="Cambria Math" panose="02040503050406030204" pitchFamily="18" charset="0"/>
                            </a:rPr>
                            <m:t>𝑁𝑃𝑉</m:t>
                          </m:r>
                        </m:e>
                      </m:d>
                      <m:r>
                        <a:rPr lang="en-US" sz="1200" i="1" smtClean="0">
                          <a:solidFill>
                            <a:prstClr val="black"/>
                          </a:solidFill>
                          <a:latin typeface="Cambria Math" panose="02040503050406030204" pitchFamily="18" charset="0"/>
                        </a:rPr>
                        <m:t> −</m:t>
                      </m:r>
                      <m:r>
                        <a:rPr lang="en-US" sz="1200" i="1" smtClean="0">
                          <a:solidFill>
                            <a:prstClr val="black"/>
                          </a:solidFill>
                          <a:latin typeface="Cambria Math" panose="02040503050406030204" pitchFamily="18" charset="0"/>
                        </a:rPr>
                        <m:t>𝐶𝐸</m:t>
                      </m:r>
                      <m:r>
                        <a:rPr lang="en-US" sz="1200" i="1" smtClean="0">
                          <a:solidFill>
                            <a:prstClr val="black"/>
                          </a:solidFill>
                          <a:latin typeface="Cambria Math" panose="02040503050406030204" pitchFamily="18" charset="0"/>
                        </a:rPr>
                        <m:t> : $298</m:t>
                      </m:r>
                      <m:r>
                        <a:rPr lang="en-US" sz="1200" i="1" smtClean="0">
                          <a:solidFill>
                            <a:prstClr val="black"/>
                          </a:solidFill>
                          <a:latin typeface="Cambria Math" panose="02040503050406030204" pitchFamily="18" charset="0"/>
                        </a:rPr>
                        <m:t>𝑚</m:t>
                      </m:r>
                      <m:r>
                        <a:rPr lang="en-US" sz="1200" i="1" smtClean="0">
                          <a:solidFill>
                            <a:prstClr val="black"/>
                          </a:solidFill>
                          <a:latin typeface="Cambria Math" panose="02040503050406030204" pitchFamily="18" charset="0"/>
                        </a:rPr>
                        <m:t> −$42</m:t>
                      </m:r>
                      <m:r>
                        <a:rPr lang="en-US" sz="1200" i="1" smtClean="0">
                          <a:solidFill>
                            <a:prstClr val="black"/>
                          </a:solidFill>
                          <a:latin typeface="Cambria Math" panose="02040503050406030204" pitchFamily="18" charset="0"/>
                        </a:rPr>
                        <m:t>𝑚</m:t>
                      </m:r>
                      <m:r>
                        <a:rPr lang="en-US" sz="1200" i="1" smtClean="0">
                          <a:solidFill>
                            <a:prstClr val="black"/>
                          </a:solidFill>
                          <a:latin typeface="Cambria Math" panose="02040503050406030204" pitchFamily="18" charset="0"/>
                        </a:rPr>
                        <m:t>  ≤ $256</m:t>
                      </m:r>
                      <m:r>
                        <a:rPr lang="en-US" sz="1200" i="1" smtClean="0">
                          <a:solidFill>
                            <a:prstClr val="black"/>
                          </a:solidFill>
                          <a:latin typeface="Cambria Math" panose="02040503050406030204" pitchFamily="18" charset="0"/>
                        </a:rPr>
                        <m:t>𝑚</m:t>
                      </m:r>
                    </m:oMath>
                  </m:oMathPara>
                </a14:m>
                <a:endParaRPr lang="en-US" sz="1200" dirty="0" smtClean="0">
                  <a:solidFill>
                    <a:prstClr val="black"/>
                  </a:solidFill>
                  <a:latin typeface="Cambria" panose="02040503050406030204" pitchFamily="18" charset="0"/>
                </a:endParaRPr>
              </a:p>
              <a:p>
                <a:endParaRPr lang="en-US" sz="1200" dirty="0" smtClean="0">
                  <a:solidFill>
                    <a:prstClr val="black"/>
                  </a:solidFill>
                  <a:latin typeface="Cambria" panose="02040503050406030204" pitchFamily="18"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4267200" y="1292473"/>
                <a:ext cx="4876800" cy="2694712"/>
              </a:xfrm>
              <a:prstGeom prst="rect">
                <a:avLst/>
              </a:prstGeom>
              <a:blipFill rotWithShape="0">
                <a:blip r:embed="rId4"/>
                <a:stretch>
                  <a:fillRect t="-14480" r="-1375"/>
                </a:stretch>
              </a:blipFill>
            </p:spPr>
            <p:txBody>
              <a:bodyPr/>
              <a:lstStyle/>
              <a:p>
                <a:r>
                  <a:rPr lang="en-US">
                    <a:noFill/>
                  </a:rPr>
                  <a:t> </a:t>
                </a:r>
              </a:p>
            </p:txBody>
          </p:sp>
        </mc:Fallback>
      </mc:AlternateContent>
      <p:sp>
        <p:nvSpPr>
          <p:cNvPr id="10" name="TextBox 9"/>
          <p:cNvSpPr txBox="1"/>
          <p:nvPr/>
        </p:nvSpPr>
        <p:spPr>
          <a:xfrm>
            <a:off x="304800" y="4329711"/>
            <a:ext cx="8077200" cy="400110"/>
          </a:xfrm>
          <a:prstGeom prst="rect">
            <a:avLst/>
          </a:prstGeom>
          <a:solidFill>
            <a:srgbClr val="FFFF00"/>
          </a:solidFill>
          <a:ln w="19050">
            <a:solidFill>
              <a:schemeClr val="tx1"/>
            </a:solidFill>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000" b="1" dirty="0" smtClean="0">
                <a:solidFill>
                  <a:prstClr val="black"/>
                </a:solidFill>
              </a:rPr>
              <a:t>Based on the utility function, our firm will be indifferent between receiving $42m with certainty or $298m in expectation. If the power plant project is pursued, we will be willing to pay &lt;= $256m as an insurance premium.</a:t>
            </a:r>
            <a:endParaRPr lang="en-US" sz="1000" b="1" dirty="0">
              <a:solidFill>
                <a:prstClr val="black"/>
              </a:solidFill>
            </a:endParaRPr>
          </a:p>
        </p:txBody>
      </p:sp>
      <p:cxnSp>
        <p:nvCxnSpPr>
          <p:cNvPr id="18" name="Straight Arrow Connector 17"/>
          <p:cNvCxnSpPr/>
          <p:nvPr/>
        </p:nvCxnSpPr>
        <p:spPr>
          <a:xfrm flipV="1">
            <a:off x="1417238" y="1357987"/>
            <a:ext cx="1066800" cy="6049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4247" y="1115732"/>
            <a:ext cx="1458791" cy="412231"/>
          </a:xfrm>
          <a:prstGeom prst="rect">
            <a:avLst/>
          </a:prstGeom>
          <a:noFill/>
          <a:ln>
            <a:solidFill>
              <a:schemeClr val="tx1"/>
            </a:solidFill>
          </a:ln>
        </p:spPr>
        <p:txBody>
          <a:bodyPr wrap="square" rtlCol="0">
            <a:spAutoFit/>
          </a:bodyPr>
          <a:lstStyle/>
          <a:p>
            <a:r>
              <a:rPr lang="en-US" sz="1000" dirty="0" smtClean="0">
                <a:solidFill>
                  <a:prstClr val="black"/>
                </a:solidFill>
              </a:rPr>
              <a:t>Utility Curve is concave, typical of risk aversion</a:t>
            </a:r>
            <a:endParaRPr lang="en-US" sz="1000" dirty="0">
              <a:solidFill>
                <a:prstClr val="black"/>
              </a:solidFill>
            </a:endParaRPr>
          </a:p>
        </p:txBody>
      </p:sp>
      <p:sp>
        <p:nvSpPr>
          <p:cNvPr id="11" name="TextBox 10"/>
          <p:cNvSpPr txBox="1"/>
          <p:nvPr/>
        </p:nvSpPr>
        <p:spPr>
          <a:xfrm>
            <a:off x="0" y="0"/>
            <a:ext cx="9144000" cy="707886"/>
          </a:xfrm>
          <a:prstGeom prst="rect">
            <a:avLst/>
          </a:prstGeom>
          <a:noFill/>
        </p:spPr>
        <p:txBody>
          <a:bodyPr wrap="square" rtlCol="0">
            <a:spAutoFit/>
          </a:bodyPr>
          <a:lstStyle/>
          <a:p>
            <a:r>
              <a:rPr lang="en-US" sz="2000" b="1" dirty="0" smtClean="0"/>
              <a:t>We </a:t>
            </a:r>
            <a:r>
              <a:rPr lang="en-US" sz="2000" b="1" dirty="0" smtClean="0"/>
              <a:t>assume </a:t>
            </a:r>
            <a:r>
              <a:rPr lang="en-US" sz="2000" b="1" dirty="0" smtClean="0"/>
              <a:t>that our firm is </a:t>
            </a:r>
            <a:r>
              <a:rPr lang="en-US" sz="2000" b="1" i="1" dirty="0" smtClean="0"/>
              <a:t>risk </a:t>
            </a:r>
            <a:r>
              <a:rPr lang="en-US" sz="2000" b="1" i="1" dirty="0" smtClean="0"/>
              <a:t>averse</a:t>
            </a:r>
            <a:r>
              <a:rPr lang="en-US" sz="2000" b="1" dirty="0" smtClean="0"/>
              <a:t> and measure </a:t>
            </a:r>
            <a:r>
              <a:rPr lang="en-US" sz="2000" b="1" dirty="0" smtClean="0"/>
              <a:t>preferences with a </a:t>
            </a:r>
            <a:r>
              <a:rPr lang="en-US" sz="2000" b="1" i="1" dirty="0" smtClean="0"/>
              <a:t>Bernoulli Utility </a:t>
            </a:r>
            <a:r>
              <a:rPr lang="en-US" sz="2000" b="1" i="1" dirty="0" smtClean="0"/>
              <a:t>Function</a:t>
            </a:r>
            <a:r>
              <a:rPr lang="en-US" sz="2000" b="1" dirty="0" smtClean="0"/>
              <a:t> </a:t>
            </a:r>
            <a:endParaRPr lang="en-US" sz="2000" b="1" dirty="0"/>
          </a:p>
        </p:txBody>
      </p:sp>
    </p:spTree>
    <p:extLst>
      <p:ext uri="{BB962C8B-B14F-4D97-AF65-F5344CB8AC3E}">
        <p14:creationId xmlns:p14="http://schemas.microsoft.com/office/powerpoint/2010/main" xmlns="" val="17035067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7670A5A-D927-4D93-9740-B7FD93D0CAEE}" type="slidenum">
              <a:rPr lang="en-US" smtClean="0"/>
              <a:pPr/>
              <a:t>12</a:t>
            </a:fld>
            <a:endParaRPr lang="en-US"/>
          </a:p>
        </p:txBody>
      </p:sp>
      <p:sp>
        <p:nvSpPr>
          <p:cNvPr id="3" name="TextBox 2"/>
          <p:cNvSpPr txBox="1"/>
          <p:nvPr/>
        </p:nvSpPr>
        <p:spPr>
          <a:xfrm>
            <a:off x="0" y="0"/>
            <a:ext cx="9144000" cy="400110"/>
          </a:xfrm>
          <a:prstGeom prst="rect">
            <a:avLst/>
          </a:prstGeom>
          <a:noFill/>
        </p:spPr>
        <p:txBody>
          <a:bodyPr wrap="square" rtlCol="0">
            <a:spAutoFit/>
          </a:bodyPr>
          <a:lstStyle/>
          <a:p>
            <a:r>
              <a:rPr lang="en-US" sz="2000" b="1" dirty="0" smtClean="0"/>
              <a:t>Areas for further analysis</a:t>
            </a:r>
            <a:endParaRPr lang="en-US" sz="2000" b="1" dirty="0"/>
          </a:p>
        </p:txBody>
      </p:sp>
      <p:sp>
        <p:nvSpPr>
          <p:cNvPr id="4" name="TextBox 3"/>
          <p:cNvSpPr txBox="1"/>
          <p:nvPr/>
        </p:nvSpPr>
        <p:spPr>
          <a:xfrm>
            <a:off x="228600" y="590550"/>
            <a:ext cx="8610600" cy="3554819"/>
          </a:xfrm>
          <a:prstGeom prst="rect">
            <a:avLst/>
          </a:prstGeom>
          <a:noFill/>
        </p:spPr>
        <p:txBody>
          <a:bodyPr wrap="square" rtlCol="0">
            <a:spAutoFit/>
          </a:bodyPr>
          <a:lstStyle/>
          <a:p>
            <a:pPr marL="174625" indent="-174625">
              <a:buFont typeface="Arial" pitchFamily="34" charset="0"/>
              <a:buChar char="•"/>
            </a:pPr>
            <a:r>
              <a:rPr lang="en-US" sz="1500" b="1" dirty="0" smtClean="0"/>
              <a:t>Given the scale of investment and range of potential outcomes, we recommend investing in additional information</a:t>
            </a:r>
            <a:r>
              <a:rPr lang="en-US" sz="1500" dirty="0" smtClean="0"/>
              <a:t> </a:t>
            </a:r>
          </a:p>
          <a:p>
            <a:pPr marL="174625" indent="-174625"/>
            <a:endParaRPr lang="en-US" sz="1500" dirty="0" smtClean="0"/>
          </a:p>
          <a:p>
            <a:pPr marL="631825" lvl="1" indent="-174625">
              <a:buFont typeface="Arial" pitchFamily="34" charset="0"/>
              <a:buChar char="•"/>
            </a:pPr>
            <a:r>
              <a:rPr lang="en-US" sz="1500" dirty="0" smtClean="0"/>
              <a:t>Historical global overnight construction costs (the basis for our simulation distribution) vary widely and account for much of the variation in project NPV.  A more detailed planning exercise that specifies the reactor technology and estimates the labor and materials costs for a particular plant design in the local market could substantially decrease the range of uncertainty on capital costs.</a:t>
            </a:r>
          </a:p>
          <a:p>
            <a:pPr marL="631825" lvl="1" indent="-174625"/>
            <a:endParaRPr lang="en-US" sz="1500" dirty="0" smtClean="0"/>
          </a:p>
          <a:p>
            <a:pPr marL="631825" lvl="1" indent="-174625">
              <a:buFont typeface="Arial" pitchFamily="34" charset="0"/>
              <a:buChar char="•"/>
            </a:pPr>
            <a:r>
              <a:rPr lang="en-US" sz="1500" dirty="0" smtClean="0"/>
              <a:t>Electricity prices and plant capacity factor are a function of competition from other energy sources.  The historical data used in our model may not accurately approximate the level of future uncertainty in these variables if the market context shifts significantly (e.g. policy decisions to put a price on carbon emissions or subsidies for renewables).</a:t>
            </a:r>
          </a:p>
          <a:p>
            <a:pPr marL="631825" lvl="1" indent="-174625">
              <a:buFont typeface="Arial" pitchFamily="34" charset="0"/>
              <a:buChar char="•"/>
            </a:pPr>
            <a:endParaRPr lang="en-US" sz="1500" dirty="0" smtClean="0"/>
          </a:p>
          <a:p>
            <a:pPr marL="631825" lvl="1" indent="-174625">
              <a:buFont typeface="Arial" pitchFamily="34" charset="0"/>
              <a:buChar char="•"/>
            </a:pPr>
            <a:r>
              <a:rPr lang="en-US" sz="1500" dirty="0" smtClean="0"/>
              <a:t>Evaluation of alternative investment opportunities to </a:t>
            </a:r>
            <a:r>
              <a:rPr lang="en-US" sz="1500" dirty="0" smtClean="0"/>
              <a:t>inform </a:t>
            </a:r>
            <a:r>
              <a:rPr lang="en-US" sz="1500" dirty="0" smtClean="0"/>
              <a:t>decision making on whether or not to invest in the nuclear power project</a:t>
            </a:r>
            <a:endParaRPr lang="en-US" sz="15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7670A5A-D927-4D93-9740-B7FD93D0CAEE}" type="slidenum">
              <a:rPr lang="en-US" smtClean="0"/>
              <a:pPr/>
              <a:t>2</a:t>
            </a:fld>
            <a:endParaRPr lang="en-US"/>
          </a:p>
        </p:txBody>
      </p:sp>
      <p:sp>
        <p:nvSpPr>
          <p:cNvPr id="3" name="TextBox 2"/>
          <p:cNvSpPr txBox="1"/>
          <p:nvPr/>
        </p:nvSpPr>
        <p:spPr>
          <a:xfrm>
            <a:off x="0" y="0"/>
            <a:ext cx="9144000" cy="400110"/>
          </a:xfrm>
          <a:prstGeom prst="rect">
            <a:avLst/>
          </a:prstGeom>
          <a:noFill/>
        </p:spPr>
        <p:txBody>
          <a:bodyPr wrap="square" rtlCol="0">
            <a:spAutoFit/>
          </a:bodyPr>
          <a:lstStyle/>
          <a:p>
            <a:r>
              <a:rPr lang="en-US" sz="2000" b="1" dirty="0"/>
              <a:t>Executive Summary</a:t>
            </a:r>
          </a:p>
        </p:txBody>
      </p:sp>
      <p:sp>
        <p:nvSpPr>
          <p:cNvPr id="4" name="TextBox 3"/>
          <p:cNvSpPr txBox="1"/>
          <p:nvPr/>
        </p:nvSpPr>
        <p:spPr>
          <a:xfrm>
            <a:off x="228600" y="590550"/>
            <a:ext cx="8610600" cy="4062651"/>
          </a:xfrm>
          <a:prstGeom prst="rect">
            <a:avLst/>
          </a:prstGeom>
          <a:noFill/>
        </p:spPr>
        <p:txBody>
          <a:bodyPr wrap="square" rtlCol="0">
            <a:spAutoFit/>
          </a:bodyPr>
          <a:lstStyle/>
          <a:p>
            <a:pPr marL="174625" indent="-174625">
              <a:buFont typeface="Arial" pitchFamily="34" charset="0"/>
              <a:buChar char="•"/>
            </a:pPr>
            <a:r>
              <a:rPr lang="en-US" sz="1500" dirty="0" smtClean="0"/>
              <a:t>We conducted an initial risk analysis for a 1,000MW nuclear power plant project, where the investor is a privately-owned utility operating in a competitive wholesale electricity market</a:t>
            </a:r>
          </a:p>
          <a:p>
            <a:pPr marL="174625" indent="-174625">
              <a:buFont typeface="Arial" pitchFamily="34" charset="0"/>
              <a:buChar char="•"/>
            </a:pPr>
            <a:endParaRPr lang="en-US" sz="1050" dirty="0" smtClean="0"/>
          </a:p>
          <a:p>
            <a:pPr marL="174625" indent="-174625">
              <a:buFont typeface="Arial" pitchFamily="34" charset="0"/>
              <a:buChar char="•"/>
            </a:pPr>
            <a:r>
              <a:rPr lang="en-US" sz="1500" dirty="0" smtClean="0"/>
              <a:t>Given the extended project timeframe (60+ years), value is expressed in NPV terms, comprising upfront capital costs, annual operating profits, and back-end decommissioning costs</a:t>
            </a:r>
          </a:p>
          <a:p>
            <a:pPr marL="174625" indent="-174625">
              <a:buFont typeface="Arial" pitchFamily="34" charset="0"/>
              <a:buChar char="•"/>
            </a:pPr>
            <a:endParaRPr lang="en-US" sz="1050" dirty="0" smtClean="0"/>
          </a:p>
          <a:p>
            <a:pPr marL="174625" indent="-174625">
              <a:buFont typeface="Arial" pitchFamily="34" charset="0"/>
              <a:buChar char="•"/>
            </a:pPr>
            <a:r>
              <a:rPr lang="en-US" sz="1500" dirty="0" smtClean="0"/>
              <a:t>We considered a broad range of revenue and cost uncertainties that influence NPV.  Sensitivity analysis identified four (construction cost, construction time, electricity price, capacity factor) as most impactful.</a:t>
            </a:r>
          </a:p>
          <a:p>
            <a:pPr marL="174625" indent="-174625">
              <a:buFont typeface="Arial" pitchFamily="34" charset="0"/>
              <a:buChar char="•"/>
            </a:pPr>
            <a:endParaRPr lang="en-US" sz="1050" dirty="0" smtClean="0"/>
          </a:p>
          <a:p>
            <a:pPr marL="174625" indent="-174625">
              <a:buFont typeface="Arial" pitchFamily="34" charset="0"/>
              <a:buChar char="•"/>
            </a:pPr>
            <a:r>
              <a:rPr lang="en-US" sz="1500" dirty="0" smtClean="0"/>
              <a:t>Distributions were fitted to historical data on key uncertainties as a basis for</a:t>
            </a:r>
            <a:r>
              <a:rPr lang="en-US" sz="1500" dirty="0" smtClean="0">
                <a:sym typeface="Wingdings" pitchFamily="2" charset="2"/>
              </a:rPr>
              <a:t> Monte Carlo simulation</a:t>
            </a:r>
            <a:endParaRPr lang="en-US" sz="1500" dirty="0" smtClean="0"/>
          </a:p>
          <a:p>
            <a:pPr marL="174625" indent="-174625">
              <a:buFont typeface="Arial" pitchFamily="34" charset="0"/>
              <a:buChar char="•"/>
            </a:pPr>
            <a:endParaRPr lang="en-US" sz="1050" dirty="0" smtClean="0"/>
          </a:p>
          <a:p>
            <a:pPr marL="174625" indent="-174625">
              <a:buFont typeface="Arial" pitchFamily="34" charset="0"/>
              <a:buChar char="•"/>
            </a:pPr>
            <a:r>
              <a:rPr lang="en-US" sz="1500" dirty="0" smtClean="0"/>
              <a:t>The Monte Carlo model yields an expected positive NPV of $298M, but also a significant probability (34%) of a negative NPV outcome, and a VAR0.05 risk measure of -$3.8B NPV</a:t>
            </a:r>
          </a:p>
          <a:p>
            <a:pPr marL="174625" indent="-174625">
              <a:buFont typeface="Arial" pitchFamily="34" charset="0"/>
              <a:buChar char="•"/>
            </a:pPr>
            <a:endParaRPr lang="en-US" sz="1050" dirty="0" smtClean="0"/>
          </a:p>
          <a:p>
            <a:pPr marL="174625" indent="-174625">
              <a:buFont typeface="Arial" pitchFamily="34" charset="0"/>
              <a:buChar char="•"/>
            </a:pPr>
            <a:r>
              <a:rPr lang="en-US" sz="1500" dirty="0" smtClean="0"/>
              <a:t>Assuming a Bernoulli utility function with constant risk aversion, the certain equivalent for this risky project is $42M, suggesting a risk premium of $256M</a:t>
            </a:r>
          </a:p>
          <a:p>
            <a:pPr marL="174625" indent="-174625">
              <a:buFont typeface="Arial" pitchFamily="34" charset="0"/>
              <a:buChar char="•"/>
            </a:pPr>
            <a:endParaRPr lang="en-US" sz="1050" dirty="0" smtClean="0"/>
          </a:p>
          <a:p>
            <a:pPr marL="174625" indent="-174625">
              <a:buFont typeface="Arial" pitchFamily="34" charset="0"/>
              <a:buChar char="•"/>
            </a:pPr>
            <a:r>
              <a:rPr lang="en-US" sz="1500" dirty="0" smtClean="0"/>
              <a:t>Prior to reaching a project investment decision, we advise investing in more information that could help narrow the range of uncertainty on overnight construction costs, a key driver of downside risk </a:t>
            </a:r>
            <a:endParaRPr lang="en-US" sz="15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Box 132"/>
          <p:cNvSpPr txBox="1"/>
          <p:nvPr/>
        </p:nvSpPr>
        <p:spPr>
          <a:xfrm>
            <a:off x="0" y="0"/>
            <a:ext cx="9144000" cy="707886"/>
          </a:xfrm>
          <a:prstGeom prst="rect">
            <a:avLst/>
          </a:prstGeom>
          <a:noFill/>
        </p:spPr>
        <p:txBody>
          <a:bodyPr wrap="square" rtlCol="0">
            <a:spAutoFit/>
          </a:bodyPr>
          <a:lstStyle/>
          <a:p>
            <a:r>
              <a:rPr lang="en-US" sz="2000" b="1" dirty="0"/>
              <a:t>Nuclear power plants are long-development and long-life infrastructure projects with many inherent risks</a:t>
            </a:r>
          </a:p>
        </p:txBody>
      </p:sp>
      <p:sp>
        <p:nvSpPr>
          <p:cNvPr id="143" name="Slide Number Placeholder 142"/>
          <p:cNvSpPr>
            <a:spLocks noGrp="1"/>
          </p:cNvSpPr>
          <p:nvPr>
            <p:ph type="sldNum" sz="quarter" idx="12"/>
          </p:nvPr>
        </p:nvSpPr>
        <p:spPr/>
        <p:txBody>
          <a:bodyPr/>
          <a:lstStyle/>
          <a:p>
            <a:fld id="{17670A5A-D927-4D93-9740-B7FD93D0CAEE}" type="slidenum">
              <a:rPr lang="en-US" smtClean="0"/>
              <a:pPr/>
              <a:t>3</a:t>
            </a:fld>
            <a:endParaRPr lang="en-US"/>
          </a:p>
        </p:txBody>
      </p:sp>
      <p:pic>
        <p:nvPicPr>
          <p:cNvPr id="14337" name="Picture 1"/>
          <p:cNvPicPr>
            <a:picLocks noChangeAspect="1" noChangeArrowheads="1"/>
          </p:cNvPicPr>
          <p:nvPr/>
        </p:nvPicPr>
        <p:blipFill>
          <a:blip r:embed="rId2"/>
          <a:srcRect l="2457" r="2457"/>
          <a:stretch>
            <a:fillRect/>
          </a:stretch>
        </p:blipFill>
        <p:spPr bwMode="auto">
          <a:xfrm>
            <a:off x="1295400" y="742950"/>
            <a:ext cx="6553200" cy="4182391"/>
          </a:xfrm>
          <a:prstGeom prst="rect">
            <a:avLst/>
          </a:prstGeom>
          <a:noFill/>
          <a:ln w="9525">
            <a:noFill/>
            <a:miter lim="800000"/>
            <a:headEnd/>
            <a:tailEnd/>
          </a:ln>
          <a:effectLst/>
        </p:spPr>
      </p:pic>
      <p:sp>
        <p:nvSpPr>
          <p:cNvPr id="145" name="TextBox 144"/>
          <p:cNvSpPr txBox="1"/>
          <p:nvPr/>
        </p:nvSpPr>
        <p:spPr>
          <a:xfrm>
            <a:off x="1287242" y="4885551"/>
            <a:ext cx="5479385" cy="261610"/>
          </a:xfrm>
          <a:prstGeom prst="rect">
            <a:avLst/>
          </a:prstGeom>
          <a:noFill/>
        </p:spPr>
        <p:txBody>
          <a:bodyPr wrap="none" rtlCol="0">
            <a:spAutoFit/>
          </a:bodyPr>
          <a:lstStyle/>
          <a:p>
            <a:r>
              <a:rPr lang="en-US" sz="1100" dirty="0"/>
              <a:t>Source: Edward </a:t>
            </a:r>
            <a:r>
              <a:rPr lang="en-US" sz="1100" dirty="0" err="1"/>
              <a:t>Kee</a:t>
            </a:r>
            <a:r>
              <a:rPr lang="en-US" sz="1100" dirty="0"/>
              <a:t>. </a:t>
            </a:r>
            <a:r>
              <a:rPr lang="en-US" sz="1100" i="1" dirty="0"/>
              <a:t>Nuclear Power Plant Business Models. </a:t>
            </a:r>
            <a:r>
              <a:rPr lang="en-US" sz="1100" dirty="0" err="1"/>
              <a:t>Nera</a:t>
            </a:r>
            <a:r>
              <a:rPr lang="en-US" sz="1100" dirty="0"/>
              <a:t> Economic Consulting. 2014.</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806315"/>
            <a:ext cx="1066800" cy="46063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Financing Decision</a:t>
            </a:r>
          </a:p>
        </p:txBody>
      </p:sp>
      <p:sp>
        <p:nvSpPr>
          <p:cNvPr id="3" name="Rectangle 2"/>
          <p:cNvSpPr/>
          <p:nvPr/>
        </p:nvSpPr>
        <p:spPr>
          <a:xfrm>
            <a:off x="1600200" y="2571750"/>
            <a:ext cx="1066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Investment Decision</a:t>
            </a:r>
          </a:p>
        </p:txBody>
      </p:sp>
      <p:sp>
        <p:nvSpPr>
          <p:cNvPr id="4" name="Oval 3"/>
          <p:cNvSpPr/>
          <p:nvPr/>
        </p:nvSpPr>
        <p:spPr>
          <a:xfrm>
            <a:off x="609600" y="1504950"/>
            <a:ext cx="762000" cy="40005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Cost of Debt</a:t>
            </a:r>
          </a:p>
        </p:txBody>
      </p:sp>
      <p:sp>
        <p:nvSpPr>
          <p:cNvPr id="6" name="Oval 5"/>
          <p:cNvSpPr/>
          <p:nvPr/>
        </p:nvSpPr>
        <p:spPr>
          <a:xfrm>
            <a:off x="609600" y="2053965"/>
            <a:ext cx="762000" cy="40005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Cost of Equity</a:t>
            </a:r>
          </a:p>
        </p:txBody>
      </p:sp>
      <p:cxnSp>
        <p:nvCxnSpPr>
          <p:cNvPr id="8" name="Straight Arrow Connector 7"/>
          <p:cNvCxnSpPr>
            <a:stCxn id="4" idx="6"/>
          </p:cNvCxnSpPr>
          <p:nvPr/>
        </p:nvCxnSpPr>
        <p:spPr>
          <a:xfrm>
            <a:off x="1371600" y="1704975"/>
            <a:ext cx="228600" cy="120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6"/>
          </p:cNvCxnSpPr>
          <p:nvPr/>
        </p:nvCxnSpPr>
        <p:spPr>
          <a:xfrm flipV="1">
            <a:off x="1371600" y="2168265"/>
            <a:ext cx="228600" cy="85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800600" y="1733550"/>
            <a:ext cx="9144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Total Capital Cost</a:t>
            </a:r>
          </a:p>
        </p:txBody>
      </p:sp>
      <p:sp>
        <p:nvSpPr>
          <p:cNvPr id="12" name="Diamond 11"/>
          <p:cNvSpPr/>
          <p:nvPr/>
        </p:nvSpPr>
        <p:spPr>
          <a:xfrm>
            <a:off x="6400800" y="2457450"/>
            <a:ext cx="1828800" cy="74295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Value (NPV)</a:t>
            </a:r>
          </a:p>
        </p:txBody>
      </p:sp>
      <p:cxnSp>
        <p:nvCxnSpPr>
          <p:cNvPr id="14" name="Straight Arrow Connector 13"/>
          <p:cNvCxnSpPr/>
          <p:nvPr/>
        </p:nvCxnSpPr>
        <p:spPr>
          <a:xfrm>
            <a:off x="2667000" y="2190750"/>
            <a:ext cx="3962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3" idx="3"/>
            <a:endCxn id="12" idx="1"/>
          </p:cNvCxnSpPr>
          <p:nvPr/>
        </p:nvCxnSpPr>
        <p:spPr>
          <a:xfrm>
            <a:off x="2667000" y="2800350"/>
            <a:ext cx="3733800" cy="28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867400" y="1314450"/>
            <a:ext cx="1066800" cy="5143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Annual</a:t>
            </a:r>
          </a:p>
          <a:p>
            <a:pPr algn="ctr"/>
            <a:r>
              <a:rPr lang="en-US" sz="900" b="1" dirty="0">
                <a:solidFill>
                  <a:schemeClr val="tx1"/>
                </a:solidFill>
              </a:rPr>
              <a:t>Operating Cost</a:t>
            </a:r>
          </a:p>
        </p:txBody>
      </p:sp>
      <p:sp>
        <p:nvSpPr>
          <p:cNvPr id="18" name="Oval 17"/>
          <p:cNvSpPr/>
          <p:nvPr/>
        </p:nvSpPr>
        <p:spPr>
          <a:xfrm>
            <a:off x="7239000" y="1276350"/>
            <a:ext cx="1066800" cy="5143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err="1">
                <a:solidFill>
                  <a:schemeClr val="tx1"/>
                </a:solidFill>
              </a:rPr>
              <a:t>Decomm-issioning</a:t>
            </a:r>
            <a:r>
              <a:rPr lang="en-US" sz="900" b="1" dirty="0">
                <a:solidFill>
                  <a:schemeClr val="tx1"/>
                </a:solidFill>
              </a:rPr>
              <a:t> Cost</a:t>
            </a:r>
          </a:p>
        </p:txBody>
      </p:sp>
      <p:cxnSp>
        <p:nvCxnSpPr>
          <p:cNvPr id="20" name="Straight Arrow Connector 19"/>
          <p:cNvCxnSpPr>
            <a:stCxn id="11" idx="5"/>
          </p:cNvCxnSpPr>
          <p:nvPr/>
        </p:nvCxnSpPr>
        <p:spPr>
          <a:xfrm rot="16200000" flipH="1">
            <a:off x="5995566" y="1709317"/>
            <a:ext cx="447957" cy="12769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1" idx="2"/>
          </p:cNvCxnSpPr>
          <p:nvPr/>
        </p:nvCxnSpPr>
        <p:spPr>
          <a:xfrm>
            <a:off x="2667000" y="1924050"/>
            <a:ext cx="2133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7" idx="4"/>
          </p:cNvCxnSpPr>
          <p:nvPr/>
        </p:nvCxnSpPr>
        <p:spPr>
          <a:xfrm rot="16200000" flipH="1">
            <a:off x="6429375" y="1800225"/>
            <a:ext cx="62865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a:off x="7162801" y="2038351"/>
            <a:ext cx="609600" cy="1523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876800" y="3028950"/>
            <a:ext cx="10668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Annual</a:t>
            </a:r>
          </a:p>
          <a:p>
            <a:pPr algn="ctr"/>
            <a:r>
              <a:rPr lang="en-US" sz="1050" b="1" dirty="0">
                <a:solidFill>
                  <a:schemeClr val="tx1"/>
                </a:solidFill>
              </a:rPr>
              <a:t>Revenue</a:t>
            </a:r>
          </a:p>
        </p:txBody>
      </p:sp>
      <p:sp>
        <p:nvSpPr>
          <p:cNvPr id="29" name="Oval 28"/>
          <p:cNvSpPr/>
          <p:nvPr/>
        </p:nvSpPr>
        <p:spPr>
          <a:xfrm>
            <a:off x="5410200" y="971550"/>
            <a:ext cx="685800" cy="2857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O&amp;M</a:t>
            </a:r>
          </a:p>
        </p:txBody>
      </p:sp>
      <p:sp>
        <p:nvSpPr>
          <p:cNvPr id="30" name="Oval 29"/>
          <p:cNvSpPr/>
          <p:nvPr/>
        </p:nvSpPr>
        <p:spPr>
          <a:xfrm>
            <a:off x="6248400" y="914400"/>
            <a:ext cx="685800" cy="2857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Fuel</a:t>
            </a:r>
          </a:p>
        </p:txBody>
      </p:sp>
      <p:sp>
        <p:nvSpPr>
          <p:cNvPr id="31" name="Oval 30"/>
          <p:cNvSpPr/>
          <p:nvPr/>
        </p:nvSpPr>
        <p:spPr>
          <a:xfrm>
            <a:off x="6934200" y="685800"/>
            <a:ext cx="1066800" cy="2857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Uranium Price</a:t>
            </a:r>
          </a:p>
        </p:txBody>
      </p:sp>
      <p:cxnSp>
        <p:nvCxnSpPr>
          <p:cNvPr id="35" name="Straight Arrow Connector 34"/>
          <p:cNvCxnSpPr>
            <a:stCxn id="31" idx="3"/>
            <a:endCxn id="30" idx="6"/>
          </p:cNvCxnSpPr>
          <p:nvPr/>
        </p:nvCxnSpPr>
        <p:spPr>
          <a:xfrm rot="5400000">
            <a:off x="6948529" y="915375"/>
            <a:ext cx="127572" cy="1562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0" idx="4"/>
          </p:cNvCxnSpPr>
          <p:nvPr/>
        </p:nvCxnSpPr>
        <p:spPr>
          <a:xfrm rot="5400000">
            <a:off x="6515100" y="1238250"/>
            <a:ext cx="1143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9" idx="4"/>
            <a:endCxn id="17" idx="1"/>
          </p:cNvCxnSpPr>
          <p:nvPr/>
        </p:nvCxnSpPr>
        <p:spPr>
          <a:xfrm rot="16200000" flipH="1">
            <a:off x="5822127" y="1188273"/>
            <a:ext cx="132475" cy="2705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8" idx="6"/>
          </p:cNvCxnSpPr>
          <p:nvPr/>
        </p:nvCxnSpPr>
        <p:spPr>
          <a:xfrm flipV="1">
            <a:off x="5943600" y="295275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 idx="2"/>
            <a:endCxn id="3" idx="0"/>
          </p:cNvCxnSpPr>
          <p:nvPr/>
        </p:nvCxnSpPr>
        <p:spPr>
          <a:xfrm rot="5400000">
            <a:off x="1981200" y="241935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3276600" y="1466850"/>
            <a:ext cx="990600" cy="3429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Overnight Cost</a:t>
            </a:r>
          </a:p>
        </p:txBody>
      </p:sp>
      <p:sp>
        <p:nvSpPr>
          <p:cNvPr id="45" name="Oval 44"/>
          <p:cNvSpPr/>
          <p:nvPr/>
        </p:nvSpPr>
        <p:spPr>
          <a:xfrm>
            <a:off x="4495800" y="1104900"/>
            <a:ext cx="685800" cy="2857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Const. Time</a:t>
            </a:r>
          </a:p>
        </p:txBody>
      </p:sp>
      <p:cxnSp>
        <p:nvCxnSpPr>
          <p:cNvPr id="47" name="Straight Arrow Connector 46"/>
          <p:cNvCxnSpPr>
            <a:stCxn id="45" idx="4"/>
          </p:cNvCxnSpPr>
          <p:nvPr/>
        </p:nvCxnSpPr>
        <p:spPr>
          <a:xfrm rot="16200000" flipH="1">
            <a:off x="4800600" y="1428750"/>
            <a:ext cx="3429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4" idx="6"/>
          </p:cNvCxnSpPr>
          <p:nvPr/>
        </p:nvCxnSpPr>
        <p:spPr>
          <a:xfrm>
            <a:off x="4267200" y="1638300"/>
            <a:ext cx="533400" cy="1714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6248400" y="3333750"/>
            <a:ext cx="10668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Plant Lifespan</a:t>
            </a:r>
          </a:p>
        </p:txBody>
      </p:sp>
      <p:cxnSp>
        <p:nvCxnSpPr>
          <p:cNvPr id="53" name="Straight Arrow Connector 52"/>
          <p:cNvCxnSpPr>
            <a:stCxn id="52" idx="0"/>
          </p:cNvCxnSpPr>
          <p:nvPr/>
        </p:nvCxnSpPr>
        <p:spPr>
          <a:xfrm rot="5400000" flipH="1" flipV="1">
            <a:off x="6705600" y="3105150"/>
            <a:ext cx="304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2971800" y="3143250"/>
            <a:ext cx="1066800" cy="40005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Plant Capacity</a:t>
            </a:r>
          </a:p>
        </p:txBody>
      </p:sp>
      <p:sp>
        <p:nvSpPr>
          <p:cNvPr id="56" name="Oval 55"/>
          <p:cNvSpPr/>
          <p:nvPr/>
        </p:nvSpPr>
        <p:spPr>
          <a:xfrm>
            <a:off x="3962400" y="3600450"/>
            <a:ext cx="990600" cy="4000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Capacity Factor</a:t>
            </a:r>
          </a:p>
        </p:txBody>
      </p:sp>
      <p:sp>
        <p:nvSpPr>
          <p:cNvPr id="57" name="Oval 56"/>
          <p:cNvSpPr/>
          <p:nvPr/>
        </p:nvSpPr>
        <p:spPr>
          <a:xfrm>
            <a:off x="5257800" y="3771900"/>
            <a:ext cx="1066800" cy="4000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Electricity Price</a:t>
            </a:r>
          </a:p>
        </p:txBody>
      </p:sp>
      <p:cxnSp>
        <p:nvCxnSpPr>
          <p:cNvPr id="59" name="Straight Arrow Connector 58"/>
          <p:cNvCxnSpPr>
            <a:stCxn id="55" idx="6"/>
            <a:endCxn id="28" idx="2"/>
          </p:cNvCxnSpPr>
          <p:nvPr/>
        </p:nvCxnSpPr>
        <p:spPr>
          <a:xfrm flipV="1">
            <a:off x="4038600" y="3257550"/>
            <a:ext cx="838200" cy="85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6" idx="7"/>
            <a:endCxn id="28" idx="3"/>
          </p:cNvCxnSpPr>
          <p:nvPr/>
        </p:nvCxnSpPr>
        <p:spPr>
          <a:xfrm rot="5400000" flipH="1" flipV="1">
            <a:off x="4800559" y="3426567"/>
            <a:ext cx="239842" cy="2250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7" idx="0"/>
          </p:cNvCxnSpPr>
          <p:nvPr/>
        </p:nvCxnSpPr>
        <p:spPr>
          <a:xfrm rot="16200000" flipV="1">
            <a:off x="5534025" y="3514725"/>
            <a:ext cx="28575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4267200" y="4171950"/>
            <a:ext cx="990600" cy="4000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Market Supply</a:t>
            </a:r>
          </a:p>
        </p:txBody>
      </p:sp>
      <p:sp>
        <p:nvSpPr>
          <p:cNvPr id="66" name="Oval 65"/>
          <p:cNvSpPr/>
          <p:nvPr/>
        </p:nvSpPr>
        <p:spPr>
          <a:xfrm>
            <a:off x="5867400" y="4286250"/>
            <a:ext cx="990600" cy="4000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Market Demand</a:t>
            </a:r>
          </a:p>
        </p:txBody>
      </p:sp>
      <p:cxnSp>
        <p:nvCxnSpPr>
          <p:cNvPr id="68" name="Straight Arrow Connector 67"/>
          <p:cNvCxnSpPr>
            <a:stCxn id="66" idx="0"/>
            <a:endCxn id="57" idx="5"/>
          </p:cNvCxnSpPr>
          <p:nvPr/>
        </p:nvCxnSpPr>
        <p:spPr>
          <a:xfrm rot="16200000" flipV="1">
            <a:off x="6179094" y="4102643"/>
            <a:ext cx="172886" cy="1943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5" idx="7"/>
            <a:endCxn id="57" idx="3"/>
          </p:cNvCxnSpPr>
          <p:nvPr/>
        </p:nvCxnSpPr>
        <p:spPr>
          <a:xfrm rot="5400000" flipH="1" flipV="1">
            <a:off x="5204793" y="4021301"/>
            <a:ext cx="117173" cy="3012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2895600" y="4114800"/>
            <a:ext cx="990600" cy="4000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Outages</a:t>
            </a:r>
          </a:p>
        </p:txBody>
      </p:sp>
      <p:cxnSp>
        <p:nvCxnSpPr>
          <p:cNvPr id="73" name="Straight Arrow Connector 72"/>
          <p:cNvCxnSpPr>
            <a:stCxn id="71" idx="7"/>
            <a:endCxn id="56" idx="3"/>
          </p:cNvCxnSpPr>
          <p:nvPr/>
        </p:nvCxnSpPr>
        <p:spPr>
          <a:xfrm rot="5400000" flipH="1" flipV="1">
            <a:off x="3808564" y="3874480"/>
            <a:ext cx="231473" cy="366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65" idx="1"/>
            <a:endCxn id="56" idx="4"/>
          </p:cNvCxnSpPr>
          <p:nvPr/>
        </p:nvCxnSpPr>
        <p:spPr>
          <a:xfrm rot="5400000" flipH="1" flipV="1">
            <a:off x="4319968" y="4092804"/>
            <a:ext cx="230036" cy="45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6781800" y="4631215"/>
            <a:ext cx="990600" cy="3027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Weather</a:t>
            </a:r>
          </a:p>
        </p:txBody>
      </p:sp>
      <p:sp>
        <p:nvSpPr>
          <p:cNvPr id="77" name="Oval 76"/>
          <p:cNvSpPr/>
          <p:nvPr/>
        </p:nvSpPr>
        <p:spPr>
          <a:xfrm>
            <a:off x="4876800" y="4629150"/>
            <a:ext cx="1143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Economic Conditions</a:t>
            </a:r>
          </a:p>
        </p:txBody>
      </p:sp>
      <p:cxnSp>
        <p:nvCxnSpPr>
          <p:cNvPr id="79" name="Straight Arrow Connector 78"/>
          <p:cNvCxnSpPr/>
          <p:nvPr/>
        </p:nvCxnSpPr>
        <p:spPr>
          <a:xfrm flipV="1">
            <a:off x="5638800" y="4476750"/>
            <a:ext cx="228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66" idx="6"/>
          </p:cNvCxnSpPr>
          <p:nvPr/>
        </p:nvCxnSpPr>
        <p:spPr>
          <a:xfrm rot="10800000">
            <a:off x="6858000" y="4486276"/>
            <a:ext cx="228600" cy="142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rot="16200000" flipV="1">
            <a:off x="4837346" y="4592404"/>
            <a:ext cx="170094" cy="911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3505200" y="4552950"/>
            <a:ext cx="838200" cy="4000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Energy Policy</a:t>
            </a:r>
          </a:p>
        </p:txBody>
      </p:sp>
      <p:cxnSp>
        <p:nvCxnSpPr>
          <p:cNvPr id="87" name="Straight Arrow Connector 86"/>
          <p:cNvCxnSpPr>
            <a:endCxn id="65" idx="3"/>
          </p:cNvCxnSpPr>
          <p:nvPr/>
        </p:nvCxnSpPr>
        <p:spPr>
          <a:xfrm flipV="1">
            <a:off x="4191000" y="4513414"/>
            <a:ext cx="221270" cy="776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2438400" y="1352550"/>
            <a:ext cx="685800" cy="2857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err="1">
                <a:solidFill>
                  <a:schemeClr val="tx1"/>
                </a:solidFill>
              </a:rPr>
              <a:t>Const.Labor</a:t>
            </a:r>
            <a:endParaRPr lang="en-US" sz="900" b="1" dirty="0">
              <a:solidFill>
                <a:schemeClr val="tx1"/>
              </a:solidFill>
            </a:endParaRPr>
          </a:p>
        </p:txBody>
      </p:sp>
      <p:sp>
        <p:nvSpPr>
          <p:cNvPr id="107" name="Oval 106"/>
          <p:cNvSpPr/>
          <p:nvPr/>
        </p:nvSpPr>
        <p:spPr>
          <a:xfrm>
            <a:off x="2971800" y="1047750"/>
            <a:ext cx="914400" cy="2857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Materials</a:t>
            </a:r>
          </a:p>
        </p:txBody>
      </p:sp>
      <p:cxnSp>
        <p:nvCxnSpPr>
          <p:cNvPr id="109" name="Straight Arrow Connector 108"/>
          <p:cNvCxnSpPr>
            <a:stCxn id="106" idx="5"/>
            <a:endCxn id="44" idx="2"/>
          </p:cNvCxnSpPr>
          <p:nvPr/>
        </p:nvCxnSpPr>
        <p:spPr>
          <a:xfrm rot="16200000" flipH="1">
            <a:off x="3129260" y="1490959"/>
            <a:ext cx="41847" cy="2528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107" idx="4"/>
            <a:endCxn id="44" idx="1"/>
          </p:cNvCxnSpPr>
          <p:nvPr/>
        </p:nvCxnSpPr>
        <p:spPr>
          <a:xfrm rot="5400000">
            <a:off x="3333552" y="1421618"/>
            <a:ext cx="183567" cy="73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3352800" y="728949"/>
            <a:ext cx="1066800" cy="2857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Regulatory Delay</a:t>
            </a:r>
          </a:p>
        </p:txBody>
      </p:sp>
      <p:sp>
        <p:nvSpPr>
          <p:cNvPr id="117" name="Oval 116"/>
          <p:cNvSpPr/>
          <p:nvPr/>
        </p:nvSpPr>
        <p:spPr>
          <a:xfrm>
            <a:off x="4343400" y="514350"/>
            <a:ext cx="1143000" cy="2857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Construction Delay</a:t>
            </a:r>
          </a:p>
        </p:txBody>
      </p:sp>
      <p:cxnSp>
        <p:nvCxnSpPr>
          <p:cNvPr id="119" name="Straight Arrow Connector 118"/>
          <p:cNvCxnSpPr>
            <a:stCxn id="116" idx="5"/>
            <a:endCxn id="45" idx="1"/>
          </p:cNvCxnSpPr>
          <p:nvPr/>
        </p:nvCxnSpPr>
        <p:spPr>
          <a:xfrm rot="16200000" flipH="1">
            <a:off x="4342855" y="893368"/>
            <a:ext cx="173895" cy="3328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17" idx="4"/>
            <a:endCxn id="45" idx="0"/>
          </p:cNvCxnSpPr>
          <p:nvPr/>
        </p:nvCxnSpPr>
        <p:spPr>
          <a:xfrm rot="5400000">
            <a:off x="4724400" y="914400"/>
            <a:ext cx="304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2" name="Oval 121"/>
          <p:cNvSpPr/>
          <p:nvPr/>
        </p:nvSpPr>
        <p:spPr>
          <a:xfrm>
            <a:off x="5562600" y="548704"/>
            <a:ext cx="685800" cy="2857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Plant Labor</a:t>
            </a:r>
          </a:p>
        </p:txBody>
      </p:sp>
      <p:cxnSp>
        <p:nvCxnSpPr>
          <p:cNvPr id="124" name="Straight Arrow Connector 123"/>
          <p:cNvCxnSpPr>
            <a:stCxn id="122" idx="4"/>
          </p:cNvCxnSpPr>
          <p:nvPr/>
        </p:nvCxnSpPr>
        <p:spPr>
          <a:xfrm rot="16200000" flipH="1">
            <a:off x="5843885" y="896068"/>
            <a:ext cx="137097" cy="138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0" y="0"/>
            <a:ext cx="9144000" cy="707886"/>
          </a:xfrm>
          <a:prstGeom prst="rect">
            <a:avLst/>
          </a:prstGeom>
          <a:noFill/>
        </p:spPr>
        <p:txBody>
          <a:bodyPr wrap="square" rtlCol="0">
            <a:spAutoFit/>
          </a:bodyPr>
          <a:lstStyle/>
          <a:p>
            <a:r>
              <a:rPr lang="en-US" sz="2000" b="1" dirty="0"/>
              <a:t>Upfront capital investment and operating profits depend on a wide range of underlying uncertainties</a:t>
            </a:r>
          </a:p>
        </p:txBody>
      </p:sp>
      <p:sp>
        <p:nvSpPr>
          <p:cNvPr id="143" name="Slide Number Placeholder 142"/>
          <p:cNvSpPr>
            <a:spLocks noGrp="1"/>
          </p:cNvSpPr>
          <p:nvPr>
            <p:ph type="sldNum" sz="quarter" idx="12"/>
          </p:nvPr>
        </p:nvSpPr>
        <p:spPr/>
        <p:txBody>
          <a:bodyPr/>
          <a:lstStyle/>
          <a:p>
            <a:fld id="{17670A5A-D927-4D93-9740-B7FD93D0CAEE}"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2034915"/>
            <a:ext cx="1066800" cy="6286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Financing Decision</a:t>
            </a:r>
          </a:p>
        </p:txBody>
      </p:sp>
      <p:sp>
        <p:nvSpPr>
          <p:cNvPr id="3" name="Rectangle 2"/>
          <p:cNvSpPr/>
          <p:nvPr/>
        </p:nvSpPr>
        <p:spPr>
          <a:xfrm>
            <a:off x="1981200" y="2952750"/>
            <a:ext cx="1066800" cy="628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Investment Decision</a:t>
            </a:r>
          </a:p>
        </p:txBody>
      </p:sp>
      <p:sp>
        <p:nvSpPr>
          <p:cNvPr id="4" name="Oval 3"/>
          <p:cNvSpPr/>
          <p:nvPr/>
        </p:nvSpPr>
        <p:spPr>
          <a:xfrm>
            <a:off x="990600" y="1885950"/>
            <a:ext cx="762000" cy="40005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Cost of Debt</a:t>
            </a:r>
          </a:p>
        </p:txBody>
      </p:sp>
      <p:sp>
        <p:nvSpPr>
          <p:cNvPr id="6" name="Oval 5"/>
          <p:cNvSpPr/>
          <p:nvPr/>
        </p:nvSpPr>
        <p:spPr>
          <a:xfrm>
            <a:off x="990600" y="2434965"/>
            <a:ext cx="762000" cy="40005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Cost of Equity</a:t>
            </a:r>
          </a:p>
        </p:txBody>
      </p:sp>
      <p:cxnSp>
        <p:nvCxnSpPr>
          <p:cNvPr id="8" name="Straight Arrow Connector 7"/>
          <p:cNvCxnSpPr>
            <a:stCxn id="4" idx="6"/>
          </p:cNvCxnSpPr>
          <p:nvPr/>
        </p:nvCxnSpPr>
        <p:spPr>
          <a:xfrm>
            <a:off x="1752600" y="2085975"/>
            <a:ext cx="228600" cy="120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6"/>
          </p:cNvCxnSpPr>
          <p:nvPr/>
        </p:nvCxnSpPr>
        <p:spPr>
          <a:xfrm flipV="1">
            <a:off x="1752600" y="2549265"/>
            <a:ext cx="228600" cy="85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181600" y="1962150"/>
            <a:ext cx="9144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Capital Cost</a:t>
            </a:r>
          </a:p>
        </p:txBody>
      </p:sp>
      <p:sp>
        <p:nvSpPr>
          <p:cNvPr id="12" name="Diamond 11"/>
          <p:cNvSpPr/>
          <p:nvPr/>
        </p:nvSpPr>
        <p:spPr>
          <a:xfrm>
            <a:off x="6781800" y="2686050"/>
            <a:ext cx="1828800" cy="74295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Value (NPV)</a:t>
            </a:r>
          </a:p>
        </p:txBody>
      </p:sp>
      <p:cxnSp>
        <p:nvCxnSpPr>
          <p:cNvPr id="14" name="Straight Arrow Connector 13"/>
          <p:cNvCxnSpPr>
            <a:stCxn id="2" idx="3"/>
          </p:cNvCxnSpPr>
          <p:nvPr/>
        </p:nvCxnSpPr>
        <p:spPr>
          <a:xfrm>
            <a:off x="3048000" y="2349240"/>
            <a:ext cx="3962400" cy="5273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3" idx="3"/>
          </p:cNvCxnSpPr>
          <p:nvPr/>
        </p:nvCxnSpPr>
        <p:spPr>
          <a:xfrm flipV="1">
            <a:off x="3048000" y="3028950"/>
            <a:ext cx="3657600" cy="238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6248400" y="1543050"/>
            <a:ext cx="1066800" cy="5143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Annual</a:t>
            </a:r>
          </a:p>
          <a:p>
            <a:pPr algn="ctr"/>
            <a:r>
              <a:rPr lang="en-US" sz="900" b="1" dirty="0">
                <a:solidFill>
                  <a:schemeClr val="tx1"/>
                </a:solidFill>
              </a:rPr>
              <a:t>Operating Cost</a:t>
            </a:r>
          </a:p>
        </p:txBody>
      </p:sp>
      <p:sp>
        <p:nvSpPr>
          <p:cNvPr id="18" name="Oval 17"/>
          <p:cNvSpPr/>
          <p:nvPr/>
        </p:nvSpPr>
        <p:spPr>
          <a:xfrm>
            <a:off x="7620000" y="1504950"/>
            <a:ext cx="1066800" cy="5143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err="1">
                <a:solidFill>
                  <a:schemeClr val="tx1"/>
                </a:solidFill>
              </a:rPr>
              <a:t>Decomm-issioning</a:t>
            </a:r>
            <a:r>
              <a:rPr lang="en-US" sz="900" b="1" dirty="0">
                <a:solidFill>
                  <a:schemeClr val="tx1"/>
                </a:solidFill>
              </a:rPr>
              <a:t> Cost</a:t>
            </a:r>
          </a:p>
        </p:txBody>
      </p:sp>
      <p:cxnSp>
        <p:nvCxnSpPr>
          <p:cNvPr id="20" name="Straight Arrow Connector 19"/>
          <p:cNvCxnSpPr>
            <a:stCxn id="11" idx="5"/>
          </p:cNvCxnSpPr>
          <p:nvPr/>
        </p:nvCxnSpPr>
        <p:spPr>
          <a:xfrm rot="16200000" flipH="1">
            <a:off x="6376566" y="1937917"/>
            <a:ext cx="447957" cy="12769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1" idx="2"/>
          </p:cNvCxnSpPr>
          <p:nvPr/>
        </p:nvCxnSpPr>
        <p:spPr>
          <a:xfrm>
            <a:off x="3048000" y="2152650"/>
            <a:ext cx="2133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7" idx="4"/>
          </p:cNvCxnSpPr>
          <p:nvPr/>
        </p:nvCxnSpPr>
        <p:spPr>
          <a:xfrm rot="16200000" flipH="1">
            <a:off x="6810375" y="2028825"/>
            <a:ext cx="62865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a:off x="7543801" y="2266951"/>
            <a:ext cx="609600" cy="1523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5410200" y="3409950"/>
            <a:ext cx="10668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Annual</a:t>
            </a:r>
          </a:p>
          <a:p>
            <a:pPr algn="ctr"/>
            <a:r>
              <a:rPr lang="en-US" sz="1050" b="1" dirty="0">
                <a:solidFill>
                  <a:schemeClr val="tx1"/>
                </a:solidFill>
              </a:rPr>
              <a:t>Revenue</a:t>
            </a:r>
          </a:p>
        </p:txBody>
      </p:sp>
      <p:sp>
        <p:nvSpPr>
          <p:cNvPr id="29" name="Oval 28"/>
          <p:cNvSpPr/>
          <p:nvPr/>
        </p:nvSpPr>
        <p:spPr>
          <a:xfrm>
            <a:off x="5791200" y="1200150"/>
            <a:ext cx="685800" cy="2857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O&amp;M</a:t>
            </a:r>
          </a:p>
        </p:txBody>
      </p:sp>
      <p:sp>
        <p:nvSpPr>
          <p:cNvPr id="30" name="Oval 29"/>
          <p:cNvSpPr/>
          <p:nvPr/>
        </p:nvSpPr>
        <p:spPr>
          <a:xfrm>
            <a:off x="6629400" y="1143000"/>
            <a:ext cx="685800" cy="2857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Fuel</a:t>
            </a:r>
          </a:p>
        </p:txBody>
      </p:sp>
      <p:cxnSp>
        <p:nvCxnSpPr>
          <p:cNvPr id="37" name="Straight Arrow Connector 36"/>
          <p:cNvCxnSpPr>
            <a:stCxn id="30" idx="4"/>
          </p:cNvCxnSpPr>
          <p:nvPr/>
        </p:nvCxnSpPr>
        <p:spPr>
          <a:xfrm rot="5400000">
            <a:off x="6896100" y="1466850"/>
            <a:ext cx="1143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9" idx="4"/>
            <a:endCxn id="17" idx="1"/>
          </p:cNvCxnSpPr>
          <p:nvPr/>
        </p:nvCxnSpPr>
        <p:spPr>
          <a:xfrm rot="16200000" flipH="1">
            <a:off x="6203127" y="1416873"/>
            <a:ext cx="132475" cy="2705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8" idx="7"/>
          </p:cNvCxnSpPr>
          <p:nvPr/>
        </p:nvCxnSpPr>
        <p:spPr>
          <a:xfrm rot="5400000" flipH="1" flipV="1">
            <a:off x="6632108" y="2946214"/>
            <a:ext cx="219355" cy="8420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 idx="2"/>
            <a:endCxn id="3" idx="0"/>
          </p:cNvCxnSpPr>
          <p:nvPr/>
        </p:nvCxnSpPr>
        <p:spPr>
          <a:xfrm rot="5400000">
            <a:off x="2370008" y="2808157"/>
            <a:ext cx="28918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3733800" y="1581150"/>
            <a:ext cx="990600" cy="3429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Overnight Cost</a:t>
            </a:r>
          </a:p>
        </p:txBody>
      </p:sp>
      <p:sp>
        <p:nvSpPr>
          <p:cNvPr id="45" name="Oval 44"/>
          <p:cNvSpPr/>
          <p:nvPr/>
        </p:nvSpPr>
        <p:spPr>
          <a:xfrm>
            <a:off x="4876800" y="1333500"/>
            <a:ext cx="685800" cy="2857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Const. Time</a:t>
            </a:r>
          </a:p>
        </p:txBody>
      </p:sp>
      <p:cxnSp>
        <p:nvCxnSpPr>
          <p:cNvPr id="47" name="Straight Arrow Connector 46"/>
          <p:cNvCxnSpPr>
            <a:stCxn id="45" idx="4"/>
          </p:cNvCxnSpPr>
          <p:nvPr/>
        </p:nvCxnSpPr>
        <p:spPr>
          <a:xfrm rot="16200000" flipH="1">
            <a:off x="5181600" y="1657350"/>
            <a:ext cx="3429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4" idx="6"/>
            <a:endCxn id="11" idx="1"/>
          </p:cNvCxnSpPr>
          <p:nvPr/>
        </p:nvCxnSpPr>
        <p:spPr>
          <a:xfrm>
            <a:off x="4724400" y="1752600"/>
            <a:ext cx="591111" cy="2765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6781800" y="3714750"/>
            <a:ext cx="10668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Plant Lifespan</a:t>
            </a:r>
          </a:p>
        </p:txBody>
      </p:sp>
      <p:cxnSp>
        <p:nvCxnSpPr>
          <p:cNvPr id="53" name="Straight Arrow Connector 52"/>
          <p:cNvCxnSpPr>
            <a:stCxn id="52" idx="0"/>
          </p:cNvCxnSpPr>
          <p:nvPr/>
        </p:nvCxnSpPr>
        <p:spPr>
          <a:xfrm rot="5400000" flipH="1" flipV="1">
            <a:off x="7239000" y="3486150"/>
            <a:ext cx="304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3505200" y="3524250"/>
            <a:ext cx="1066800" cy="40005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Plant Capacity</a:t>
            </a:r>
          </a:p>
        </p:txBody>
      </p:sp>
      <p:sp>
        <p:nvSpPr>
          <p:cNvPr id="56" name="Oval 55"/>
          <p:cNvSpPr/>
          <p:nvPr/>
        </p:nvSpPr>
        <p:spPr>
          <a:xfrm>
            <a:off x="4495800" y="3981450"/>
            <a:ext cx="990600" cy="4000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Capacity Factor</a:t>
            </a:r>
          </a:p>
        </p:txBody>
      </p:sp>
      <p:sp>
        <p:nvSpPr>
          <p:cNvPr id="57" name="Oval 56"/>
          <p:cNvSpPr/>
          <p:nvPr/>
        </p:nvSpPr>
        <p:spPr>
          <a:xfrm>
            <a:off x="5791200" y="4152900"/>
            <a:ext cx="1066800" cy="4000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Electricity Price</a:t>
            </a:r>
          </a:p>
        </p:txBody>
      </p:sp>
      <p:cxnSp>
        <p:nvCxnSpPr>
          <p:cNvPr id="59" name="Straight Arrow Connector 58"/>
          <p:cNvCxnSpPr>
            <a:stCxn id="55" idx="6"/>
            <a:endCxn id="28" idx="2"/>
          </p:cNvCxnSpPr>
          <p:nvPr/>
        </p:nvCxnSpPr>
        <p:spPr>
          <a:xfrm flipV="1">
            <a:off x="4572000" y="3638550"/>
            <a:ext cx="838200" cy="85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6" idx="7"/>
            <a:endCxn id="28" idx="3"/>
          </p:cNvCxnSpPr>
          <p:nvPr/>
        </p:nvCxnSpPr>
        <p:spPr>
          <a:xfrm rot="5400000" flipH="1" flipV="1">
            <a:off x="5333959" y="3807567"/>
            <a:ext cx="239842" cy="2250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7" idx="0"/>
          </p:cNvCxnSpPr>
          <p:nvPr/>
        </p:nvCxnSpPr>
        <p:spPr>
          <a:xfrm rot="16200000" flipV="1">
            <a:off x="6067425" y="3895725"/>
            <a:ext cx="28575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0" y="0"/>
            <a:ext cx="9144000" cy="707886"/>
          </a:xfrm>
          <a:prstGeom prst="rect">
            <a:avLst/>
          </a:prstGeom>
          <a:noFill/>
        </p:spPr>
        <p:txBody>
          <a:bodyPr wrap="square" rtlCol="0">
            <a:spAutoFit/>
          </a:bodyPr>
          <a:lstStyle/>
          <a:p>
            <a:r>
              <a:rPr lang="en-US" sz="2000" b="1" dirty="0"/>
              <a:t>Through node reduction we can focus on a narrower set, some of which we know in advance or can predict with high confidence </a:t>
            </a:r>
          </a:p>
        </p:txBody>
      </p:sp>
      <p:sp>
        <p:nvSpPr>
          <p:cNvPr id="64" name="TextBox 63"/>
          <p:cNvSpPr txBox="1"/>
          <p:nvPr/>
        </p:nvSpPr>
        <p:spPr>
          <a:xfrm>
            <a:off x="3048000" y="1962150"/>
            <a:ext cx="2060179" cy="246221"/>
          </a:xfrm>
          <a:prstGeom prst="rect">
            <a:avLst/>
          </a:prstGeom>
          <a:noFill/>
        </p:spPr>
        <p:txBody>
          <a:bodyPr wrap="none" rtlCol="0">
            <a:spAutoFit/>
          </a:bodyPr>
          <a:lstStyle/>
          <a:p>
            <a:r>
              <a:rPr lang="en-US" sz="1000" i="1" dirty="0"/>
              <a:t>Accrued interest during construction</a:t>
            </a:r>
          </a:p>
        </p:txBody>
      </p:sp>
      <p:sp>
        <p:nvSpPr>
          <p:cNvPr id="67" name="TextBox 66"/>
          <p:cNvSpPr txBox="1"/>
          <p:nvPr/>
        </p:nvSpPr>
        <p:spPr>
          <a:xfrm rot="357086">
            <a:off x="4484167" y="2378952"/>
            <a:ext cx="877163" cy="246221"/>
          </a:xfrm>
          <a:prstGeom prst="rect">
            <a:avLst/>
          </a:prstGeom>
          <a:noFill/>
        </p:spPr>
        <p:txBody>
          <a:bodyPr wrap="none" rtlCol="0">
            <a:spAutoFit/>
          </a:bodyPr>
          <a:lstStyle/>
          <a:p>
            <a:r>
              <a:rPr lang="en-US" sz="1000" i="1" dirty="0"/>
              <a:t>Discount rate</a:t>
            </a:r>
          </a:p>
        </p:txBody>
      </p:sp>
      <p:sp>
        <p:nvSpPr>
          <p:cNvPr id="74" name="Slide Number Placeholder 73"/>
          <p:cNvSpPr>
            <a:spLocks noGrp="1"/>
          </p:cNvSpPr>
          <p:nvPr>
            <p:ph type="sldNum" sz="quarter" idx="12"/>
          </p:nvPr>
        </p:nvSpPr>
        <p:spPr/>
        <p:txBody>
          <a:bodyPr/>
          <a:lstStyle/>
          <a:p>
            <a:fld id="{17670A5A-D927-4D93-9740-B7FD93D0CAEE}" type="slidenum">
              <a:rPr lang="en-US" smtClean="0"/>
              <a:pPr/>
              <a:t>5</a:t>
            </a:fld>
            <a:endParaRPr lang="en-US"/>
          </a:p>
        </p:txBody>
      </p:sp>
      <p:sp>
        <p:nvSpPr>
          <p:cNvPr id="78" name="TextBox 77"/>
          <p:cNvSpPr txBox="1"/>
          <p:nvPr/>
        </p:nvSpPr>
        <p:spPr>
          <a:xfrm>
            <a:off x="1676400" y="4019550"/>
            <a:ext cx="1861279" cy="523220"/>
          </a:xfrm>
          <a:prstGeom prst="rect">
            <a:avLst/>
          </a:prstGeom>
          <a:noFill/>
        </p:spPr>
        <p:txBody>
          <a:bodyPr wrap="none" rtlCol="0">
            <a:spAutoFit/>
          </a:bodyPr>
          <a:lstStyle/>
          <a:p>
            <a:r>
              <a:rPr lang="en-US" sz="1400" i="1" dirty="0">
                <a:solidFill>
                  <a:srgbClr val="FF0000"/>
                </a:solidFill>
              </a:rPr>
              <a:t>Operator design choice</a:t>
            </a:r>
          </a:p>
          <a:p>
            <a:r>
              <a:rPr lang="en-US" sz="1400" i="1" dirty="0">
                <a:solidFill>
                  <a:srgbClr val="FF0000"/>
                </a:solidFill>
              </a:rPr>
              <a:t>Assumed = 1,000MW</a:t>
            </a:r>
          </a:p>
        </p:txBody>
      </p:sp>
      <p:cxnSp>
        <p:nvCxnSpPr>
          <p:cNvPr id="82" name="Straight Connector 81"/>
          <p:cNvCxnSpPr>
            <a:endCxn id="55" idx="3"/>
          </p:cNvCxnSpPr>
          <p:nvPr/>
        </p:nvCxnSpPr>
        <p:spPr>
          <a:xfrm flipV="1">
            <a:off x="3276600" y="3865714"/>
            <a:ext cx="384829" cy="1538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7086600" y="4324350"/>
            <a:ext cx="2133600" cy="523220"/>
          </a:xfrm>
          <a:prstGeom prst="rect">
            <a:avLst/>
          </a:prstGeom>
          <a:noFill/>
        </p:spPr>
        <p:txBody>
          <a:bodyPr wrap="square" rtlCol="0">
            <a:spAutoFit/>
          </a:bodyPr>
          <a:lstStyle/>
          <a:p>
            <a:r>
              <a:rPr lang="en-US" sz="1400" i="1" dirty="0">
                <a:solidFill>
                  <a:srgbClr val="FF0000"/>
                </a:solidFill>
              </a:rPr>
              <a:t>New nuclear plants are designed for a 60-year life </a:t>
            </a:r>
          </a:p>
        </p:txBody>
      </p:sp>
      <p:cxnSp>
        <p:nvCxnSpPr>
          <p:cNvPr id="86" name="Straight Connector 85"/>
          <p:cNvCxnSpPr/>
          <p:nvPr/>
        </p:nvCxnSpPr>
        <p:spPr>
          <a:xfrm>
            <a:off x="7543800" y="4173386"/>
            <a:ext cx="152400" cy="1509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209800" y="666750"/>
            <a:ext cx="3733800" cy="523220"/>
          </a:xfrm>
          <a:prstGeom prst="rect">
            <a:avLst/>
          </a:prstGeom>
          <a:noFill/>
        </p:spPr>
        <p:txBody>
          <a:bodyPr wrap="square" rtlCol="0">
            <a:spAutoFit/>
          </a:bodyPr>
          <a:lstStyle/>
          <a:p>
            <a:r>
              <a:rPr lang="en-US" sz="1400" i="1" dirty="0">
                <a:solidFill>
                  <a:srgbClr val="FF0000"/>
                </a:solidFill>
              </a:rPr>
              <a:t>Operating and maintenance costs exhibit low volatility and are consistent across the industry</a:t>
            </a:r>
          </a:p>
        </p:txBody>
      </p:sp>
      <p:cxnSp>
        <p:nvCxnSpPr>
          <p:cNvPr id="91" name="Straight Connector 90"/>
          <p:cNvCxnSpPr>
            <a:endCxn id="29" idx="1"/>
          </p:cNvCxnSpPr>
          <p:nvPr/>
        </p:nvCxnSpPr>
        <p:spPr>
          <a:xfrm rot="16200000" flipH="1">
            <a:off x="5706193" y="1056556"/>
            <a:ext cx="194247" cy="1766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0" y="1123950"/>
            <a:ext cx="1219200" cy="954107"/>
          </a:xfrm>
          <a:prstGeom prst="rect">
            <a:avLst/>
          </a:prstGeom>
          <a:noFill/>
        </p:spPr>
        <p:txBody>
          <a:bodyPr wrap="square" rtlCol="0">
            <a:spAutoFit/>
          </a:bodyPr>
          <a:lstStyle/>
          <a:p>
            <a:r>
              <a:rPr lang="en-US" sz="1400" i="1" dirty="0">
                <a:solidFill>
                  <a:srgbClr val="FF0000"/>
                </a:solidFill>
              </a:rPr>
              <a:t>Depends on the investor’s known cost of capital</a:t>
            </a:r>
          </a:p>
        </p:txBody>
      </p:sp>
      <p:cxnSp>
        <p:nvCxnSpPr>
          <p:cNvPr id="94" name="Straight Connector 93"/>
          <p:cNvCxnSpPr/>
          <p:nvPr/>
        </p:nvCxnSpPr>
        <p:spPr>
          <a:xfrm>
            <a:off x="685800" y="1885950"/>
            <a:ext cx="304800" cy="152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endCxn id="6" idx="2"/>
          </p:cNvCxnSpPr>
          <p:nvPr/>
        </p:nvCxnSpPr>
        <p:spPr>
          <a:xfrm rot="16200000" flipH="1">
            <a:off x="463680" y="2108070"/>
            <a:ext cx="74904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4"/>
          <p:cNvPicPr>
            <a:picLocks noChangeAspect="1" noChangeArrowheads="1"/>
          </p:cNvPicPr>
          <p:nvPr/>
        </p:nvPicPr>
        <p:blipFill>
          <a:blip r:embed="rId2"/>
          <a:srcRect/>
          <a:stretch>
            <a:fillRect/>
          </a:stretch>
        </p:blipFill>
        <p:spPr bwMode="auto">
          <a:xfrm>
            <a:off x="2766060" y="632460"/>
            <a:ext cx="6271229" cy="4400550"/>
          </a:xfrm>
          <a:prstGeom prst="rect">
            <a:avLst/>
          </a:prstGeom>
          <a:noFill/>
          <a:ln w="9525">
            <a:noFill/>
            <a:miter lim="800000"/>
            <a:headEnd/>
            <a:tailEnd/>
          </a:ln>
          <a:effectLst/>
        </p:spPr>
      </p:pic>
      <p:cxnSp>
        <p:nvCxnSpPr>
          <p:cNvPr id="11" name="Straight Connector 10"/>
          <p:cNvCxnSpPr/>
          <p:nvPr/>
        </p:nvCxnSpPr>
        <p:spPr>
          <a:xfrm>
            <a:off x="2274983" y="1559116"/>
            <a:ext cx="630936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269108" y="2105278"/>
            <a:ext cx="630936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278287" y="2655579"/>
            <a:ext cx="630936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276449" y="3205880"/>
            <a:ext cx="630936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274611" y="3756181"/>
            <a:ext cx="630936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283790" y="4306480"/>
            <a:ext cx="630936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09800" y="1273373"/>
            <a:ext cx="912429" cy="307777"/>
          </a:xfrm>
          <a:prstGeom prst="rect">
            <a:avLst/>
          </a:prstGeom>
          <a:noFill/>
        </p:spPr>
        <p:txBody>
          <a:bodyPr wrap="none" rtlCol="0">
            <a:spAutoFit/>
          </a:bodyPr>
          <a:lstStyle/>
          <a:p>
            <a:r>
              <a:rPr lang="en-US" sz="1400" b="1" dirty="0"/>
              <a:t>Base Case</a:t>
            </a:r>
          </a:p>
        </p:txBody>
      </p:sp>
      <p:sp>
        <p:nvSpPr>
          <p:cNvPr id="20" name="TextBox 19"/>
          <p:cNvSpPr txBox="1"/>
          <p:nvPr/>
        </p:nvSpPr>
        <p:spPr>
          <a:xfrm>
            <a:off x="709672" y="1558279"/>
            <a:ext cx="1447800" cy="523220"/>
          </a:xfrm>
          <a:prstGeom prst="rect">
            <a:avLst/>
          </a:prstGeom>
          <a:noFill/>
        </p:spPr>
        <p:txBody>
          <a:bodyPr wrap="square" rtlCol="0">
            <a:spAutoFit/>
          </a:bodyPr>
          <a:lstStyle/>
          <a:p>
            <a:pPr algn="r"/>
            <a:r>
              <a:rPr lang="en-US" sz="1400" b="1" dirty="0"/>
              <a:t>Construction Overnight Cost</a:t>
            </a:r>
          </a:p>
        </p:txBody>
      </p:sp>
      <p:sp>
        <p:nvSpPr>
          <p:cNvPr id="21" name="TextBox 20"/>
          <p:cNvSpPr txBox="1"/>
          <p:nvPr/>
        </p:nvSpPr>
        <p:spPr>
          <a:xfrm>
            <a:off x="2157981" y="1570133"/>
            <a:ext cx="1011495" cy="276999"/>
          </a:xfrm>
          <a:prstGeom prst="rect">
            <a:avLst/>
          </a:prstGeom>
          <a:noFill/>
        </p:spPr>
        <p:txBody>
          <a:bodyPr wrap="none" rtlCol="0">
            <a:spAutoFit/>
          </a:bodyPr>
          <a:lstStyle/>
          <a:p>
            <a:r>
              <a:rPr lang="en-US" sz="1200" dirty="0"/>
              <a:t>5</a:t>
            </a:r>
            <a:r>
              <a:rPr lang="en-US" sz="1200" baseline="30000" dirty="0"/>
              <a:t>th</a:t>
            </a:r>
            <a:r>
              <a:rPr lang="en-US" sz="1200" dirty="0"/>
              <a:t> Percentile</a:t>
            </a:r>
          </a:p>
        </p:txBody>
      </p:sp>
      <p:sp>
        <p:nvSpPr>
          <p:cNvPr id="22" name="TextBox 21"/>
          <p:cNvSpPr txBox="1"/>
          <p:nvPr/>
        </p:nvSpPr>
        <p:spPr>
          <a:xfrm>
            <a:off x="2079434" y="1820767"/>
            <a:ext cx="1090042" cy="276999"/>
          </a:xfrm>
          <a:prstGeom prst="rect">
            <a:avLst/>
          </a:prstGeom>
          <a:noFill/>
        </p:spPr>
        <p:txBody>
          <a:bodyPr wrap="none" rtlCol="0">
            <a:spAutoFit/>
          </a:bodyPr>
          <a:lstStyle/>
          <a:p>
            <a:r>
              <a:rPr lang="en-US" sz="1200" dirty="0"/>
              <a:t>95</a:t>
            </a:r>
            <a:r>
              <a:rPr lang="en-US" sz="1200" baseline="30000" dirty="0"/>
              <a:t>th</a:t>
            </a:r>
            <a:r>
              <a:rPr lang="en-US" sz="1200" dirty="0"/>
              <a:t> Percentile</a:t>
            </a:r>
          </a:p>
        </p:txBody>
      </p:sp>
      <p:sp>
        <p:nvSpPr>
          <p:cNvPr id="23" name="TextBox 22"/>
          <p:cNvSpPr txBox="1"/>
          <p:nvPr/>
        </p:nvSpPr>
        <p:spPr>
          <a:xfrm>
            <a:off x="2157981" y="2665147"/>
            <a:ext cx="1011495" cy="276999"/>
          </a:xfrm>
          <a:prstGeom prst="rect">
            <a:avLst/>
          </a:prstGeom>
          <a:noFill/>
        </p:spPr>
        <p:txBody>
          <a:bodyPr wrap="none" rtlCol="0">
            <a:spAutoFit/>
          </a:bodyPr>
          <a:lstStyle/>
          <a:p>
            <a:r>
              <a:rPr lang="en-US" sz="1200" dirty="0"/>
              <a:t>5</a:t>
            </a:r>
            <a:r>
              <a:rPr lang="en-US" sz="1200" baseline="30000" dirty="0"/>
              <a:t>th</a:t>
            </a:r>
            <a:r>
              <a:rPr lang="en-US" sz="1200" dirty="0"/>
              <a:t> Percentile</a:t>
            </a:r>
          </a:p>
        </p:txBody>
      </p:sp>
      <p:sp>
        <p:nvSpPr>
          <p:cNvPr id="24" name="TextBox 23"/>
          <p:cNvSpPr txBox="1"/>
          <p:nvPr/>
        </p:nvSpPr>
        <p:spPr>
          <a:xfrm>
            <a:off x="2079434" y="2915781"/>
            <a:ext cx="1090042" cy="276999"/>
          </a:xfrm>
          <a:prstGeom prst="rect">
            <a:avLst/>
          </a:prstGeom>
          <a:noFill/>
        </p:spPr>
        <p:txBody>
          <a:bodyPr wrap="none" rtlCol="0">
            <a:spAutoFit/>
          </a:bodyPr>
          <a:lstStyle/>
          <a:p>
            <a:r>
              <a:rPr lang="en-US" sz="1200" dirty="0"/>
              <a:t>95</a:t>
            </a:r>
            <a:r>
              <a:rPr lang="en-US" sz="1200" baseline="30000" dirty="0"/>
              <a:t>th</a:t>
            </a:r>
            <a:r>
              <a:rPr lang="en-US" sz="1200" dirty="0"/>
              <a:t> Percentile</a:t>
            </a:r>
          </a:p>
        </p:txBody>
      </p:sp>
      <p:sp>
        <p:nvSpPr>
          <p:cNvPr id="25" name="TextBox 24"/>
          <p:cNvSpPr txBox="1"/>
          <p:nvPr/>
        </p:nvSpPr>
        <p:spPr>
          <a:xfrm>
            <a:off x="2157981" y="2348917"/>
            <a:ext cx="1011495" cy="276999"/>
          </a:xfrm>
          <a:prstGeom prst="rect">
            <a:avLst/>
          </a:prstGeom>
          <a:noFill/>
        </p:spPr>
        <p:txBody>
          <a:bodyPr wrap="none" rtlCol="0">
            <a:spAutoFit/>
          </a:bodyPr>
          <a:lstStyle/>
          <a:p>
            <a:r>
              <a:rPr lang="en-US" sz="1200" dirty="0"/>
              <a:t>5</a:t>
            </a:r>
            <a:r>
              <a:rPr lang="en-US" sz="1200" baseline="30000" dirty="0"/>
              <a:t>th</a:t>
            </a:r>
            <a:r>
              <a:rPr lang="en-US" sz="1200" dirty="0"/>
              <a:t> Percentile</a:t>
            </a:r>
          </a:p>
        </p:txBody>
      </p:sp>
      <p:sp>
        <p:nvSpPr>
          <p:cNvPr id="26" name="TextBox 25"/>
          <p:cNvSpPr txBox="1"/>
          <p:nvPr/>
        </p:nvSpPr>
        <p:spPr>
          <a:xfrm>
            <a:off x="2079434" y="2114550"/>
            <a:ext cx="1090042" cy="276999"/>
          </a:xfrm>
          <a:prstGeom prst="rect">
            <a:avLst/>
          </a:prstGeom>
          <a:noFill/>
        </p:spPr>
        <p:txBody>
          <a:bodyPr wrap="none" rtlCol="0">
            <a:spAutoFit/>
          </a:bodyPr>
          <a:lstStyle/>
          <a:p>
            <a:r>
              <a:rPr lang="en-US" sz="1200" dirty="0"/>
              <a:t>95</a:t>
            </a:r>
            <a:r>
              <a:rPr lang="en-US" sz="1200" baseline="30000" dirty="0"/>
              <a:t>th</a:t>
            </a:r>
            <a:r>
              <a:rPr lang="en-US" sz="1200" dirty="0"/>
              <a:t> Percentile</a:t>
            </a:r>
          </a:p>
        </p:txBody>
      </p:sp>
      <p:sp>
        <p:nvSpPr>
          <p:cNvPr id="27" name="TextBox 26"/>
          <p:cNvSpPr txBox="1"/>
          <p:nvPr/>
        </p:nvSpPr>
        <p:spPr>
          <a:xfrm>
            <a:off x="2157981" y="3472041"/>
            <a:ext cx="1011495" cy="276999"/>
          </a:xfrm>
          <a:prstGeom prst="rect">
            <a:avLst/>
          </a:prstGeom>
          <a:noFill/>
        </p:spPr>
        <p:txBody>
          <a:bodyPr wrap="none" rtlCol="0">
            <a:spAutoFit/>
          </a:bodyPr>
          <a:lstStyle/>
          <a:p>
            <a:r>
              <a:rPr lang="en-US" sz="1200" dirty="0"/>
              <a:t>5</a:t>
            </a:r>
            <a:r>
              <a:rPr lang="en-US" sz="1200" baseline="30000" dirty="0"/>
              <a:t>th</a:t>
            </a:r>
            <a:r>
              <a:rPr lang="en-US" sz="1200" dirty="0"/>
              <a:t> Percentile</a:t>
            </a:r>
          </a:p>
        </p:txBody>
      </p:sp>
      <p:sp>
        <p:nvSpPr>
          <p:cNvPr id="28" name="TextBox 27"/>
          <p:cNvSpPr txBox="1"/>
          <p:nvPr/>
        </p:nvSpPr>
        <p:spPr>
          <a:xfrm>
            <a:off x="2079434" y="3237674"/>
            <a:ext cx="1090042" cy="276999"/>
          </a:xfrm>
          <a:prstGeom prst="rect">
            <a:avLst/>
          </a:prstGeom>
          <a:noFill/>
        </p:spPr>
        <p:txBody>
          <a:bodyPr wrap="none" rtlCol="0">
            <a:spAutoFit/>
          </a:bodyPr>
          <a:lstStyle/>
          <a:p>
            <a:r>
              <a:rPr lang="en-US" sz="1200" dirty="0"/>
              <a:t>95</a:t>
            </a:r>
            <a:r>
              <a:rPr lang="en-US" sz="1200" baseline="30000" dirty="0"/>
              <a:t>th</a:t>
            </a:r>
            <a:r>
              <a:rPr lang="en-US" sz="1200" dirty="0"/>
              <a:t> Percentile</a:t>
            </a:r>
          </a:p>
        </p:txBody>
      </p:sp>
      <p:sp>
        <p:nvSpPr>
          <p:cNvPr id="29" name="TextBox 28"/>
          <p:cNvSpPr txBox="1"/>
          <p:nvPr/>
        </p:nvSpPr>
        <p:spPr>
          <a:xfrm>
            <a:off x="2166871" y="3771487"/>
            <a:ext cx="1011495" cy="276999"/>
          </a:xfrm>
          <a:prstGeom prst="rect">
            <a:avLst/>
          </a:prstGeom>
          <a:noFill/>
        </p:spPr>
        <p:txBody>
          <a:bodyPr wrap="none" rtlCol="0">
            <a:spAutoFit/>
          </a:bodyPr>
          <a:lstStyle/>
          <a:p>
            <a:r>
              <a:rPr lang="en-US" sz="1200" dirty="0"/>
              <a:t>5</a:t>
            </a:r>
            <a:r>
              <a:rPr lang="en-US" sz="1200" baseline="30000" dirty="0"/>
              <a:t>th</a:t>
            </a:r>
            <a:r>
              <a:rPr lang="en-US" sz="1200" dirty="0"/>
              <a:t> Percentile</a:t>
            </a:r>
          </a:p>
        </p:txBody>
      </p:sp>
      <p:sp>
        <p:nvSpPr>
          <p:cNvPr id="30" name="TextBox 29"/>
          <p:cNvSpPr txBox="1"/>
          <p:nvPr/>
        </p:nvSpPr>
        <p:spPr>
          <a:xfrm>
            <a:off x="2088324" y="4022121"/>
            <a:ext cx="1090042" cy="276999"/>
          </a:xfrm>
          <a:prstGeom prst="rect">
            <a:avLst/>
          </a:prstGeom>
          <a:noFill/>
        </p:spPr>
        <p:txBody>
          <a:bodyPr wrap="none" rtlCol="0">
            <a:spAutoFit/>
          </a:bodyPr>
          <a:lstStyle/>
          <a:p>
            <a:r>
              <a:rPr lang="en-US" sz="1200" dirty="0"/>
              <a:t>95</a:t>
            </a:r>
            <a:r>
              <a:rPr lang="en-US" sz="1200" baseline="30000" dirty="0"/>
              <a:t>th</a:t>
            </a:r>
            <a:r>
              <a:rPr lang="en-US" sz="1200" dirty="0"/>
              <a:t> Percentile</a:t>
            </a:r>
          </a:p>
        </p:txBody>
      </p:sp>
      <p:sp>
        <p:nvSpPr>
          <p:cNvPr id="31" name="TextBox 30"/>
          <p:cNvSpPr txBox="1"/>
          <p:nvPr/>
        </p:nvSpPr>
        <p:spPr>
          <a:xfrm>
            <a:off x="860234" y="2102512"/>
            <a:ext cx="1284383" cy="523220"/>
          </a:xfrm>
          <a:prstGeom prst="rect">
            <a:avLst/>
          </a:prstGeom>
          <a:noFill/>
        </p:spPr>
        <p:txBody>
          <a:bodyPr wrap="square" rtlCol="0">
            <a:spAutoFit/>
          </a:bodyPr>
          <a:lstStyle/>
          <a:p>
            <a:pPr algn="r"/>
            <a:r>
              <a:rPr lang="en-US" sz="1400" b="1" dirty="0"/>
              <a:t>Electricity Price</a:t>
            </a:r>
          </a:p>
        </p:txBody>
      </p:sp>
      <p:sp>
        <p:nvSpPr>
          <p:cNvPr id="32" name="TextBox 31"/>
          <p:cNvSpPr txBox="1"/>
          <p:nvPr/>
        </p:nvSpPr>
        <p:spPr>
          <a:xfrm>
            <a:off x="706915" y="2658175"/>
            <a:ext cx="1447800" cy="523220"/>
          </a:xfrm>
          <a:prstGeom prst="rect">
            <a:avLst/>
          </a:prstGeom>
          <a:noFill/>
        </p:spPr>
        <p:txBody>
          <a:bodyPr wrap="square" rtlCol="0">
            <a:spAutoFit/>
          </a:bodyPr>
          <a:lstStyle/>
          <a:p>
            <a:pPr algn="r"/>
            <a:r>
              <a:rPr lang="en-US" sz="1400" b="1" dirty="0"/>
              <a:t>Construction Time</a:t>
            </a:r>
          </a:p>
        </p:txBody>
      </p:sp>
      <p:sp>
        <p:nvSpPr>
          <p:cNvPr id="33" name="TextBox 32"/>
          <p:cNvSpPr txBox="1"/>
          <p:nvPr/>
        </p:nvSpPr>
        <p:spPr>
          <a:xfrm>
            <a:off x="838200" y="3225268"/>
            <a:ext cx="1295400" cy="523220"/>
          </a:xfrm>
          <a:prstGeom prst="rect">
            <a:avLst/>
          </a:prstGeom>
          <a:noFill/>
        </p:spPr>
        <p:txBody>
          <a:bodyPr wrap="square" rtlCol="0">
            <a:spAutoFit/>
          </a:bodyPr>
          <a:lstStyle/>
          <a:p>
            <a:pPr algn="r"/>
            <a:r>
              <a:rPr lang="en-US" sz="1400" b="1" dirty="0"/>
              <a:t>Capacity Factor</a:t>
            </a:r>
          </a:p>
        </p:txBody>
      </p:sp>
      <p:sp>
        <p:nvSpPr>
          <p:cNvPr id="34" name="TextBox 33"/>
          <p:cNvSpPr txBox="1"/>
          <p:nvPr/>
        </p:nvSpPr>
        <p:spPr>
          <a:xfrm>
            <a:off x="1414749" y="3780931"/>
            <a:ext cx="685800" cy="523220"/>
          </a:xfrm>
          <a:prstGeom prst="rect">
            <a:avLst/>
          </a:prstGeom>
          <a:noFill/>
        </p:spPr>
        <p:txBody>
          <a:bodyPr wrap="square" rtlCol="0">
            <a:spAutoFit/>
          </a:bodyPr>
          <a:lstStyle/>
          <a:p>
            <a:pPr algn="r"/>
            <a:r>
              <a:rPr lang="en-US" sz="1400" b="1" dirty="0"/>
              <a:t>Fuel Costs</a:t>
            </a:r>
          </a:p>
        </p:txBody>
      </p:sp>
      <p:sp>
        <p:nvSpPr>
          <p:cNvPr id="35" name="TextBox 34"/>
          <p:cNvSpPr txBox="1"/>
          <p:nvPr/>
        </p:nvSpPr>
        <p:spPr>
          <a:xfrm>
            <a:off x="707834" y="4359455"/>
            <a:ext cx="1447800" cy="523220"/>
          </a:xfrm>
          <a:prstGeom prst="rect">
            <a:avLst/>
          </a:prstGeom>
          <a:noFill/>
        </p:spPr>
        <p:txBody>
          <a:bodyPr wrap="square" rtlCol="0">
            <a:spAutoFit/>
          </a:bodyPr>
          <a:lstStyle/>
          <a:p>
            <a:pPr algn="r"/>
            <a:r>
              <a:rPr lang="en-US" sz="1400" b="1" dirty="0"/>
              <a:t>Decommission Cost</a:t>
            </a:r>
          </a:p>
        </p:txBody>
      </p:sp>
      <p:sp>
        <p:nvSpPr>
          <p:cNvPr id="36" name="TextBox 35"/>
          <p:cNvSpPr txBox="1"/>
          <p:nvPr/>
        </p:nvSpPr>
        <p:spPr>
          <a:xfrm>
            <a:off x="2285508" y="4333927"/>
            <a:ext cx="838691" cy="276999"/>
          </a:xfrm>
          <a:prstGeom prst="rect">
            <a:avLst/>
          </a:prstGeom>
          <a:noFill/>
        </p:spPr>
        <p:txBody>
          <a:bodyPr wrap="none" rtlCol="0">
            <a:spAutoFit/>
          </a:bodyPr>
          <a:lstStyle/>
          <a:p>
            <a:r>
              <a:rPr lang="en-US" sz="1200" dirty="0"/>
              <a:t>9% of OCC</a:t>
            </a:r>
          </a:p>
        </p:txBody>
      </p:sp>
      <p:sp>
        <p:nvSpPr>
          <p:cNvPr id="37" name="TextBox 36"/>
          <p:cNvSpPr txBox="1"/>
          <p:nvPr/>
        </p:nvSpPr>
        <p:spPr>
          <a:xfrm>
            <a:off x="2206961" y="4584561"/>
            <a:ext cx="917239" cy="276999"/>
          </a:xfrm>
          <a:prstGeom prst="rect">
            <a:avLst/>
          </a:prstGeom>
          <a:noFill/>
        </p:spPr>
        <p:txBody>
          <a:bodyPr wrap="none" rtlCol="0">
            <a:spAutoFit/>
          </a:bodyPr>
          <a:lstStyle/>
          <a:p>
            <a:r>
              <a:rPr lang="en-US" sz="1200" dirty="0"/>
              <a:t>15% of OCC</a:t>
            </a:r>
          </a:p>
        </p:txBody>
      </p:sp>
      <p:sp>
        <p:nvSpPr>
          <p:cNvPr id="38" name="Rounded Rectangle 37"/>
          <p:cNvSpPr/>
          <p:nvPr/>
        </p:nvSpPr>
        <p:spPr>
          <a:xfrm>
            <a:off x="685800" y="1581150"/>
            <a:ext cx="8153400" cy="216789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751024" y="2365225"/>
            <a:ext cx="2286000" cy="523220"/>
          </a:xfrm>
          <a:prstGeom prst="rect">
            <a:avLst/>
          </a:prstGeom>
          <a:noFill/>
        </p:spPr>
        <p:txBody>
          <a:bodyPr wrap="square" rtlCol="0">
            <a:spAutoFit/>
          </a:bodyPr>
          <a:lstStyle/>
          <a:p>
            <a:pPr algn="ctr"/>
            <a:r>
              <a:rPr lang="en-US" sz="1400" dirty="0"/>
              <a:t>Selection of uncertainties for Monte Carlo Simulation</a:t>
            </a:r>
          </a:p>
        </p:txBody>
      </p:sp>
      <p:cxnSp>
        <p:nvCxnSpPr>
          <p:cNvPr id="42" name="Straight Connector 41"/>
          <p:cNvCxnSpPr/>
          <p:nvPr/>
        </p:nvCxnSpPr>
        <p:spPr>
          <a:xfrm rot="5400000">
            <a:off x="4385310" y="3093720"/>
            <a:ext cx="3657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0" y="0"/>
            <a:ext cx="9144000" cy="707886"/>
          </a:xfrm>
          <a:prstGeom prst="rect">
            <a:avLst/>
          </a:prstGeom>
          <a:noFill/>
        </p:spPr>
        <p:txBody>
          <a:bodyPr wrap="square" rtlCol="0">
            <a:spAutoFit/>
          </a:bodyPr>
          <a:lstStyle/>
          <a:p>
            <a:r>
              <a:rPr lang="en-US" sz="2000" b="1" dirty="0"/>
              <a:t>Among remaining uncertainties, project NPV is most sensitive to construction cost and time, electricity price and capacity factor </a:t>
            </a:r>
          </a:p>
        </p:txBody>
      </p:sp>
      <p:sp>
        <p:nvSpPr>
          <p:cNvPr id="44" name="Slide Number Placeholder 43"/>
          <p:cNvSpPr>
            <a:spLocks noGrp="1"/>
          </p:cNvSpPr>
          <p:nvPr>
            <p:ph type="sldNum" sz="quarter" idx="12"/>
          </p:nvPr>
        </p:nvSpPr>
        <p:spPr/>
        <p:txBody>
          <a:bodyPr/>
          <a:lstStyle/>
          <a:p>
            <a:fld id="{17670A5A-D927-4D93-9740-B7FD93D0CAEE}" type="slidenum">
              <a:rPr lang="en-US" smtClean="0"/>
              <a:pPr/>
              <a:t>6</a:t>
            </a:fld>
            <a:endParaRPr lang="en-US"/>
          </a:p>
        </p:txBody>
      </p:sp>
      <p:sp>
        <p:nvSpPr>
          <p:cNvPr id="40" name="Rectangle 39"/>
          <p:cNvSpPr/>
          <p:nvPr/>
        </p:nvSpPr>
        <p:spPr>
          <a:xfrm>
            <a:off x="0" y="4897279"/>
            <a:ext cx="8763000" cy="246221"/>
          </a:xfrm>
          <a:prstGeom prst="rect">
            <a:avLst/>
          </a:prstGeom>
        </p:spPr>
        <p:txBody>
          <a:bodyPr wrap="square">
            <a:spAutoFit/>
          </a:bodyPr>
          <a:lstStyle/>
          <a:p>
            <a:r>
              <a:rPr lang="en-US" sz="1000" b="1" dirty="0"/>
              <a:t>Note</a:t>
            </a:r>
            <a:r>
              <a:rPr lang="en-US" sz="1000" dirty="0"/>
              <a:t>: </a:t>
            </a:r>
            <a:r>
              <a:rPr lang="en-US" sz="1000" dirty="0" smtClean="0"/>
              <a:t>The Base Case assumes all variables are at their historical means.  </a:t>
            </a:r>
            <a:endParaRPr lang="en-US" sz="1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400110"/>
          </a:xfrm>
          <a:prstGeom prst="rect">
            <a:avLst/>
          </a:prstGeom>
          <a:noFill/>
        </p:spPr>
        <p:txBody>
          <a:bodyPr wrap="square" rtlCol="0">
            <a:spAutoFit/>
          </a:bodyPr>
          <a:lstStyle/>
          <a:p>
            <a:r>
              <a:rPr lang="en-US" sz="2000" b="1" dirty="0"/>
              <a:t>The value function incorporates simulated and deterministic variables</a:t>
            </a:r>
          </a:p>
        </p:txBody>
      </p:sp>
      <p:sp>
        <p:nvSpPr>
          <p:cNvPr id="5" name="TextBox 4"/>
          <p:cNvSpPr txBox="1"/>
          <p:nvPr/>
        </p:nvSpPr>
        <p:spPr>
          <a:xfrm flipH="1">
            <a:off x="228600" y="4183618"/>
            <a:ext cx="7726681" cy="369332"/>
          </a:xfrm>
          <a:prstGeom prst="rect">
            <a:avLst/>
          </a:prstGeom>
          <a:solidFill>
            <a:schemeClr val="tx2">
              <a:lumMod val="20000"/>
              <a:lumOff val="80000"/>
            </a:schemeClr>
          </a:solidFill>
          <a:effectLst>
            <a:outerShdw blurRad="50800" dist="38100" dir="2700000" algn="tl" rotWithShape="0">
              <a:prstClr val="black">
                <a:alpha val="40000"/>
              </a:prstClr>
            </a:outerShdw>
          </a:effectLst>
        </p:spPr>
        <p:txBody>
          <a:bodyPr wrap="square" rtlCol="0">
            <a:spAutoFit/>
          </a:bodyPr>
          <a:lstStyle/>
          <a:p>
            <a:pPr algn="ctr"/>
            <a:r>
              <a:rPr lang="en-US" b="1" dirty="0"/>
              <a:t>NPV = - Capital Costs + NPV Operating Profit – NPV Decommissioning</a:t>
            </a:r>
          </a:p>
        </p:txBody>
      </p:sp>
      <p:sp>
        <p:nvSpPr>
          <p:cNvPr id="6" name="TextBox 5"/>
          <p:cNvSpPr txBox="1"/>
          <p:nvPr/>
        </p:nvSpPr>
        <p:spPr>
          <a:xfrm flipH="1">
            <a:off x="76200" y="647701"/>
            <a:ext cx="2133600" cy="584775"/>
          </a:xfrm>
          <a:prstGeom prst="rect">
            <a:avLst/>
          </a:prstGeom>
          <a:noFill/>
        </p:spPr>
        <p:txBody>
          <a:bodyPr wrap="square" rtlCol="0">
            <a:spAutoFit/>
          </a:bodyPr>
          <a:lstStyle/>
          <a:p>
            <a:r>
              <a:rPr lang="en-US" b="1" dirty="0"/>
              <a:t>Total Capital Costs = </a:t>
            </a:r>
          </a:p>
          <a:p>
            <a:r>
              <a:rPr lang="en-US" sz="1400" dirty="0"/>
              <a:t>(including financing costs)</a:t>
            </a:r>
          </a:p>
        </p:txBody>
      </p:sp>
      <p:sp>
        <p:nvSpPr>
          <p:cNvPr id="11266" name="Rectangle 2"/>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TextBox 8"/>
          <p:cNvSpPr txBox="1"/>
          <p:nvPr/>
        </p:nvSpPr>
        <p:spPr>
          <a:xfrm flipH="1">
            <a:off x="76200" y="1938576"/>
            <a:ext cx="2133600" cy="369332"/>
          </a:xfrm>
          <a:prstGeom prst="rect">
            <a:avLst/>
          </a:prstGeom>
          <a:noFill/>
        </p:spPr>
        <p:txBody>
          <a:bodyPr wrap="square" rtlCol="0">
            <a:spAutoFit/>
          </a:bodyPr>
          <a:lstStyle/>
          <a:p>
            <a:r>
              <a:rPr lang="en-US" b="1" dirty="0"/>
              <a:t>Operating NPV = </a:t>
            </a:r>
            <a:endParaRPr lang="en-US" dirty="0"/>
          </a:p>
        </p:txBody>
      </p:sp>
      <p:sp>
        <p:nvSpPr>
          <p:cNvPr id="11" name="TextBox 10"/>
          <p:cNvSpPr txBox="1"/>
          <p:nvPr/>
        </p:nvSpPr>
        <p:spPr>
          <a:xfrm flipH="1">
            <a:off x="123822" y="3042107"/>
            <a:ext cx="2667000" cy="369332"/>
          </a:xfrm>
          <a:prstGeom prst="rect">
            <a:avLst/>
          </a:prstGeom>
          <a:noFill/>
        </p:spPr>
        <p:txBody>
          <a:bodyPr wrap="square" rtlCol="0">
            <a:spAutoFit/>
          </a:bodyPr>
          <a:lstStyle/>
          <a:p>
            <a:r>
              <a:rPr lang="en-US" b="1" dirty="0"/>
              <a:t>Decommissioning NPV = </a:t>
            </a:r>
            <a:endParaRPr lang="en-US" dirty="0"/>
          </a:p>
        </p:txBody>
      </p:sp>
      <p:sp>
        <p:nvSpPr>
          <p:cNvPr id="112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1270" name="Picture 6"/>
          <p:cNvPicPr>
            <a:picLocks noChangeAspect="1" noChangeArrowheads="1"/>
          </p:cNvPicPr>
          <p:nvPr/>
        </p:nvPicPr>
        <p:blipFill>
          <a:blip r:embed="rId2"/>
          <a:srcRect l="14870" r="15151"/>
          <a:stretch>
            <a:fillRect/>
          </a:stretch>
        </p:blipFill>
        <p:spPr bwMode="auto">
          <a:xfrm>
            <a:off x="1649730" y="1746707"/>
            <a:ext cx="5638800" cy="845820"/>
          </a:xfrm>
          <a:prstGeom prst="rect">
            <a:avLst/>
          </a:prstGeom>
          <a:noFill/>
          <a:ln w="9525">
            <a:noFill/>
            <a:miter lim="800000"/>
            <a:headEnd/>
            <a:tailEnd/>
          </a:ln>
          <a:effectLst/>
        </p:spPr>
      </p:pic>
      <p:pic>
        <p:nvPicPr>
          <p:cNvPr id="11271" name="Picture 7"/>
          <p:cNvPicPr>
            <a:picLocks noChangeAspect="1" noChangeArrowheads="1"/>
          </p:cNvPicPr>
          <p:nvPr/>
        </p:nvPicPr>
        <p:blipFill>
          <a:blip r:embed="rId3"/>
          <a:srcRect l="25641" r="26923"/>
          <a:stretch>
            <a:fillRect/>
          </a:stretch>
        </p:blipFill>
        <p:spPr bwMode="auto">
          <a:xfrm>
            <a:off x="1981200" y="536746"/>
            <a:ext cx="4114800" cy="892004"/>
          </a:xfrm>
          <a:prstGeom prst="rect">
            <a:avLst/>
          </a:prstGeom>
          <a:noFill/>
          <a:ln w="9525">
            <a:noFill/>
            <a:miter lim="800000"/>
            <a:headEnd/>
            <a:tailEnd/>
          </a:ln>
          <a:effectLst/>
        </p:spPr>
      </p:pic>
      <p:pic>
        <p:nvPicPr>
          <p:cNvPr id="11272" name="Picture 8"/>
          <p:cNvPicPr>
            <a:picLocks noChangeAspect="1" noChangeArrowheads="1"/>
          </p:cNvPicPr>
          <p:nvPr/>
        </p:nvPicPr>
        <p:blipFill>
          <a:blip r:embed="rId4"/>
          <a:srcRect l="34616" r="34615"/>
          <a:stretch>
            <a:fillRect/>
          </a:stretch>
        </p:blipFill>
        <p:spPr bwMode="auto">
          <a:xfrm>
            <a:off x="2568750" y="2965907"/>
            <a:ext cx="2508072" cy="685800"/>
          </a:xfrm>
          <a:prstGeom prst="rect">
            <a:avLst/>
          </a:prstGeom>
          <a:noFill/>
          <a:ln w="9525">
            <a:noFill/>
            <a:miter lim="800000"/>
            <a:headEnd/>
            <a:tailEnd/>
          </a:ln>
          <a:effectLst/>
        </p:spPr>
      </p:pic>
      <p:sp>
        <p:nvSpPr>
          <p:cNvPr id="18" name="TextBox 17"/>
          <p:cNvSpPr txBox="1"/>
          <p:nvPr/>
        </p:nvSpPr>
        <p:spPr>
          <a:xfrm>
            <a:off x="235983" y="2440960"/>
            <a:ext cx="6393417" cy="307777"/>
          </a:xfrm>
          <a:prstGeom prst="rect">
            <a:avLst/>
          </a:prstGeom>
          <a:noFill/>
        </p:spPr>
        <p:txBody>
          <a:bodyPr wrap="none" rtlCol="0">
            <a:spAutoFit/>
          </a:bodyPr>
          <a:lstStyle/>
          <a:p>
            <a:r>
              <a:rPr lang="en-US" sz="1400" dirty="0"/>
              <a:t>Where Gen = Annual Generation in </a:t>
            </a:r>
            <a:r>
              <a:rPr lang="en-US" sz="1400" dirty="0" err="1"/>
              <a:t>MWh</a:t>
            </a:r>
            <a:r>
              <a:rPr lang="en-US" sz="1400" dirty="0"/>
              <a:t> = 1,000MW * 8,760hrs/yr * Capacity Factor</a:t>
            </a:r>
          </a:p>
        </p:txBody>
      </p:sp>
      <p:sp>
        <p:nvSpPr>
          <p:cNvPr id="19" name="TextBox 18"/>
          <p:cNvSpPr txBox="1"/>
          <p:nvPr/>
        </p:nvSpPr>
        <p:spPr>
          <a:xfrm>
            <a:off x="381000" y="1200150"/>
            <a:ext cx="3954801" cy="523220"/>
          </a:xfrm>
          <a:prstGeom prst="rect">
            <a:avLst/>
          </a:prstGeom>
          <a:noFill/>
        </p:spPr>
        <p:txBody>
          <a:bodyPr wrap="none" rtlCol="0">
            <a:spAutoFit/>
          </a:bodyPr>
          <a:lstStyle/>
          <a:p>
            <a:r>
              <a:rPr lang="en-US" sz="1400" dirty="0"/>
              <a:t>Where OCC = Overnight Construction Costs in $/kW</a:t>
            </a:r>
          </a:p>
          <a:p>
            <a:r>
              <a:rPr lang="en-US" sz="1400" dirty="0"/>
              <a:t>n = Construction time in years</a:t>
            </a:r>
          </a:p>
        </p:txBody>
      </p:sp>
      <p:sp>
        <p:nvSpPr>
          <p:cNvPr id="20" name="TextBox 19"/>
          <p:cNvSpPr txBox="1"/>
          <p:nvPr/>
        </p:nvSpPr>
        <p:spPr>
          <a:xfrm>
            <a:off x="228600" y="3496330"/>
            <a:ext cx="7038978" cy="523220"/>
          </a:xfrm>
          <a:prstGeom prst="rect">
            <a:avLst/>
          </a:prstGeom>
          <a:noFill/>
        </p:spPr>
        <p:txBody>
          <a:bodyPr wrap="none" rtlCol="0">
            <a:spAutoFit/>
          </a:bodyPr>
          <a:lstStyle/>
          <a:p>
            <a:r>
              <a:rPr lang="en-US" sz="1400" dirty="0"/>
              <a:t>Where </a:t>
            </a:r>
            <a:r>
              <a:rPr lang="en-US" sz="1400" i="1" dirty="0"/>
              <a:t>P</a:t>
            </a:r>
            <a:r>
              <a:rPr lang="en-US" sz="1400" dirty="0"/>
              <a:t> = Decommissioning costs as a % of overnight capital costs</a:t>
            </a:r>
          </a:p>
          <a:p>
            <a:r>
              <a:rPr lang="en-US" sz="1400" dirty="0"/>
              <a:t>Assumes decommissioning costs are fully incurred in the year following plant closure (year 61)</a:t>
            </a:r>
          </a:p>
        </p:txBody>
      </p:sp>
      <p:sp>
        <p:nvSpPr>
          <p:cNvPr id="21" name="Slide Number Placeholder 20"/>
          <p:cNvSpPr>
            <a:spLocks noGrp="1"/>
          </p:cNvSpPr>
          <p:nvPr>
            <p:ph type="sldNum" sz="quarter" idx="12"/>
          </p:nvPr>
        </p:nvSpPr>
        <p:spPr>
          <a:xfrm>
            <a:off x="6934200" y="4781550"/>
            <a:ext cx="2133600" cy="273844"/>
          </a:xfrm>
        </p:spPr>
        <p:txBody>
          <a:bodyPr/>
          <a:lstStyle/>
          <a:p>
            <a:fld id="{17670A5A-D927-4D93-9740-B7FD93D0CAEE}" type="slidenum">
              <a:rPr lang="en-US" smtClean="0"/>
              <a:pPr/>
              <a:t>7</a:t>
            </a:fld>
            <a:endParaRPr lang="en-US" dirty="0"/>
          </a:p>
        </p:txBody>
      </p:sp>
      <p:sp>
        <p:nvSpPr>
          <p:cNvPr id="22" name="Rounded Rectangle 21"/>
          <p:cNvSpPr/>
          <p:nvPr/>
        </p:nvSpPr>
        <p:spPr>
          <a:xfrm>
            <a:off x="3091149" y="764984"/>
            <a:ext cx="41148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2618296" y="1822907"/>
            <a:ext cx="50292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5352400" y="2487086"/>
            <a:ext cx="11430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2209800" y="514350"/>
            <a:ext cx="228600"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7467600" y="590550"/>
            <a:ext cx="1573530" cy="381000"/>
          </a:xfrm>
          <a:prstGeom prst="rect">
            <a:avLst/>
          </a:prstGeom>
          <a:solidFill>
            <a:schemeClr val="bg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Assumptions</a:t>
            </a:r>
          </a:p>
        </p:txBody>
      </p:sp>
      <p:sp>
        <p:nvSpPr>
          <p:cNvPr id="28" name="Rectangle 27"/>
          <p:cNvSpPr/>
          <p:nvPr/>
        </p:nvSpPr>
        <p:spPr>
          <a:xfrm>
            <a:off x="7467600" y="971550"/>
            <a:ext cx="1573530" cy="228600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7467600" y="971550"/>
            <a:ext cx="1573530" cy="2308324"/>
          </a:xfrm>
          <a:prstGeom prst="rect">
            <a:avLst/>
          </a:prstGeom>
          <a:noFill/>
        </p:spPr>
        <p:txBody>
          <a:bodyPr wrap="square" rtlCol="0">
            <a:spAutoFit/>
          </a:bodyPr>
          <a:lstStyle/>
          <a:p>
            <a:pPr marL="114300" indent="-114300">
              <a:buFont typeface="Arial" pitchFamily="34" charset="0"/>
              <a:buChar char="•"/>
            </a:pPr>
            <a:r>
              <a:rPr lang="en-US" sz="1200" dirty="0"/>
              <a:t>Plant capacity = 1,000MW</a:t>
            </a:r>
          </a:p>
          <a:p>
            <a:pPr marL="114300" indent="-114300">
              <a:buFont typeface="Arial" pitchFamily="34" charset="0"/>
              <a:buChar char="•"/>
            </a:pPr>
            <a:r>
              <a:rPr lang="en-US" sz="1200" dirty="0"/>
              <a:t>Plant life = 60 yrs.</a:t>
            </a:r>
          </a:p>
          <a:p>
            <a:pPr marL="114300" indent="-114300">
              <a:buFont typeface="Arial" pitchFamily="34" charset="0"/>
              <a:buChar char="•"/>
            </a:pPr>
            <a:r>
              <a:rPr lang="en-US" sz="1200" dirty="0"/>
              <a:t>r = .07 (interest rate and discount rate)</a:t>
            </a:r>
          </a:p>
          <a:p>
            <a:pPr marL="114300" indent="-114300">
              <a:buFont typeface="Arial" pitchFamily="34" charset="0"/>
              <a:buChar char="•"/>
            </a:pPr>
            <a:r>
              <a:rPr lang="en-US" sz="1200" dirty="0"/>
              <a:t>Variable O&amp;M = $2.14/</a:t>
            </a:r>
            <a:r>
              <a:rPr lang="en-US" sz="1200" dirty="0" err="1"/>
              <a:t>MWh</a:t>
            </a:r>
            <a:endParaRPr lang="en-US" sz="1200" dirty="0"/>
          </a:p>
          <a:p>
            <a:pPr marL="114300" indent="-114300">
              <a:buFont typeface="Arial" pitchFamily="34" charset="0"/>
              <a:buChar char="•"/>
            </a:pPr>
            <a:r>
              <a:rPr lang="en-US" sz="1200" dirty="0"/>
              <a:t>Fixed O&amp;M = $93.3M/yr</a:t>
            </a:r>
          </a:p>
          <a:p>
            <a:pPr marL="114300" indent="-114300">
              <a:buFont typeface="Arial" pitchFamily="34" charset="0"/>
              <a:buChar char="•"/>
            </a:pPr>
            <a:r>
              <a:rPr lang="en-US" sz="1200" dirty="0"/>
              <a:t>Fuel Cost = $6.17/</a:t>
            </a:r>
            <a:r>
              <a:rPr lang="en-US" sz="1200" dirty="0" err="1"/>
              <a:t>MWh</a:t>
            </a:r>
            <a:endParaRPr lang="en-US" sz="1200" dirty="0"/>
          </a:p>
          <a:p>
            <a:pPr marL="114300" indent="-114300">
              <a:buFont typeface="Arial" pitchFamily="34" charset="0"/>
              <a:buChar char="•"/>
            </a:pPr>
            <a:r>
              <a:rPr lang="en-US" sz="1200" dirty="0"/>
              <a:t>P = 12%</a:t>
            </a:r>
          </a:p>
        </p:txBody>
      </p:sp>
      <p:sp>
        <p:nvSpPr>
          <p:cNvPr id="31" name="Rounded Rectangle 30"/>
          <p:cNvSpPr/>
          <p:nvPr/>
        </p:nvSpPr>
        <p:spPr>
          <a:xfrm>
            <a:off x="7586380" y="3409950"/>
            <a:ext cx="41148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7967380" y="3333750"/>
            <a:ext cx="914400" cy="457200"/>
          </a:xfrm>
          <a:prstGeom prst="rect">
            <a:avLst/>
          </a:prstGeom>
          <a:noFill/>
        </p:spPr>
        <p:txBody>
          <a:bodyPr wrap="square" rtlCol="0">
            <a:spAutoFit/>
          </a:bodyPr>
          <a:lstStyle/>
          <a:p>
            <a:pPr marL="114300" indent="-114300"/>
            <a:r>
              <a:rPr lang="en-US" sz="1200" dirty="0"/>
              <a:t>= Simulated Variable</a:t>
            </a:r>
          </a:p>
        </p:txBody>
      </p:sp>
      <p:sp>
        <p:nvSpPr>
          <p:cNvPr id="26" name="TextBox 25"/>
          <p:cNvSpPr txBox="1"/>
          <p:nvPr/>
        </p:nvSpPr>
        <p:spPr>
          <a:xfrm>
            <a:off x="0" y="4705350"/>
            <a:ext cx="8763000" cy="400110"/>
          </a:xfrm>
          <a:prstGeom prst="rect">
            <a:avLst/>
          </a:prstGeom>
          <a:noFill/>
        </p:spPr>
        <p:txBody>
          <a:bodyPr wrap="square" rtlCol="0">
            <a:spAutoFit/>
          </a:bodyPr>
          <a:lstStyle/>
          <a:p>
            <a:r>
              <a:rPr lang="en-US" sz="1000" dirty="0" smtClean="0"/>
              <a:t>This formulation of the value function makes certain simplifying assumptions.  It is a pre-tax model that ignores the complexities of tax credits and subsidies common in the nuclear energy industry. The model also assumes zero inflation in electricity prices and operating costs over the 60 year operating period.  </a:t>
            </a:r>
            <a:endParaRPr lang="en-US" sz="1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707886"/>
          </a:xfrm>
          <a:prstGeom prst="rect">
            <a:avLst/>
          </a:prstGeom>
          <a:noFill/>
        </p:spPr>
        <p:txBody>
          <a:bodyPr wrap="square" rtlCol="0">
            <a:spAutoFit/>
          </a:bodyPr>
          <a:lstStyle/>
          <a:p>
            <a:r>
              <a:rPr lang="en-US" sz="2000" b="1" dirty="0"/>
              <a:t>Nearly 50 years of global nuclear construction data were used to fit distributions for overnight costs and construction time</a:t>
            </a:r>
          </a:p>
        </p:txBody>
      </p:sp>
      <p:sp>
        <p:nvSpPr>
          <p:cNvPr id="11266" name="Rectangle 2"/>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2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1" name="Slide Number Placeholder 20"/>
          <p:cNvSpPr>
            <a:spLocks noGrp="1"/>
          </p:cNvSpPr>
          <p:nvPr>
            <p:ph type="sldNum" sz="quarter" idx="12"/>
          </p:nvPr>
        </p:nvSpPr>
        <p:spPr/>
        <p:txBody>
          <a:bodyPr/>
          <a:lstStyle/>
          <a:p>
            <a:fld id="{17670A5A-D927-4D93-9740-B7FD93D0CAEE}" type="slidenum">
              <a:rPr lang="en-US" smtClean="0"/>
              <a:pPr/>
              <a:t>8</a:t>
            </a:fld>
            <a:endParaRPr lang="en-US"/>
          </a:p>
        </p:txBody>
      </p:sp>
      <p:sp>
        <p:nvSpPr>
          <p:cNvPr id="26" name="TextBox 25"/>
          <p:cNvSpPr txBox="1"/>
          <p:nvPr/>
        </p:nvSpPr>
        <p:spPr>
          <a:xfrm>
            <a:off x="228600" y="742800"/>
            <a:ext cx="4114800" cy="307777"/>
          </a:xfrm>
          <a:prstGeom prst="rect">
            <a:avLst/>
          </a:prstGeom>
          <a:solidFill>
            <a:schemeClr val="accent1">
              <a:lumMod val="40000"/>
              <a:lumOff val="60000"/>
            </a:schemeClr>
          </a:solidFill>
        </p:spPr>
        <p:txBody>
          <a:bodyPr wrap="square" rtlCol="0">
            <a:spAutoFit/>
          </a:bodyPr>
          <a:lstStyle/>
          <a:p>
            <a:pPr algn="ctr"/>
            <a:r>
              <a:rPr lang="en-US" sz="1400" b="1" dirty="0"/>
              <a:t>Overnight Construction Costs (OCC)</a:t>
            </a:r>
          </a:p>
        </p:txBody>
      </p:sp>
      <p:pic>
        <p:nvPicPr>
          <p:cNvPr id="33" name="Picture 32"/>
          <p:cNvPicPr>
            <a:picLocks noChangeAspect="1"/>
          </p:cNvPicPr>
          <p:nvPr/>
        </p:nvPicPr>
        <p:blipFill rotWithShape="1">
          <a:blip r:embed="rId2"/>
          <a:srcRect r="51899"/>
          <a:stretch/>
        </p:blipFill>
        <p:spPr>
          <a:xfrm>
            <a:off x="228600" y="1114806"/>
            <a:ext cx="2590800" cy="3209394"/>
          </a:xfrm>
          <a:prstGeom prst="rect">
            <a:avLst/>
          </a:prstGeom>
        </p:spPr>
      </p:pic>
      <p:sp>
        <p:nvSpPr>
          <p:cNvPr id="36" name="Rectangle 35"/>
          <p:cNvSpPr/>
          <p:nvPr/>
        </p:nvSpPr>
        <p:spPr>
          <a:xfrm>
            <a:off x="228600" y="4611529"/>
            <a:ext cx="7162800" cy="246221"/>
          </a:xfrm>
          <a:prstGeom prst="rect">
            <a:avLst/>
          </a:prstGeom>
        </p:spPr>
        <p:txBody>
          <a:bodyPr wrap="square">
            <a:spAutoFit/>
          </a:bodyPr>
          <a:lstStyle/>
          <a:p>
            <a:r>
              <a:rPr lang="en-US" sz="1000" b="1" dirty="0"/>
              <a:t>Data Source</a:t>
            </a:r>
            <a:r>
              <a:rPr lang="en-US" sz="1000" dirty="0"/>
              <a:t>: The Breakthrough Institute, “Historical construction costs of global nuclear power reactors,” 2015. </a:t>
            </a:r>
          </a:p>
        </p:txBody>
      </p:sp>
      <p:sp>
        <p:nvSpPr>
          <p:cNvPr id="37" name="Rectangle 36"/>
          <p:cNvSpPr/>
          <p:nvPr/>
        </p:nvSpPr>
        <p:spPr>
          <a:xfrm>
            <a:off x="228600" y="4324350"/>
            <a:ext cx="8763000" cy="246221"/>
          </a:xfrm>
          <a:prstGeom prst="rect">
            <a:avLst/>
          </a:prstGeom>
        </p:spPr>
        <p:txBody>
          <a:bodyPr wrap="square">
            <a:spAutoFit/>
          </a:bodyPr>
          <a:lstStyle/>
          <a:p>
            <a:r>
              <a:rPr lang="en-US" sz="1000" b="1" dirty="0"/>
              <a:t>Note</a:t>
            </a:r>
            <a:r>
              <a:rPr lang="en-US" sz="1000" dirty="0"/>
              <a:t>: To be consistent with observed historical ranges, the OCC distribution is truncated at $11,000 and the construction time distribution is truncated at 25 years.</a:t>
            </a:r>
          </a:p>
        </p:txBody>
      </p:sp>
      <p:sp>
        <p:nvSpPr>
          <p:cNvPr id="38" name="TextBox 37"/>
          <p:cNvSpPr txBox="1"/>
          <p:nvPr/>
        </p:nvSpPr>
        <p:spPr>
          <a:xfrm>
            <a:off x="1447800" y="2419200"/>
            <a:ext cx="800219" cy="246221"/>
          </a:xfrm>
          <a:prstGeom prst="rect">
            <a:avLst/>
          </a:prstGeom>
          <a:solidFill>
            <a:schemeClr val="bg1"/>
          </a:solidFill>
        </p:spPr>
        <p:txBody>
          <a:bodyPr wrap="none" rtlCol="0">
            <a:spAutoFit/>
          </a:bodyPr>
          <a:lstStyle/>
          <a:p>
            <a:r>
              <a:rPr lang="en-US" sz="1000" b="1" dirty="0"/>
              <a:t>OCC - $/kW</a:t>
            </a:r>
          </a:p>
        </p:txBody>
      </p:sp>
      <p:sp>
        <p:nvSpPr>
          <p:cNvPr id="39" name="TextBox 38"/>
          <p:cNvSpPr txBox="1"/>
          <p:nvPr/>
        </p:nvSpPr>
        <p:spPr>
          <a:xfrm>
            <a:off x="1454524" y="4019400"/>
            <a:ext cx="800219" cy="246221"/>
          </a:xfrm>
          <a:prstGeom prst="rect">
            <a:avLst/>
          </a:prstGeom>
          <a:solidFill>
            <a:schemeClr val="bg1"/>
          </a:solidFill>
        </p:spPr>
        <p:txBody>
          <a:bodyPr wrap="none" rtlCol="0">
            <a:spAutoFit/>
          </a:bodyPr>
          <a:lstStyle/>
          <a:p>
            <a:r>
              <a:rPr lang="en-US" sz="1000" b="1" dirty="0"/>
              <a:t>OCC - $/kW</a:t>
            </a:r>
          </a:p>
        </p:txBody>
      </p:sp>
      <p:sp>
        <p:nvSpPr>
          <p:cNvPr id="41" name="Rectangle 40"/>
          <p:cNvSpPr/>
          <p:nvPr/>
        </p:nvSpPr>
        <p:spPr>
          <a:xfrm>
            <a:off x="2819400" y="1200000"/>
            <a:ext cx="1524000" cy="381000"/>
          </a:xfrm>
          <a:prstGeom prst="rect">
            <a:avLst/>
          </a:prstGeom>
          <a:solidFill>
            <a:schemeClr val="bg1">
              <a:lumMod val="50000"/>
            </a:schemeClr>
          </a:solidFill>
          <a:ln w="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Log-Gamma Distribution</a:t>
            </a:r>
          </a:p>
          <a:p>
            <a:pPr algn="ctr"/>
            <a:r>
              <a:rPr lang="en-US" sz="900" dirty="0"/>
              <a:t>- Parameters &amp; Fit Statistics -</a:t>
            </a:r>
            <a:endParaRPr lang="en-US" sz="1000" dirty="0"/>
          </a:p>
        </p:txBody>
      </p:sp>
      <p:sp>
        <p:nvSpPr>
          <p:cNvPr id="42" name="Rectangle 41"/>
          <p:cNvSpPr/>
          <p:nvPr/>
        </p:nvSpPr>
        <p:spPr>
          <a:xfrm>
            <a:off x="2819400" y="1581000"/>
            <a:ext cx="1524000" cy="1219200"/>
          </a:xfrm>
          <a:prstGeom prst="rect">
            <a:avLst/>
          </a:prstGeom>
          <a:solidFill>
            <a:schemeClr val="bg1"/>
          </a:solidFill>
          <a:ln w="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45" name="Straight Connector 44"/>
          <p:cNvCxnSpPr/>
          <p:nvPr/>
        </p:nvCxnSpPr>
        <p:spPr>
          <a:xfrm rot="5400000" flipH="1" flipV="1">
            <a:off x="1219200" y="1657200"/>
            <a:ext cx="76200" cy="76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248332" y="1444284"/>
            <a:ext cx="914399" cy="415498"/>
          </a:xfrm>
          <a:prstGeom prst="rect">
            <a:avLst/>
          </a:prstGeom>
          <a:noFill/>
        </p:spPr>
        <p:txBody>
          <a:bodyPr wrap="square" rtlCol="0">
            <a:spAutoFit/>
          </a:bodyPr>
          <a:lstStyle/>
          <a:p>
            <a:r>
              <a:rPr lang="en-US" sz="1050" i="1" dirty="0">
                <a:solidFill>
                  <a:srgbClr val="FF0000"/>
                </a:solidFill>
              </a:rPr>
              <a:t>Log-Gamma Distribution</a:t>
            </a:r>
          </a:p>
        </p:txBody>
      </p:sp>
      <p:sp>
        <p:nvSpPr>
          <p:cNvPr id="40" name="TextBox 39"/>
          <p:cNvSpPr txBox="1"/>
          <p:nvPr/>
        </p:nvSpPr>
        <p:spPr>
          <a:xfrm>
            <a:off x="2819400" y="1581000"/>
            <a:ext cx="1524000" cy="1169551"/>
          </a:xfrm>
          <a:prstGeom prst="rect">
            <a:avLst/>
          </a:prstGeom>
          <a:noFill/>
          <a:ln w="12700">
            <a:noFill/>
          </a:ln>
          <a:effectLst/>
        </p:spPr>
        <p:txBody>
          <a:bodyPr wrap="square" rtlCol="0">
            <a:spAutoFit/>
          </a:bodyPr>
          <a:lstStyle/>
          <a:p>
            <a:pPr marL="0" lvl="1"/>
            <a:r>
              <a:rPr lang="en-US" sz="1000" dirty="0"/>
              <a:t>                      </a:t>
            </a:r>
            <a:r>
              <a:rPr lang="en-US" sz="1000" u="sng" dirty="0"/>
              <a:t>Est.</a:t>
            </a:r>
            <a:r>
              <a:rPr lang="en-US" sz="1000" dirty="0"/>
              <a:t>       </a:t>
            </a:r>
            <a:r>
              <a:rPr lang="en-US" sz="1000" u="sng" dirty="0"/>
              <a:t>SE</a:t>
            </a:r>
          </a:p>
          <a:p>
            <a:pPr marL="0" lvl="1"/>
            <a:r>
              <a:rPr lang="en-US" sz="1000" dirty="0" err="1"/>
              <a:t>Shapelog</a:t>
            </a:r>
            <a:r>
              <a:rPr lang="en-US" sz="1000" dirty="0"/>
              <a:t>:  204.9    15.4</a:t>
            </a:r>
          </a:p>
          <a:p>
            <a:pPr marL="0" lvl="1"/>
            <a:r>
              <a:rPr lang="en-US" sz="1000" dirty="0" err="1"/>
              <a:t>Ratelog</a:t>
            </a:r>
            <a:r>
              <a:rPr lang="en-US" sz="1000" dirty="0"/>
              <a:t>:      26.5      2.0</a:t>
            </a:r>
          </a:p>
          <a:p>
            <a:pPr marL="0" lvl="1"/>
            <a:endParaRPr lang="en-US" sz="1000" dirty="0"/>
          </a:p>
          <a:p>
            <a:pPr marL="0" lvl="1"/>
            <a:r>
              <a:rPr lang="en-US" sz="1000" dirty="0" err="1"/>
              <a:t>Loglikelihood</a:t>
            </a:r>
            <a:r>
              <a:rPr lang="en-US" sz="1000" dirty="0"/>
              <a:t>:  -3000.2   </a:t>
            </a:r>
          </a:p>
          <a:p>
            <a:pPr marL="0" lvl="1"/>
            <a:r>
              <a:rPr lang="en-US" sz="1000" dirty="0"/>
              <a:t>AIC:  6004.4 </a:t>
            </a:r>
          </a:p>
          <a:p>
            <a:pPr marL="0" lvl="1"/>
            <a:r>
              <a:rPr lang="en-US" sz="1000" dirty="0"/>
              <a:t>BIC:  6012.2 </a:t>
            </a:r>
          </a:p>
        </p:txBody>
      </p:sp>
      <p:sp>
        <p:nvSpPr>
          <p:cNvPr id="47" name="TextBox 46"/>
          <p:cNvSpPr txBox="1"/>
          <p:nvPr/>
        </p:nvSpPr>
        <p:spPr>
          <a:xfrm>
            <a:off x="4876800" y="742800"/>
            <a:ext cx="4114800" cy="307777"/>
          </a:xfrm>
          <a:prstGeom prst="rect">
            <a:avLst/>
          </a:prstGeom>
          <a:solidFill>
            <a:schemeClr val="accent1">
              <a:lumMod val="40000"/>
              <a:lumOff val="60000"/>
            </a:schemeClr>
          </a:solidFill>
        </p:spPr>
        <p:txBody>
          <a:bodyPr wrap="square" rtlCol="0">
            <a:spAutoFit/>
          </a:bodyPr>
          <a:lstStyle/>
          <a:p>
            <a:pPr algn="ctr"/>
            <a:r>
              <a:rPr lang="en-US" sz="1400" b="1" dirty="0"/>
              <a:t>Construction Time</a:t>
            </a:r>
          </a:p>
        </p:txBody>
      </p:sp>
      <p:grpSp>
        <p:nvGrpSpPr>
          <p:cNvPr id="54" name="Group 53"/>
          <p:cNvGrpSpPr/>
          <p:nvPr/>
        </p:nvGrpSpPr>
        <p:grpSpPr>
          <a:xfrm>
            <a:off x="4884697" y="1114806"/>
            <a:ext cx="2659103" cy="3209544"/>
            <a:chOff x="5037097" y="1038756"/>
            <a:chExt cx="2659103" cy="3209544"/>
          </a:xfrm>
        </p:grpSpPr>
        <p:pic>
          <p:nvPicPr>
            <p:cNvPr id="35" name="Picture 34"/>
            <p:cNvPicPr>
              <a:picLocks noChangeAspect="1"/>
            </p:cNvPicPr>
            <p:nvPr/>
          </p:nvPicPr>
          <p:blipFill rotWithShape="1">
            <a:blip r:embed="rId3"/>
            <a:srcRect r="50633"/>
            <a:stretch/>
          </p:blipFill>
          <p:spPr>
            <a:xfrm>
              <a:off x="5037097" y="1038756"/>
              <a:ext cx="2659103" cy="3209544"/>
            </a:xfrm>
            <a:prstGeom prst="rect">
              <a:avLst/>
            </a:prstGeom>
          </p:spPr>
        </p:pic>
        <p:sp>
          <p:nvSpPr>
            <p:cNvPr id="48" name="TextBox 47"/>
            <p:cNvSpPr txBox="1"/>
            <p:nvPr/>
          </p:nvSpPr>
          <p:spPr>
            <a:xfrm>
              <a:off x="6306990" y="2343150"/>
              <a:ext cx="474810" cy="246221"/>
            </a:xfrm>
            <a:prstGeom prst="rect">
              <a:avLst/>
            </a:prstGeom>
            <a:solidFill>
              <a:schemeClr val="bg1"/>
            </a:solidFill>
          </p:spPr>
          <p:txBody>
            <a:bodyPr wrap="none" rtlCol="0">
              <a:spAutoFit/>
            </a:bodyPr>
            <a:lstStyle/>
            <a:p>
              <a:r>
                <a:rPr lang="en-US" sz="1000" b="1" dirty="0"/>
                <a:t>Years</a:t>
              </a:r>
            </a:p>
          </p:txBody>
        </p:sp>
        <p:sp>
          <p:nvSpPr>
            <p:cNvPr id="50" name="TextBox 49"/>
            <p:cNvSpPr txBox="1"/>
            <p:nvPr/>
          </p:nvSpPr>
          <p:spPr>
            <a:xfrm>
              <a:off x="6306990" y="3943350"/>
              <a:ext cx="474810" cy="246221"/>
            </a:xfrm>
            <a:prstGeom prst="rect">
              <a:avLst/>
            </a:prstGeom>
            <a:solidFill>
              <a:schemeClr val="bg1"/>
            </a:solidFill>
          </p:spPr>
          <p:txBody>
            <a:bodyPr wrap="none" rtlCol="0">
              <a:spAutoFit/>
            </a:bodyPr>
            <a:lstStyle/>
            <a:p>
              <a:r>
                <a:rPr lang="en-US" sz="1000" b="1" dirty="0"/>
                <a:t>Years</a:t>
              </a:r>
            </a:p>
          </p:txBody>
        </p:sp>
      </p:grpSp>
      <p:sp>
        <p:nvSpPr>
          <p:cNvPr id="51" name="Rectangle 50"/>
          <p:cNvSpPr/>
          <p:nvPr/>
        </p:nvSpPr>
        <p:spPr>
          <a:xfrm>
            <a:off x="7454152" y="1200000"/>
            <a:ext cx="1524000" cy="381000"/>
          </a:xfrm>
          <a:prstGeom prst="rect">
            <a:avLst/>
          </a:prstGeom>
          <a:solidFill>
            <a:schemeClr val="bg1">
              <a:lumMod val="50000"/>
            </a:schemeClr>
          </a:solidFill>
          <a:ln w="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Inverse Weibull</a:t>
            </a:r>
          </a:p>
          <a:p>
            <a:pPr algn="ctr"/>
            <a:r>
              <a:rPr lang="en-US" sz="900" dirty="0"/>
              <a:t>- Parameters &amp; Fit Statistics -</a:t>
            </a:r>
            <a:endParaRPr lang="en-US" sz="1000" dirty="0"/>
          </a:p>
        </p:txBody>
      </p:sp>
      <p:sp>
        <p:nvSpPr>
          <p:cNvPr id="52" name="Rectangle 51"/>
          <p:cNvSpPr/>
          <p:nvPr/>
        </p:nvSpPr>
        <p:spPr>
          <a:xfrm>
            <a:off x="7454152" y="1581000"/>
            <a:ext cx="1524000" cy="1219200"/>
          </a:xfrm>
          <a:prstGeom prst="rect">
            <a:avLst/>
          </a:prstGeom>
          <a:solidFill>
            <a:schemeClr val="bg1"/>
          </a:solidFill>
          <a:ln w="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3" name="TextBox 52"/>
          <p:cNvSpPr txBox="1"/>
          <p:nvPr/>
        </p:nvSpPr>
        <p:spPr>
          <a:xfrm>
            <a:off x="7454152" y="1581000"/>
            <a:ext cx="1524000" cy="1169551"/>
          </a:xfrm>
          <a:prstGeom prst="rect">
            <a:avLst/>
          </a:prstGeom>
          <a:noFill/>
          <a:ln w="12700">
            <a:noFill/>
          </a:ln>
          <a:effectLst/>
        </p:spPr>
        <p:txBody>
          <a:bodyPr wrap="square" rtlCol="0">
            <a:spAutoFit/>
          </a:bodyPr>
          <a:lstStyle/>
          <a:p>
            <a:pPr marL="0" lvl="1"/>
            <a:r>
              <a:rPr lang="en-US" sz="1000" dirty="0"/>
              <a:t>                      </a:t>
            </a:r>
            <a:r>
              <a:rPr lang="en-US" sz="1000" u="sng" dirty="0"/>
              <a:t>Est.</a:t>
            </a:r>
            <a:r>
              <a:rPr lang="en-US" sz="1000" dirty="0"/>
              <a:t>       </a:t>
            </a:r>
            <a:r>
              <a:rPr lang="en-US" sz="1000" u="sng" dirty="0"/>
              <a:t>SE</a:t>
            </a:r>
          </a:p>
          <a:p>
            <a:pPr marL="0" lvl="1"/>
            <a:r>
              <a:rPr lang="en-US" sz="1000" dirty="0"/>
              <a:t>Shape:        3.27      .14</a:t>
            </a:r>
          </a:p>
          <a:p>
            <a:pPr marL="0" lvl="1"/>
            <a:r>
              <a:rPr lang="en-US" sz="1000" dirty="0"/>
              <a:t>Scale:          5.68      .10</a:t>
            </a:r>
          </a:p>
          <a:p>
            <a:pPr marL="0" lvl="1"/>
            <a:endParaRPr lang="en-US" sz="1000" dirty="0"/>
          </a:p>
          <a:p>
            <a:pPr marL="0" lvl="1"/>
            <a:r>
              <a:rPr lang="en-US" sz="1000" dirty="0" err="1"/>
              <a:t>Loglikelihood</a:t>
            </a:r>
            <a:r>
              <a:rPr lang="en-US" sz="1000" dirty="0"/>
              <a:t>:  -809.2   </a:t>
            </a:r>
          </a:p>
          <a:p>
            <a:pPr marL="0" lvl="1"/>
            <a:r>
              <a:rPr lang="en-US" sz="1000" dirty="0"/>
              <a:t>AIC:  1622.5</a:t>
            </a:r>
          </a:p>
          <a:p>
            <a:pPr marL="0" lvl="1"/>
            <a:r>
              <a:rPr lang="en-US" sz="1000" dirty="0"/>
              <a:t>BIC:  1630.2 </a:t>
            </a:r>
          </a:p>
        </p:txBody>
      </p:sp>
      <p:cxnSp>
        <p:nvCxnSpPr>
          <p:cNvPr id="55" name="Straight Connector 54"/>
          <p:cNvCxnSpPr/>
          <p:nvPr/>
        </p:nvCxnSpPr>
        <p:spPr>
          <a:xfrm rot="5400000" flipH="1" flipV="1">
            <a:off x="5838269" y="1641516"/>
            <a:ext cx="76200" cy="76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5867401" y="1428600"/>
            <a:ext cx="1371599" cy="415498"/>
          </a:xfrm>
          <a:prstGeom prst="rect">
            <a:avLst/>
          </a:prstGeom>
          <a:noFill/>
        </p:spPr>
        <p:txBody>
          <a:bodyPr wrap="square" rtlCol="0">
            <a:spAutoFit/>
          </a:bodyPr>
          <a:lstStyle/>
          <a:p>
            <a:r>
              <a:rPr lang="en-US" sz="1050" i="1" dirty="0">
                <a:solidFill>
                  <a:srgbClr val="FF0000"/>
                </a:solidFill>
              </a:rPr>
              <a:t>Inverse Weibull Distribution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r="51266"/>
          <a:stretch/>
        </p:blipFill>
        <p:spPr>
          <a:xfrm>
            <a:off x="4876800" y="1126777"/>
            <a:ext cx="2514600" cy="3074523"/>
          </a:xfrm>
          <a:prstGeom prst="rect">
            <a:avLst/>
          </a:prstGeom>
        </p:spPr>
      </p:pic>
      <p:pic>
        <p:nvPicPr>
          <p:cNvPr id="27" name="Picture 26"/>
          <p:cNvPicPr>
            <a:picLocks noChangeAspect="1"/>
          </p:cNvPicPr>
          <p:nvPr/>
        </p:nvPicPr>
        <p:blipFill rotWithShape="1">
          <a:blip r:embed="rId3"/>
          <a:srcRect r="51163"/>
          <a:stretch/>
        </p:blipFill>
        <p:spPr>
          <a:xfrm>
            <a:off x="228600" y="1128438"/>
            <a:ext cx="2630562" cy="3209544"/>
          </a:xfrm>
          <a:prstGeom prst="rect">
            <a:avLst/>
          </a:prstGeom>
        </p:spPr>
      </p:pic>
      <p:sp>
        <p:nvSpPr>
          <p:cNvPr id="4" name="TextBox 3"/>
          <p:cNvSpPr txBox="1"/>
          <p:nvPr/>
        </p:nvSpPr>
        <p:spPr>
          <a:xfrm>
            <a:off x="0" y="0"/>
            <a:ext cx="9144000" cy="707886"/>
          </a:xfrm>
          <a:prstGeom prst="rect">
            <a:avLst/>
          </a:prstGeom>
          <a:noFill/>
        </p:spPr>
        <p:txBody>
          <a:bodyPr wrap="square" rtlCol="0">
            <a:spAutoFit/>
          </a:bodyPr>
          <a:lstStyle/>
          <a:p>
            <a:r>
              <a:rPr lang="en-US" sz="2000" b="1" dirty="0"/>
              <a:t>To model revenue, distributions were fitted to historical U.S. data on plant capacity factor and wholesale electricity prices</a:t>
            </a:r>
          </a:p>
        </p:txBody>
      </p:sp>
      <p:sp>
        <p:nvSpPr>
          <p:cNvPr id="11266" name="Rectangle 2"/>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2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1" name="Slide Number Placeholder 20"/>
          <p:cNvSpPr>
            <a:spLocks noGrp="1"/>
          </p:cNvSpPr>
          <p:nvPr>
            <p:ph type="sldNum" sz="quarter" idx="12"/>
          </p:nvPr>
        </p:nvSpPr>
        <p:spPr/>
        <p:txBody>
          <a:bodyPr/>
          <a:lstStyle/>
          <a:p>
            <a:fld id="{17670A5A-D927-4D93-9740-B7FD93D0CAEE}" type="slidenum">
              <a:rPr lang="en-US" smtClean="0"/>
              <a:pPr/>
              <a:t>9</a:t>
            </a:fld>
            <a:endParaRPr lang="en-US"/>
          </a:p>
        </p:txBody>
      </p:sp>
      <p:sp>
        <p:nvSpPr>
          <p:cNvPr id="26" name="TextBox 25"/>
          <p:cNvSpPr txBox="1"/>
          <p:nvPr/>
        </p:nvSpPr>
        <p:spPr>
          <a:xfrm>
            <a:off x="228600" y="742800"/>
            <a:ext cx="4114800" cy="307777"/>
          </a:xfrm>
          <a:prstGeom prst="rect">
            <a:avLst/>
          </a:prstGeom>
          <a:solidFill>
            <a:schemeClr val="accent1">
              <a:lumMod val="40000"/>
              <a:lumOff val="60000"/>
            </a:schemeClr>
          </a:solidFill>
        </p:spPr>
        <p:txBody>
          <a:bodyPr wrap="square" rtlCol="0">
            <a:spAutoFit/>
          </a:bodyPr>
          <a:lstStyle/>
          <a:p>
            <a:pPr algn="ctr"/>
            <a:r>
              <a:rPr lang="en-US" sz="1400" b="1" dirty="0"/>
              <a:t>Capacity Factor</a:t>
            </a:r>
          </a:p>
        </p:txBody>
      </p:sp>
      <p:sp>
        <p:nvSpPr>
          <p:cNvPr id="36" name="Rectangle 35"/>
          <p:cNvSpPr/>
          <p:nvPr/>
        </p:nvSpPr>
        <p:spPr>
          <a:xfrm>
            <a:off x="1143000" y="4610040"/>
            <a:ext cx="6858000" cy="400110"/>
          </a:xfrm>
          <a:prstGeom prst="rect">
            <a:avLst/>
          </a:prstGeom>
        </p:spPr>
        <p:txBody>
          <a:bodyPr wrap="square">
            <a:spAutoFit/>
          </a:bodyPr>
          <a:lstStyle/>
          <a:p>
            <a:r>
              <a:rPr lang="en-US" sz="1000" b="1" dirty="0"/>
              <a:t>Data Sources</a:t>
            </a:r>
            <a:r>
              <a:rPr lang="en-US" sz="1000" dirty="0"/>
              <a:t>: Plant-level capacity factors, 2008-2015, from Nuclear Regulatory Commission, Information Digest, Appendix A; Average annual wholesale electricity prices, 2001-2015, PJM West hub from US Energy Information Administration.</a:t>
            </a:r>
          </a:p>
        </p:txBody>
      </p:sp>
      <p:sp>
        <p:nvSpPr>
          <p:cNvPr id="38" name="TextBox 37"/>
          <p:cNvSpPr txBox="1"/>
          <p:nvPr/>
        </p:nvSpPr>
        <p:spPr>
          <a:xfrm>
            <a:off x="1219200" y="2419200"/>
            <a:ext cx="998991" cy="246221"/>
          </a:xfrm>
          <a:prstGeom prst="rect">
            <a:avLst/>
          </a:prstGeom>
          <a:solidFill>
            <a:schemeClr val="bg1"/>
          </a:solidFill>
        </p:spPr>
        <p:txBody>
          <a:bodyPr wrap="none" rtlCol="0">
            <a:spAutoFit/>
          </a:bodyPr>
          <a:lstStyle/>
          <a:p>
            <a:r>
              <a:rPr lang="en-US" sz="1000" b="1" dirty="0"/>
              <a:t>Capacity Factor</a:t>
            </a:r>
          </a:p>
        </p:txBody>
      </p:sp>
      <p:sp>
        <p:nvSpPr>
          <p:cNvPr id="41" name="Rectangle 40"/>
          <p:cNvSpPr/>
          <p:nvPr/>
        </p:nvSpPr>
        <p:spPr>
          <a:xfrm>
            <a:off x="2819400" y="1200000"/>
            <a:ext cx="1524000" cy="381000"/>
          </a:xfrm>
          <a:prstGeom prst="rect">
            <a:avLst/>
          </a:prstGeom>
          <a:solidFill>
            <a:schemeClr val="bg1">
              <a:lumMod val="50000"/>
            </a:schemeClr>
          </a:solidFill>
          <a:ln w="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t>Weibull</a:t>
            </a:r>
            <a:r>
              <a:rPr lang="en-US" sz="1000" b="1" dirty="0"/>
              <a:t> Distribution</a:t>
            </a:r>
          </a:p>
          <a:p>
            <a:pPr algn="ctr"/>
            <a:r>
              <a:rPr lang="en-US" sz="900" dirty="0"/>
              <a:t>- Parameters &amp; Fit Statistics -</a:t>
            </a:r>
            <a:endParaRPr lang="en-US" sz="1000" dirty="0"/>
          </a:p>
        </p:txBody>
      </p:sp>
      <p:sp>
        <p:nvSpPr>
          <p:cNvPr id="42" name="Rectangle 41"/>
          <p:cNvSpPr/>
          <p:nvPr/>
        </p:nvSpPr>
        <p:spPr>
          <a:xfrm>
            <a:off x="2819400" y="1581000"/>
            <a:ext cx="1524000" cy="1219200"/>
          </a:xfrm>
          <a:prstGeom prst="rect">
            <a:avLst/>
          </a:prstGeom>
          <a:solidFill>
            <a:schemeClr val="bg1"/>
          </a:solidFill>
          <a:ln w="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45" name="Straight Connector 44"/>
          <p:cNvCxnSpPr/>
          <p:nvPr/>
        </p:nvCxnSpPr>
        <p:spPr>
          <a:xfrm rot="16200000" flipV="1">
            <a:off x="1828800" y="1809750"/>
            <a:ext cx="152400" cy="152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90600" y="1444284"/>
            <a:ext cx="1172131" cy="415498"/>
          </a:xfrm>
          <a:prstGeom prst="rect">
            <a:avLst/>
          </a:prstGeom>
          <a:noFill/>
        </p:spPr>
        <p:txBody>
          <a:bodyPr wrap="square" rtlCol="0">
            <a:spAutoFit/>
          </a:bodyPr>
          <a:lstStyle/>
          <a:p>
            <a:pPr algn="ctr"/>
            <a:r>
              <a:rPr lang="en-US" sz="1050" i="1" dirty="0" err="1">
                <a:solidFill>
                  <a:srgbClr val="FF0000"/>
                </a:solidFill>
              </a:rPr>
              <a:t>Weibull</a:t>
            </a:r>
            <a:r>
              <a:rPr lang="en-US" sz="1050" i="1" dirty="0">
                <a:solidFill>
                  <a:srgbClr val="FF0000"/>
                </a:solidFill>
              </a:rPr>
              <a:t> Distribution</a:t>
            </a:r>
          </a:p>
        </p:txBody>
      </p:sp>
      <p:sp>
        <p:nvSpPr>
          <p:cNvPr id="40" name="TextBox 39"/>
          <p:cNvSpPr txBox="1"/>
          <p:nvPr/>
        </p:nvSpPr>
        <p:spPr>
          <a:xfrm>
            <a:off x="2819400" y="1581000"/>
            <a:ext cx="1524000" cy="1169551"/>
          </a:xfrm>
          <a:prstGeom prst="rect">
            <a:avLst/>
          </a:prstGeom>
          <a:noFill/>
          <a:ln w="12700">
            <a:noFill/>
          </a:ln>
          <a:effectLst/>
        </p:spPr>
        <p:txBody>
          <a:bodyPr wrap="square" rtlCol="0">
            <a:spAutoFit/>
          </a:bodyPr>
          <a:lstStyle/>
          <a:p>
            <a:pPr marL="0" lvl="1"/>
            <a:r>
              <a:rPr lang="en-US" sz="1000" dirty="0"/>
              <a:t>                      </a:t>
            </a:r>
            <a:r>
              <a:rPr lang="en-US" sz="1000" u="sng" dirty="0"/>
              <a:t>Est.</a:t>
            </a:r>
            <a:r>
              <a:rPr lang="en-US" sz="1000" dirty="0"/>
              <a:t>       </a:t>
            </a:r>
            <a:r>
              <a:rPr lang="en-US" sz="1000" u="sng" dirty="0"/>
              <a:t>SE</a:t>
            </a:r>
          </a:p>
          <a:p>
            <a:pPr marL="0" lvl="1"/>
            <a:r>
              <a:rPr lang="en-US" sz="1000" dirty="0"/>
              <a:t>Shape:        11.9      .34</a:t>
            </a:r>
          </a:p>
          <a:p>
            <a:pPr marL="0" lvl="1"/>
            <a:r>
              <a:rPr lang="en-US" sz="1000" dirty="0"/>
              <a:t>Scale:           .94      .002</a:t>
            </a:r>
          </a:p>
          <a:p>
            <a:pPr marL="0" lvl="1"/>
            <a:endParaRPr lang="en-US" sz="1000" dirty="0"/>
          </a:p>
          <a:p>
            <a:pPr marL="0" lvl="1"/>
            <a:r>
              <a:rPr lang="en-US" sz="1000" dirty="0" err="1"/>
              <a:t>Loglikelihood</a:t>
            </a:r>
            <a:r>
              <a:rPr lang="en-US" sz="1000" dirty="0"/>
              <a:t>:  752.5   </a:t>
            </a:r>
          </a:p>
          <a:p>
            <a:pPr marL="0" lvl="1"/>
            <a:r>
              <a:rPr lang="en-US" sz="1000" dirty="0"/>
              <a:t>AIC:  -1501.0 </a:t>
            </a:r>
          </a:p>
          <a:p>
            <a:pPr marL="0" lvl="1"/>
            <a:r>
              <a:rPr lang="en-US" sz="1000" dirty="0"/>
              <a:t>BIC:  -1491.7</a:t>
            </a:r>
          </a:p>
        </p:txBody>
      </p:sp>
      <p:sp>
        <p:nvSpPr>
          <p:cNvPr id="47" name="TextBox 46"/>
          <p:cNvSpPr txBox="1"/>
          <p:nvPr/>
        </p:nvSpPr>
        <p:spPr>
          <a:xfrm>
            <a:off x="4876800" y="742800"/>
            <a:ext cx="4114800" cy="307777"/>
          </a:xfrm>
          <a:prstGeom prst="rect">
            <a:avLst/>
          </a:prstGeom>
          <a:solidFill>
            <a:schemeClr val="accent1">
              <a:lumMod val="40000"/>
              <a:lumOff val="60000"/>
            </a:schemeClr>
          </a:solidFill>
        </p:spPr>
        <p:txBody>
          <a:bodyPr wrap="square" rtlCol="0">
            <a:spAutoFit/>
          </a:bodyPr>
          <a:lstStyle/>
          <a:p>
            <a:pPr algn="ctr"/>
            <a:r>
              <a:rPr lang="en-US" sz="1400" b="1" dirty="0"/>
              <a:t>Wholesale Electricity Prices</a:t>
            </a:r>
          </a:p>
        </p:txBody>
      </p:sp>
      <p:sp>
        <p:nvSpPr>
          <p:cNvPr id="51" name="Rectangle 50"/>
          <p:cNvSpPr/>
          <p:nvPr/>
        </p:nvSpPr>
        <p:spPr>
          <a:xfrm>
            <a:off x="7454152" y="1200000"/>
            <a:ext cx="1524000" cy="381000"/>
          </a:xfrm>
          <a:prstGeom prst="rect">
            <a:avLst/>
          </a:prstGeom>
          <a:solidFill>
            <a:schemeClr val="bg1">
              <a:lumMod val="50000"/>
            </a:schemeClr>
          </a:solidFill>
          <a:ln w="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Inverse-Para-Logistic</a:t>
            </a:r>
          </a:p>
          <a:p>
            <a:pPr algn="ctr"/>
            <a:r>
              <a:rPr lang="en-US" sz="900" dirty="0"/>
              <a:t>- Parameters &amp; Fit Statistics -</a:t>
            </a:r>
            <a:endParaRPr lang="en-US" sz="1000" dirty="0"/>
          </a:p>
        </p:txBody>
      </p:sp>
      <p:sp>
        <p:nvSpPr>
          <p:cNvPr id="52" name="Rectangle 51"/>
          <p:cNvSpPr/>
          <p:nvPr/>
        </p:nvSpPr>
        <p:spPr>
          <a:xfrm>
            <a:off x="7454152" y="1581000"/>
            <a:ext cx="1524000" cy="1219200"/>
          </a:xfrm>
          <a:prstGeom prst="rect">
            <a:avLst/>
          </a:prstGeom>
          <a:solidFill>
            <a:schemeClr val="bg1"/>
          </a:solidFill>
          <a:ln w="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3" name="TextBox 52"/>
          <p:cNvSpPr txBox="1"/>
          <p:nvPr/>
        </p:nvSpPr>
        <p:spPr>
          <a:xfrm>
            <a:off x="7454152" y="1581000"/>
            <a:ext cx="1524000" cy="1169551"/>
          </a:xfrm>
          <a:prstGeom prst="rect">
            <a:avLst/>
          </a:prstGeom>
          <a:noFill/>
          <a:ln w="12700">
            <a:noFill/>
          </a:ln>
          <a:effectLst/>
        </p:spPr>
        <p:txBody>
          <a:bodyPr wrap="square" rtlCol="0">
            <a:spAutoFit/>
          </a:bodyPr>
          <a:lstStyle/>
          <a:p>
            <a:pPr marL="0" lvl="1"/>
            <a:r>
              <a:rPr lang="en-US" sz="1000" dirty="0"/>
              <a:t>                      </a:t>
            </a:r>
            <a:r>
              <a:rPr lang="en-US" sz="1000" u="sng" dirty="0"/>
              <a:t>Est.</a:t>
            </a:r>
            <a:r>
              <a:rPr lang="en-US" sz="1000" dirty="0"/>
              <a:t>       </a:t>
            </a:r>
            <a:r>
              <a:rPr lang="en-US" sz="1000" u="sng" dirty="0"/>
              <a:t>SE</a:t>
            </a:r>
          </a:p>
          <a:p>
            <a:pPr marL="0" lvl="1"/>
            <a:r>
              <a:rPr lang="en-US" sz="1000" dirty="0"/>
              <a:t>Shape:          5.4       1.03</a:t>
            </a:r>
          </a:p>
          <a:p>
            <a:pPr marL="0" lvl="1"/>
            <a:r>
              <a:rPr lang="en-US" sz="1000" dirty="0"/>
              <a:t>Scale:           35.2     1.96</a:t>
            </a:r>
          </a:p>
          <a:p>
            <a:pPr marL="0" lvl="1"/>
            <a:endParaRPr lang="en-US" sz="1000" dirty="0"/>
          </a:p>
          <a:p>
            <a:pPr marL="0" lvl="1"/>
            <a:r>
              <a:rPr lang="en-US" sz="1000" dirty="0" err="1"/>
              <a:t>Loglikelihood</a:t>
            </a:r>
            <a:r>
              <a:rPr lang="en-US" sz="1000" dirty="0"/>
              <a:t>:  -59.1   </a:t>
            </a:r>
          </a:p>
          <a:p>
            <a:pPr marL="0" lvl="1"/>
            <a:r>
              <a:rPr lang="en-US" sz="1000" dirty="0"/>
              <a:t>AIC:  122.3</a:t>
            </a:r>
          </a:p>
          <a:p>
            <a:pPr marL="0" lvl="1"/>
            <a:r>
              <a:rPr lang="en-US" sz="1000" dirty="0"/>
              <a:t>BIC:  123.7 </a:t>
            </a:r>
          </a:p>
        </p:txBody>
      </p:sp>
      <p:cxnSp>
        <p:nvCxnSpPr>
          <p:cNvPr id="55" name="Straight Connector 54"/>
          <p:cNvCxnSpPr/>
          <p:nvPr/>
        </p:nvCxnSpPr>
        <p:spPr>
          <a:xfrm rot="5400000" flipH="1" flipV="1">
            <a:off x="6172200" y="1641516"/>
            <a:ext cx="76200" cy="76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190138" y="1413595"/>
            <a:ext cx="1371599" cy="415498"/>
          </a:xfrm>
          <a:prstGeom prst="rect">
            <a:avLst/>
          </a:prstGeom>
          <a:noFill/>
        </p:spPr>
        <p:txBody>
          <a:bodyPr wrap="square" rtlCol="0">
            <a:spAutoFit/>
          </a:bodyPr>
          <a:lstStyle/>
          <a:p>
            <a:r>
              <a:rPr lang="en-US" sz="1050" i="1" dirty="0">
                <a:solidFill>
                  <a:srgbClr val="FF0000"/>
                </a:solidFill>
              </a:rPr>
              <a:t>Inverse-Para-Logistic Distribution</a:t>
            </a:r>
          </a:p>
        </p:txBody>
      </p:sp>
      <p:sp>
        <p:nvSpPr>
          <p:cNvPr id="28" name="TextBox 27"/>
          <p:cNvSpPr txBox="1"/>
          <p:nvPr/>
        </p:nvSpPr>
        <p:spPr>
          <a:xfrm>
            <a:off x="1210809" y="4001929"/>
            <a:ext cx="998991" cy="246221"/>
          </a:xfrm>
          <a:prstGeom prst="rect">
            <a:avLst/>
          </a:prstGeom>
          <a:solidFill>
            <a:schemeClr val="bg1"/>
          </a:solidFill>
        </p:spPr>
        <p:txBody>
          <a:bodyPr wrap="none" rtlCol="0">
            <a:spAutoFit/>
          </a:bodyPr>
          <a:lstStyle/>
          <a:p>
            <a:r>
              <a:rPr lang="en-US" sz="1000" b="1" dirty="0"/>
              <a:t>Capacity Factor</a:t>
            </a:r>
          </a:p>
        </p:txBody>
      </p:sp>
      <p:sp>
        <p:nvSpPr>
          <p:cNvPr id="9" name="TextBox 8"/>
          <p:cNvSpPr txBox="1"/>
          <p:nvPr/>
        </p:nvSpPr>
        <p:spPr>
          <a:xfrm>
            <a:off x="5615940" y="2379509"/>
            <a:ext cx="1295400" cy="246221"/>
          </a:xfrm>
          <a:prstGeom prst="rect">
            <a:avLst/>
          </a:prstGeom>
          <a:solidFill>
            <a:schemeClr val="bg1"/>
          </a:solidFill>
        </p:spPr>
        <p:txBody>
          <a:bodyPr wrap="square" rtlCol="0">
            <a:spAutoFit/>
          </a:bodyPr>
          <a:lstStyle/>
          <a:p>
            <a:pPr algn="ctr"/>
            <a:r>
              <a:rPr lang="en-US" sz="1000" b="1" dirty="0"/>
              <a:t>Electricity prices</a:t>
            </a:r>
          </a:p>
        </p:txBody>
      </p:sp>
      <p:sp>
        <p:nvSpPr>
          <p:cNvPr id="30" name="TextBox 29"/>
          <p:cNvSpPr txBox="1"/>
          <p:nvPr/>
        </p:nvSpPr>
        <p:spPr>
          <a:xfrm>
            <a:off x="5753100" y="3893494"/>
            <a:ext cx="1295400" cy="246221"/>
          </a:xfrm>
          <a:prstGeom prst="rect">
            <a:avLst/>
          </a:prstGeom>
          <a:solidFill>
            <a:schemeClr val="bg1"/>
          </a:solidFill>
        </p:spPr>
        <p:txBody>
          <a:bodyPr wrap="square" rtlCol="0">
            <a:spAutoFit/>
          </a:bodyPr>
          <a:lstStyle/>
          <a:p>
            <a:r>
              <a:rPr lang="en-US" sz="1000" b="1" dirty="0"/>
              <a:t>Electricity prices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5564</TotalTime>
  <Words>1284</Words>
  <Application>Microsoft Office PowerPoint</Application>
  <PresentationFormat>On-screen Show (16:9)</PresentationFormat>
  <Paragraphs>207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Tim</dc:creator>
  <cp:lastModifiedBy>Tim</cp:lastModifiedBy>
  <cp:revision>236</cp:revision>
  <dcterms:created xsi:type="dcterms:W3CDTF">2016-10-28T02:49:17Z</dcterms:created>
  <dcterms:modified xsi:type="dcterms:W3CDTF">2016-11-03T02:30:05Z</dcterms:modified>
</cp:coreProperties>
</file>