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557" r:id="rId3"/>
    <p:sldId id="551" r:id="rId5"/>
    <p:sldId id="603" r:id="rId6"/>
    <p:sldId id="602" r:id="rId7"/>
    <p:sldId id="583" r:id="rId8"/>
    <p:sldId id="604" r:id="rId9"/>
    <p:sldId id="605" r:id="rId10"/>
    <p:sldId id="606" r:id="rId11"/>
    <p:sldId id="609" r:id="rId12"/>
    <p:sldId id="584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711"/>
    <a:srgbClr val="00267A"/>
    <a:srgbClr val="FFC000"/>
    <a:srgbClr val="E5FFFF"/>
    <a:srgbClr val="FFDE24"/>
    <a:srgbClr val="E17721"/>
    <a:srgbClr val="30A6FF"/>
    <a:srgbClr val="F2FBF6"/>
    <a:srgbClr val="FFFFFF"/>
    <a:srgbClr val="FC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85" autoAdjust="0"/>
    <p:restoredTop sz="95408" autoAdjust="0"/>
  </p:normalViewPr>
  <p:slideViewPr>
    <p:cSldViewPr>
      <p:cViewPr varScale="1">
        <p:scale>
          <a:sx n="111" d="100"/>
          <a:sy n="111" d="100"/>
        </p:scale>
        <p:origin x="69" y="58"/>
      </p:cViewPr>
      <p:guideLst>
        <p:guide orient="horz" pos="15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6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节标题">
    <p:bg>
      <p:bgPr>
        <a:solidFill>
          <a:srgbClr val="002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13"/>
          <p:cNvSpPr/>
          <p:nvPr userDrawn="1"/>
        </p:nvSpPr>
        <p:spPr>
          <a:xfrm flipH="1">
            <a:off x="152400" y="4309506"/>
            <a:ext cx="8991600" cy="837369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13"/>
          <p:cNvSpPr/>
          <p:nvPr userDrawn="1"/>
        </p:nvSpPr>
        <p:spPr>
          <a:xfrm>
            <a:off x="0" y="4306131"/>
            <a:ext cx="7848600" cy="837369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54380" y="773723"/>
            <a:ext cx="8811490" cy="4225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93208" y="366752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52400" y="321560"/>
            <a:ext cx="2919412" cy="30480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65588"/>
            <a:ext cx="635165" cy="58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88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15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33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24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52400" y="3562350"/>
            <a:ext cx="8991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8" name="文本框 3079"/>
          <p:cNvSpPr txBox="1">
            <a:spLocks noChangeArrowheads="1"/>
          </p:cNvSpPr>
          <p:nvPr/>
        </p:nvSpPr>
        <p:spPr bwMode="auto">
          <a:xfrm>
            <a:off x="3409315" y="1028700"/>
            <a:ext cx="52381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latin typeface="汉仪粗圆简" panose="02010600000101010101" pitchFamily="2" charset="-122"/>
                <a:ea typeface="汉仪粗圆简" panose="02010600000101010101" pitchFamily="2" charset="-122"/>
              </a:rPr>
              <a:t>JavaScript</a:t>
            </a:r>
            <a:r>
              <a:rPr lang="zh-CN" altLang="en-US" sz="4000" dirty="0">
                <a:latin typeface="汉仪粗圆简" panose="02010600000101010101" pitchFamily="2" charset="-122"/>
                <a:ea typeface="汉仪粗圆简" panose="02010600000101010101" pitchFamily="2" charset="-122"/>
              </a:rPr>
              <a:t>事件循环</a:t>
            </a:r>
            <a:endParaRPr lang="zh-CN" altLang="en-US" sz="4000" dirty="0">
              <a:latin typeface="汉仪粗圆简" panose="02010600000101010101" pitchFamily="2" charset="-122"/>
              <a:ea typeface="汉仪粗圆简" panose="02010600000101010101" pitchFamily="2" charset="-122"/>
            </a:endParaRPr>
          </a:p>
        </p:txBody>
      </p:sp>
      <p:sp>
        <p:nvSpPr>
          <p:cNvPr id="17" name="文本框 3079"/>
          <p:cNvSpPr txBox="1">
            <a:spLocks noChangeArrowheads="1"/>
          </p:cNvSpPr>
          <p:nvPr/>
        </p:nvSpPr>
        <p:spPr bwMode="auto">
          <a:xfrm>
            <a:off x="3561984" y="1993619"/>
            <a:ext cx="4495800" cy="368300"/>
          </a:xfrm>
          <a:prstGeom prst="rect">
            <a:avLst/>
          </a:prstGeom>
          <a:solidFill>
            <a:srgbClr val="00267A"/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pc="300" dirty="0">
                <a:solidFill>
                  <a:schemeClr val="bg1"/>
                </a:solidFill>
                <a:latin typeface="+mn-ea"/>
              </a:rPr>
              <a:t>信友队</a:t>
            </a:r>
            <a:r>
              <a:rPr lang="zh-CN" altLang="en-US" spc="300" dirty="0">
                <a:solidFill>
                  <a:schemeClr val="bg1"/>
                </a:solidFill>
                <a:latin typeface="+mn-ea"/>
              </a:rPr>
              <a:t>技术分享</a:t>
            </a:r>
            <a:endParaRPr lang="zh-CN" altLang="en-US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57711"/>
              </a:highligh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1029055"/>
            <a:ext cx="2019600" cy="2017220"/>
            <a:chOff x="609600" y="834844"/>
            <a:chExt cx="3164227" cy="3164227"/>
          </a:xfrm>
        </p:grpSpPr>
        <p:sp>
          <p:nvSpPr>
            <p:cNvPr id="2050" name="同心圆 2049"/>
            <p:cNvSpPr/>
            <p:nvPr/>
          </p:nvSpPr>
          <p:spPr>
            <a:xfrm>
              <a:off x="609600" y="834844"/>
              <a:ext cx="3164227" cy="3164227"/>
            </a:xfrm>
            <a:prstGeom prst="donut">
              <a:avLst>
                <a:gd name="adj" fmla="val 5842"/>
              </a:avLst>
            </a:prstGeom>
            <a:solidFill>
              <a:srgbClr val="00267A"/>
            </a:solidFill>
            <a:ln>
              <a:solidFill>
                <a:srgbClr val="0026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69713" y="1009196"/>
              <a:ext cx="2844000" cy="2844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 descr="徽标&#10;&#10;描述已自动生成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32" y="1352550"/>
              <a:ext cx="2194760" cy="201964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52400" y="3565726"/>
            <a:ext cx="8991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172200" y="2831620"/>
            <a:ext cx="723900" cy="720000"/>
          </a:xfrm>
          <a:prstGeom prst="ellipse">
            <a:avLst/>
          </a:prstGeom>
          <a:solidFill>
            <a:srgbClr val="F57711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83629" y="2876550"/>
            <a:ext cx="221771" cy="228600"/>
          </a:xfrm>
          <a:prstGeom prst="ellipse">
            <a:avLst/>
          </a:prstGeom>
          <a:solidFill>
            <a:srgbClr val="00267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31015" y="2343150"/>
            <a:ext cx="144000" cy="144000"/>
          </a:xfrm>
          <a:prstGeom prst="ellipse">
            <a:avLst/>
          </a:prstGeom>
          <a:solidFill>
            <a:srgbClr val="00267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26829" y="3571363"/>
            <a:ext cx="221771" cy="228600"/>
          </a:xfrm>
          <a:prstGeom prst="ellipse">
            <a:avLst/>
          </a:prstGeom>
          <a:solidFill>
            <a:srgbClr val="00267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800" y="1026255"/>
            <a:ext cx="2750185" cy="2160000"/>
            <a:chOff x="415736" y="1050311"/>
            <a:chExt cx="2750185" cy="2160000"/>
          </a:xfrm>
        </p:grpSpPr>
        <p:sp>
          <p:nvSpPr>
            <p:cNvPr id="4" name="泪珠形 3"/>
            <p:cNvSpPr/>
            <p:nvPr/>
          </p:nvSpPr>
          <p:spPr>
            <a:xfrm>
              <a:off x="710700" y="1050311"/>
              <a:ext cx="2160000" cy="2160000"/>
            </a:xfrm>
            <a:prstGeom prst="teardrop">
              <a:avLst/>
            </a:prstGeom>
            <a:solidFill>
              <a:srgbClr val="F577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838200" y="1178111"/>
              <a:ext cx="1905000" cy="1904400"/>
            </a:xfrm>
            <a:prstGeom prst="ellipse">
              <a:avLst/>
            </a:prstGeom>
            <a:solidFill>
              <a:srgbClr val="002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dirty="0"/>
            </a:p>
          </p:txBody>
        </p:sp>
        <p:sp>
          <p:nvSpPr>
            <p:cNvPr id="30" name="内容占位符 1"/>
            <p:cNvSpPr txBox="1"/>
            <p:nvPr/>
          </p:nvSpPr>
          <p:spPr>
            <a:xfrm>
              <a:off x="415736" y="1920896"/>
              <a:ext cx="2750185" cy="615950"/>
            </a:xfrm>
            <a:prstGeom prst="rect">
              <a:avLst/>
            </a:prstGeom>
          </p:spPr>
          <p:txBody>
            <a:bodyPr>
              <a:normAutofit lnSpcReduction="20000"/>
            </a:bodyPr>
            <a:lstStyle>
              <a:lvl1pPr marL="171450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35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14350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685800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857250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984885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13155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43330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12240" indent="-171450" algn="l" defTabSz="685800" rtl="0" eaLnBrk="1" latinLnBrk="0" hangingPunct="1">
                <a:lnSpc>
                  <a:spcPct val="100000"/>
                </a:lnSpc>
                <a:spcBef>
                  <a:spcPts val="75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zh-CN" altLang="en-US" sz="3200" b="1" dirty="0">
                  <a:solidFill>
                    <a:schemeClr val="bg1"/>
                  </a:solidFill>
                </a:rPr>
                <a:t>总结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108" y="1172358"/>
            <a:ext cx="745114" cy="717222"/>
            <a:chOff x="1061108" y="1781958"/>
            <a:chExt cx="745114" cy="717222"/>
          </a:xfrm>
        </p:grpSpPr>
        <p:sp>
          <p:nvSpPr>
            <p:cNvPr id="12" name="Freeform 111"/>
            <p:cNvSpPr/>
            <p:nvPr/>
          </p:nvSpPr>
          <p:spPr>
            <a:xfrm>
              <a:off x="1061108" y="1781958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57711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dirty="0">
                <a:solidFill>
                  <a:srgbClr val="F577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Placeholder 3"/>
            <p:cNvSpPr txBox="1"/>
            <p:nvPr/>
          </p:nvSpPr>
          <p:spPr>
            <a:xfrm>
              <a:off x="1281265" y="1999209"/>
              <a:ext cx="304800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47108" y="2084941"/>
            <a:ext cx="745114" cy="717222"/>
            <a:chOff x="1061108" y="2694541"/>
            <a:chExt cx="745114" cy="717222"/>
          </a:xfrm>
        </p:grpSpPr>
        <p:sp>
          <p:nvSpPr>
            <p:cNvPr id="13" name="Freeform 112"/>
            <p:cNvSpPr/>
            <p:nvPr/>
          </p:nvSpPr>
          <p:spPr>
            <a:xfrm>
              <a:off x="1061108" y="2694541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00267A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dirty="0">
                <a:solidFill>
                  <a:srgbClr val="002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1281265" y="2899263"/>
              <a:ext cx="304800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21708" y="2975758"/>
            <a:ext cx="745114" cy="717222"/>
            <a:chOff x="1061108" y="1781958"/>
            <a:chExt cx="745114" cy="717222"/>
          </a:xfrm>
        </p:grpSpPr>
        <p:sp>
          <p:nvSpPr>
            <p:cNvPr id="10" name="Freeform 111"/>
            <p:cNvSpPr/>
            <p:nvPr/>
          </p:nvSpPr>
          <p:spPr>
            <a:xfrm>
              <a:off x="1061108" y="1781958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57711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dirty="0">
                <a:solidFill>
                  <a:srgbClr val="F577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Placeholder 3"/>
            <p:cNvSpPr txBox="1"/>
            <p:nvPr/>
          </p:nvSpPr>
          <p:spPr>
            <a:xfrm>
              <a:off x="1281265" y="1999428"/>
              <a:ext cx="304800" cy="30734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内容占位符 1"/>
          <p:cNvSpPr txBox="1"/>
          <p:nvPr/>
        </p:nvSpPr>
        <p:spPr>
          <a:xfrm>
            <a:off x="4038600" y="1320800"/>
            <a:ext cx="3198495" cy="4387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88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15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33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24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ym typeface="+mn-ea"/>
              </a:rPr>
              <a:t>宏任务与微任务</a:t>
            </a:r>
            <a:endParaRPr kumimoji="1" lang="zh-CN" altLang="en-US" sz="1800" b="1" dirty="0">
              <a:latin typeface="+mn-ea"/>
              <a:cs typeface="+mn-ea"/>
            </a:endParaRPr>
          </a:p>
        </p:txBody>
      </p:sp>
      <p:sp>
        <p:nvSpPr>
          <p:cNvPr id="17" name="内容占位符 1"/>
          <p:cNvSpPr txBox="1"/>
          <p:nvPr/>
        </p:nvSpPr>
        <p:spPr>
          <a:xfrm>
            <a:off x="4089400" y="2209800"/>
            <a:ext cx="3198495" cy="4387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88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15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33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24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ym typeface="+mn-ea"/>
              </a:rPr>
              <a:t>交叉占用主线程</a:t>
            </a:r>
            <a:endParaRPr kumimoji="1" lang="zh-CN" altLang="en-US" sz="1800" b="1" dirty="0">
              <a:latin typeface="+mn-ea"/>
              <a:cs typeface="+mn-ea"/>
            </a:endParaRPr>
          </a:p>
        </p:txBody>
      </p:sp>
      <p:sp>
        <p:nvSpPr>
          <p:cNvPr id="18" name="内容占位符 1"/>
          <p:cNvSpPr txBox="1"/>
          <p:nvPr/>
        </p:nvSpPr>
        <p:spPr>
          <a:xfrm>
            <a:off x="4064000" y="3098800"/>
            <a:ext cx="3198495" cy="4387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88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15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33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24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ym typeface="+mn-ea"/>
              </a:rPr>
              <a:t>非阻塞</a:t>
            </a:r>
            <a:endParaRPr kumimoji="1" lang="zh-CN" altLang="en-US" sz="1800" b="1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52400" y="3565726"/>
            <a:ext cx="8991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410200" y="1123950"/>
            <a:ext cx="1905000" cy="1900800"/>
          </a:xfrm>
          <a:prstGeom prst="ellipse">
            <a:avLst/>
          </a:pr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 spc="300" dirty="0"/>
              <a:t>目录</a:t>
            </a:r>
            <a:endParaRPr kumimoji="1" lang="zh-CN" altLang="en-US" sz="4000" b="1" spc="300" dirty="0"/>
          </a:p>
        </p:txBody>
      </p:sp>
      <p:sp>
        <p:nvSpPr>
          <p:cNvPr id="3" name="椭圆 2"/>
          <p:cNvSpPr/>
          <p:nvPr/>
        </p:nvSpPr>
        <p:spPr>
          <a:xfrm>
            <a:off x="6172200" y="2831620"/>
            <a:ext cx="723900" cy="720000"/>
          </a:xfrm>
          <a:prstGeom prst="ellipse">
            <a:avLst/>
          </a:prstGeom>
          <a:solidFill>
            <a:srgbClr val="F57711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83629" y="2876550"/>
            <a:ext cx="221771" cy="228600"/>
          </a:xfrm>
          <a:prstGeom prst="ellipse">
            <a:avLst/>
          </a:prstGeom>
          <a:solidFill>
            <a:srgbClr val="00267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31015" y="2343150"/>
            <a:ext cx="144000" cy="144000"/>
          </a:xfrm>
          <a:prstGeom prst="ellipse">
            <a:avLst/>
          </a:prstGeom>
          <a:solidFill>
            <a:srgbClr val="00267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26829" y="3571363"/>
            <a:ext cx="221771" cy="228600"/>
          </a:xfrm>
          <a:prstGeom prst="ellipse">
            <a:avLst/>
          </a:prstGeom>
          <a:solidFill>
            <a:srgbClr val="00267A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268907" y="672128"/>
            <a:ext cx="612000" cy="612000"/>
            <a:chOff x="1061108" y="1781958"/>
            <a:chExt cx="745114" cy="717222"/>
          </a:xfrm>
        </p:grpSpPr>
        <p:sp>
          <p:nvSpPr>
            <p:cNvPr id="11" name="Freeform 111"/>
            <p:cNvSpPr/>
            <p:nvPr/>
          </p:nvSpPr>
          <p:spPr>
            <a:xfrm>
              <a:off x="1061108" y="1781958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57711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solidFill>
                  <a:srgbClr val="F577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Placeholder 3"/>
            <p:cNvSpPr txBox="1"/>
            <p:nvPr/>
          </p:nvSpPr>
          <p:spPr>
            <a:xfrm>
              <a:off x="1281265" y="2008820"/>
              <a:ext cx="304800" cy="288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8907" y="1584711"/>
            <a:ext cx="612000" cy="612000"/>
            <a:chOff x="1061108" y="2694541"/>
            <a:chExt cx="745114" cy="717222"/>
          </a:xfrm>
        </p:grpSpPr>
        <p:sp>
          <p:nvSpPr>
            <p:cNvPr id="15" name="Freeform 112"/>
            <p:cNvSpPr/>
            <p:nvPr/>
          </p:nvSpPr>
          <p:spPr>
            <a:xfrm>
              <a:off x="1061108" y="2694541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00267A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dirty="0">
                <a:solidFill>
                  <a:srgbClr val="002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1281265" y="2908874"/>
              <a:ext cx="304800" cy="288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8907" y="2497295"/>
            <a:ext cx="612000" cy="612000"/>
            <a:chOff x="1061108" y="3607125"/>
            <a:chExt cx="745114" cy="717222"/>
          </a:xfrm>
        </p:grpSpPr>
        <p:sp>
          <p:nvSpPr>
            <p:cNvPr id="18" name="Freeform 113"/>
            <p:cNvSpPr/>
            <p:nvPr/>
          </p:nvSpPr>
          <p:spPr>
            <a:xfrm>
              <a:off x="1061108" y="3607125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57711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Placeholder 3"/>
            <p:cNvSpPr txBox="1"/>
            <p:nvPr/>
          </p:nvSpPr>
          <p:spPr>
            <a:xfrm>
              <a:off x="1281265" y="3819541"/>
              <a:ext cx="304800" cy="288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8906" y="3379373"/>
            <a:ext cx="612000" cy="612000"/>
            <a:chOff x="1061108" y="2694541"/>
            <a:chExt cx="745114" cy="717222"/>
          </a:xfrm>
        </p:grpSpPr>
        <p:sp>
          <p:nvSpPr>
            <p:cNvPr id="23" name="Freeform 112"/>
            <p:cNvSpPr/>
            <p:nvPr/>
          </p:nvSpPr>
          <p:spPr>
            <a:xfrm>
              <a:off x="1061108" y="2694541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00267A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dirty="0">
                <a:solidFill>
                  <a:srgbClr val="002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Placeholder 3"/>
            <p:cNvSpPr txBox="1"/>
            <p:nvPr/>
          </p:nvSpPr>
          <p:spPr>
            <a:xfrm>
              <a:off x="1281265" y="2908874"/>
              <a:ext cx="304800" cy="2885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内容占位符 1"/>
          <p:cNvSpPr txBox="1"/>
          <p:nvPr/>
        </p:nvSpPr>
        <p:spPr>
          <a:xfrm>
            <a:off x="2133600" y="787400"/>
            <a:ext cx="3198495" cy="4387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88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15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33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24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b="1" dirty="0">
                <a:latin typeface="+mn-ea"/>
                <a:cs typeface="+mn-ea"/>
              </a:rPr>
              <a:t>JavaScript</a:t>
            </a:r>
            <a:r>
              <a:rPr kumimoji="1" lang="zh-CN" altLang="en-US" sz="1800" b="1" dirty="0">
                <a:latin typeface="+mn-ea"/>
                <a:cs typeface="+mn-ea"/>
              </a:rPr>
              <a:t>为什么不是多线程？</a:t>
            </a:r>
            <a:endParaRPr kumimoji="1" lang="zh-CN" altLang="en-US" sz="1800" b="1" dirty="0">
              <a:latin typeface="+mn-ea"/>
              <a:cs typeface="+mn-ea"/>
            </a:endParaRPr>
          </a:p>
        </p:txBody>
      </p:sp>
      <p:sp>
        <p:nvSpPr>
          <p:cNvPr id="26" name="内容占位符 1"/>
          <p:cNvSpPr txBox="1"/>
          <p:nvPr/>
        </p:nvSpPr>
        <p:spPr>
          <a:xfrm>
            <a:off x="2133600" y="1664970"/>
            <a:ext cx="2431415" cy="41402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88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15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33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24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b="1" dirty="0"/>
              <a:t>为什么要有事件循环</a:t>
            </a:r>
            <a:r>
              <a:rPr kumimoji="1" lang="zh-CN" altLang="en-US" sz="1800" dirty="0"/>
              <a:t>？</a:t>
            </a:r>
            <a:endParaRPr kumimoji="1" lang="zh-CN" altLang="en-US" sz="1800" dirty="0"/>
          </a:p>
        </p:txBody>
      </p:sp>
      <p:sp>
        <p:nvSpPr>
          <p:cNvPr id="27" name="内容占位符 1"/>
          <p:cNvSpPr txBox="1"/>
          <p:nvPr/>
        </p:nvSpPr>
        <p:spPr>
          <a:xfrm>
            <a:off x="2133600" y="2588260"/>
            <a:ext cx="2498725" cy="386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88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15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33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24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b="1" dirty="0"/>
              <a:t>事件循环中的执行推迟</a:t>
            </a:r>
            <a:endParaRPr kumimoji="1" lang="zh-CN" altLang="en-US" sz="1800" b="1" dirty="0"/>
          </a:p>
        </p:txBody>
      </p:sp>
      <p:sp>
        <p:nvSpPr>
          <p:cNvPr id="28" name="内容占位符 1"/>
          <p:cNvSpPr txBox="1"/>
          <p:nvPr/>
        </p:nvSpPr>
        <p:spPr>
          <a:xfrm>
            <a:off x="2133599" y="3484420"/>
            <a:ext cx="2133600" cy="40248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88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15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33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24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800" b="1" dirty="0"/>
              <a:t>事件循环中的渲染</a:t>
            </a:r>
            <a:endParaRPr kumimoji="1" lang="zh-CN" altLang="en-US" sz="1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2500"/>
          </a:bodyPr>
          <a:lstStyle/>
          <a:p>
            <a:r>
              <a:rPr kumimoji="1" lang="en-US" altLang="zh-CN" dirty="0">
                <a:sym typeface="+mn-ea"/>
              </a:rPr>
              <a:t>JavaScript</a:t>
            </a:r>
            <a:r>
              <a:rPr kumimoji="1" lang="zh-CN" altLang="en-US" dirty="0">
                <a:sym typeface="+mn-ea"/>
              </a:rPr>
              <a:t>为什么不是多线程？</a:t>
            </a:r>
            <a:endParaRPr kumimoji="1" lang="zh-CN" altLang="en-US" dirty="0"/>
          </a:p>
        </p:txBody>
      </p:sp>
      <p:sp>
        <p:nvSpPr>
          <p:cNvPr id="4" name="Text Placeholder 3"/>
          <p:cNvSpPr txBox="1"/>
          <p:nvPr/>
        </p:nvSpPr>
        <p:spPr>
          <a:xfrm>
            <a:off x="2383790" y="1809433"/>
            <a:ext cx="4953635" cy="36893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初衷是让网页和用户互动，摆脱以往的纯静态页面，让页面中的元素动起来。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7400" y="1788845"/>
            <a:ext cx="5647267" cy="606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34822" y="2747769"/>
            <a:ext cx="5647267" cy="606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34822" y="3584179"/>
            <a:ext cx="5647267" cy="606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Placeholder 3"/>
          <p:cNvSpPr txBox="1"/>
          <p:nvPr/>
        </p:nvSpPr>
        <p:spPr>
          <a:xfrm>
            <a:off x="2366010" y="2774315"/>
            <a:ext cx="4970780" cy="55372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先假设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是多线程，同一时刻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可以并行多个任务，一个线程在修改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，一个线程在删除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。这两个任务是同一时刻执行的，浏览器是该修改元素还是删除元素？浏览器陷入了纠结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2376170" y="3604578"/>
            <a:ext cx="4960620" cy="18415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毅然决然的走向了单线程这条不归路。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61108" y="1705758"/>
            <a:ext cx="745114" cy="717222"/>
            <a:chOff x="1061108" y="1781958"/>
            <a:chExt cx="745114" cy="717222"/>
          </a:xfrm>
        </p:grpSpPr>
        <p:sp>
          <p:nvSpPr>
            <p:cNvPr id="12" name="Freeform 111"/>
            <p:cNvSpPr/>
            <p:nvPr/>
          </p:nvSpPr>
          <p:spPr>
            <a:xfrm>
              <a:off x="1061108" y="1781958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57711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dirty="0">
                <a:solidFill>
                  <a:srgbClr val="F577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Placeholder 3"/>
            <p:cNvSpPr txBox="1"/>
            <p:nvPr/>
          </p:nvSpPr>
          <p:spPr>
            <a:xfrm>
              <a:off x="1281265" y="1999209"/>
              <a:ext cx="304800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61108" y="2618341"/>
            <a:ext cx="745114" cy="717222"/>
            <a:chOff x="1061108" y="2694541"/>
            <a:chExt cx="745114" cy="717222"/>
          </a:xfrm>
        </p:grpSpPr>
        <p:sp>
          <p:nvSpPr>
            <p:cNvPr id="13" name="Freeform 112"/>
            <p:cNvSpPr/>
            <p:nvPr/>
          </p:nvSpPr>
          <p:spPr>
            <a:xfrm>
              <a:off x="1061108" y="2694541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00267A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dirty="0">
                <a:solidFill>
                  <a:srgbClr val="002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1281265" y="2899263"/>
              <a:ext cx="304800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1108" y="3530925"/>
            <a:ext cx="745114" cy="717222"/>
            <a:chOff x="1061108" y="3607125"/>
            <a:chExt cx="745114" cy="717222"/>
          </a:xfrm>
        </p:grpSpPr>
        <p:sp>
          <p:nvSpPr>
            <p:cNvPr id="14" name="Freeform 113"/>
            <p:cNvSpPr/>
            <p:nvPr/>
          </p:nvSpPr>
          <p:spPr>
            <a:xfrm>
              <a:off x="1061108" y="3607125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57711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Placeholder 3"/>
            <p:cNvSpPr txBox="1"/>
            <p:nvPr/>
          </p:nvSpPr>
          <p:spPr>
            <a:xfrm>
              <a:off x="1281265" y="3809930"/>
              <a:ext cx="304800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ldLvl="0" animBg="1"/>
      <p:bldP spid="8" grpId="0" bldLvl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>
                <a:sym typeface="+mn-ea"/>
              </a:rPr>
              <a:t>为什么要有</a:t>
            </a:r>
            <a:r>
              <a:rPr kumimoji="1" lang="zh-CN" altLang="en-US" dirty="0">
                <a:sym typeface="+mn-ea"/>
              </a:rPr>
              <a:t>事件循环？</a:t>
            </a:r>
            <a:endParaRPr kumimoji="1" lang="zh-CN" altLang="en-US" dirty="0"/>
          </a:p>
        </p:txBody>
      </p:sp>
      <p:sp>
        <p:nvSpPr>
          <p:cNvPr id="4" name="Text Placeholder 3"/>
          <p:cNvSpPr txBox="1"/>
          <p:nvPr/>
        </p:nvSpPr>
        <p:spPr>
          <a:xfrm>
            <a:off x="2366645" y="1799273"/>
            <a:ext cx="4970780" cy="55372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是单程，所以任何时刻只有一个任务占用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引擎执行代码，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引擎被占用，其他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任务只能排队等待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（就像排队做核酸，假设只有一个医生给排队的人做核酸）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7400" y="1788845"/>
            <a:ext cx="5647267" cy="606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68195" y="2533015"/>
            <a:ext cx="5613400" cy="906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68830" y="3589655"/>
            <a:ext cx="5612765" cy="601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Placeholder 3"/>
          <p:cNvSpPr txBox="1"/>
          <p:nvPr/>
        </p:nvSpPr>
        <p:spPr>
          <a:xfrm>
            <a:off x="2366645" y="2524760"/>
            <a:ext cx="4947285" cy="92329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一个任务执行，其他任务等待。如果正在执行的是一个耗时任务，就会阻塞后面排队的任务，在阻塞过程中用户又触发了一些优先级高的事件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但是主线程仍然被占用，这些需要及时响应的就会给用户带来卡顿的感觉。（一个老人在做核酸，排队的人中有等待上学的小孩子，上班快迟到的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打工人，给旁观者带来做核酸很慢的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感觉）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2361565" y="3576955"/>
            <a:ext cx="4966335" cy="36893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为了解决线程阻塞的问题，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引擎推出了事件循环机制，可以在不阻塞主线程的前提下，循环执行排队的任务（任务队列）。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61108" y="1705758"/>
            <a:ext cx="745114" cy="717222"/>
            <a:chOff x="1061108" y="1781958"/>
            <a:chExt cx="745114" cy="717222"/>
          </a:xfrm>
        </p:grpSpPr>
        <p:sp>
          <p:nvSpPr>
            <p:cNvPr id="12" name="Freeform 111"/>
            <p:cNvSpPr/>
            <p:nvPr/>
          </p:nvSpPr>
          <p:spPr>
            <a:xfrm>
              <a:off x="1061108" y="1781958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57711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dirty="0">
                <a:solidFill>
                  <a:srgbClr val="F577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Placeholder 3"/>
            <p:cNvSpPr txBox="1"/>
            <p:nvPr/>
          </p:nvSpPr>
          <p:spPr>
            <a:xfrm>
              <a:off x="1281265" y="1999209"/>
              <a:ext cx="304800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61108" y="2618341"/>
            <a:ext cx="745114" cy="717222"/>
            <a:chOff x="1061108" y="2694541"/>
            <a:chExt cx="745114" cy="717222"/>
          </a:xfrm>
        </p:grpSpPr>
        <p:sp>
          <p:nvSpPr>
            <p:cNvPr id="13" name="Freeform 112"/>
            <p:cNvSpPr/>
            <p:nvPr/>
          </p:nvSpPr>
          <p:spPr>
            <a:xfrm>
              <a:off x="1061108" y="2694541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00267A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dirty="0">
                <a:solidFill>
                  <a:srgbClr val="002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1281265" y="2899263"/>
              <a:ext cx="304800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1108" y="3530925"/>
            <a:ext cx="745114" cy="717222"/>
            <a:chOff x="1061108" y="3607125"/>
            <a:chExt cx="745114" cy="717222"/>
          </a:xfrm>
        </p:grpSpPr>
        <p:sp>
          <p:nvSpPr>
            <p:cNvPr id="14" name="Freeform 113"/>
            <p:cNvSpPr/>
            <p:nvPr/>
          </p:nvSpPr>
          <p:spPr>
            <a:xfrm>
              <a:off x="1061108" y="3607125"/>
              <a:ext cx="745114" cy="717222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57711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24" tIns="141824" rIns="141824" bIns="141824" numCol="1" spcCol="1693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Placeholder 3"/>
            <p:cNvSpPr txBox="1"/>
            <p:nvPr/>
          </p:nvSpPr>
          <p:spPr>
            <a:xfrm>
              <a:off x="1281265" y="3809930"/>
              <a:ext cx="304800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ldLvl="0" animBg="1"/>
      <p:bldP spid="8" grpId="0" bldLvl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33350" y="3565525"/>
            <a:ext cx="9010650" cy="1577975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epub_22692265_29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34740" y="-1905"/>
            <a:ext cx="5509260" cy="51454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67155" y="12065"/>
            <a:ext cx="859790" cy="4609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400">
                <a:sym typeface="+mn-ea"/>
              </a:rPr>
              <a:t>事件循环工作流程</a:t>
            </a:r>
            <a:endParaRPr lang="zh-CN" altLang="en-US" sz="4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33350" y="3565525"/>
            <a:ext cx="9010650" cy="1577975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995" y="0"/>
            <a:ext cx="7025005" cy="515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33350" y="3565525"/>
            <a:ext cx="9010650" cy="1577975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epub_22692265_2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195" y="635"/>
            <a:ext cx="7075805" cy="514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33350" y="3565525"/>
            <a:ext cx="9010650" cy="1577975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42695" y="0"/>
            <a:ext cx="79108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上述代码中普通代码耗时</a:t>
            </a:r>
            <a:r>
              <a:rPr lang="en-US" altLang="zh-CN"/>
              <a:t>15ms</a:t>
            </a:r>
            <a:r>
              <a:rPr lang="zh-CN" altLang="en-US"/>
              <a:t>作为第一个宏任务执行。在第</a:t>
            </a:r>
            <a:r>
              <a:rPr lang="en-US" altLang="zh-CN"/>
              <a:t>5ms</a:t>
            </a:r>
            <a:r>
              <a:rPr lang="zh-CN" altLang="en-US"/>
              <a:t>的时候点击第一</a:t>
            </a:r>
            <a:r>
              <a:rPr lang="en-US" altLang="zh-CN"/>
              <a:t>button</a:t>
            </a:r>
            <a:r>
              <a:rPr lang="zh-CN" altLang="en-US">
                <a:sym typeface="+mn-ea"/>
              </a:rPr>
              <a:t>注册事件传入一个事件处理函数</a:t>
            </a:r>
            <a:r>
              <a:rPr lang="zh-CN" altLang="en-US"/>
              <a:t>期望执行（</a:t>
            </a:r>
            <a:r>
              <a:rPr lang="en-US" altLang="zh-CN"/>
              <a:t>calback</a:t>
            </a:r>
            <a:r>
              <a:rPr lang="zh-CN" altLang="en-US"/>
              <a:t>中调用一个</a:t>
            </a:r>
            <a:r>
              <a:rPr lang="en-US" altLang="zh-CN"/>
              <a:t>fulfilled</a:t>
            </a:r>
            <a:r>
              <a:rPr lang="zh-CN" altLang="en-US"/>
              <a:t>的</a:t>
            </a:r>
            <a:r>
              <a:rPr lang="en-US" altLang="zh-CN"/>
              <a:t>Promise</a:t>
            </a:r>
            <a:r>
              <a:rPr lang="zh-CN" altLang="en-US"/>
              <a:t>），在第</a:t>
            </a:r>
            <a:r>
              <a:rPr lang="en-US" altLang="zh-CN"/>
              <a:t>12ms</a:t>
            </a:r>
            <a:r>
              <a:rPr lang="zh-CN" altLang="en-US"/>
              <a:t>的时候点击第二个</a:t>
            </a:r>
            <a:r>
              <a:rPr lang="en-US" altLang="zh-CN"/>
              <a:t>button</a:t>
            </a:r>
            <a:r>
              <a:rPr lang="zh-CN" altLang="en-US"/>
              <a:t>注册事件传入一个</a:t>
            </a:r>
            <a:r>
              <a:rPr lang="zh-CN" altLang="en-US"/>
              <a:t>事件处理函数。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普通代码在</a:t>
            </a:r>
            <a:r>
              <a:rPr lang="en-US" altLang="zh-CN"/>
              <a:t>15ms</a:t>
            </a:r>
            <a:r>
              <a:rPr lang="zh-CN" altLang="en-US"/>
              <a:t>执行完成以后，第一次事件循环完成。开始进行第二次事件循环，首先要执行的是在第</a:t>
            </a:r>
            <a:r>
              <a:rPr lang="en-US" altLang="zh-CN"/>
              <a:t>5ms</a:t>
            </a:r>
            <a:r>
              <a:rPr lang="zh-CN" altLang="en-US"/>
              <a:t>被推入宏任务队列的第一个事件处理函数，执行第一个事件处理函数的时候会立刻注册</a:t>
            </a:r>
            <a:r>
              <a:rPr lang="en-US" altLang="zh-CN"/>
              <a:t>Promise</a:t>
            </a:r>
            <a:r>
              <a:rPr lang="zh-CN" altLang="en-US"/>
              <a:t>微任务并添加到微任务队列。第一个宏任务的事件处理函数耗时</a:t>
            </a:r>
            <a:r>
              <a:rPr lang="en-US" altLang="zh-CN"/>
              <a:t>8ms</a:t>
            </a:r>
            <a:r>
              <a:rPr lang="zh-CN" altLang="en-US"/>
              <a:t>，所以第一个事件处理程序执行完成是在</a:t>
            </a:r>
            <a:r>
              <a:rPr lang="en-US" altLang="zh-CN"/>
              <a:t>23ms</a:t>
            </a:r>
            <a:r>
              <a:rPr lang="zh-CN" altLang="en-US"/>
              <a:t>，这个时候宏任务队列中还有一个任务，微任务队列中也有任务。</a:t>
            </a:r>
            <a:r>
              <a:rPr lang="en-US" altLang="zh-CN"/>
              <a:t>JS</a:t>
            </a:r>
            <a:r>
              <a:rPr lang="zh-CN" altLang="en-US"/>
              <a:t>引擎又陷入了两难的抉择</a:t>
            </a:r>
            <a:r>
              <a:rPr lang="en-US" altLang="zh-CN"/>
              <a:t>...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在执行完宏任务以后，</a:t>
            </a:r>
            <a:r>
              <a:rPr lang="en-US" altLang="zh-CN"/>
              <a:t>JS</a:t>
            </a:r>
            <a:r>
              <a:rPr lang="zh-CN" altLang="en-US"/>
              <a:t>引擎会检查微任务队列是否为空，不为空则执行全部的宏任务，为空则进行后面的操作。是否需要更新</a:t>
            </a:r>
            <a:r>
              <a:rPr lang="en-US" altLang="zh-CN"/>
              <a:t>DOM</a:t>
            </a:r>
            <a:r>
              <a:rPr lang="zh-CN" altLang="en-US"/>
              <a:t>重新渲染页面。第二次事件循环在第</a:t>
            </a:r>
            <a:r>
              <a:rPr lang="en-US" altLang="zh-CN"/>
              <a:t>27ms</a:t>
            </a:r>
            <a:r>
              <a:rPr lang="zh-CN" altLang="en-US"/>
              <a:t>完成，最后执行第二个点击事件的处理函数也就是第三次事件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9745" y="-635"/>
            <a:ext cx="736600" cy="4622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>
                <a:sym typeface="+mn-ea"/>
              </a:rPr>
              <a:t>事件循环中执行推迟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33350" y="3565525"/>
            <a:ext cx="9010650" cy="1577975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-1" fmla="*/ 0 w 6324600"/>
              <a:gd name="connsiteY0-2" fmla="*/ 1581150 h 1581150"/>
              <a:gd name="connsiteX1-3" fmla="*/ 0 w 6324600"/>
              <a:gd name="connsiteY1-4" fmla="*/ 0 h 1581150"/>
              <a:gd name="connsiteX2-5" fmla="*/ 2472267 w 6324600"/>
              <a:gd name="connsiteY2-6" fmla="*/ 806450 h 1581150"/>
              <a:gd name="connsiteX3-7" fmla="*/ 6324600 w 6324600"/>
              <a:gd name="connsiteY3-8" fmla="*/ 1581150 h 1581150"/>
              <a:gd name="connsiteX4" fmla="*/ 0 w 6324600"/>
              <a:gd name="connsiteY4" fmla="*/ 1581150 h 1581150"/>
              <a:gd name="connsiteX0-9" fmla="*/ 0 w 6324600"/>
              <a:gd name="connsiteY0-10" fmla="*/ 1597348 h 1597348"/>
              <a:gd name="connsiteX1-11" fmla="*/ 0 w 6324600"/>
              <a:gd name="connsiteY1-12" fmla="*/ 16198 h 1597348"/>
              <a:gd name="connsiteX2-13" fmla="*/ 2472267 w 6324600"/>
              <a:gd name="connsiteY2-14" fmla="*/ 822648 h 1597348"/>
              <a:gd name="connsiteX3-15" fmla="*/ 6324600 w 6324600"/>
              <a:gd name="connsiteY3-16" fmla="*/ 1597348 h 1597348"/>
              <a:gd name="connsiteX4-17" fmla="*/ 0 w 6324600"/>
              <a:gd name="connsiteY4-18" fmla="*/ 1597348 h 1597348"/>
              <a:gd name="connsiteX0-19" fmla="*/ 0 w 6324600"/>
              <a:gd name="connsiteY0-20" fmla="*/ 1591017 h 1591017"/>
              <a:gd name="connsiteX1-21" fmla="*/ 0 w 6324600"/>
              <a:gd name="connsiteY1-22" fmla="*/ 9867 h 1591017"/>
              <a:gd name="connsiteX2-23" fmla="*/ 2472267 w 6324600"/>
              <a:gd name="connsiteY2-24" fmla="*/ 816317 h 1591017"/>
              <a:gd name="connsiteX3-25" fmla="*/ 6324600 w 6324600"/>
              <a:gd name="connsiteY3-26" fmla="*/ 1591017 h 1591017"/>
              <a:gd name="connsiteX4-27" fmla="*/ 0 w 6324600"/>
              <a:gd name="connsiteY4-28" fmla="*/ 1591017 h 1591017"/>
              <a:gd name="connsiteX0-29" fmla="*/ 0 w 6324600"/>
              <a:gd name="connsiteY0-30" fmla="*/ 1592370 h 1592370"/>
              <a:gd name="connsiteX1-31" fmla="*/ 0 w 6324600"/>
              <a:gd name="connsiteY1-32" fmla="*/ 11220 h 1592370"/>
              <a:gd name="connsiteX2-33" fmla="*/ 3039533 w 6324600"/>
              <a:gd name="connsiteY2-34" fmla="*/ 665270 h 1592370"/>
              <a:gd name="connsiteX3-35" fmla="*/ 6324600 w 6324600"/>
              <a:gd name="connsiteY3-36" fmla="*/ 1592370 h 1592370"/>
              <a:gd name="connsiteX4-37" fmla="*/ 0 w 6324600"/>
              <a:gd name="connsiteY4-38" fmla="*/ 1592370 h 1592370"/>
              <a:gd name="connsiteX0-39" fmla="*/ 0 w 6324600"/>
              <a:gd name="connsiteY0-40" fmla="*/ 1589699 h 1589699"/>
              <a:gd name="connsiteX1-41" fmla="*/ 0 w 6324600"/>
              <a:gd name="connsiteY1-42" fmla="*/ 8549 h 1589699"/>
              <a:gd name="connsiteX2-43" fmla="*/ 2286000 w 6324600"/>
              <a:gd name="connsiteY2-44" fmla="*/ 1009733 h 1589699"/>
              <a:gd name="connsiteX3-45" fmla="*/ 6324600 w 6324600"/>
              <a:gd name="connsiteY3-46" fmla="*/ 1589699 h 1589699"/>
              <a:gd name="connsiteX4-47" fmla="*/ 0 w 6324600"/>
              <a:gd name="connsiteY4-48" fmla="*/ 1589699 h 1589699"/>
              <a:gd name="connsiteX0-49" fmla="*/ 0 w 6324600"/>
              <a:gd name="connsiteY0-50" fmla="*/ 1589230 h 1589230"/>
              <a:gd name="connsiteX1-51" fmla="*/ 0 w 6324600"/>
              <a:gd name="connsiteY1-52" fmla="*/ 8080 h 1589230"/>
              <a:gd name="connsiteX2-53" fmla="*/ 2218267 w 6324600"/>
              <a:gd name="connsiteY2-54" fmla="*/ 1093931 h 1589230"/>
              <a:gd name="connsiteX3-55" fmla="*/ 6324600 w 6324600"/>
              <a:gd name="connsiteY3-56" fmla="*/ 1589230 h 1589230"/>
              <a:gd name="connsiteX4-57" fmla="*/ 0 w 6324600"/>
              <a:gd name="connsiteY4-58" fmla="*/ 1589230 h 1589230"/>
              <a:gd name="connsiteX0-59" fmla="*/ 0 w 6324600"/>
              <a:gd name="connsiteY0-60" fmla="*/ 1581150 h 1581150"/>
              <a:gd name="connsiteX1-61" fmla="*/ 0 w 6324600"/>
              <a:gd name="connsiteY1-62" fmla="*/ 0 h 1581150"/>
              <a:gd name="connsiteX2-63" fmla="*/ 2218267 w 6324600"/>
              <a:gd name="connsiteY2-64" fmla="*/ 1085851 h 1581150"/>
              <a:gd name="connsiteX3-65" fmla="*/ 6324600 w 6324600"/>
              <a:gd name="connsiteY3-66" fmla="*/ 1581150 h 1581150"/>
              <a:gd name="connsiteX4-67" fmla="*/ 0 w 6324600"/>
              <a:gd name="connsiteY4-68" fmla="*/ 1581150 h 1581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9745" y="-635"/>
            <a:ext cx="736600" cy="4622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sz="3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事件循环中的渲染</a:t>
            </a:r>
            <a:endParaRPr lang="zh-CN" altLang="en-US" sz="3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8840" y="635"/>
            <a:ext cx="69957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我们知道要想实现流畅的应用。浏览器通常会尝试每秒渲染</a:t>
            </a:r>
            <a:r>
              <a:rPr lang="en-US" altLang="zh-CN"/>
              <a:t>60</a:t>
            </a:r>
            <a:r>
              <a:rPr lang="zh-CN" altLang="en-US"/>
              <a:t>次页面对应显示器的频率。如果再低于这个刷新频率，页面就会卡顿给使用者带来不好的</a:t>
            </a:r>
            <a:r>
              <a:rPr lang="zh-CN" altLang="en-US"/>
              <a:t>体验感。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也就是说我们要在</a:t>
            </a:r>
            <a:r>
              <a:rPr lang="en-US" altLang="zh-CN"/>
              <a:t>16.67ms</a:t>
            </a:r>
            <a:r>
              <a:rPr lang="zh-CN" altLang="en-US"/>
              <a:t>内更新刷新一次页面，但是有时候一个程序可能非常耗时单独一个函数执行。大部分事件循环任务都是异步，但是我们也要尽可能的把一个程序编写的不要太复杂耗时，太复杂耗时超过</a:t>
            </a:r>
            <a:r>
              <a:rPr lang="en-US" altLang="zh-CN"/>
              <a:t>16.67ms</a:t>
            </a:r>
            <a:r>
              <a:rPr lang="zh-CN" altLang="en-US"/>
              <a:t>就会阻塞页面刷新给用户造成卡顿的</a:t>
            </a:r>
            <a:r>
              <a:rPr lang="zh-CN" altLang="en-US"/>
              <a:t>不好体验。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0800,&quot;width&quot;:8798}"/>
</p:tagLst>
</file>

<file path=ppt/tags/tag2.xml><?xml version="1.0" encoding="utf-8"?>
<p:tagLst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我图VIP设计PPT上传\10月份上传文件\295"/>
  <p:tag name="ISPRING_FIRST_PUBLISH" val="1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演示</Application>
  <PresentationFormat>全屏显示(16:9)</PresentationFormat>
  <Paragraphs>80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汉仪粗圆简</vt:lpstr>
      <vt:lpstr>微软雅黑</vt:lpstr>
      <vt:lpstr>Gill Sans MT</vt:lpstr>
      <vt:lpstr>华文中宋</vt:lpstr>
      <vt:lpstr>Arial Unicode MS</vt:lpstr>
      <vt:lpstr>Calibri</vt:lpstr>
      <vt:lpstr>包裹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崇尚科学</dc:title>
  <dc:creator/>
  <cp:keywords>www.1ppt.com</cp:keywords>
  <cp:lastModifiedBy>大碗面吴</cp:lastModifiedBy>
  <cp:revision>53</cp:revision>
  <dcterms:created xsi:type="dcterms:W3CDTF">2019-05-07T02:53:00Z</dcterms:created>
  <dcterms:modified xsi:type="dcterms:W3CDTF">2022-05-26T01:33:30Z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CCD8C2207E7041E0822696964BD86083</vt:lpwstr>
  </property>
  <property fmtid="{D5CDD505-2E9C-101B-9397-08002B2CF9AE}" pid="3" name="KSOProductBuildVer">
    <vt:lpwstr>2052-11.1.0.11372</vt:lpwstr>
  </property>
</Properties>
</file>