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Comfortaa Light"/>
      <p:regular r:id="rId12"/>
      <p:bold r:id="rId13"/>
    </p:embeddedFont>
    <p:embeddedFont>
      <p:font typeface="Lato"/>
      <p:regular r:id="rId14"/>
      <p:bold r:id="rId15"/>
      <p:italic r:id="rId16"/>
      <p:boldItalic r:id="rId17"/>
    </p:embeddedFont>
    <p:embeddedFont>
      <p:font typeface="Lato Black"/>
      <p:bold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font" Target="fonts/ComfortaaLight-bold.fntdata"/><Relationship Id="rId12" Type="http://schemas.openxmlformats.org/officeDocument/2006/relationships/font" Target="fonts/Comfortaa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19" Type="http://schemas.openxmlformats.org/officeDocument/2006/relationships/font" Target="fonts/LatoBlack-boldItalic.fntdata"/><Relationship Id="rId6" Type="http://schemas.openxmlformats.org/officeDocument/2006/relationships/slide" Target="slides/slide1.xml"/><Relationship Id="rId18" Type="http://schemas.openxmlformats.org/officeDocument/2006/relationships/font" Target="fonts/LatoBlac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ccba079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ccba079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ccba0790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ccba0790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a:t>
            </a:r>
            <a:r>
              <a:rPr lang="zh-CN"/>
              <a:t>he decision that save-it company going to make is allocate the materials to product grades so as to maximize the total weekly profit, because total material treatment cost and total amalgamation cost is seperate, total profit is equal to total revenue minus total material cost and total amalgamation cost. So, in order to get total profit, we need to get total revenue, material cost and amalgamation cost.  Total revenue is calculated by the number of product times its selling price, and material cost calculated by each material that used in different grade product times its treatment cost, total amalgamation cost is amalgamation cost of each product times the number produced.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ccba0790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ccba0790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W</a:t>
            </a:r>
            <a:r>
              <a:rPr lang="zh-CN">
                <a:solidFill>
                  <a:schemeClr val="dk1"/>
                </a:solidFill>
              </a:rPr>
              <a:t>e can set up object function </a:t>
            </a:r>
            <a:r>
              <a:rPr lang="zh-CN"/>
              <a:t>and constraints. For Grade A product,material 1 is not more than 30% of the total, material 2 is not less than 40% of the total, material 3 is not more than 50% of the total, and material 4 is exactle 20% of the total. For Grade B product material is not more than 50% of the total, material 2 is not less than 10%, material 4 is exactly 10% of the total, For Grade C, material 1 is not more than 70% of the total. and under additional restrictions ,For each material, at least half of the pounds per week available should be collected and treated and 30,000 dollars per week should used to treat these material. So for each material, we have two constraint, material 1 is less than 3000 pounds per week and more than 1500 pounds per week, material 2 is less then 2000 pounds per week and more than 1000 ,material 3 is less than 4000 pounds per week and more than 2000 pounds per week, and material 4 is less than 1000 pounds per week and more than 500 pounds. So, there are 17 constraints in total.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cce5329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cce5329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ccba0790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ccba0790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a:t>
            </a:r>
            <a:r>
              <a:rPr lang="zh-CN"/>
              <a:t>his is our spreadsheet, using solover we get optimized solution. Thank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1543200" y="371700"/>
            <a:ext cx="6057600" cy="17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latin typeface="Comfortaa"/>
              <a:ea typeface="Comfortaa"/>
              <a:cs typeface="Comfortaa"/>
              <a:sym typeface="Comfortaa"/>
            </a:endParaRPr>
          </a:p>
          <a:p>
            <a:pPr indent="0" lvl="0" marL="0" rtl="0" algn="ctr">
              <a:spcBef>
                <a:spcPts val="0"/>
              </a:spcBef>
              <a:spcAft>
                <a:spcPts val="0"/>
              </a:spcAft>
              <a:buNone/>
            </a:pPr>
            <a:r>
              <a:rPr lang="zh-CN" sz="3600">
                <a:latin typeface="Comfortaa"/>
                <a:ea typeface="Comfortaa"/>
                <a:cs typeface="Comfortaa"/>
                <a:sym typeface="Comfortaa"/>
              </a:rPr>
              <a:t>Reclaiming Solid Wastes</a:t>
            </a:r>
            <a:endParaRPr sz="3600">
              <a:latin typeface="Comfortaa"/>
              <a:ea typeface="Comfortaa"/>
              <a:cs typeface="Comfortaa"/>
              <a:sym typeface="Comfortaa"/>
            </a:endParaRPr>
          </a:p>
        </p:txBody>
      </p:sp>
      <p:grpSp>
        <p:nvGrpSpPr>
          <p:cNvPr id="55" name="Google Shape;55;p13"/>
          <p:cNvGrpSpPr/>
          <p:nvPr/>
        </p:nvGrpSpPr>
        <p:grpSpPr>
          <a:xfrm>
            <a:off x="1789950" y="2913300"/>
            <a:ext cx="6196450" cy="1014600"/>
            <a:chOff x="1709550" y="3114200"/>
            <a:chExt cx="6196450" cy="1014600"/>
          </a:xfrm>
        </p:grpSpPr>
        <p:sp>
          <p:nvSpPr>
            <p:cNvPr id="56" name="Google Shape;56;p13"/>
            <p:cNvSpPr txBox="1"/>
            <p:nvPr/>
          </p:nvSpPr>
          <p:spPr>
            <a:xfrm>
              <a:off x="2462100" y="3114200"/>
              <a:ext cx="2109900" cy="101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3000">
                  <a:solidFill>
                    <a:schemeClr val="dk1"/>
                  </a:solidFill>
                  <a:latin typeface="Comfortaa Light"/>
                  <a:ea typeface="Comfortaa Light"/>
                  <a:cs typeface="Comfortaa Light"/>
                  <a:sym typeface="Comfortaa Light"/>
                </a:rPr>
                <a:t>CASE   6</a:t>
              </a:r>
              <a:endParaRPr sz="3000">
                <a:solidFill>
                  <a:schemeClr val="dk1"/>
                </a:solidFill>
                <a:latin typeface="Comfortaa Light"/>
                <a:ea typeface="Comfortaa Light"/>
                <a:cs typeface="Comfortaa Light"/>
                <a:sym typeface="Comfortaa Light"/>
              </a:endParaRPr>
            </a:p>
            <a:p>
              <a:pPr indent="0" lvl="0" marL="0" rtl="0" algn="ctr">
                <a:spcBef>
                  <a:spcPts val="0"/>
                </a:spcBef>
                <a:spcAft>
                  <a:spcPts val="0"/>
                </a:spcAft>
                <a:buNone/>
              </a:pPr>
              <a:r>
                <a:rPr lang="zh-CN" sz="1800">
                  <a:latin typeface="Comfortaa"/>
                  <a:ea typeface="Comfortaa"/>
                  <a:cs typeface="Comfortaa"/>
                  <a:sym typeface="Comfortaa"/>
                </a:rPr>
                <a:t>Parper Plane</a:t>
              </a:r>
              <a:endParaRPr sz="1800">
                <a:latin typeface="Comfortaa"/>
                <a:ea typeface="Comfortaa"/>
                <a:cs typeface="Comfortaa"/>
                <a:sym typeface="Comfortaa"/>
              </a:endParaRPr>
            </a:p>
          </p:txBody>
        </p:sp>
        <p:cxnSp>
          <p:nvCxnSpPr>
            <p:cNvPr id="57" name="Google Shape;57;p13"/>
            <p:cNvCxnSpPr/>
            <p:nvPr/>
          </p:nvCxnSpPr>
          <p:spPr>
            <a:xfrm>
              <a:off x="4572000" y="3184550"/>
              <a:ext cx="0" cy="873900"/>
            </a:xfrm>
            <a:prstGeom prst="straightConnector1">
              <a:avLst/>
            </a:prstGeom>
            <a:noFill/>
            <a:ln cap="flat" cmpd="sng" w="38100">
              <a:solidFill>
                <a:schemeClr val="dk2"/>
              </a:solidFill>
              <a:prstDash val="solid"/>
              <a:round/>
              <a:headEnd len="med" w="med" type="none"/>
              <a:tailEnd len="med" w="med" type="none"/>
            </a:ln>
          </p:spPr>
        </p:cxnSp>
        <p:sp>
          <p:nvSpPr>
            <p:cNvPr id="58" name="Google Shape;58;p13"/>
            <p:cNvSpPr txBox="1"/>
            <p:nvPr/>
          </p:nvSpPr>
          <p:spPr>
            <a:xfrm>
              <a:off x="4722700" y="3114200"/>
              <a:ext cx="31833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latin typeface="Comfortaa"/>
                  <a:ea typeface="Comfortaa"/>
                  <a:cs typeface="Comfortaa"/>
                  <a:sym typeface="Comfortaa"/>
                </a:rPr>
                <a:t>Peiyang        Chen</a:t>
              </a:r>
              <a:endParaRPr sz="1800">
                <a:latin typeface="Comfortaa"/>
                <a:ea typeface="Comfortaa"/>
                <a:cs typeface="Comfortaa"/>
                <a:sym typeface="Comfortaa"/>
              </a:endParaRPr>
            </a:p>
            <a:p>
              <a:pPr indent="0" lvl="0" marL="0" rtl="0" algn="l">
                <a:spcBef>
                  <a:spcPts val="0"/>
                </a:spcBef>
                <a:spcAft>
                  <a:spcPts val="0"/>
                </a:spcAft>
                <a:buNone/>
              </a:pPr>
              <a:r>
                <a:rPr lang="zh-CN" sz="1800">
                  <a:latin typeface="Comfortaa"/>
                  <a:ea typeface="Comfortaa"/>
                  <a:cs typeface="Comfortaa"/>
                  <a:sym typeface="Comfortaa"/>
                </a:rPr>
                <a:t>Haocheng Zhang</a:t>
              </a:r>
              <a:endParaRPr sz="1800">
                <a:latin typeface="Comfortaa"/>
                <a:ea typeface="Comfortaa"/>
                <a:cs typeface="Comfortaa"/>
                <a:sym typeface="Comfortaa"/>
              </a:endParaRPr>
            </a:p>
            <a:p>
              <a:pPr indent="0" lvl="0" marL="0" rtl="0" algn="l">
                <a:spcBef>
                  <a:spcPts val="0"/>
                </a:spcBef>
                <a:spcAft>
                  <a:spcPts val="0"/>
                </a:spcAft>
                <a:buNone/>
              </a:pPr>
              <a:r>
                <a:rPr lang="zh-CN" sz="1800">
                  <a:latin typeface="Comfortaa"/>
                  <a:ea typeface="Comfortaa"/>
                  <a:cs typeface="Comfortaa"/>
                  <a:sym typeface="Comfortaa"/>
                </a:rPr>
                <a:t>Hanbo             Lin</a:t>
              </a:r>
              <a:endParaRPr sz="1800">
                <a:latin typeface="Comfortaa"/>
                <a:ea typeface="Comfortaa"/>
                <a:cs typeface="Comfortaa"/>
                <a:sym typeface="Comfortaa"/>
              </a:endParaRPr>
            </a:p>
          </p:txBody>
        </p:sp>
        <p:pic>
          <p:nvPicPr>
            <p:cNvPr id="59" name="Google Shape;59;p13"/>
            <p:cNvPicPr preferRelativeResize="0"/>
            <p:nvPr/>
          </p:nvPicPr>
          <p:blipFill>
            <a:blip r:embed="rId3">
              <a:alphaModFix/>
            </a:blip>
            <a:stretch>
              <a:fillRect/>
            </a:stretch>
          </p:blipFill>
          <p:spPr>
            <a:xfrm>
              <a:off x="1709550" y="3184550"/>
              <a:ext cx="873900" cy="873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nvSpPr>
        <p:spPr>
          <a:xfrm>
            <a:off x="0" y="770025"/>
            <a:ext cx="6152700" cy="9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3600">
                <a:latin typeface="Lato"/>
                <a:ea typeface="Lato"/>
                <a:cs typeface="Lato"/>
                <a:sym typeface="Lato"/>
              </a:rPr>
              <a:t>Background</a:t>
            </a:r>
            <a:endParaRPr b="1" sz="3600">
              <a:latin typeface="Lato"/>
              <a:ea typeface="Lato"/>
              <a:cs typeface="Lato"/>
              <a:sym typeface="Lato"/>
            </a:endParaRPr>
          </a:p>
        </p:txBody>
      </p:sp>
      <p:sp>
        <p:nvSpPr>
          <p:cNvPr id="65" name="Google Shape;65;p14"/>
          <p:cNvSpPr txBox="1"/>
          <p:nvPr/>
        </p:nvSpPr>
        <p:spPr>
          <a:xfrm>
            <a:off x="935425" y="1594925"/>
            <a:ext cx="6564600" cy="24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latin typeface="Lato"/>
                <a:ea typeface="Lato"/>
                <a:cs typeface="Lato"/>
                <a:sym typeface="Lato"/>
              </a:rPr>
              <a:t>T</a:t>
            </a:r>
            <a:r>
              <a:rPr lang="zh-CN" sz="1800">
                <a:latin typeface="Lato"/>
                <a:ea typeface="Lato"/>
                <a:cs typeface="Lato"/>
                <a:sym typeface="Lato"/>
              </a:rPr>
              <a:t>he Save-it company operates a reclamation center that collects four types of solid waste materials and then treats them so that they can be amalgamated into a salable product.</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zh-CN" sz="1800">
                <a:solidFill>
                  <a:schemeClr val="dk1"/>
                </a:solidFill>
                <a:latin typeface="Lato"/>
                <a:ea typeface="Lato"/>
                <a:cs typeface="Lato"/>
                <a:sym typeface="Lato"/>
              </a:rPr>
              <a:t>Three different products can be made by mixing four types of wasting materias.</a:t>
            </a:r>
            <a:endParaRPr sz="1800">
              <a:latin typeface="Lato"/>
              <a:ea typeface="Lato"/>
              <a:cs typeface="Lato"/>
              <a:sym typeface="Lato"/>
            </a:endParaRPr>
          </a:p>
        </p:txBody>
      </p:sp>
      <p:cxnSp>
        <p:nvCxnSpPr>
          <p:cNvPr id="66" name="Google Shape;66;p14"/>
          <p:cNvCxnSpPr/>
          <p:nvPr/>
        </p:nvCxnSpPr>
        <p:spPr>
          <a:xfrm>
            <a:off x="0" y="1476625"/>
            <a:ext cx="27726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0" y="123125"/>
            <a:ext cx="3150300" cy="8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3600">
                <a:latin typeface="Lato"/>
                <a:ea typeface="Lato"/>
                <a:cs typeface="Lato"/>
                <a:sym typeface="Lato"/>
              </a:rPr>
              <a:t>P</a:t>
            </a:r>
            <a:r>
              <a:rPr b="1" lang="zh-CN" sz="3600">
                <a:latin typeface="Lato"/>
                <a:ea typeface="Lato"/>
                <a:cs typeface="Lato"/>
                <a:sym typeface="Lato"/>
              </a:rPr>
              <a:t>roblem</a:t>
            </a:r>
            <a:endParaRPr b="1" sz="3600">
              <a:latin typeface="Lato"/>
              <a:ea typeface="Lato"/>
              <a:cs typeface="Lato"/>
              <a:sym typeface="Lato"/>
            </a:endParaRPr>
          </a:p>
        </p:txBody>
      </p:sp>
      <p:sp>
        <p:nvSpPr>
          <p:cNvPr id="72" name="Google Shape;72;p15"/>
          <p:cNvSpPr txBox="1"/>
          <p:nvPr/>
        </p:nvSpPr>
        <p:spPr>
          <a:xfrm>
            <a:off x="166900" y="960425"/>
            <a:ext cx="6496500" cy="20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2000">
                <a:solidFill>
                  <a:schemeClr val="dk1"/>
                </a:solidFill>
                <a:latin typeface="Lato"/>
                <a:ea typeface="Lato"/>
                <a:cs typeface="Lato"/>
                <a:sym typeface="Lato"/>
              </a:rPr>
              <a:t>Decision</a:t>
            </a:r>
            <a:endParaRPr sz="1800">
              <a:latin typeface="Lato"/>
              <a:ea typeface="Lato"/>
              <a:cs typeface="Lato"/>
              <a:sym typeface="Lato"/>
            </a:endParaRPr>
          </a:p>
          <a:p>
            <a:pPr indent="0" lvl="0" marL="0" rtl="0" algn="l">
              <a:spcBef>
                <a:spcPts val="0"/>
              </a:spcBef>
              <a:spcAft>
                <a:spcPts val="0"/>
              </a:spcAft>
              <a:buNone/>
            </a:pPr>
            <a:r>
              <a:rPr lang="zh-CN" sz="1800">
                <a:latin typeface="Lato"/>
                <a:ea typeface="Lato"/>
                <a:cs typeface="Lato"/>
                <a:sym typeface="Lato"/>
              </a:rPr>
              <a:t>Allocate the materials to product grades so as to maximize the total weekly profit</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zh-CN" sz="2000">
                <a:solidFill>
                  <a:schemeClr val="dk1"/>
                </a:solidFill>
                <a:latin typeface="Lato"/>
                <a:ea typeface="Lato"/>
                <a:cs typeface="Lato"/>
                <a:sym typeface="Lato"/>
              </a:rPr>
              <a:t>Constraints</a:t>
            </a:r>
            <a:endParaRPr sz="20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zh-CN" sz="1800">
                <a:solidFill>
                  <a:schemeClr val="dk1"/>
                </a:solidFill>
                <a:latin typeface="Lato"/>
                <a:ea typeface="Lato"/>
                <a:cs typeface="Lato"/>
                <a:sym typeface="Lato"/>
              </a:rPr>
              <a:t>17 in toal </a:t>
            </a:r>
            <a:endParaRPr sz="1800">
              <a:latin typeface="Lato"/>
              <a:ea typeface="Lato"/>
              <a:cs typeface="Lato"/>
              <a:sym typeface="Lato"/>
            </a:endParaRPr>
          </a:p>
        </p:txBody>
      </p:sp>
      <p:cxnSp>
        <p:nvCxnSpPr>
          <p:cNvPr id="73" name="Google Shape;73;p15"/>
          <p:cNvCxnSpPr/>
          <p:nvPr/>
        </p:nvCxnSpPr>
        <p:spPr>
          <a:xfrm>
            <a:off x="0" y="853775"/>
            <a:ext cx="2425800" cy="0"/>
          </a:xfrm>
          <a:prstGeom prst="straightConnector1">
            <a:avLst/>
          </a:prstGeom>
          <a:noFill/>
          <a:ln cap="flat" cmpd="sng" w="19050">
            <a:solidFill>
              <a:srgbClr val="666666"/>
            </a:solidFill>
            <a:prstDash val="solid"/>
            <a:round/>
            <a:headEnd len="med" w="med" type="none"/>
            <a:tailEnd len="med" w="med" type="none"/>
          </a:ln>
        </p:spPr>
      </p:cxnSp>
      <p:grpSp>
        <p:nvGrpSpPr>
          <p:cNvPr id="74" name="Google Shape;74;p15"/>
          <p:cNvGrpSpPr/>
          <p:nvPr/>
        </p:nvGrpSpPr>
        <p:grpSpPr>
          <a:xfrm>
            <a:off x="166894" y="3002826"/>
            <a:ext cx="2345231" cy="1564853"/>
            <a:chOff x="5987296" y="70975"/>
            <a:chExt cx="2655680" cy="1772000"/>
          </a:xfrm>
        </p:grpSpPr>
        <p:pic>
          <p:nvPicPr>
            <p:cNvPr id="75" name="Google Shape;75;p15"/>
            <p:cNvPicPr preferRelativeResize="0"/>
            <p:nvPr/>
          </p:nvPicPr>
          <p:blipFill>
            <a:blip r:embed="rId3">
              <a:alphaModFix/>
            </a:blip>
            <a:stretch>
              <a:fillRect/>
            </a:stretch>
          </p:blipFill>
          <p:spPr>
            <a:xfrm>
              <a:off x="5987296" y="70975"/>
              <a:ext cx="683179" cy="1772000"/>
            </a:xfrm>
            <a:prstGeom prst="rect">
              <a:avLst/>
            </a:prstGeom>
            <a:noFill/>
            <a:ln>
              <a:noFill/>
            </a:ln>
          </p:spPr>
        </p:pic>
        <p:pic>
          <p:nvPicPr>
            <p:cNvPr id="76" name="Google Shape;76;p15"/>
            <p:cNvPicPr preferRelativeResize="0"/>
            <p:nvPr/>
          </p:nvPicPr>
          <p:blipFill>
            <a:blip r:embed="rId4">
              <a:alphaModFix/>
            </a:blip>
            <a:stretch>
              <a:fillRect/>
            </a:stretch>
          </p:blipFill>
          <p:spPr>
            <a:xfrm>
              <a:off x="6670475" y="102925"/>
              <a:ext cx="1972500" cy="1708100"/>
            </a:xfrm>
            <a:prstGeom prst="rect">
              <a:avLst/>
            </a:prstGeom>
            <a:noFill/>
            <a:ln>
              <a:noFill/>
            </a:ln>
          </p:spPr>
        </p:pic>
      </p:grpSp>
      <p:grpSp>
        <p:nvGrpSpPr>
          <p:cNvPr id="77" name="Google Shape;77;p15"/>
          <p:cNvGrpSpPr/>
          <p:nvPr/>
        </p:nvGrpSpPr>
        <p:grpSpPr>
          <a:xfrm>
            <a:off x="2826975" y="3002813"/>
            <a:ext cx="2447100" cy="1625475"/>
            <a:chOff x="5087325" y="3239638"/>
            <a:chExt cx="2447100" cy="1625475"/>
          </a:xfrm>
        </p:grpSpPr>
        <p:pic>
          <p:nvPicPr>
            <p:cNvPr id="78" name="Google Shape;78;p15"/>
            <p:cNvPicPr preferRelativeResize="0"/>
            <p:nvPr/>
          </p:nvPicPr>
          <p:blipFill>
            <a:blip r:embed="rId5">
              <a:alphaModFix/>
            </a:blip>
            <a:stretch>
              <a:fillRect/>
            </a:stretch>
          </p:blipFill>
          <p:spPr>
            <a:xfrm>
              <a:off x="5087325" y="3239650"/>
              <a:ext cx="1100900" cy="1563694"/>
            </a:xfrm>
            <a:prstGeom prst="rect">
              <a:avLst/>
            </a:prstGeom>
            <a:noFill/>
            <a:ln>
              <a:noFill/>
            </a:ln>
          </p:spPr>
        </p:pic>
        <p:pic>
          <p:nvPicPr>
            <p:cNvPr id="79" name="Google Shape;79;p15"/>
            <p:cNvPicPr preferRelativeResize="0"/>
            <p:nvPr/>
          </p:nvPicPr>
          <p:blipFill>
            <a:blip r:embed="rId6">
              <a:alphaModFix/>
            </a:blip>
            <a:stretch>
              <a:fillRect/>
            </a:stretch>
          </p:blipFill>
          <p:spPr>
            <a:xfrm>
              <a:off x="6188225" y="3239637"/>
              <a:ext cx="1346200" cy="1625475"/>
            </a:xfrm>
            <a:prstGeom prst="rect">
              <a:avLst/>
            </a:prstGeom>
            <a:noFill/>
            <a:ln>
              <a:noFill/>
            </a:ln>
          </p:spPr>
        </p:pic>
      </p:grpSp>
      <p:sp>
        <p:nvSpPr>
          <p:cNvPr id="80" name="Google Shape;80;p15"/>
          <p:cNvSpPr txBox="1"/>
          <p:nvPr/>
        </p:nvSpPr>
        <p:spPr>
          <a:xfrm>
            <a:off x="116675" y="4520700"/>
            <a:ext cx="56547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(Profit =total revenue - total material cost - total amalgamation cost)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nvSpPr>
        <p:spPr>
          <a:xfrm>
            <a:off x="4972250" y="2731625"/>
            <a:ext cx="3825600" cy="24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GradeA-M1 ≤ 30% total material of GradeA</a:t>
            </a:r>
            <a:endParaRPr>
              <a:latin typeface="Times New Roman"/>
              <a:ea typeface="Times New Roman"/>
              <a:cs typeface="Times New Roman"/>
              <a:sym typeface="Times New Roman"/>
            </a:endParaRPr>
          </a:p>
          <a:p>
            <a:pPr indent="0" lvl="0" marL="0" rtl="0" algn="l">
              <a:spcBef>
                <a:spcPts val="0"/>
              </a:spcBef>
              <a:spcAft>
                <a:spcPts val="0"/>
              </a:spcAft>
              <a:buNone/>
            </a:pPr>
            <a:r>
              <a:rPr lang="zh-CN">
                <a:latin typeface="Times New Roman"/>
                <a:ea typeface="Times New Roman"/>
                <a:cs typeface="Times New Roman"/>
                <a:sym typeface="Times New Roman"/>
              </a:rPr>
              <a:t>GradeA-M2 ≥ 40%</a:t>
            </a:r>
            <a:r>
              <a:rPr lang="zh-CN">
                <a:solidFill>
                  <a:schemeClr val="dk1"/>
                </a:solidFill>
                <a:latin typeface="Times New Roman"/>
                <a:ea typeface="Times New Roman"/>
                <a:cs typeface="Times New Roman"/>
                <a:sym typeface="Times New Roman"/>
              </a:rPr>
              <a:t> total material of GradeA</a:t>
            </a:r>
            <a:endParaRPr>
              <a:latin typeface="Times New Roman"/>
              <a:ea typeface="Times New Roman"/>
              <a:cs typeface="Times New Roman"/>
              <a:sym typeface="Times New Roman"/>
            </a:endParaRPr>
          </a:p>
          <a:p>
            <a:pPr indent="0" lvl="0" marL="0" rtl="0" algn="l">
              <a:spcBef>
                <a:spcPts val="0"/>
              </a:spcBef>
              <a:spcAft>
                <a:spcPts val="0"/>
              </a:spcAft>
              <a:buNone/>
            </a:pPr>
            <a:r>
              <a:rPr lang="zh-CN">
                <a:latin typeface="Times New Roman"/>
                <a:ea typeface="Times New Roman"/>
                <a:cs typeface="Times New Roman"/>
                <a:sym typeface="Times New Roman"/>
              </a:rPr>
              <a:t>GradeA-M3 ≤ 50%</a:t>
            </a:r>
            <a:r>
              <a:rPr lang="zh-CN">
                <a:solidFill>
                  <a:schemeClr val="dk1"/>
                </a:solidFill>
                <a:latin typeface="Times New Roman"/>
                <a:ea typeface="Times New Roman"/>
                <a:cs typeface="Times New Roman"/>
                <a:sym typeface="Times New Roman"/>
              </a:rPr>
              <a:t> total material of GradeA</a:t>
            </a:r>
            <a:endParaRPr>
              <a:latin typeface="Times New Roman"/>
              <a:ea typeface="Times New Roman"/>
              <a:cs typeface="Times New Roman"/>
              <a:sym typeface="Times New Roman"/>
            </a:endParaRPr>
          </a:p>
          <a:p>
            <a:pPr indent="0" lvl="0" marL="0" rtl="0" algn="l">
              <a:spcBef>
                <a:spcPts val="0"/>
              </a:spcBef>
              <a:spcAft>
                <a:spcPts val="0"/>
              </a:spcAft>
              <a:buNone/>
            </a:pPr>
            <a:r>
              <a:rPr lang="zh-CN">
                <a:latin typeface="Times New Roman"/>
                <a:ea typeface="Times New Roman"/>
                <a:cs typeface="Times New Roman"/>
                <a:sym typeface="Times New Roman"/>
              </a:rPr>
              <a:t>GradeA-M4 = 20%</a:t>
            </a:r>
            <a:r>
              <a:rPr lang="zh-CN">
                <a:solidFill>
                  <a:schemeClr val="dk1"/>
                </a:solidFill>
                <a:latin typeface="Times New Roman"/>
                <a:ea typeface="Times New Roman"/>
                <a:cs typeface="Times New Roman"/>
                <a:sym typeface="Times New Roman"/>
              </a:rPr>
              <a:t> total material of GradeA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GradeB-M1 ≤ 50% total material of GradeB</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GradeB-M2 ≥ 10% total material of GradeB</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GradeB-M4 = 10% total material of GradeB</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GradeC-M1 ≤ 70% total material of GradeC</a:t>
            </a:r>
            <a:endParaRPr>
              <a:latin typeface="Times New Roman"/>
              <a:ea typeface="Times New Roman"/>
              <a:cs typeface="Times New Roman"/>
              <a:sym typeface="Times New Roman"/>
            </a:endParaRPr>
          </a:p>
        </p:txBody>
      </p:sp>
      <p:sp>
        <p:nvSpPr>
          <p:cNvPr id="86" name="Google Shape;86;p16"/>
          <p:cNvSpPr txBox="1"/>
          <p:nvPr/>
        </p:nvSpPr>
        <p:spPr>
          <a:xfrm>
            <a:off x="4997450" y="205950"/>
            <a:ext cx="3775200" cy="23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latin typeface="Times New Roman"/>
                <a:ea typeface="Times New Roman"/>
                <a:cs typeface="Times New Roman"/>
                <a:sym typeface="Times New Roman"/>
              </a:rPr>
              <a:t>Total material cost = 30000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br>
              <a:rPr lang="zh-CN">
                <a:solidFill>
                  <a:schemeClr val="dk1"/>
                </a:solidFill>
                <a:latin typeface="Times New Roman"/>
                <a:ea typeface="Times New Roman"/>
                <a:cs typeface="Times New Roman"/>
                <a:sym typeface="Times New Roman"/>
              </a:rPr>
            </a:br>
            <a:r>
              <a:rPr lang="zh-CN">
                <a:solidFill>
                  <a:schemeClr val="dk1"/>
                </a:solidFill>
                <a:latin typeface="Times New Roman"/>
                <a:ea typeface="Times New Roman"/>
                <a:cs typeface="Times New Roman"/>
                <a:sym typeface="Times New Roman"/>
              </a:rPr>
              <a:t>Total material1 ≥ 1500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Total material2 ≥ 1000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Total material3 ≥ 2000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zh-CN">
                <a:solidFill>
                  <a:schemeClr val="dk1"/>
                </a:solidFill>
                <a:latin typeface="Times New Roman"/>
                <a:ea typeface="Times New Roman"/>
                <a:cs typeface="Times New Roman"/>
                <a:sym typeface="Times New Roman"/>
              </a:rPr>
              <a:t>Total material4 ≥ 500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zh-CN">
                <a:latin typeface="Times New Roman"/>
                <a:ea typeface="Times New Roman"/>
                <a:cs typeface="Times New Roman"/>
                <a:sym typeface="Times New Roman"/>
              </a:rPr>
              <a:t>Total material</a:t>
            </a:r>
            <a:r>
              <a:rPr lang="zh-CN">
                <a:latin typeface="Times New Roman"/>
                <a:ea typeface="Times New Roman"/>
                <a:cs typeface="Times New Roman"/>
                <a:sym typeface="Times New Roman"/>
              </a:rPr>
              <a:t>1 ≤ 3000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Total material2 ≤ 2000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Total material3 ≤ 4000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zh-CN">
                <a:solidFill>
                  <a:schemeClr val="dk1"/>
                </a:solidFill>
                <a:latin typeface="Times New Roman"/>
                <a:ea typeface="Times New Roman"/>
                <a:cs typeface="Times New Roman"/>
                <a:sym typeface="Times New Roman"/>
              </a:rPr>
              <a:t>Total material4 ≤ 1000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pic>
        <p:nvPicPr>
          <p:cNvPr id="87" name="Google Shape;87;p16"/>
          <p:cNvPicPr preferRelativeResize="0"/>
          <p:nvPr/>
        </p:nvPicPr>
        <p:blipFill>
          <a:blip r:embed="rId3">
            <a:alphaModFix/>
          </a:blip>
          <a:stretch>
            <a:fillRect/>
          </a:stretch>
        </p:blipFill>
        <p:spPr>
          <a:xfrm>
            <a:off x="666300" y="1694350"/>
            <a:ext cx="3168850" cy="1393150"/>
          </a:xfrm>
          <a:prstGeom prst="rect">
            <a:avLst/>
          </a:prstGeom>
          <a:noFill/>
          <a:ln>
            <a:noFill/>
          </a:ln>
        </p:spPr>
      </p:pic>
      <p:pic>
        <p:nvPicPr>
          <p:cNvPr id="88" name="Google Shape;88;p16"/>
          <p:cNvPicPr preferRelativeResize="0"/>
          <p:nvPr/>
        </p:nvPicPr>
        <p:blipFill>
          <a:blip r:embed="rId4">
            <a:alphaModFix/>
          </a:blip>
          <a:stretch>
            <a:fillRect/>
          </a:stretch>
        </p:blipFill>
        <p:spPr>
          <a:xfrm>
            <a:off x="667850" y="3050637"/>
            <a:ext cx="3165741" cy="2005775"/>
          </a:xfrm>
          <a:prstGeom prst="rect">
            <a:avLst/>
          </a:prstGeom>
          <a:noFill/>
          <a:ln>
            <a:noFill/>
          </a:ln>
        </p:spPr>
      </p:pic>
      <p:pic>
        <p:nvPicPr>
          <p:cNvPr id="89" name="Google Shape;89;p16"/>
          <p:cNvPicPr preferRelativeResize="0"/>
          <p:nvPr/>
        </p:nvPicPr>
        <p:blipFill>
          <a:blip r:embed="rId5">
            <a:alphaModFix/>
          </a:blip>
          <a:stretch>
            <a:fillRect/>
          </a:stretch>
        </p:blipFill>
        <p:spPr>
          <a:xfrm>
            <a:off x="2077800" y="240175"/>
            <a:ext cx="1837749" cy="1454175"/>
          </a:xfrm>
          <a:prstGeom prst="rect">
            <a:avLst/>
          </a:prstGeom>
          <a:noFill/>
          <a:ln>
            <a:noFill/>
          </a:ln>
        </p:spPr>
      </p:pic>
      <p:sp>
        <p:nvSpPr>
          <p:cNvPr id="90" name="Google Shape;90;p16"/>
          <p:cNvSpPr txBox="1"/>
          <p:nvPr/>
        </p:nvSpPr>
        <p:spPr>
          <a:xfrm>
            <a:off x="93300" y="129375"/>
            <a:ext cx="19260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2400">
                <a:solidFill>
                  <a:schemeClr val="dk1"/>
                </a:solidFill>
                <a:latin typeface="Lato Black"/>
                <a:ea typeface="Lato Black"/>
                <a:cs typeface="Lato Black"/>
                <a:sym typeface="Lato Black"/>
              </a:rPr>
              <a:t>Constraints</a:t>
            </a:r>
            <a:endParaRPr sz="2400">
              <a:latin typeface="Lato Black"/>
              <a:ea typeface="Lato Black"/>
              <a:cs typeface="Lato Black"/>
              <a:sym typeface="Lato Black"/>
            </a:endParaRPr>
          </a:p>
        </p:txBody>
      </p:sp>
      <p:cxnSp>
        <p:nvCxnSpPr>
          <p:cNvPr id="91" name="Google Shape;91;p16"/>
          <p:cNvCxnSpPr/>
          <p:nvPr/>
        </p:nvCxnSpPr>
        <p:spPr>
          <a:xfrm>
            <a:off x="0" y="652875"/>
            <a:ext cx="19890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nvSpPr>
        <p:spPr>
          <a:xfrm>
            <a:off x="436400" y="382225"/>
            <a:ext cx="31797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Lato Black"/>
                <a:ea typeface="Lato Black"/>
                <a:cs typeface="Lato Black"/>
                <a:sym typeface="Lato Black"/>
              </a:rPr>
              <a:t>Decision variable</a:t>
            </a:r>
            <a:endParaRPr sz="2400">
              <a:latin typeface="Lato Black"/>
              <a:ea typeface="Lato Black"/>
              <a:cs typeface="Lato Black"/>
              <a:sym typeface="Lato Black"/>
            </a:endParaRPr>
          </a:p>
        </p:txBody>
      </p:sp>
      <p:sp>
        <p:nvSpPr>
          <p:cNvPr id="97" name="Google Shape;97;p17"/>
          <p:cNvSpPr txBox="1"/>
          <p:nvPr/>
        </p:nvSpPr>
        <p:spPr>
          <a:xfrm>
            <a:off x="1246900" y="1044275"/>
            <a:ext cx="6748800" cy="13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The number of Material 1, 2, 3, 4 that respectively used in Grade A, B, C</a:t>
            </a:r>
            <a:endParaRPr/>
          </a:p>
          <a:p>
            <a:pPr indent="0" lvl="0" marL="0" rtl="0" algn="l">
              <a:spcBef>
                <a:spcPts val="0"/>
              </a:spcBef>
              <a:spcAft>
                <a:spcPts val="0"/>
              </a:spcAft>
              <a:buNone/>
            </a:pPr>
            <a:r>
              <a:rPr lang="zh-CN"/>
              <a:t>Denote as M1A,M1B,M1C,M2A, etc….</a:t>
            </a:r>
            <a:endParaRPr/>
          </a:p>
        </p:txBody>
      </p:sp>
      <p:sp>
        <p:nvSpPr>
          <p:cNvPr id="98" name="Google Shape;98;p17"/>
          <p:cNvSpPr txBox="1"/>
          <p:nvPr/>
        </p:nvSpPr>
        <p:spPr>
          <a:xfrm>
            <a:off x="483175" y="1917125"/>
            <a:ext cx="32574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Lato Black"/>
                <a:ea typeface="Lato Black"/>
                <a:cs typeface="Lato Black"/>
                <a:sym typeface="Lato Black"/>
              </a:rPr>
              <a:t>Object function</a:t>
            </a:r>
            <a:endParaRPr sz="2400">
              <a:latin typeface="Lato Black"/>
              <a:ea typeface="Lato Black"/>
              <a:cs typeface="Lato Black"/>
              <a:sym typeface="Lato Black"/>
            </a:endParaRPr>
          </a:p>
        </p:txBody>
      </p:sp>
      <p:sp>
        <p:nvSpPr>
          <p:cNvPr id="99" name="Google Shape;99;p17"/>
          <p:cNvSpPr txBox="1"/>
          <p:nvPr/>
        </p:nvSpPr>
        <p:spPr>
          <a:xfrm>
            <a:off x="1156850" y="2495550"/>
            <a:ext cx="5096700" cy="9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Total Material = 3*(M1A+M1B+M1C)+6*(M2A+M2B+M2C)+4*( M3A+M3B+M3C)+5*(M4A+M4B+M3C)</a:t>
            </a:r>
            <a:endParaRPr/>
          </a:p>
        </p:txBody>
      </p:sp>
      <p:sp>
        <p:nvSpPr>
          <p:cNvPr id="100" name="Google Shape;100;p17"/>
          <p:cNvSpPr txBox="1"/>
          <p:nvPr/>
        </p:nvSpPr>
        <p:spPr>
          <a:xfrm>
            <a:off x="1170700" y="3105125"/>
            <a:ext cx="85101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Total Amalgamation Cost = 3*(M1A+M2A+M3A+M4A)+2.5*(M1B+M2B+M3B+M4B)+2*(M1C+M2C+M3C+M4C)</a:t>
            </a:r>
            <a:endParaRPr/>
          </a:p>
        </p:txBody>
      </p:sp>
      <p:sp>
        <p:nvSpPr>
          <p:cNvPr id="101" name="Google Shape;101;p17"/>
          <p:cNvSpPr txBox="1"/>
          <p:nvPr/>
        </p:nvSpPr>
        <p:spPr>
          <a:xfrm>
            <a:off x="1387175" y="4130375"/>
            <a:ext cx="71541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41275" y="3714750"/>
            <a:ext cx="66711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Total Revenue = </a:t>
            </a:r>
            <a:r>
              <a:rPr lang="zh-CN">
                <a:solidFill>
                  <a:schemeClr val="dk1"/>
                </a:solidFill>
              </a:rPr>
              <a:t>8.5</a:t>
            </a:r>
            <a:r>
              <a:rPr lang="zh-CN">
                <a:solidFill>
                  <a:schemeClr val="dk1"/>
                </a:solidFill>
              </a:rPr>
              <a:t>*(M1A+M2A+M3A+M4A)+7*(M1B+M2B+M3B+M4B)+5.5*(M1C+M2C+M3C+M4C)</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03" name="Google Shape;103;p17"/>
          <p:cNvSpPr txBox="1"/>
          <p:nvPr/>
        </p:nvSpPr>
        <p:spPr>
          <a:xfrm>
            <a:off x="1108375" y="4574975"/>
            <a:ext cx="75282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Toal Profit = Total Revenue - Total Material - Total Amalgamation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8"/>
          <p:cNvPicPr preferRelativeResize="0"/>
          <p:nvPr/>
        </p:nvPicPr>
        <p:blipFill rotWithShape="1">
          <a:blip r:embed="rId3">
            <a:alphaModFix/>
          </a:blip>
          <a:srcRect b="0" l="0" r="537" t="0"/>
          <a:stretch/>
        </p:blipFill>
        <p:spPr>
          <a:xfrm>
            <a:off x="653163" y="736025"/>
            <a:ext cx="7795625" cy="2106950"/>
          </a:xfrm>
          <a:prstGeom prst="rect">
            <a:avLst/>
          </a:prstGeom>
          <a:noFill/>
          <a:ln>
            <a:noFill/>
          </a:ln>
        </p:spPr>
      </p:pic>
      <p:pic>
        <p:nvPicPr>
          <p:cNvPr id="109" name="Google Shape;109;p18"/>
          <p:cNvPicPr preferRelativeResize="0"/>
          <p:nvPr/>
        </p:nvPicPr>
        <p:blipFill>
          <a:blip r:embed="rId4">
            <a:alphaModFix/>
          </a:blip>
          <a:stretch>
            <a:fillRect/>
          </a:stretch>
        </p:blipFill>
        <p:spPr>
          <a:xfrm>
            <a:off x="653163" y="2842977"/>
            <a:ext cx="7837675" cy="2210100"/>
          </a:xfrm>
          <a:prstGeom prst="rect">
            <a:avLst/>
          </a:prstGeom>
          <a:noFill/>
          <a:ln>
            <a:noFill/>
          </a:ln>
        </p:spPr>
      </p:pic>
      <p:sp>
        <p:nvSpPr>
          <p:cNvPr id="110" name="Google Shape;110;p18"/>
          <p:cNvSpPr txBox="1"/>
          <p:nvPr/>
        </p:nvSpPr>
        <p:spPr>
          <a:xfrm>
            <a:off x="80350" y="29925"/>
            <a:ext cx="12960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t>Excel</a:t>
            </a:r>
            <a:endParaRPr sz="3000"/>
          </a:p>
        </p:txBody>
      </p:sp>
      <p:cxnSp>
        <p:nvCxnSpPr>
          <p:cNvPr id="111" name="Google Shape;111;p18"/>
          <p:cNvCxnSpPr/>
          <p:nvPr/>
        </p:nvCxnSpPr>
        <p:spPr>
          <a:xfrm>
            <a:off x="0" y="582525"/>
            <a:ext cx="30339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