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09" r:id="rId2"/>
  </p:sldMasterIdLst>
  <p:notesMasterIdLst>
    <p:notesMasterId r:id="rId7"/>
  </p:notesMasterIdLst>
  <p:handoutMasterIdLst>
    <p:handoutMasterId r:id="rId8"/>
  </p:handoutMasterIdLst>
  <p:sldIdLst>
    <p:sldId id="525" r:id="rId3"/>
    <p:sldId id="660" r:id="rId4"/>
    <p:sldId id="658" r:id="rId5"/>
    <p:sldId id="661" r:id="rId6"/>
  </p:sldIdLst>
  <p:sldSz cx="9144000" cy="6858000" type="screen4x3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DD"/>
    <a:srgbClr val="FFBECD"/>
    <a:srgbClr val="4CA05C"/>
    <a:srgbClr val="FF3F9F"/>
    <a:srgbClr val="FF4142"/>
    <a:srgbClr val="FF2C66"/>
    <a:srgbClr val="8137B7"/>
    <a:srgbClr val="FF3300"/>
    <a:srgbClr val="FF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4" autoAdjust="0"/>
    <p:restoredTop sz="87808" autoAdjust="0"/>
  </p:normalViewPr>
  <p:slideViewPr>
    <p:cSldViewPr>
      <p:cViewPr varScale="1">
        <p:scale>
          <a:sx n="77" d="100"/>
          <a:sy n="77" d="100"/>
        </p:scale>
        <p:origin x="1728" y="58"/>
      </p:cViewPr>
      <p:guideLst>
        <p:guide orient="horz" pos="3936"/>
        <p:guide pos="2880"/>
      </p:guideLst>
    </p:cSldViewPr>
  </p:slideViewPr>
  <p:outlineViewPr>
    <p:cViewPr>
      <p:scale>
        <a:sx n="33" d="100"/>
        <a:sy n="33" d="100"/>
      </p:scale>
      <p:origin x="0" y="40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400" y="53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7" tIns="45884" rIns="91767" bIns="45884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972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7" tIns="45884" rIns="91767" bIns="45884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1025"/>
            <a:ext cx="2921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7" tIns="45884" rIns="91767" bIns="45884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71025"/>
            <a:ext cx="2997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7" tIns="45884" rIns="91767" bIns="45884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1pPr>
          </a:lstStyle>
          <a:p>
            <a:pPr>
              <a:defRPr/>
            </a:pPr>
            <a:fld id="{FFF68809-523B-4DA9-B6C9-F4DE4F7EF0B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8299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7" tIns="45884" rIns="91767" bIns="45884" numCol="1" anchor="t" anchorCtr="0" compatLnSpc="1">
            <a:prstTxWarp prst="textNoShape">
              <a:avLst/>
            </a:prstTxWarp>
          </a:bodyPr>
          <a:lstStyle>
            <a:lvl1pPr algn="l" defTabSz="917575">
              <a:defRPr kumimoji="1" sz="1200" b="0">
                <a:solidFill>
                  <a:schemeClr val="tx1"/>
                </a:solidFill>
                <a:latin typeface="Footlight MT Light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7" tIns="45884" rIns="91767" bIns="45884" numCol="1" anchor="t" anchorCtr="0" compatLnSpc="1">
            <a:prstTxWarp prst="textNoShape">
              <a:avLst/>
            </a:prstTxWarp>
          </a:bodyPr>
          <a:lstStyle>
            <a:lvl1pPr algn="r" defTabSz="917575">
              <a:defRPr kumimoji="1" sz="1200" b="0">
                <a:solidFill>
                  <a:schemeClr val="tx1"/>
                </a:solidFill>
                <a:latin typeface="Footlight MT Light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9638"/>
            <a:ext cx="4986337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7" tIns="45884" rIns="91767" bIns="45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7" tIns="45884" rIns="91767" bIns="45884" numCol="1" anchor="b" anchorCtr="0" compatLnSpc="1">
            <a:prstTxWarp prst="textNoShape">
              <a:avLst/>
            </a:prstTxWarp>
          </a:bodyPr>
          <a:lstStyle>
            <a:lvl1pPr algn="l" defTabSz="917575">
              <a:defRPr kumimoji="1" sz="1200" b="0">
                <a:solidFill>
                  <a:schemeClr val="tx1"/>
                </a:solidFill>
                <a:latin typeface="Footlight MT Light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245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67" tIns="45884" rIns="91767" bIns="45884" numCol="1" anchor="b" anchorCtr="0" compatLnSpc="1">
            <a:prstTxWarp prst="textNoShape">
              <a:avLst/>
            </a:prstTxWarp>
          </a:bodyPr>
          <a:lstStyle>
            <a:lvl1pPr algn="r" defTabSz="917575">
              <a:defRPr kumimoji="1" sz="1200" b="0">
                <a:solidFill>
                  <a:schemeClr val="tx1"/>
                </a:solidFill>
                <a:latin typeface="Footlight MT Light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F5B119E6-CF16-4D18-A8B2-4C289EC8F6A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6041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bout.me/hcche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6C50C-BE84-48C7-994D-7351A7E0EB1E}" type="slidenum">
              <a:rPr lang="zh-TW" altLang="en-US" smtClean="0"/>
              <a:pPr/>
              <a:t>1</a:t>
            </a:fld>
            <a:endParaRPr lang="en-US" altLang="zh-TW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576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備忘稿版面配置區 2"/>
          <p:cNvSpPr>
            <a:spLocks noGrp="1"/>
          </p:cNvSpPr>
          <p:nvPr>
            <p:ph type="body" idx="1"/>
          </p:nvPr>
        </p:nvSpPr>
        <p:spPr>
          <a:xfrm>
            <a:off x="906463" y="4721225"/>
            <a:ext cx="4992687" cy="5073650"/>
          </a:xfrm>
          <a:noFill/>
        </p:spPr>
        <p:txBody>
          <a:bodyPr/>
          <a:lstStyle/>
          <a:p>
            <a:r>
              <a:rPr lang="zh-TW" altLang="en-US" sz="1300" dirty="0" smtClean="0">
                <a:ea typeface="新細明體" charset="-120"/>
              </a:rPr>
              <a:t>自我介紹：</a:t>
            </a:r>
            <a:endParaRPr lang="en-US" altLang="zh-TW" sz="1300" dirty="0" smtClean="0">
              <a:ea typeface="新細明體" charset="-120"/>
            </a:endParaRPr>
          </a:p>
          <a:p>
            <a:r>
              <a:rPr lang="en-US" altLang="zh-TW" sz="1300" dirty="0" smtClean="0">
                <a:ea typeface="新細明體" charset="-120"/>
              </a:rPr>
              <a:t>1998</a:t>
            </a:r>
            <a:r>
              <a:rPr lang="zh-TW" altLang="en-US" sz="1300" dirty="0" smtClean="0">
                <a:ea typeface="新細明體" charset="-120"/>
              </a:rPr>
              <a:t>年交通大學運管系畢業</a:t>
            </a:r>
            <a:endParaRPr lang="en-US" altLang="zh-TW" sz="1300" dirty="0" smtClean="0">
              <a:ea typeface="新細明體" charset="-120"/>
            </a:endParaRPr>
          </a:p>
          <a:p>
            <a:r>
              <a:rPr lang="en-US" altLang="zh-TW" sz="1300" dirty="0" smtClean="0">
                <a:ea typeface="新細明體" charset="-120"/>
              </a:rPr>
              <a:t>2000</a:t>
            </a:r>
            <a:r>
              <a:rPr lang="zh-TW" altLang="en-US" sz="1300" dirty="0" smtClean="0">
                <a:ea typeface="新細明體" charset="-120"/>
              </a:rPr>
              <a:t>年於台灣大學土木所交通工程組畢業</a:t>
            </a:r>
            <a:endParaRPr lang="en-US" altLang="zh-TW" sz="1300" dirty="0" smtClean="0">
              <a:ea typeface="新細明體" charset="-120"/>
            </a:endParaRPr>
          </a:p>
          <a:p>
            <a:r>
              <a:rPr lang="zh-TW" altLang="en-US" sz="1300" dirty="0" smtClean="0">
                <a:ea typeface="新細明體" charset="-120"/>
              </a:rPr>
              <a:t>論文：市區道路事故發生對車流衝擊之即時預測</a:t>
            </a:r>
            <a:r>
              <a:rPr lang="en-US" altLang="zh-TW" sz="1300" dirty="0" smtClean="0">
                <a:ea typeface="新細明體" charset="-120"/>
              </a:rPr>
              <a:t>(ITS)</a:t>
            </a:r>
          </a:p>
          <a:p>
            <a:r>
              <a:rPr lang="zh-TW" altLang="en-US" sz="1300" dirty="0" smtClean="0">
                <a:ea typeface="新細明體" charset="-120"/>
              </a:rPr>
              <a:t>研究領域：智慧型運輸系統</a:t>
            </a:r>
            <a:endParaRPr lang="en-US" altLang="zh-TW" sz="1300" dirty="0" smtClean="0">
              <a:ea typeface="新細明體" charset="-120"/>
            </a:endParaRPr>
          </a:p>
          <a:p>
            <a:r>
              <a:rPr lang="zh-TW" altLang="en-US" sz="1300" dirty="0" smtClean="0">
                <a:ea typeface="新細明體" charset="-120"/>
              </a:rPr>
              <a:t>六年 學校接受交通運輸專業相關教育</a:t>
            </a:r>
            <a:endParaRPr lang="en-US" altLang="zh-TW" sz="1300" dirty="0" smtClean="0">
              <a:ea typeface="新細明體" charset="-120"/>
            </a:endParaRPr>
          </a:p>
          <a:p>
            <a:r>
              <a:rPr lang="en-US" altLang="zh-TW" sz="1300" dirty="0" smtClean="0">
                <a:ea typeface="新細明體" charset="-120"/>
              </a:rPr>
              <a:t>2004</a:t>
            </a:r>
            <a:r>
              <a:rPr lang="zh-TW" altLang="en-US" sz="1300" dirty="0" smtClean="0">
                <a:ea typeface="新細明體" charset="-120"/>
              </a:rPr>
              <a:t>年於華夏科技服務</a:t>
            </a:r>
            <a:endParaRPr lang="en-US" altLang="zh-TW" sz="1300" dirty="0" smtClean="0">
              <a:ea typeface="新細明體" charset="-12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300" dirty="0" smtClean="0">
                <a:ea typeface="新細明體" charset="-120"/>
              </a:rPr>
              <a:t>3</a:t>
            </a:r>
            <a:r>
              <a:rPr lang="zh-TW" altLang="en-US" sz="1300" dirty="0" smtClean="0">
                <a:ea typeface="新細明體" charset="-120"/>
              </a:rPr>
              <a:t>年系統工程師</a:t>
            </a:r>
            <a:r>
              <a:rPr lang="en-US" altLang="zh-TW" sz="1300" dirty="0" smtClean="0">
                <a:ea typeface="新細明體" charset="-120"/>
              </a:rPr>
              <a:t>-&gt;</a:t>
            </a:r>
            <a:r>
              <a:rPr lang="zh-TW" altLang="en-US" sz="1300" dirty="0" smtClean="0">
                <a:ea typeface="新細明體" charset="-120"/>
              </a:rPr>
              <a:t>專案經理</a:t>
            </a:r>
            <a:r>
              <a:rPr lang="en-US" altLang="zh-TW" sz="1300" dirty="0" smtClean="0">
                <a:ea typeface="新細明體" charset="-120"/>
              </a:rPr>
              <a:t>-&gt;</a:t>
            </a:r>
            <a:r>
              <a:rPr lang="zh-TW" altLang="en-US" sz="1300" dirty="0" smtClean="0">
                <a:ea typeface="新細明體" charset="-120"/>
              </a:rPr>
              <a:t>計畫主持</a:t>
            </a:r>
            <a:r>
              <a:rPr lang="en-US" altLang="zh-TW" sz="1300" dirty="0" smtClean="0">
                <a:ea typeface="新細明體" charset="-120"/>
              </a:rPr>
              <a:t>-&gt;</a:t>
            </a:r>
            <a:r>
              <a:rPr lang="zh-TW" altLang="en-US" sz="1300" dirty="0" smtClean="0">
                <a:ea typeface="新細明體" charset="-120"/>
              </a:rPr>
              <a:t>系統技術部擔任經理</a:t>
            </a:r>
            <a:endParaRPr lang="en-US" altLang="zh-TW" sz="1300" dirty="0" smtClean="0">
              <a:ea typeface="新細明體" charset="-120"/>
            </a:endParaRPr>
          </a:p>
          <a:p>
            <a:r>
              <a:rPr lang="zh-TW" altLang="en-US" sz="1300" dirty="0" smtClean="0">
                <a:ea typeface="新細明體" charset="-120"/>
              </a:rPr>
              <a:t>近十二年 </a:t>
            </a:r>
            <a:r>
              <a:rPr lang="en-US" altLang="zh-TW" sz="1300" dirty="0" smtClean="0">
                <a:ea typeface="新細明體" charset="-120"/>
              </a:rPr>
              <a:t>ITS</a:t>
            </a:r>
            <a:r>
              <a:rPr lang="zh-TW" altLang="en-US" sz="1300" dirty="0" smtClean="0">
                <a:ea typeface="新細明體" charset="-120"/>
              </a:rPr>
              <a:t>業務實作經驗</a:t>
            </a:r>
            <a:r>
              <a:rPr lang="en-US" altLang="zh-TW" sz="1300" dirty="0" smtClean="0">
                <a:ea typeface="新細明體" charset="-120"/>
              </a:rPr>
              <a:t>-</a:t>
            </a:r>
            <a:r>
              <a:rPr lang="zh-TW" altLang="en-US" sz="1300" dirty="0" smtClean="0">
                <a:ea typeface="新細明體" charset="-120"/>
              </a:rPr>
              <a:t>主要係先進大眾運輸系統之相關專案執行及專案管理</a:t>
            </a:r>
            <a:endParaRPr lang="en-US" altLang="zh-TW" sz="1300" dirty="0" smtClean="0">
              <a:ea typeface="新細明體" charset="-120"/>
            </a:endParaRPr>
          </a:p>
          <a:p>
            <a:r>
              <a:rPr lang="zh-TW" altLang="en-US" sz="1300" i="0" dirty="0" smtClean="0">
                <a:ea typeface="新細明體" charset="-120"/>
              </a:rPr>
              <a:t>有榮幸全程參與北市公車動態建置過程</a:t>
            </a:r>
            <a:endParaRPr lang="en-US" altLang="zh-TW" sz="1300" i="0" dirty="0" smtClean="0">
              <a:ea typeface="新細明體" charset="-120"/>
            </a:endParaRPr>
          </a:p>
          <a:p>
            <a:r>
              <a:rPr lang="zh-TW" altLang="en-US" sz="1300" dirty="0" smtClean="0">
                <a:ea typeface="新細明體" charset="-120"/>
              </a:rPr>
              <a:t>未來研究領域：除了於</a:t>
            </a:r>
            <a:r>
              <a:rPr lang="en-US" altLang="zh-TW" sz="1300" dirty="0" smtClean="0">
                <a:ea typeface="新細明體" charset="-120"/>
              </a:rPr>
              <a:t>ITS</a:t>
            </a:r>
            <a:r>
              <a:rPr lang="zh-TW" altLang="en-US" sz="1300" dirty="0" smtClean="0">
                <a:ea typeface="新細明體" charset="-120"/>
              </a:rPr>
              <a:t>深耕外，</a:t>
            </a:r>
            <a:r>
              <a:rPr lang="en-US" altLang="zh-TW" sz="1300" dirty="0" smtClean="0">
                <a:ea typeface="新細明體" charset="-120"/>
              </a:rPr>
              <a:t>Spark </a:t>
            </a:r>
            <a:r>
              <a:rPr lang="zh-TW" altLang="en-US" sz="1300" dirty="0" smtClean="0">
                <a:ea typeface="新細明體" charset="-120"/>
              </a:rPr>
              <a:t>及 </a:t>
            </a:r>
            <a:r>
              <a:rPr lang="en-US" altLang="zh-TW" sz="1300" dirty="0" smtClean="0">
                <a:ea typeface="新細明體" charset="-120"/>
              </a:rPr>
              <a:t>Hadoop</a:t>
            </a:r>
            <a:r>
              <a:rPr lang="zh-TW" altLang="en-US" sz="1300" dirty="0" smtClean="0">
                <a:ea typeface="新細明體" charset="-120"/>
              </a:rPr>
              <a:t>巨量分析平台有研究興趣，</a:t>
            </a:r>
            <a:endParaRPr lang="en-US" altLang="zh-TW" sz="1300" dirty="0" smtClean="0">
              <a:ea typeface="新細明體" charset="-120"/>
            </a:endParaRPr>
          </a:p>
          <a:p>
            <a:r>
              <a:rPr lang="en-US" altLang="zh-TW" sz="1300" dirty="0" smtClean="0">
                <a:ea typeface="新細明體" charset="-120"/>
              </a:rPr>
              <a:t>about.me/</a:t>
            </a:r>
            <a:r>
              <a:rPr lang="en-US" altLang="zh-TW" sz="1300" dirty="0" err="1" smtClean="0">
                <a:ea typeface="新細明體" charset="-120"/>
              </a:rPr>
              <a:t>hcchen</a:t>
            </a:r>
            <a:r>
              <a:rPr lang="en-US" altLang="zh-TW" sz="1300" dirty="0" smtClean="0">
                <a:ea typeface="新細明體" charset="-120"/>
              </a:rPr>
              <a:t> </a:t>
            </a:r>
            <a:r>
              <a:rPr lang="zh-TW" altLang="en-US" sz="1300" dirty="0" smtClean="0">
                <a:ea typeface="新細明體" charset="-120"/>
              </a:rPr>
              <a:t>網站 有我社群聯路方式，若各位有相同興趣可以一同研究討論。</a:t>
            </a:r>
            <a:endParaRPr lang="en-US" altLang="zh-TW" sz="1300" dirty="0" smtClean="0">
              <a:ea typeface="新細明體" charset="-120"/>
            </a:endParaRPr>
          </a:p>
          <a:p>
            <a:r>
              <a:rPr lang="en-US" altLang="zh-TW" sz="1300" dirty="0" smtClean="0">
                <a:ea typeface="新細明體" charset="-120"/>
              </a:rPr>
              <a:t>============================================</a:t>
            </a:r>
          </a:p>
          <a:p>
            <a:r>
              <a:rPr lang="en-US" altLang="zh-TW" sz="1300" dirty="0" smtClean="0">
                <a:ea typeface="新細明體" charset="-120"/>
              </a:rPr>
              <a:t>Allen is a native of Taiwan and has lived in Taipei City since 2002.</a:t>
            </a:r>
          </a:p>
          <a:p>
            <a:r>
              <a:rPr lang="en-US" altLang="zh-TW" sz="1300" dirty="0" smtClean="0">
                <a:ea typeface="新細明體" charset="-120"/>
              </a:rPr>
              <a:t>Allen received the master of science in traffic engineering at National Taiwan University(NTU) on June 2000.</a:t>
            </a:r>
          </a:p>
          <a:p>
            <a:r>
              <a:rPr lang="en-US" altLang="zh-TW" sz="1300" dirty="0" smtClean="0">
                <a:ea typeface="新細明體" charset="-120"/>
              </a:rPr>
              <a:t>I am  a technical manager at </a:t>
            </a:r>
            <a:r>
              <a:rPr lang="en-US" altLang="zh-TW" sz="1300" dirty="0" err="1" smtClean="0">
                <a:ea typeface="新細明體" charset="-120"/>
              </a:rPr>
              <a:t>Asiatek</a:t>
            </a:r>
            <a:r>
              <a:rPr lang="en-US" altLang="zh-TW" sz="1300" dirty="0" smtClean="0">
                <a:ea typeface="新細明體" charset="-120"/>
              </a:rPr>
              <a:t> Inc.  which is a professional OBU(on-board unit) manufacturing </a:t>
            </a:r>
          </a:p>
          <a:p>
            <a:r>
              <a:rPr lang="en-US" altLang="zh-TW" sz="1300" dirty="0" smtClean="0">
                <a:ea typeface="新細明體" charset="-120"/>
              </a:rPr>
              <a:t>and ITS system integration leading company. </a:t>
            </a:r>
          </a:p>
          <a:p>
            <a:r>
              <a:rPr lang="en-US" altLang="zh-TW" sz="1300" dirty="0" smtClean="0">
                <a:ea typeface="新細明體" charset="-120"/>
              </a:rPr>
              <a:t>Allen also study the Degree Program of Computer </a:t>
            </a:r>
            <a:r>
              <a:rPr lang="en-US" altLang="zh-TW" sz="1300" dirty="0" err="1" smtClean="0">
                <a:ea typeface="新細明體" charset="-120"/>
              </a:rPr>
              <a:t>Sicence</a:t>
            </a:r>
            <a:r>
              <a:rPr lang="en-US" altLang="zh-TW" sz="1300" dirty="0" smtClean="0">
                <a:ea typeface="新細明體" charset="-120"/>
              </a:rPr>
              <a:t> Colleges at National </a:t>
            </a:r>
            <a:r>
              <a:rPr lang="en-US" altLang="zh-TW" sz="1300" dirty="0" err="1" smtClean="0">
                <a:ea typeface="新細明體" charset="-120"/>
              </a:rPr>
              <a:t>Chiao</a:t>
            </a:r>
            <a:r>
              <a:rPr lang="en-US" altLang="zh-TW" sz="1300" dirty="0" smtClean="0">
                <a:ea typeface="新細明體" charset="-120"/>
              </a:rPr>
              <a:t> Tung University(NCTU) </a:t>
            </a:r>
          </a:p>
          <a:p>
            <a:r>
              <a:rPr lang="en-US" altLang="zh-TW" sz="1300" dirty="0" smtClean="0">
                <a:ea typeface="新細明體" charset="-120"/>
              </a:rPr>
              <a:t>My Skills:10  years ITS experience at </a:t>
            </a:r>
            <a:r>
              <a:rPr lang="en-US" altLang="zh-TW" sz="1300" dirty="0" err="1" smtClean="0">
                <a:ea typeface="新細明體" charset="-120"/>
              </a:rPr>
              <a:t>Asiatek</a:t>
            </a:r>
            <a:r>
              <a:rPr lang="en-US" altLang="zh-TW" sz="1300" dirty="0" smtClean="0">
                <a:ea typeface="新細明體" charset="-120"/>
              </a:rPr>
              <a:t> Inc.</a:t>
            </a:r>
          </a:p>
          <a:p>
            <a:r>
              <a:rPr lang="en-US" altLang="zh-TW" sz="1300" dirty="0" smtClean="0">
                <a:ea typeface="新細明體" charset="-120"/>
              </a:rPr>
              <a:t>10 years Transportation Planning</a:t>
            </a:r>
          </a:p>
          <a:p>
            <a:r>
              <a:rPr lang="en-US" altLang="zh-TW" sz="1300" dirty="0" smtClean="0">
                <a:ea typeface="新細明體" charset="-120"/>
              </a:rPr>
              <a:t>5 years Java Programming</a:t>
            </a:r>
          </a:p>
          <a:p>
            <a:r>
              <a:rPr lang="en-US" altLang="zh-TW" sz="1300" dirty="0" smtClean="0">
                <a:ea typeface="新細明體" charset="-120"/>
              </a:rPr>
              <a:t>5 years Project Management</a:t>
            </a:r>
          </a:p>
          <a:p>
            <a:r>
              <a:rPr lang="en-US" altLang="zh-TW" sz="1300" dirty="0" smtClean="0">
                <a:ea typeface="新細明體" charset="-120"/>
              </a:rPr>
              <a:t>My  research  interest focus on </a:t>
            </a:r>
            <a:r>
              <a:rPr lang="en-US" altLang="zh-TW" sz="1300" dirty="0" err="1" smtClean="0">
                <a:ea typeface="新細明體" charset="-120"/>
              </a:rPr>
              <a:t>hadoop</a:t>
            </a:r>
            <a:r>
              <a:rPr lang="en-US" altLang="zh-TW" sz="1300" dirty="0" smtClean="0">
                <a:ea typeface="新細明體" charset="-120"/>
              </a:rPr>
              <a:t>, ITS and Java</a:t>
            </a:r>
          </a:p>
          <a:p>
            <a:r>
              <a:rPr lang="en-US" altLang="zh-TW" sz="1300" dirty="0" smtClean="0">
                <a:ea typeface="新細明體" charset="-120"/>
              </a:rPr>
              <a:t>If you want to know more about me, you can visit the website.</a:t>
            </a:r>
          </a:p>
          <a:p>
            <a:r>
              <a:rPr lang="en-US" altLang="zh-TW" sz="1300" dirty="0" smtClean="0">
                <a:ea typeface="新細明體" charset="-120"/>
                <a:hlinkClick r:id="rId3"/>
              </a:rPr>
              <a:t>http://about.me/hcchen</a:t>
            </a:r>
            <a:endParaRPr lang="en-US" altLang="zh-TW" sz="1300" dirty="0" smtClean="0">
              <a:ea typeface="新細明體" charset="-120"/>
            </a:endParaRPr>
          </a:p>
          <a:p>
            <a:r>
              <a:rPr lang="en-US" altLang="zh-TW" sz="1300" dirty="0" smtClean="0">
                <a:ea typeface="新細明體" charset="-120"/>
              </a:rPr>
              <a:t>If you want to know me more , you can visit the my </a:t>
            </a:r>
            <a:r>
              <a:rPr lang="en-US" altLang="zh-TW" sz="1300" dirty="0" err="1" smtClean="0">
                <a:ea typeface="新細明體" charset="-120"/>
              </a:rPr>
              <a:t>aboutme</a:t>
            </a:r>
            <a:r>
              <a:rPr lang="en-US" altLang="zh-TW" sz="1300" dirty="0" smtClean="0">
                <a:ea typeface="新細明體" charset="-120"/>
              </a:rPr>
              <a:t> website</a:t>
            </a:r>
          </a:p>
          <a:p>
            <a:endParaRPr lang="en-US" altLang="zh-TW" sz="1300" dirty="0" smtClean="0">
              <a:ea typeface="新細明體" charset="-120"/>
            </a:endParaRPr>
          </a:p>
          <a:p>
            <a:endParaRPr lang="en-US" altLang="zh-TW" sz="1300" dirty="0" smtClean="0">
              <a:ea typeface="新細明體" charset="-120"/>
            </a:endParaRPr>
          </a:p>
          <a:p>
            <a:endParaRPr lang="en-US" altLang="zh-TW" sz="1300" dirty="0" smtClean="0">
              <a:ea typeface="新細明體" charset="-120"/>
            </a:endParaRPr>
          </a:p>
        </p:txBody>
      </p:sp>
      <p:sp>
        <p:nvSpPr>
          <p:cNvPr id="18435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defTabSz="920750"/>
            <a:fld id="{4C85DD06-4E33-4B0A-91AC-084A57514298}" type="slidenum">
              <a:rPr lang="en-US" altLang="zh-TW" smtClean="0">
                <a:ea typeface="新細明體" charset="-120"/>
              </a:rPr>
              <a:pPr defTabSz="920750"/>
              <a:t>2</a:t>
            </a:fld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448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745288" y="6248400"/>
            <a:ext cx="1636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Text Box 22"/>
          <p:cNvSpPr txBox="1">
            <a:spLocks noChangeArrowheads="1"/>
          </p:cNvSpPr>
          <p:nvPr userDrawn="1"/>
        </p:nvSpPr>
        <p:spPr bwMode="auto">
          <a:xfrm>
            <a:off x="5364163" y="6597650"/>
            <a:ext cx="4008437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defRPr/>
            </a:pPr>
            <a:r>
              <a:rPr kumimoji="1" lang="en-US" altLang="zh-TW" sz="900" b="0" i="1" dirty="0">
                <a:solidFill>
                  <a:schemeClr val="tx2"/>
                </a:solidFill>
                <a:ea typeface="標楷體" pitchFamily="65" charset="-120"/>
              </a:rPr>
              <a:t>	</a:t>
            </a:r>
            <a:r>
              <a:rPr kumimoji="1" lang="en-US" altLang="zh-TW" sz="900" b="0" i="1" dirty="0">
                <a:solidFill>
                  <a:schemeClr val="tx2"/>
                </a:solidFill>
                <a:latin typeface="Arial Narrow" pitchFamily="34" charset="0"/>
                <a:ea typeface="標楷體" pitchFamily="65" charset="-120"/>
              </a:rPr>
              <a:t>		                           </a:t>
            </a:r>
          </a:p>
        </p:txBody>
      </p:sp>
      <p:sp>
        <p:nvSpPr>
          <p:cNvPr id="7" name="Line 28"/>
          <p:cNvSpPr>
            <a:spLocks noChangeShapeType="1"/>
          </p:cNvSpPr>
          <p:nvPr userDrawn="1"/>
        </p:nvSpPr>
        <p:spPr bwMode="auto">
          <a:xfrm>
            <a:off x="379040" y="609600"/>
            <a:ext cx="8153400" cy="11088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28800" y="1981200"/>
            <a:ext cx="5257800" cy="114300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18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875213" y="3581400"/>
            <a:ext cx="3887787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7B220-CC72-437F-8166-731EE3CD7951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FCF06-E0AD-48A7-BC93-84AA80E04DFF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5AE6-D474-4D80-A5DF-62BB06848869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0AAB-B454-42AA-99E0-AE561D917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370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5AE6-D474-4D80-A5DF-62BB06848869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0AAB-B454-42AA-99E0-AE561D917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68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5AE6-D474-4D80-A5DF-62BB06848869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0AAB-B454-42AA-99E0-AE561D917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248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5AE6-D474-4D80-A5DF-62BB06848869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0AAB-B454-42AA-99E0-AE561D917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2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5AE6-D474-4D80-A5DF-62BB06848869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0AAB-B454-42AA-99E0-AE561D917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981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5AE6-D474-4D80-A5DF-62BB06848869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0AAB-B454-42AA-99E0-AE561D917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755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5AE6-D474-4D80-A5DF-62BB06848869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0AAB-B454-42AA-99E0-AE561D917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696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5AE6-D474-4D80-A5DF-62BB06848869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0AAB-B454-42AA-99E0-AE561D917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85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908720"/>
            <a:ext cx="7772400" cy="52578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230E0-1ED2-4240-8F51-08815965066F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5AE6-D474-4D80-A5DF-62BB06848869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0AAB-B454-42AA-99E0-AE561D917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574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5AE6-D474-4D80-A5DF-62BB06848869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0AAB-B454-42AA-99E0-AE561D917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989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5AE6-D474-4D80-A5DF-62BB06848869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0AAB-B454-42AA-99E0-AE561D917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73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C815A-023A-454C-B3FF-5BDAC4097892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8382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4B317-0021-4003-BD5D-E671EA22EFA6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AC21C-79EC-4727-A16E-F57928CEF165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E2A3E-5FD8-4FCC-8D46-8A2B1573C716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F6282-4C93-4537-8C6F-6737012AFD42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FEA3F-0979-4A98-8535-29ECB39D8FEA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F2F9A-26F9-4DDC-80C1-1FA397C81217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7" descr="上條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7144" name="Text Box 24"/>
          <p:cNvSpPr txBox="1">
            <a:spLocks noChangeArrowheads="1"/>
          </p:cNvSpPr>
          <p:nvPr userDrawn="1"/>
        </p:nvSpPr>
        <p:spPr bwMode="auto">
          <a:xfrm>
            <a:off x="0" y="6629400"/>
            <a:ext cx="396240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>
              <a:defRPr/>
            </a:pPr>
            <a:r>
              <a:rPr kumimoji="1" lang="en-US" altLang="zh-TW" sz="900" b="0" i="1" dirty="0">
                <a:solidFill>
                  <a:srgbClr val="000000"/>
                </a:solidFill>
                <a:ea typeface="標楷體" pitchFamily="65" charset="-120"/>
              </a:rPr>
              <a:t>	</a:t>
            </a:r>
            <a:r>
              <a:rPr kumimoji="1" lang="en-US" altLang="zh-TW" sz="900" b="0" i="1" dirty="0">
                <a:solidFill>
                  <a:srgbClr val="000000"/>
                </a:solidFill>
                <a:latin typeface="Arial Narrow" pitchFamily="34" charset="0"/>
                <a:ea typeface="標楷體" pitchFamily="65" charset="-120"/>
              </a:rPr>
              <a:t>                           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382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按一下以編輯母片本文樣式</a:t>
            </a:r>
          </a:p>
          <a:p>
            <a:pPr lvl="1"/>
            <a:r>
              <a:rPr lang="zh-TW" altLang="en-US" dirty="0" smtClean="0"/>
              <a:t>第二層</a:t>
            </a:r>
            <a:endParaRPr lang="zh-TW" altLang="zh-TW" dirty="0" smtClean="0"/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zh-TW" dirty="0" smtClean="0"/>
          </a:p>
        </p:txBody>
      </p:sp>
      <p:sp>
        <p:nvSpPr>
          <p:cNvPr id="5171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8400" y="6629400"/>
            <a:ext cx="1905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800" b="0">
                <a:solidFill>
                  <a:srgbClr val="000000"/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97501E37-5B07-4550-B043-03C44240B94F}" type="slidenum">
              <a:rPr lang="zh-TW" altLang="zh-TW"/>
              <a:pPr>
                <a:defRPr/>
              </a:pPr>
              <a:t>‹#›</a:t>
            </a:fld>
            <a:endParaRPr lang="zh-TW" altLang="zh-TW"/>
          </a:p>
        </p:txBody>
      </p:sp>
      <p:sp>
        <p:nvSpPr>
          <p:cNvPr id="517129" name="Rectangle 9"/>
          <p:cNvSpPr>
            <a:spLocks noChangeArrowheads="1"/>
          </p:cNvSpPr>
          <p:nvPr/>
        </p:nvSpPr>
        <p:spPr bwMode="auto">
          <a:xfrm>
            <a:off x="6745288" y="6248400"/>
            <a:ext cx="1636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7141" name="Rectangle 21"/>
          <p:cNvSpPr>
            <a:spLocks noChangeArrowheads="1"/>
          </p:cNvSpPr>
          <p:nvPr userDrawn="1"/>
        </p:nvSpPr>
        <p:spPr bwMode="auto">
          <a:xfrm>
            <a:off x="0" y="990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17166" name="Line 46"/>
          <p:cNvSpPr>
            <a:spLocks noChangeShapeType="1"/>
          </p:cNvSpPr>
          <p:nvPr userDrawn="1"/>
        </p:nvSpPr>
        <p:spPr bwMode="auto">
          <a:xfrm>
            <a:off x="0" y="66294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400" b="1">
          <a:solidFill>
            <a:srgbClr val="33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SzPct val="50000"/>
        <a:buFont typeface="Wingdings" pitchFamily="2" charset="2"/>
        <a:buChar char="u"/>
        <a:defRPr kumimoji="1" sz="2200" b="1">
          <a:solidFill>
            <a:srgbClr val="3333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­"/>
        <a:defRPr kumimoji="1" sz="2000" b="1">
          <a:solidFill>
            <a:srgbClr val="333399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000" b="1">
          <a:solidFill>
            <a:srgbClr val="333399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600" b="1">
          <a:solidFill>
            <a:srgbClr val="333399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600" b="1">
          <a:solidFill>
            <a:srgbClr val="3333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600" b="1">
          <a:solidFill>
            <a:srgbClr val="3333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600" b="1">
          <a:solidFill>
            <a:srgbClr val="3333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600" b="1">
          <a:solidFill>
            <a:srgbClr val="333399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5AE6-D474-4D80-A5DF-62BB06848869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A0AAB-B454-42AA-99E0-AE561D917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95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79512" y="1981200"/>
            <a:ext cx="885698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solidFill>
                  <a:srgbClr val="005C63"/>
                </a:solidFill>
                <a:cs typeface="Arial" charset="0"/>
              </a:rPr>
              <a:t/>
            </a:r>
            <a:br>
              <a:rPr lang="en-US" altLang="zh-TW" dirty="0" smtClean="0">
                <a:solidFill>
                  <a:srgbClr val="005C63"/>
                </a:solidFill>
                <a:cs typeface="Arial" charset="0"/>
              </a:rPr>
            </a:br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 協 昌</a:t>
            </a:r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800" dirty="0" smtClean="0"/>
              <a:t>Chen Hsieh-Chang</a:t>
            </a:r>
            <a:endParaRPr lang="zh-TW" altLang="en-US" sz="2800" dirty="0" smtClean="0">
              <a:solidFill>
                <a:srgbClr val="005C63"/>
              </a:solidFill>
              <a:cs typeface="Arial" charset="0"/>
            </a:endParaRPr>
          </a:p>
        </p:txBody>
      </p:sp>
      <p:sp>
        <p:nvSpPr>
          <p:cNvPr id="92877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99792" y="3789040"/>
            <a:ext cx="3887787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altLang="zh-TW" dirty="0" smtClean="0">
              <a:solidFill>
                <a:srgbClr val="005C63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dirty="0" smtClean="0">
              <a:solidFill>
                <a:srgbClr val="005C63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2600" dirty="0" smtClean="0">
              <a:solidFill>
                <a:srgbClr val="005C6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600" dirty="0" err="1" smtClean="0">
                <a:solidFill>
                  <a:srgbClr val="005C63"/>
                </a:solidFill>
                <a:latin typeface="+mj-lt"/>
                <a:cs typeface="Arial" charset="0"/>
              </a:rPr>
              <a:t>AllenChen</a:t>
            </a:r>
            <a:endParaRPr lang="en-US" altLang="zh-TW" sz="2600" dirty="0" smtClean="0">
              <a:solidFill>
                <a:srgbClr val="005C63"/>
              </a:solidFill>
              <a:latin typeface="+mj-lt"/>
              <a:cs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600" dirty="0" smtClean="0">
                <a:solidFill>
                  <a:srgbClr val="005C63"/>
                </a:solidFill>
                <a:latin typeface="+mj-lt"/>
                <a:cs typeface="Arial" charset="0"/>
              </a:rPr>
              <a:t>2017/06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dirty="0" smtClean="0">
              <a:solidFill>
                <a:srgbClr val="005C63"/>
              </a:solidFill>
              <a:cs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1741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7411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CCCFA425-ECC3-4E65-B405-BDE1AF45B5FC}" type="slidenum">
              <a:rPr lang="en-US" altLang="zh-TW" smtClean="0">
                <a:ea typeface="新細明體" charset="-120"/>
              </a:rPr>
              <a:pPr/>
              <a:t>2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17412" name="Picture 4" descr="C:\Users\AllenChen\Dropbox\Public\2013ITS Congress Japan\簡報\簡報素材\about.m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6350" y="23813"/>
            <a:ext cx="9150350" cy="683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73428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5562600" cy="457200"/>
          </a:xfrm>
        </p:spPr>
        <p:txBody>
          <a:bodyPr/>
          <a:lstStyle/>
          <a:p>
            <a:r>
              <a:rPr lang="en-US" altLang="zh-TW" dirty="0" smtClean="0">
                <a:latin typeface="+mj-ea"/>
              </a:rPr>
              <a:t>SWOT</a:t>
            </a:r>
            <a:r>
              <a:rPr lang="zh-TW" altLang="en-US" dirty="0" smtClean="0">
                <a:latin typeface="+mj-ea"/>
              </a:rPr>
              <a:t>分析</a:t>
            </a:r>
            <a:endParaRPr lang="zh-TW" altLang="en-US" dirty="0">
              <a:latin typeface="+mj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230E0-1ED2-4240-8F51-08815965066F}" type="slidenum">
              <a:rPr lang="zh-TW" altLang="zh-TW" smtClean="0">
                <a:latin typeface="+mj-ea"/>
                <a:ea typeface="+mj-ea"/>
              </a:rPr>
              <a:pPr>
                <a:defRPr/>
              </a:pPr>
              <a:t>3</a:t>
            </a:fld>
            <a:endParaRPr lang="zh-TW" altLang="zh-TW">
              <a:latin typeface="+mj-ea"/>
              <a:ea typeface="+mj-ea"/>
            </a:endParaRPr>
          </a:p>
        </p:txBody>
      </p:sp>
      <p:grpSp>
        <p:nvGrpSpPr>
          <p:cNvPr id="5" name="组合 66"/>
          <p:cNvGrpSpPr/>
          <p:nvPr/>
        </p:nvGrpSpPr>
        <p:grpSpPr>
          <a:xfrm>
            <a:off x="2687706" y="3006118"/>
            <a:ext cx="1837556" cy="1832160"/>
            <a:chOff x="4923532" y="2276872"/>
            <a:chExt cx="2060748" cy="2054696"/>
          </a:xfrm>
        </p:grpSpPr>
        <p:sp>
          <p:nvSpPr>
            <p:cNvPr id="6" name="泪滴形 1"/>
            <p:cNvSpPr/>
            <p:nvPr/>
          </p:nvSpPr>
          <p:spPr>
            <a:xfrm>
              <a:off x="4923532" y="2382416"/>
              <a:ext cx="1949152" cy="1949152"/>
            </a:xfrm>
            <a:custGeom>
              <a:avLst/>
              <a:gdLst/>
              <a:ahLst/>
              <a:cxnLst/>
              <a:rect l="l" t="t" r="r" b="b"/>
              <a:pathLst>
                <a:path w="3384376" h="3384376">
                  <a:moveTo>
                    <a:pt x="1692188" y="504056"/>
                  </a:moveTo>
                  <a:cubicBezTo>
                    <a:pt x="1036001" y="504056"/>
                    <a:pt x="504056" y="1036001"/>
                    <a:pt x="504056" y="1692188"/>
                  </a:cubicBezTo>
                  <a:cubicBezTo>
                    <a:pt x="504056" y="2348375"/>
                    <a:pt x="1036001" y="2880320"/>
                    <a:pt x="1692188" y="2880320"/>
                  </a:cubicBezTo>
                  <a:cubicBezTo>
                    <a:pt x="2348375" y="2880320"/>
                    <a:pt x="2880320" y="2348375"/>
                    <a:pt x="2880320" y="1692188"/>
                  </a:cubicBezTo>
                  <a:lnTo>
                    <a:pt x="2880320" y="504056"/>
                  </a:lnTo>
                  <a:close/>
                  <a:moveTo>
                    <a:pt x="1692188" y="0"/>
                  </a:moveTo>
                  <a:lnTo>
                    <a:pt x="3384376" y="0"/>
                  </a:lnTo>
                  <a:lnTo>
                    <a:pt x="3384376" y="1692188"/>
                  </a:lnTo>
                  <a:cubicBezTo>
                    <a:pt x="3384376" y="2626758"/>
                    <a:pt x="2626758" y="3384376"/>
                    <a:pt x="1692188" y="3384376"/>
                  </a:cubicBezTo>
                  <a:cubicBezTo>
                    <a:pt x="757618" y="3384376"/>
                    <a:pt x="0" y="2626758"/>
                    <a:pt x="0" y="1692188"/>
                  </a:cubicBezTo>
                  <a:cubicBezTo>
                    <a:pt x="0" y="757618"/>
                    <a:pt x="757618" y="0"/>
                    <a:pt x="1692188" y="0"/>
                  </a:cubicBezTo>
                  <a:close/>
                </a:path>
              </a:pathLst>
            </a:custGeom>
            <a:gradFill flip="none" rotWithShape="1">
              <a:gsLst>
                <a:gs pos="27000">
                  <a:srgbClr val="FF7711"/>
                </a:gs>
                <a:gs pos="59000">
                  <a:srgbClr val="FFAA01"/>
                </a:gs>
                <a:gs pos="100000">
                  <a:srgbClr val="FECE02"/>
                </a:gs>
                <a:gs pos="0">
                  <a:srgbClr val="C73E01"/>
                </a:gs>
                <a:gs pos="80000">
                  <a:srgbClr val="FFC000"/>
                </a:gs>
              </a:gsLst>
              <a:lin ang="0" scaled="1"/>
              <a:tileRect/>
            </a:gradFill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7" name="泪滴形 1"/>
            <p:cNvSpPr/>
            <p:nvPr/>
          </p:nvSpPr>
          <p:spPr>
            <a:xfrm>
              <a:off x="5035128" y="2276872"/>
              <a:ext cx="1949152" cy="1949152"/>
            </a:xfrm>
            <a:custGeom>
              <a:avLst/>
              <a:gdLst/>
              <a:ahLst/>
              <a:cxnLst/>
              <a:rect l="l" t="t" r="r" b="b"/>
              <a:pathLst>
                <a:path w="3384376" h="3384376">
                  <a:moveTo>
                    <a:pt x="1692188" y="504056"/>
                  </a:moveTo>
                  <a:cubicBezTo>
                    <a:pt x="1036001" y="504056"/>
                    <a:pt x="504056" y="1036001"/>
                    <a:pt x="504056" y="1692188"/>
                  </a:cubicBezTo>
                  <a:cubicBezTo>
                    <a:pt x="504056" y="2348375"/>
                    <a:pt x="1036001" y="2880320"/>
                    <a:pt x="1692188" y="2880320"/>
                  </a:cubicBezTo>
                  <a:cubicBezTo>
                    <a:pt x="2348375" y="2880320"/>
                    <a:pt x="2880320" y="2348375"/>
                    <a:pt x="2880320" y="1692188"/>
                  </a:cubicBezTo>
                  <a:lnTo>
                    <a:pt x="2880320" y="504056"/>
                  </a:lnTo>
                  <a:close/>
                  <a:moveTo>
                    <a:pt x="1692188" y="0"/>
                  </a:moveTo>
                  <a:lnTo>
                    <a:pt x="3384376" y="0"/>
                  </a:lnTo>
                  <a:lnTo>
                    <a:pt x="3384376" y="1692188"/>
                  </a:lnTo>
                  <a:cubicBezTo>
                    <a:pt x="3384376" y="2626758"/>
                    <a:pt x="2626758" y="3384376"/>
                    <a:pt x="1692188" y="3384376"/>
                  </a:cubicBezTo>
                  <a:cubicBezTo>
                    <a:pt x="757618" y="3384376"/>
                    <a:pt x="0" y="2626758"/>
                    <a:pt x="0" y="1692188"/>
                  </a:cubicBezTo>
                  <a:cubicBezTo>
                    <a:pt x="0" y="757618"/>
                    <a:pt x="757618" y="0"/>
                    <a:pt x="1692188" y="0"/>
                  </a:cubicBezTo>
                  <a:close/>
                </a:path>
              </a:pathLst>
            </a:custGeom>
            <a:gradFill flip="none" rotWithShape="1">
              <a:gsLst>
                <a:gs pos="27000">
                  <a:srgbClr val="FF7711"/>
                </a:gs>
                <a:gs pos="59000">
                  <a:srgbClr val="FFAA01"/>
                </a:gs>
                <a:gs pos="100000">
                  <a:srgbClr val="FECE02"/>
                </a:gs>
                <a:gs pos="0">
                  <a:srgbClr val="C73E01"/>
                </a:gs>
                <a:gs pos="80000">
                  <a:srgbClr val="FFC000"/>
                </a:gs>
              </a:gsLst>
              <a:lin ang="10800000" scaled="1"/>
              <a:tileRect/>
            </a:gradFill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8" name="泪滴形 1"/>
            <p:cNvSpPr/>
            <p:nvPr/>
          </p:nvSpPr>
          <p:spPr>
            <a:xfrm>
              <a:off x="5212281" y="2276872"/>
              <a:ext cx="1771999" cy="1007429"/>
            </a:xfrm>
            <a:custGeom>
              <a:avLst/>
              <a:gdLst/>
              <a:ahLst/>
              <a:cxnLst/>
              <a:rect l="l" t="t" r="r" b="b"/>
              <a:pathLst>
                <a:path w="1771999" h="1007429">
                  <a:moveTo>
                    <a:pt x="797423" y="0"/>
                  </a:moveTo>
                  <a:lnTo>
                    <a:pt x="1771999" y="0"/>
                  </a:lnTo>
                  <a:lnTo>
                    <a:pt x="1771999" y="974576"/>
                  </a:lnTo>
                  <a:lnTo>
                    <a:pt x="1770340" y="1007429"/>
                  </a:lnTo>
                  <a:cubicBezTo>
                    <a:pt x="1680293" y="944072"/>
                    <a:pt x="1584156" y="885326"/>
                    <a:pt x="1481700" y="833308"/>
                  </a:cubicBezTo>
                  <a:lnTo>
                    <a:pt x="1481700" y="290299"/>
                  </a:lnTo>
                  <a:lnTo>
                    <a:pt x="797423" y="290299"/>
                  </a:lnTo>
                  <a:cubicBezTo>
                    <a:pt x="626144" y="290299"/>
                    <a:pt x="469563" y="353229"/>
                    <a:pt x="351465" y="459450"/>
                  </a:cubicBezTo>
                  <a:cubicBezTo>
                    <a:pt x="236922" y="439028"/>
                    <a:pt x="119532" y="425171"/>
                    <a:pt x="0" y="416700"/>
                  </a:cubicBezTo>
                  <a:cubicBezTo>
                    <a:pt x="175048" y="164401"/>
                    <a:pt x="467037" y="0"/>
                    <a:pt x="797423" y="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ysClr val="window" lastClr="FFFFFF">
                    <a:alpha val="50000"/>
                  </a:sysClr>
                </a:gs>
                <a:gs pos="69000">
                  <a:sysClr val="window" lastClr="FFFFFF">
                    <a:alpha val="0"/>
                  </a:sysClr>
                </a:gs>
              </a:gsLst>
              <a:lin ang="16200000" scaled="1"/>
              <a:tileRect/>
            </a:gradFill>
            <a:ln w="3175" cap="flat" cmpd="sng" algn="ctr">
              <a:gradFill flip="none" rotWithShape="1">
                <a:gsLst>
                  <a:gs pos="0">
                    <a:sysClr val="window" lastClr="FFFFFF"/>
                  </a:gs>
                  <a:gs pos="76000">
                    <a:sysClr val="window" lastClr="FFFFFF">
                      <a:alpha val="0"/>
                    </a:sysClr>
                  </a:gs>
                </a:gsLst>
                <a:lin ang="16200000" scaled="1"/>
                <a:tileRect/>
              </a:gra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9" name="组合 70"/>
          <p:cNvGrpSpPr/>
          <p:nvPr/>
        </p:nvGrpSpPr>
        <p:grpSpPr>
          <a:xfrm rot="5400000">
            <a:off x="2680116" y="1158560"/>
            <a:ext cx="1837556" cy="1832160"/>
            <a:chOff x="4923532" y="2276872"/>
            <a:chExt cx="2060748" cy="2054696"/>
          </a:xfrm>
        </p:grpSpPr>
        <p:sp>
          <p:nvSpPr>
            <p:cNvPr id="10" name="泪滴形 1"/>
            <p:cNvSpPr/>
            <p:nvPr/>
          </p:nvSpPr>
          <p:spPr>
            <a:xfrm>
              <a:off x="4923532" y="2382416"/>
              <a:ext cx="1949152" cy="1949152"/>
            </a:xfrm>
            <a:custGeom>
              <a:avLst/>
              <a:gdLst/>
              <a:ahLst/>
              <a:cxnLst/>
              <a:rect l="l" t="t" r="r" b="b"/>
              <a:pathLst>
                <a:path w="3384376" h="3384376">
                  <a:moveTo>
                    <a:pt x="1692188" y="504056"/>
                  </a:moveTo>
                  <a:cubicBezTo>
                    <a:pt x="1036001" y="504056"/>
                    <a:pt x="504056" y="1036001"/>
                    <a:pt x="504056" y="1692188"/>
                  </a:cubicBezTo>
                  <a:cubicBezTo>
                    <a:pt x="504056" y="2348375"/>
                    <a:pt x="1036001" y="2880320"/>
                    <a:pt x="1692188" y="2880320"/>
                  </a:cubicBezTo>
                  <a:cubicBezTo>
                    <a:pt x="2348375" y="2880320"/>
                    <a:pt x="2880320" y="2348375"/>
                    <a:pt x="2880320" y="1692188"/>
                  </a:cubicBezTo>
                  <a:lnTo>
                    <a:pt x="2880320" y="504056"/>
                  </a:lnTo>
                  <a:close/>
                  <a:moveTo>
                    <a:pt x="1692188" y="0"/>
                  </a:moveTo>
                  <a:lnTo>
                    <a:pt x="3384376" y="0"/>
                  </a:lnTo>
                  <a:lnTo>
                    <a:pt x="3384376" y="1692188"/>
                  </a:lnTo>
                  <a:cubicBezTo>
                    <a:pt x="3384376" y="2626758"/>
                    <a:pt x="2626758" y="3384376"/>
                    <a:pt x="1692188" y="3384376"/>
                  </a:cubicBezTo>
                  <a:cubicBezTo>
                    <a:pt x="757618" y="3384376"/>
                    <a:pt x="0" y="2626758"/>
                    <a:pt x="0" y="1692188"/>
                  </a:cubicBezTo>
                  <a:cubicBezTo>
                    <a:pt x="0" y="757618"/>
                    <a:pt x="757618" y="0"/>
                    <a:pt x="1692188" y="0"/>
                  </a:cubicBezTo>
                  <a:close/>
                </a:path>
              </a:pathLst>
            </a:custGeom>
            <a:gradFill flip="none" rotWithShape="1">
              <a:gsLst>
                <a:gs pos="18000">
                  <a:srgbClr val="119707"/>
                </a:gs>
                <a:gs pos="67000">
                  <a:srgbClr val="8AD53F"/>
                </a:gs>
                <a:gs pos="100000">
                  <a:srgbClr val="BCEB6F"/>
                </a:gs>
              </a:gsLst>
              <a:lin ang="0" scaled="1"/>
              <a:tileRect/>
            </a:gra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1" name="泪滴形 1"/>
            <p:cNvSpPr/>
            <p:nvPr/>
          </p:nvSpPr>
          <p:spPr>
            <a:xfrm>
              <a:off x="5035128" y="2276872"/>
              <a:ext cx="1949152" cy="1949152"/>
            </a:xfrm>
            <a:custGeom>
              <a:avLst/>
              <a:gdLst/>
              <a:ahLst/>
              <a:cxnLst/>
              <a:rect l="l" t="t" r="r" b="b"/>
              <a:pathLst>
                <a:path w="3384376" h="3384376">
                  <a:moveTo>
                    <a:pt x="1692188" y="504056"/>
                  </a:moveTo>
                  <a:cubicBezTo>
                    <a:pt x="1036001" y="504056"/>
                    <a:pt x="504056" y="1036001"/>
                    <a:pt x="504056" y="1692188"/>
                  </a:cubicBezTo>
                  <a:cubicBezTo>
                    <a:pt x="504056" y="2348375"/>
                    <a:pt x="1036001" y="2880320"/>
                    <a:pt x="1692188" y="2880320"/>
                  </a:cubicBezTo>
                  <a:cubicBezTo>
                    <a:pt x="2348375" y="2880320"/>
                    <a:pt x="2880320" y="2348375"/>
                    <a:pt x="2880320" y="1692188"/>
                  </a:cubicBezTo>
                  <a:lnTo>
                    <a:pt x="2880320" y="504056"/>
                  </a:lnTo>
                  <a:close/>
                  <a:moveTo>
                    <a:pt x="1692188" y="0"/>
                  </a:moveTo>
                  <a:lnTo>
                    <a:pt x="3384376" y="0"/>
                  </a:lnTo>
                  <a:lnTo>
                    <a:pt x="3384376" y="1692188"/>
                  </a:lnTo>
                  <a:cubicBezTo>
                    <a:pt x="3384376" y="2626758"/>
                    <a:pt x="2626758" y="3384376"/>
                    <a:pt x="1692188" y="3384376"/>
                  </a:cubicBezTo>
                  <a:cubicBezTo>
                    <a:pt x="757618" y="3384376"/>
                    <a:pt x="0" y="2626758"/>
                    <a:pt x="0" y="1692188"/>
                  </a:cubicBezTo>
                  <a:cubicBezTo>
                    <a:pt x="0" y="757618"/>
                    <a:pt x="757618" y="0"/>
                    <a:pt x="1692188" y="0"/>
                  </a:cubicBezTo>
                  <a:close/>
                </a:path>
              </a:pathLst>
            </a:custGeom>
            <a:gradFill flip="none" rotWithShape="1">
              <a:gsLst>
                <a:gs pos="18000">
                  <a:srgbClr val="119707"/>
                </a:gs>
                <a:gs pos="67000">
                  <a:srgbClr val="8AD53F"/>
                </a:gs>
                <a:gs pos="100000">
                  <a:srgbClr val="BCEB6F"/>
                </a:gs>
              </a:gsLst>
              <a:lin ang="10800000" scaled="1"/>
              <a:tileRect/>
            </a:gra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2" name="泪滴形 1"/>
            <p:cNvSpPr/>
            <p:nvPr/>
          </p:nvSpPr>
          <p:spPr>
            <a:xfrm>
              <a:off x="5212281" y="2276872"/>
              <a:ext cx="1771999" cy="1007429"/>
            </a:xfrm>
            <a:custGeom>
              <a:avLst/>
              <a:gdLst/>
              <a:ahLst/>
              <a:cxnLst/>
              <a:rect l="l" t="t" r="r" b="b"/>
              <a:pathLst>
                <a:path w="1771999" h="1007429">
                  <a:moveTo>
                    <a:pt x="797423" y="0"/>
                  </a:moveTo>
                  <a:lnTo>
                    <a:pt x="1771999" y="0"/>
                  </a:lnTo>
                  <a:lnTo>
                    <a:pt x="1771999" y="974576"/>
                  </a:lnTo>
                  <a:lnTo>
                    <a:pt x="1770340" y="1007429"/>
                  </a:lnTo>
                  <a:cubicBezTo>
                    <a:pt x="1680293" y="944072"/>
                    <a:pt x="1584156" y="885326"/>
                    <a:pt x="1481700" y="833308"/>
                  </a:cubicBezTo>
                  <a:lnTo>
                    <a:pt x="1481700" y="290299"/>
                  </a:lnTo>
                  <a:lnTo>
                    <a:pt x="797423" y="290299"/>
                  </a:lnTo>
                  <a:cubicBezTo>
                    <a:pt x="626144" y="290299"/>
                    <a:pt x="469563" y="353229"/>
                    <a:pt x="351465" y="459450"/>
                  </a:cubicBezTo>
                  <a:cubicBezTo>
                    <a:pt x="236922" y="439028"/>
                    <a:pt x="119532" y="425171"/>
                    <a:pt x="0" y="416700"/>
                  </a:cubicBezTo>
                  <a:cubicBezTo>
                    <a:pt x="175048" y="164401"/>
                    <a:pt x="467037" y="0"/>
                    <a:pt x="797423" y="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ysClr val="window" lastClr="FFFFFF">
                    <a:alpha val="50000"/>
                  </a:sysClr>
                </a:gs>
                <a:gs pos="69000">
                  <a:sysClr val="window" lastClr="FFFFFF">
                    <a:alpha val="0"/>
                  </a:sysClr>
                </a:gs>
              </a:gsLst>
              <a:lin ang="16200000" scaled="1"/>
              <a:tileRect/>
            </a:gradFill>
            <a:ln w="3175" cap="flat" cmpd="sng" algn="ctr">
              <a:gradFill flip="none" rotWithShape="1">
                <a:gsLst>
                  <a:gs pos="0">
                    <a:sysClr val="window" lastClr="FFFFFF"/>
                  </a:gs>
                  <a:gs pos="76000">
                    <a:sysClr val="window" lastClr="FFFFFF">
                      <a:alpha val="0"/>
                    </a:sysClr>
                  </a:gs>
                </a:gsLst>
                <a:lin ang="16200000" scaled="1"/>
                <a:tileRect/>
              </a:gra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13" name="组合 74"/>
          <p:cNvGrpSpPr/>
          <p:nvPr/>
        </p:nvGrpSpPr>
        <p:grpSpPr>
          <a:xfrm rot="16200000">
            <a:off x="4548245" y="3008817"/>
            <a:ext cx="1837556" cy="1832160"/>
            <a:chOff x="4923532" y="2276872"/>
            <a:chExt cx="2060748" cy="2054696"/>
          </a:xfrm>
        </p:grpSpPr>
        <p:sp>
          <p:nvSpPr>
            <p:cNvPr id="14" name="泪滴形 1"/>
            <p:cNvSpPr/>
            <p:nvPr/>
          </p:nvSpPr>
          <p:spPr>
            <a:xfrm>
              <a:off x="4923532" y="2382416"/>
              <a:ext cx="1949152" cy="1949152"/>
            </a:xfrm>
            <a:custGeom>
              <a:avLst/>
              <a:gdLst/>
              <a:ahLst/>
              <a:cxnLst/>
              <a:rect l="l" t="t" r="r" b="b"/>
              <a:pathLst>
                <a:path w="3384376" h="3384376">
                  <a:moveTo>
                    <a:pt x="1692188" y="504056"/>
                  </a:moveTo>
                  <a:cubicBezTo>
                    <a:pt x="1036001" y="504056"/>
                    <a:pt x="504056" y="1036001"/>
                    <a:pt x="504056" y="1692188"/>
                  </a:cubicBezTo>
                  <a:cubicBezTo>
                    <a:pt x="504056" y="2348375"/>
                    <a:pt x="1036001" y="2880320"/>
                    <a:pt x="1692188" y="2880320"/>
                  </a:cubicBezTo>
                  <a:cubicBezTo>
                    <a:pt x="2348375" y="2880320"/>
                    <a:pt x="2880320" y="2348375"/>
                    <a:pt x="2880320" y="1692188"/>
                  </a:cubicBezTo>
                  <a:lnTo>
                    <a:pt x="2880320" y="504056"/>
                  </a:lnTo>
                  <a:close/>
                  <a:moveTo>
                    <a:pt x="1692188" y="0"/>
                  </a:moveTo>
                  <a:lnTo>
                    <a:pt x="3384376" y="0"/>
                  </a:lnTo>
                  <a:lnTo>
                    <a:pt x="3384376" y="1692188"/>
                  </a:lnTo>
                  <a:cubicBezTo>
                    <a:pt x="3384376" y="2626758"/>
                    <a:pt x="2626758" y="3384376"/>
                    <a:pt x="1692188" y="3384376"/>
                  </a:cubicBezTo>
                  <a:cubicBezTo>
                    <a:pt x="757618" y="3384376"/>
                    <a:pt x="0" y="2626758"/>
                    <a:pt x="0" y="1692188"/>
                  </a:cubicBezTo>
                  <a:cubicBezTo>
                    <a:pt x="0" y="757618"/>
                    <a:pt x="757618" y="0"/>
                    <a:pt x="16921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0" scaled="1"/>
              <a:tileRect/>
            </a:gra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5" name="泪滴形 1"/>
            <p:cNvSpPr/>
            <p:nvPr/>
          </p:nvSpPr>
          <p:spPr>
            <a:xfrm>
              <a:off x="5035128" y="2276872"/>
              <a:ext cx="1949152" cy="1949152"/>
            </a:xfrm>
            <a:custGeom>
              <a:avLst/>
              <a:gdLst/>
              <a:ahLst/>
              <a:cxnLst/>
              <a:rect l="l" t="t" r="r" b="b"/>
              <a:pathLst>
                <a:path w="3384376" h="3384376">
                  <a:moveTo>
                    <a:pt x="1692188" y="504056"/>
                  </a:moveTo>
                  <a:cubicBezTo>
                    <a:pt x="1036001" y="504056"/>
                    <a:pt x="504056" y="1036001"/>
                    <a:pt x="504056" y="1692188"/>
                  </a:cubicBezTo>
                  <a:cubicBezTo>
                    <a:pt x="504056" y="2348375"/>
                    <a:pt x="1036001" y="2880320"/>
                    <a:pt x="1692188" y="2880320"/>
                  </a:cubicBezTo>
                  <a:cubicBezTo>
                    <a:pt x="2348375" y="2880320"/>
                    <a:pt x="2880320" y="2348375"/>
                    <a:pt x="2880320" y="1692188"/>
                  </a:cubicBezTo>
                  <a:lnTo>
                    <a:pt x="2880320" y="504056"/>
                  </a:lnTo>
                  <a:close/>
                  <a:moveTo>
                    <a:pt x="1692188" y="0"/>
                  </a:moveTo>
                  <a:lnTo>
                    <a:pt x="3384376" y="0"/>
                  </a:lnTo>
                  <a:lnTo>
                    <a:pt x="3384376" y="1692188"/>
                  </a:lnTo>
                  <a:cubicBezTo>
                    <a:pt x="3384376" y="2626758"/>
                    <a:pt x="2626758" y="3384376"/>
                    <a:pt x="1692188" y="3384376"/>
                  </a:cubicBezTo>
                  <a:cubicBezTo>
                    <a:pt x="757618" y="3384376"/>
                    <a:pt x="0" y="2626758"/>
                    <a:pt x="0" y="1692188"/>
                  </a:cubicBezTo>
                  <a:cubicBezTo>
                    <a:pt x="0" y="757618"/>
                    <a:pt x="757618" y="0"/>
                    <a:pt x="169218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E1247"/>
                </a:gs>
                <a:gs pos="27000">
                  <a:srgbClr val="D2144F"/>
                </a:gs>
                <a:gs pos="66000">
                  <a:srgbClr val="F87477"/>
                </a:gs>
                <a:gs pos="100000">
                  <a:srgbClr val="FA9496"/>
                </a:gs>
              </a:gsLst>
              <a:lin ang="10800000" scaled="1"/>
              <a:tileRect/>
            </a:gra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6" name="泪滴形 1"/>
            <p:cNvSpPr/>
            <p:nvPr/>
          </p:nvSpPr>
          <p:spPr>
            <a:xfrm>
              <a:off x="5212281" y="2276872"/>
              <a:ext cx="1771999" cy="1007429"/>
            </a:xfrm>
            <a:custGeom>
              <a:avLst/>
              <a:gdLst/>
              <a:ahLst/>
              <a:cxnLst/>
              <a:rect l="l" t="t" r="r" b="b"/>
              <a:pathLst>
                <a:path w="1771999" h="1007429">
                  <a:moveTo>
                    <a:pt x="797423" y="0"/>
                  </a:moveTo>
                  <a:lnTo>
                    <a:pt x="1771999" y="0"/>
                  </a:lnTo>
                  <a:lnTo>
                    <a:pt x="1771999" y="974576"/>
                  </a:lnTo>
                  <a:lnTo>
                    <a:pt x="1770340" y="1007429"/>
                  </a:lnTo>
                  <a:cubicBezTo>
                    <a:pt x="1680293" y="944072"/>
                    <a:pt x="1584156" y="885326"/>
                    <a:pt x="1481700" y="833308"/>
                  </a:cubicBezTo>
                  <a:lnTo>
                    <a:pt x="1481700" y="290299"/>
                  </a:lnTo>
                  <a:lnTo>
                    <a:pt x="797423" y="290299"/>
                  </a:lnTo>
                  <a:cubicBezTo>
                    <a:pt x="626144" y="290299"/>
                    <a:pt x="469563" y="353229"/>
                    <a:pt x="351465" y="459450"/>
                  </a:cubicBezTo>
                  <a:cubicBezTo>
                    <a:pt x="236922" y="439028"/>
                    <a:pt x="119532" y="425171"/>
                    <a:pt x="0" y="416700"/>
                  </a:cubicBezTo>
                  <a:cubicBezTo>
                    <a:pt x="175048" y="164401"/>
                    <a:pt x="467037" y="0"/>
                    <a:pt x="797423" y="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ysClr val="window" lastClr="FFFFFF">
                    <a:alpha val="50000"/>
                  </a:sysClr>
                </a:gs>
                <a:gs pos="69000">
                  <a:sysClr val="window" lastClr="FFFFFF">
                    <a:alpha val="0"/>
                  </a:sysClr>
                </a:gs>
              </a:gsLst>
              <a:lin ang="16200000" scaled="1"/>
              <a:tileRect/>
            </a:gradFill>
            <a:ln w="3175" cap="flat" cmpd="sng" algn="ctr">
              <a:gradFill flip="none" rotWithShape="1">
                <a:gsLst>
                  <a:gs pos="0">
                    <a:sysClr val="window" lastClr="FFFFFF"/>
                  </a:gs>
                  <a:gs pos="76000">
                    <a:sysClr val="window" lastClr="FFFFFF">
                      <a:alpha val="0"/>
                    </a:sysClr>
                  </a:gs>
                </a:gsLst>
                <a:lin ang="16200000" scaled="1"/>
                <a:tileRect/>
              </a:gra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17" name="组合 78"/>
          <p:cNvGrpSpPr/>
          <p:nvPr/>
        </p:nvGrpSpPr>
        <p:grpSpPr>
          <a:xfrm rot="10800000">
            <a:off x="4550943" y="1161587"/>
            <a:ext cx="1837556" cy="1832160"/>
            <a:chOff x="4923532" y="2276872"/>
            <a:chExt cx="2060748" cy="2054696"/>
          </a:xfrm>
        </p:grpSpPr>
        <p:sp>
          <p:nvSpPr>
            <p:cNvPr id="18" name="泪滴形 1"/>
            <p:cNvSpPr/>
            <p:nvPr/>
          </p:nvSpPr>
          <p:spPr>
            <a:xfrm>
              <a:off x="4923532" y="2382416"/>
              <a:ext cx="1949152" cy="1949152"/>
            </a:xfrm>
            <a:custGeom>
              <a:avLst/>
              <a:gdLst/>
              <a:ahLst/>
              <a:cxnLst/>
              <a:rect l="l" t="t" r="r" b="b"/>
              <a:pathLst>
                <a:path w="3384376" h="3384376">
                  <a:moveTo>
                    <a:pt x="1692188" y="504056"/>
                  </a:moveTo>
                  <a:cubicBezTo>
                    <a:pt x="1036001" y="504056"/>
                    <a:pt x="504056" y="1036001"/>
                    <a:pt x="504056" y="1692188"/>
                  </a:cubicBezTo>
                  <a:cubicBezTo>
                    <a:pt x="504056" y="2348375"/>
                    <a:pt x="1036001" y="2880320"/>
                    <a:pt x="1692188" y="2880320"/>
                  </a:cubicBezTo>
                  <a:cubicBezTo>
                    <a:pt x="2348375" y="2880320"/>
                    <a:pt x="2880320" y="2348375"/>
                    <a:pt x="2880320" y="1692188"/>
                  </a:cubicBezTo>
                  <a:lnTo>
                    <a:pt x="2880320" y="504056"/>
                  </a:lnTo>
                  <a:close/>
                  <a:moveTo>
                    <a:pt x="1692188" y="0"/>
                  </a:moveTo>
                  <a:lnTo>
                    <a:pt x="3384376" y="0"/>
                  </a:lnTo>
                  <a:lnTo>
                    <a:pt x="3384376" y="1692188"/>
                  </a:lnTo>
                  <a:cubicBezTo>
                    <a:pt x="3384376" y="2626758"/>
                    <a:pt x="2626758" y="3384376"/>
                    <a:pt x="1692188" y="3384376"/>
                  </a:cubicBezTo>
                  <a:cubicBezTo>
                    <a:pt x="757618" y="3384376"/>
                    <a:pt x="0" y="2626758"/>
                    <a:pt x="0" y="1692188"/>
                  </a:cubicBezTo>
                  <a:cubicBezTo>
                    <a:pt x="0" y="757618"/>
                    <a:pt x="757618" y="0"/>
                    <a:pt x="1692188" y="0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rgbClr val="00B0F0">
                    <a:shade val="30000"/>
                    <a:satMod val="115000"/>
                  </a:srgbClr>
                </a:gs>
                <a:gs pos="56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9" name="泪滴形 1"/>
            <p:cNvSpPr/>
            <p:nvPr/>
          </p:nvSpPr>
          <p:spPr>
            <a:xfrm>
              <a:off x="5035128" y="2276872"/>
              <a:ext cx="1949152" cy="1949152"/>
            </a:xfrm>
            <a:custGeom>
              <a:avLst/>
              <a:gdLst/>
              <a:ahLst/>
              <a:cxnLst/>
              <a:rect l="l" t="t" r="r" b="b"/>
              <a:pathLst>
                <a:path w="3384376" h="3384376">
                  <a:moveTo>
                    <a:pt x="1692188" y="504056"/>
                  </a:moveTo>
                  <a:cubicBezTo>
                    <a:pt x="1036001" y="504056"/>
                    <a:pt x="504056" y="1036001"/>
                    <a:pt x="504056" y="1692188"/>
                  </a:cubicBezTo>
                  <a:cubicBezTo>
                    <a:pt x="504056" y="2348375"/>
                    <a:pt x="1036001" y="2880320"/>
                    <a:pt x="1692188" y="2880320"/>
                  </a:cubicBezTo>
                  <a:cubicBezTo>
                    <a:pt x="2348375" y="2880320"/>
                    <a:pt x="2880320" y="2348375"/>
                    <a:pt x="2880320" y="1692188"/>
                  </a:cubicBezTo>
                  <a:lnTo>
                    <a:pt x="2880320" y="504056"/>
                  </a:lnTo>
                  <a:close/>
                  <a:moveTo>
                    <a:pt x="1692188" y="0"/>
                  </a:moveTo>
                  <a:lnTo>
                    <a:pt x="3384376" y="0"/>
                  </a:lnTo>
                  <a:lnTo>
                    <a:pt x="3384376" y="1692188"/>
                  </a:lnTo>
                  <a:cubicBezTo>
                    <a:pt x="3384376" y="2626758"/>
                    <a:pt x="2626758" y="3384376"/>
                    <a:pt x="1692188" y="3384376"/>
                  </a:cubicBezTo>
                  <a:cubicBezTo>
                    <a:pt x="757618" y="3384376"/>
                    <a:pt x="0" y="2626758"/>
                    <a:pt x="0" y="1692188"/>
                  </a:cubicBezTo>
                  <a:cubicBezTo>
                    <a:pt x="0" y="757618"/>
                    <a:pt x="757618" y="0"/>
                    <a:pt x="1692188" y="0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rgbClr val="00B0F0">
                    <a:shade val="30000"/>
                    <a:satMod val="115000"/>
                  </a:srgbClr>
                </a:gs>
                <a:gs pos="56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0" name="泪滴形 1"/>
            <p:cNvSpPr/>
            <p:nvPr/>
          </p:nvSpPr>
          <p:spPr>
            <a:xfrm>
              <a:off x="5212281" y="2276872"/>
              <a:ext cx="1771999" cy="1007429"/>
            </a:xfrm>
            <a:custGeom>
              <a:avLst/>
              <a:gdLst/>
              <a:ahLst/>
              <a:cxnLst/>
              <a:rect l="l" t="t" r="r" b="b"/>
              <a:pathLst>
                <a:path w="1771999" h="1007429">
                  <a:moveTo>
                    <a:pt x="797423" y="0"/>
                  </a:moveTo>
                  <a:lnTo>
                    <a:pt x="1771999" y="0"/>
                  </a:lnTo>
                  <a:lnTo>
                    <a:pt x="1771999" y="974576"/>
                  </a:lnTo>
                  <a:lnTo>
                    <a:pt x="1770340" y="1007429"/>
                  </a:lnTo>
                  <a:cubicBezTo>
                    <a:pt x="1680293" y="944072"/>
                    <a:pt x="1584156" y="885326"/>
                    <a:pt x="1481700" y="833308"/>
                  </a:cubicBezTo>
                  <a:lnTo>
                    <a:pt x="1481700" y="290299"/>
                  </a:lnTo>
                  <a:lnTo>
                    <a:pt x="797423" y="290299"/>
                  </a:lnTo>
                  <a:cubicBezTo>
                    <a:pt x="626144" y="290299"/>
                    <a:pt x="469563" y="353229"/>
                    <a:pt x="351465" y="459450"/>
                  </a:cubicBezTo>
                  <a:cubicBezTo>
                    <a:pt x="236922" y="439028"/>
                    <a:pt x="119532" y="425171"/>
                    <a:pt x="0" y="416700"/>
                  </a:cubicBezTo>
                  <a:cubicBezTo>
                    <a:pt x="175048" y="164401"/>
                    <a:pt x="467037" y="0"/>
                    <a:pt x="797423" y="0"/>
                  </a:cubicBezTo>
                  <a:close/>
                </a:path>
              </a:pathLst>
            </a:custGeom>
            <a:gradFill flip="none" rotWithShape="1">
              <a:gsLst>
                <a:gs pos="23000">
                  <a:sysClr val="window" lastClr="FFFFFF">
                    <a:alpha val="50000"/>
                  </a:sysClr>
                </a:gs>
                <a:gs pos="69000">
                  <a:sysClr val="window" lastClr="FFFFFF">
                    <a:alpha val="0"/>
                  </a:sysClr>
                </a:gs>
              </a:gsLst>
              <a:lin ang="16200000" scaled="1"/>
              <a:tileRect/>
            </a:gradFill>
            <a:ln w="3175" cap="flat" cmpd="sng" algn="ctr">
              <a:gradFill flip="none" rotWithShape="1">
                <a:gsLst>
                  <a:gs pos="0">
                    <a:sysClr val="window" lastClr="FFFFFF"/>
                  </a:gs>
                  <a:gs pos="76000">
                    <a:sysClr val="window" lastClr="FFFFFF">
                      <a:alpha val="0"/>
                    </a:sysClr>
                  </a:gs>
                </a:gsLst>
                <a:lin ang="16200000" scaled="1"/>
                <a:tileRect/>
              </a:gra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21" name="TextBox 83"/>
          <p:cNvSpPr txBox="1"/>
          <p:nvPr/>
        </p:nvSpPr>
        <p:spPr>
          <a:xfrm>
            <a:off x="3260532" y="1638329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rgbClr val="119707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S</a:t>
            </a:r>
            <a:endParaRPr lang="zh-CN" altLang="en-US" sz="5400" b="1" dirty="0">
              <a:ln w="18000">
                <a:solidFill>
                  <a:srgbClr val="119707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2" name="TextBox 84"/>
          <p:cNvSpPr txBox="1"/>
          <p:nvPr/>
        </p:nvSpPr>
        <p:spPr>
          <a:xfrm>
            <a:off x="5143410" y="1655810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rgbClr val="006A96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W</a:t>
            </a:r>
            <a:endParaRPr lang="zh-CN" altLang="en-US" sz="5400" b="1" dirty="0">
              <a:ln w="18000">
                <a:solidFill>
                  <a:srgbClr val="006A96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3" name="TextBox 85"/>
          <p:cNvSpPr txBox="1"/>
          <p:nvPr/>
        </p:nvSpPr>
        <p:spPr>
          <a:xfrm>
            <a:off x="3351198" y="3432442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rgbClr val="C73E01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O</a:t>
            </a:r>
            <a:endParaRPr lang="zh-CN" altLang="en-US" sz="5400" b="1" dirty="0">
              <a:ln w="18000">
                <a:solidFill>
                  <a:srgbClr val="C73E01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4" name="TextBox 86"/>
          <p:cNvSpPr txBox="1"/>
          <p:nvPr/>
        </p:nvSpPr>
        <p:spPr>
          <a:xfrm>
            <a:off x="5198042" y="341347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ln w="18000">
                  <a:solidFill>
                    <a:srgbClr val="BE1247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ea"/>
                <a:ea typeface="+mj-ea"/>
              </a:rPr>
              <a:t>T</a:t>
            </a:r>
            <a:endParaRPr lang="zh-CN" altLang="en-US" sz="5400" b="1" dirty="0">
              <a:ln w="18000">
                <a:solidFill>
                  <a:srgbClr val="BE1247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5" name="TextBox 11"/>
          <p:cNvSpPr txBox="1">
            <a:spLocks noChangeArrowheads="1"/>
          </p:cNvSpPr>
          <p:nvPr/>
        </p:nvSpPr>
        <p:spPr bwMode="auto">
          <a:xfrm flipH="1">
            <a:off x="621086" y="1237373"/>
            <a:ext cx="1522950" cy="4924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j-ea"/>
                <a:ea typeface="+mj-ea"/>
              </a:rPr>
              <a:t>優勢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j-ea"/>
                <a:ea typeface="+mj-ea"/>
              </a:rPr>
              <a:t>    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 flipH="1">
            <a:off x="107502" y="1807443"/>
            <a:ext cx="2669423" cy="17081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5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j-ea"/>
                <a:ea typeface="+mj-ea"/>
              </a:rPr>
              <a:t>6</a:t>
            </a:r>
            <a:r>
              <a:rPr kumimoji="0" lang="zh-TW" altLang="en-US" sz="15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j-ea"/>
                <a:ea typeface="+mj-ea"/>
              </a:rPr>
              <a:t>年運輸專業本職學能結合</a:t>
            </a:r>
            <a:r>
              <a:rPr kumimoji="0" lang="en-US" altLang="zh-TW" sz="15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j-ea"/>
                <a:ea typeface="+mj-ea"/>
              </a:rPr>
              <a:t>13</a:t>
            </a:r>
            <a:r>
              <a:rPr kumimoji="0" lang="zh-TW" altLang="en-US" sz="15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j-ea"/>
                <a:ea typeface="+mj-ea"/>
              </a:rPr>
              <a:t>年系統整合、軟體開發及管理實務專長</a:t>
            </a:r>
            <a:r>
              <a:rPr kumimoji="0" lang="zh-CN" altLang="en-US" sz="15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endParaRPr kumimoji="0" lang="en-US" altLang="zh-CN" sz="15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5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j-ea"/>
                <a:ea typeface="+mj-ea"/>
              </a:rPr>
              <a:t>建立資訊彙整發布平台計畫主持及專案管理經歷</a:t>
            </a:r>
            <a:endParaRPr kumimoji="0" lang="en-US" altLang="zh-TW" sz="15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5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j-ea"/>
                <a:ea typeface="+mj-ea"/>
              </a:rPr>
              <a:t>設計及實作通訊設備管理實蹟</a:t>
            </a:r>
            <a:r>
              <a:rPr kumimoji="0" lang="zh-CN" altLang="en-US" sz="15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j-ea"/>
                <a:ea typeface="+mj-ea"/>
              </a:rPr>
              <a:t>  </a:t>
            </a:r>
            <a:endParaRPr kumimoji="0" lang="en-US" altLang="zh-CN" sz="15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cxnSp>
        <p:nvCxnSpPr>
          <p:cNvPr id="28" name="直接连接符 90"/>
          <p:cNvCxnSpPr/>
          <p:nvPr/>
        </p:nvCxnSpPr>
        <p:spPr>
          <a:xfrm>
            <a:off x="681150" y="1719856"/>
            <a:ext cx="2095777" cy="0"/>
          </a:xfrm>
          <a:prstGeom prst="line">
            <a:avLst/>
          </a:prstGeom>
          <a:noFill/>
          <a:ln w="25400" cap="flat" cmpd="sng" algn="ctr">
            <a:solidFill>
              <a:srgbClr val="119707"/>
            </a:solidFill>
            <a:prstDash val="sysDot"/>
            <a:headEnd type="oval"/>
            <a:tailEnd type="oval"/>
          </a:ln>
          <a:effectLst/>
        </p:spPr>
      </p:cxnSp>
      <p:sp>
        <p:nvSpPr>
          <p:cNvPr id="29" name="TextBox 11"/>
          <p:cNvSpPr txBox="1">
            <a:spLocks noChangeArrowheads="1"/>
          </p:cNvSpPr>
          <p:nvPr/>
        </p:nvSpPr>
        <p:spPr bwMode="auto">
          <a:xfrm flipH="1">
            <a:off x="652674" y="3339906"/>
            <a:ext cx="1522950" cy="4924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j-ea"/>
                <a:ea typeface="+mj-ea"/>
              </a:rPr>
              <a:t>機會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j-ea"/>
                <a:ea typeface="+mj-ea"/>
              </a:rPr>
              <a:t>    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0" name="TextBox 11"/>
          <p:cNvSpPr txBox="1">
            <a:spLocks noChangeArrowheads="1"/>
          </p:cNvSpPr>
          <p:nvPr/>
        </p:nvSpPr>
        <p:spPr bwMode="auto">
          <a:xfrm flipH="1">
            <a:off x="107501" y="3866183"/>
            <a:ext cx="2531119" cy="14773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15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</a:rPr>
              <a:t>車聯網大勢所趨，是結合運輸及資訊後端資訊平台建立之跨領域實作結合</a:t>
            </a:r>
            <a:endParaRPr lang="en-US" altLang="zh-TW" sz="15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+mj-ea"/>
              <a:ea typeface="+mj-ea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5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j-ea"/>
                <a:ea typeface="+mj-ea"/>
              </a:rPr>
              <a:t>豐富跨國之線上學習資源及交流</a:t>
            </a:r>
            <a:r>
              <a:rPr kumimoji="0" lang="en-US" altLang="zh-TW" sz="15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j-ea"/>
                <a:ea typeface="+mj-ea"/>
              </a:rPr>
              <a:t>meetup</a:t>
            </a:r>
            <a:endParaRPr kumimoji="0" lang="en-US" altLang="zh-CN" sz="15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cxnSp>
        <p:nvCxnSpPr>
          <p:cNvPr id="32" name="直接连接符 94"/>
          <p:cNvCxnSpPr/>
          <p:nvPr/>
        </p:nvCxnSpPr>
        <p:spPr>
          <a:xfrm>
            <a:off x="681150" y="3788555"/>
            <a:ext cx="2095777" cy="0"/>
          </a:xfrm>
          <a:prstGeom prst="line">
            <a:avLst/>
          </a:prstGeom>
          <a:noFill/>
          <a:ln w="25400" cap="flat" cmpd="sng" algn="ctr">
            <a:solidFill>
              <a:srgbClr val="C73E01"/>
            </a:solidFill>
            <a:prstDash val="sysDot"/>
            <a:headEnd type="oval"/>
            <a:tailEnd type="oval"/>
          </a:ln>
          <a:effectLst/>
        </p:spPr>
      </p:cxnSp>
      <p:sp>
        <p:nvSpPr>
          <p:cNvPr id="33" name="TextBox 11"/>
          <p:cNvSpPr txBox="1">
            <a:spLocks noChangeArrowheads="1"/>
          </p:cNvSpPr>
          <p:nvPr/>
        </p:nvSpPr>
        <p:spPr bwMode="auto">
          <a:xfrm flipH="1">
            <a:off x="6924168" y="1206502"/>
            <a:ext cx="1522950" cy="4924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j-ea"/>
                <a:ea typeface="+mj-ea"/>
              </a:rPr>
              <a:t>劣勢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4" name="TextBox 11"/>
          <p:cNvSpPr txBox="1">
            <a:spLocks noChangeArrowheads="1"/>
          </p:cNvSpPr>
          <p:nvPr/>
        </p:nvSpPr>
        <p:spPr bwMode="auto">
          <a:xfrm flipH="1">
            <a:off x="6383103" y="1807443"/>
            <a:ext cx="2221344" cy="12464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5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j-ea"/>
                <a:ea typeface="+mj-ea"/>
              </a:rPr>
              <a:t>跨</a:t>
            </a:r>
            <a:r>
              <a:rPr lang="zh-TW" altLang="en-US" sz="15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</a:rPr>
              <a:t>國際團隊運作</a:t>
            </a:r>
            <a:r>
              <a:rPr lang="zh-TW" altLang="en-US" sz="15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</a:rPr>
              <a:t>經歷應加強</a:t>
            </a:r>
            <a:endParaRPr lang="en-US" altLang="zh-TW" sz="15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+mj-ea"/>
              <a:ea typeface="+mj-ea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15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</a:rPr>
              <a:t>個性</a:t>
            </a:r>
            <a:r>
              <a:rPr lang="zh-TW" altLang="en-US" sz="15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</a:rPr>
              <a:t>屬</a:t>
            </a:r>
            <a:r>
              <a:rPr lang="zh-TW" altLang="en-US" sz="15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</a:rPr>
              <a:t>謀</a:t>
            </a:r>
            <a:r>
              <a:rPr lang="zh-TW" altLang="en-US" sz="15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</a:rPr>
              <a:t>定</a:t>
            </a:r>
            <a:r>
              <a:rPr lang="zh-TW" altLang="en-US" sz="15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</a:rPr>
              <a:t>而後動，會思考後再行動</a:t>
            </a:r>
            <a:r>
              <a:rPr lang="zh-TW" altLang="en-US" sz="15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</a:rPr>
              <a:t>，速度感可再強化</a:t>
            </a:r>
            <a:endParaRPr lang="en-US" altLang="zh-CN" sz="15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+mj-ea"/>
              <a:ea typeface="+mj-ea"/>
            </a:endParaRPr>
          </a:p>
        </p:txBody>
      </p:sp>
      <p:cxnSp>
        <p:nvCxnSpPr>
          <p:cNvPr id="36" name="直接连接符 98"/>
          <p:cNvCxnSpPr/>
          <p:nvPr/>
        </p:nvCxnSpPr>
        <p:spPr>
          <a:xfrm>
            <a:off x="6317466" y="1719856"/>
            <a:ext cx="2095777" cy="0"/>
          </a:xfrm>
          <a:prstGeom prst="line">
            <a:avLst/>
          </a:prstGeom>
          <a:noFill/>
          <a:ln w="25400" cap="flat" cmpd="sng" algn="ctr">
            <a:solidFill>
              <a:srgbClr val="006A96"/>
            </a:solidFill>
            <a:prstDash val="sysDot"/>
            <a:headEnd type="oval"/>
            <a:tailEnd type="oval"/>
          </a:ln>
          <a:effectLst/>
        </p:spPr>
      </p:cxnSp>
      <p:sp>
        <p:nvSpPr>
          <p:cNvPr id="37" name="TextBox 11"/>
          <p:cNvSpPr txBox="1">
            <a:spLocks noChangeArrowheads="1"/>
          </p:cNvSpPr>
          <p:nvPr/>
        </p:nvSpPr>
        <p:spPr bwMode="auto">
          <a:xfrm flipH="1">
            <a:off x="6890293" y="3284772"/>
            <a:ext cx="1522950" cy="4924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j-ea"/>
                <a:ea typeface="+mj-ea"/>
              </a:rPr>
              <a:t>威脅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j-ea"/>
                <a:ea typeface="+mj-ea"/>
              </a:rPr>
              <a:t>    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8" name="TextBox 11"/>
          <p:cNvSpPr txBox="1">
            <a:spLocks noChangeArrowheads="1"/>
          </p:cNvSpPr>
          <p:nvPr/>
        </p:nvSpPr>
        <p:spPr bwMode="auto">
          <a:xfrm flipH="1">
            <a:off x="6383103" y="3851463"/>
            <a:ext cx="2365360" cy="2169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5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</a:rPr>
              <a:t>車聯網通訊技術、感測設</a:t>
            </a:r>
            <a:r>
              <a:rPr kumimoji="0" lang="zh-TW" altLang="en-US" sz="15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+mj-ea"/>
                <a:ea typeface="+mj-ea"/>
              </a:rPr>
              <a:t>備及平台處戰國時代，</a:t>
            </a:r>
            <a:r>
              <a:rPr lang="zh-TW" altLang="en-US" sz="15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</a:rPr>
              <a:t>標準不確定及潛在競爭者多，突出表現</a:t>
            </a:r>
            <a:r>
              <a:rPr lang="zh-TW" altLang="en-US" sz="15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</a:rPr>
              <a:t>不易</a:t>
            </a:r>
            <a:endParaRPr lang="en-US" altLang="zh-TW" sz="1500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+mj-ea"/>
              <a:ea typeface="+mj-ea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500" kern="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j-ea"/>
                <a:ea typeface="+mj-ea"/>
              </a:rPr>
              <a:t>資訊量大及資訊種類變異，迫切需要巨量分析技術</a:t>
            </a:r>
            <a:endParaRPr lang="en-US" altLang="zh-TW" sz="1500" kern="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+mj-ea"/>
              <a:ea typeface="+mj-ea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1500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+mj-ea"/>
              <a:ea typeface="+mj-ea"/>
            </a:endParaRPr>
          </a:p>
        </p:txBody>
      </p:sp>
      <p:cxnSp>
        <p:nvCxnSpPr>
          <p:cNvPr id="40" name="直接连接符 102"/>
          <p:cNvCxnSpPr/>
          <p:nvPr/>
        </p:nvCxnSpPr>
        <p:spPr>
          <a:xfrm>
            <a:off x="6317466" y="3763876"/>
            <a:ext cx="2095777" cy="0"/>
          </a:xfrm>
          <a:prstGeom prst="line">
            <a:avLst/>
          </a:prstGeom>
          <a:noFill/>
          <a:ln w="25400" cap="flat" cmpd="sng" algn="ctr">
            <a:solidFill>
              <a:srgbClr val="BE1247"/>
            </a:solidFill>
            <a:prstDash val="sysDot"/>
            <a:headEnd type="oval"/>
            <a:tailEnd type="oval"/>
          </a:ln>
          <a:effectLst/>
        </p:spPr>
      </p:cxnSp>
    </p:spTree>
    <p:extLst>
      <p:ext uri="{BB962C8B-B14F-4D97-AF65-F5344CB8AC3E}">
        <p14:creationId xmlns:p14="http://schemas.microsoft.com/office/powerpoint/2010/main" val="33882394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230E0-1ED2-4240-8F51-08815965066F}" type="slidenum">
              <a:rPr lang="zh-TW" altLang="zh-TW" smtClean="0"/>
              <a:pPr>
                <a:defRPr/>
              </a:pPr>
              <a:t>4</a:t>
            </a:fld>
            <a:endParaRPr lang="zh-TW" altLang="zh-TW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1188720" y="3429000"/>
            <a:ext cx="1276709" cy="1714500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000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1878210" y="4635500"/>
            <a:ext cx="0" cy="508000"/>
          </a:xfrm>
          <a:prstGeom prst="line">
            <a:avLst/>
          </a:prstGeom>
          <a:solidFill>
            <a:schemeClr val="bg1"/>
          </a:solidFill>
          <a:ln w="158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</p:cxnSp>
      <p:cxnSp>
        <p:nvCxnSpPr>
          <p:cNvPr id="7" name="直線接點 6"/>
          <p:cNvCxnSpPr/>
          <p:nvPr/>
        </p:nvCxnSpPr>
        <p:spPr bwMode="auto">
          <a:xfrm>
            <a:off x="3793274" y="4635500"/>
            <a:ext cx="0" cy="508000"/>
          </a:xfrm>
          <a:prstGeom prst="line">
            <a:avLst/>
          </a:prstGeom>
          <a:solidFill>
            <a:schemeClr val="bg1"/>
          </a:solidFill>
          <a:ln w="158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</p:cxnSp>
      <p:cxnSp>
        <p:nvCxnSpPr>
          <p:cNvPr id="8" name="直線接點 7"/>
          <p:cNvCxnSpPr/>
          <p:nvPr/>
        </p:nvCxnSpPr>
        <p:spPr bwMode="auto">
          <a:xfrm>
            <a:off x="6187105" y="4102100"/>
            <a:ext cx="0" cy="1041400"/>
          </a:xfrm>
          <a:prstGeom prst="line">
            <a:avLst/>
          </a:prstGeom>
          <a:solidFill>
            <a:schemeClr val="bg1"/>
          </a:solidFill>
          <a:ln w="158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</p:cxnSp>
      <p:cxnSp>
        <p:nvCxnSpPr>
          <p:cNvPr id="9" name="直線接點 8"/>
          <p:cNvCxnSpPr/>
          <p:nvPr/>
        </p:nvCxnSpPr>
        <p:spPr bwMode="auto">
          <a:xfrm>
            <a:off x="7112719" y="4635500"/>
            <a:ext cx="0" cy="508000"/>
          </a:xfrm>
          <a:prstGeom prst="line">
            <a:avLst/>
          </a:prstGeom>
          <a:solidFill>
            <a:schemeClr val="bg1"/>
          </a:solidFill>
          <a:ln w="158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</p:cxnSp>
      <p:sp>
        <p:nvSpPr>
          <p:cNvPr id="10" name="文字方塊 9"/>
          <p:cNvSpPr txBox="1"/>
          <p:nvPr/>
        </p:nvSpPr>
        <p:spPr>
          <a:xfrm>
            <a:off x="553720" y="5156200"/>
            <a:ext cx="635000" cy="508000"/>
          </a:xfrm>
          <a:prstGeom prst="rect">
            <a:avLst/>
          </a:prstGeom>
          <a:noFill/>
        </p:spPr>
        <p:txBody>
          <a:bodyPr vert="horz" wrap="none" rtlCol="0" anchor="ctr">
            <a:noAutofit/>
          </a:bodyPr>
          <a:lstStyle/>
          <a:p>
            <a:pPr algn="ctr"/>
            <a:r>
              <a:rPr lang="en-US" altLang="zh-TW" sz="18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2013</a:t>
            </a:r>
            <a:endParaRPr lang="zh-TW" altLang="en-US" sz="18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188720" y="5143500"/>
            <a:ext cx="6766560" cy="508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88720" y="5143499"/>
            <a:ext cx="966651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zh-TW" altLang="en-US" sz="1200" b="1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十二月</a:t>
            </a:r>
            <a:endParaRPr lang="zh-TW" altLang="en-US" sz="1200" b="1">
              <a:solidFill>
                <a:srgbClr val="00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178170" y="5143499"/>
            <a:ext cx="966651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zh-TW" altLang="en-US" sz="1200" b="1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一月
</a:t>
            </a:r>
            <a:r>
              <a:rPr lang="en-US" altLang="zh-TW" sz="1200" b="1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2014</a:t>
            </a:r>
            <a:endParaRPr lang="zh-TW" altLang="en-US" sz="1200" b="1">
              <a:solidFill>
                <a:srgbClr val="00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167619" y="5143499"/>
            <a:ext cx="966651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zh-TW" altLang="en-US" sz="1200" b="1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二月</a:t>
            </a:r>
            <a:endParaRPr lang="zh-TW" altLang="en-US" sz="1200" b="1">
              <a:solidFill>
                <a:srgbClr val="00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061316" y="5143499"/>
            <a:ext cx="966651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zh-TW" altLang="en-US" sz="1200" b="1" dirty="0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三月</a:t>
            </a:r>
            <a:endParaRPr lang="zh-TW" altLang="en-US" sz="1200" b="1" dirty="0">
              <a:solidFill>
                <a:srgbClr val="00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050766" y="5143499"/>
            <a:ext cx="966651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zh-TW" altLang="en-US" sz="1200" b="1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四月</a:t>
            </a:r>
            <a:endParaRPr lang="zh-TW" altLang="en-US" sz="1200" b="1">
              <a:solidFill>
                <a:srgbClr val="00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008298" y="5143499"/>
            <a:ext cx="966651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zh-TW" altLang="en-US" sz="1200" b="1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五月</a:t>
            </a:r>
            <a:endParaRPr lang="zh-TW" altLang="en-US" sz="1200" b="1">
              <a:solidFill>
                <a:srgbClr val="00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997747" y="5143499"/>
            <a:ext cx="966651" cy="508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zh-TW" altLang="en-US" sz="1200" b="1" smtClean="0">
                <a:solidFill>
                  <a:srgbClr val="00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六月</a:t>
            </a:r>
            <a:endParaRPr lang="zh-TW" altLang="en-US" sz="1200" b="1">
              <a:solidFill>
                <a:srgbClr val="00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955280" y="5143500"/>
            <a:ext cx="635000" cy="508000"/>
          </a:xfrm>
          <a:prstGeom prst="rect">
            <a:avLst/>
          </a:prstGeom>
          <a:noFill/>
        </p:spPr>
        <p:txBody>
          <a:bodyPr vert="horz" wrap="none" rtlCol="0" anchor="ctr">
            <a:noAutofit/>
          </a:bodyPr>
          <a:lstStyle/>
          <a:p>
            <a:pPr algn="ctr"/>
            <a:r>
              <a:rPr lang="en-US" altLang="zh-TW" sz="1800" b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2014</a:t>
            </a:r>
            <a:endParaRPr lang="zh-TW" altLang="en-US" sz="1800" b="1" dirty="0">
              <a:solidFill>
                <a:schemeClr val="accent5">
                  <a:lumMod val="25000"/>
                </a:schemeClr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188720" y="5143500"/>
            <a:ext cx="1276709" cy="508000"/>
          </a:xfrm>
          <a:prstGeom prst="rect">
            <a:avLst/>
          </a:prstGeom>
          <a:solidFill>
            <a:srgbClr val="FFC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1" name="等腰三角形 20"/>
          <p:cNvSpPr/>
          <p:nvPr/>
        </p:nvSpPr>
        <p:spPr bwMode="auto">
          <a:xfrm rot="10800000">
            <a:off x="2401929" y="5016500"/>
            <a:ext cx="127000" cy="139700"/>
          </a:xfrm>
          <a:prstGeom prst="triangl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186029" y="4749800"/>
            <a:ext cx="588944" cy="276999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r>
              <a:rPr lang="en-US" altLang="zh-TW" sz="1200" b="1" smtClean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Today</a:t>
            </a:r>
            <a:endParaRPr lang="zh-TW" altLang="en-US" sz="1200" b="1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3" name="流程圖: 合併 22"/>
          <p:cNvSpPr/>
          <p:nvPr/>
        </p:nvSpPr>
        <p:spPr bwMode="auto">
          <a:xfrm rot="16200000">
            <a:off x="7144469" y="4635500"/>
            <a:ext cx="190500" cy="190500"/>
          </a:xfrm>
          <a:prstGeom prst="flowChartMerge">
            <a:avLst/>
          </a:prstGeom>
          <a:solidFill>
            <a:srgbClr val="0072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77819" y="4572000"/>
            <a:ext cx="1524000" cy="228600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1100" b="1" smtClean="0">
                <a:solidFill>
                  <a:schemeClr val="accent4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驗收</a:t>
            </a:r>
            <a:r>
              <a:rPr lang="en-US" altLang="zh-TW" sz="1100" b="1" smtClean="0">
                <a:solidFill>
                  <a:schemeClr val="accent4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sz="1100" b="1" smtClean="0">
                <a:solidFill>
                  <a:schemeClr val="accent4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預估</a:t>
            </a:r>
            <a:r>
              <a:rPr lang="en-US" altLang="zh-TW" sz="1100" b="1" smtClean="0">
                <a:solidFill>
                  <a:schemeClr val="accent4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endParaRPr lang="zh-TW" altLang="en-US" sz="1100" b="1">
              <a:solidFill>
                <a:schemeClr val="accent4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7819" y="4760087"/>
            <a:ext cx="1397000" cy="228600"/>
          </a:xfrm>
          <a:prstGeom prst="rect">
            <a:avLst/>
          </a:prstGeom>
          <a:noFill/>
        </p:spPr>
        <p:txBody>
          <a:bodyPr vert="horz" wrap="none" lIns="88900" tIns="1270" rIns="88900" bIns="44450" rtlCol="0" anchorCtr="0">
            <a:noAutofit/>
          </a:bodyPr>
          <a:lstStyle/>
          <a:p>
            <a:r>
              <a:rPr lang="en-US" altLang="zh-TW" sz="1000" b="1" smtClean="0">
                <a:solidFill>
                  <a:srgbClr val="1F497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6/5/2014</a:t>
            </a:r>
            <a:endParaRPr lang="zh-TW" altLang="en-US" sz="1000" b="1">
              <a:solidFill>
                <a:srgbClr val="1F497E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6" name="流程圖: 合併 25"/>
          <p:cNvSpPr/>
          <p:nvPr/>
        </p:nvSpPr>
        <p:spPr bwMode="auto">
          <a:xfrm rot="10800000">
            <a:off x="6564271" y="5562600"/>
            <a:ext cx="254000" cy="279400"/>
          </a:xfrm>
          <a:prstGeom prst="flowChartMerge">
            <a:avLst/>
          </a:prstGeom>
          <a:solidFill>
            <a:srgbClr val="0072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992771" y="6026150"/>
            <a:ext cx="1397000" cy="228600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="t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TW" altLang="en-US" sz="1100" b="1" dirty="0" smtClean="0">
                <a:solidFill>
                  <a:schemeClr val="accent4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提送結案報告</a:t>
            </a:r>
            <a:r>
              <a:rPr lang="en-US" altLang="zh-TW" sz="1100" b="1" dirty="0" smtClean="0">
                <a:solidFill>
                  <a:schemeClr val="accent4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sz="1100" b="1" dirty="0" smtClean="0">
                <a:solidFill>
                  <a:schemeClr val="accent4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預估</a:t>
            </a:r>
            <a:r>
              <a:rPr lang="en-US" altLang="zh-TW" sz="1100" b="1" dirty="0" smtClean="0">
                <a:solidFill>
                  <a:schemeClr val="accent4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endParaRPr lang="zh-TW" altLang="en-US" sz="1100" b="1" dirty="0">
              <a:solidFill>
                <a:schemeClr val="accent4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992771" y="5867400"/>
            <a:ext cx="1397000" cy="228600"/>
          </a:xfrm>
          <a:prstGeom prst="rect">
            <a:avLst/>
          </a:prstGeom>
          <a:noFill/>
        </p:spPr>
        <p:txBody>
          <a:bodyPr vert="horz" wrap="none" lIns="88900" tIns="44450" rIns="88900" bIns="44450" rtlCol="0" anchor="ctr" anchorCtr="1">
            <a:noAutofit/>
          </a:bodyPr>
          <a:lstStyle/>
          <a:p>
            <a:r>
              <a:rPr lang="en-US" altLang="zh-TW" sz="1000" b="1" smtClean="0">
                <a:solidFill>
                  <a:srgbClr val="1F497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5/22/2014</a:t>
            </a:r>
            <a:endParaRPr lang="zh-TW" altLang="en-US" sz="1000" b="1">
              <a:solidFill>
                <a:srgbClr val="1F497E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29" name="流程圖: 合併 28"/>
          <p:cNvSpPr/>
          <p:nvPr/>
        </p:nvSpPr>
        <p:spPr bwMode="auto">
          <a:xfrm rot="16200000">
            <a:off x="6218855" y="4102100"/>
            <a:ext cx="190500" cy="190500"/>
          </a:xfrm>
          <a:prstGeom prst="flowChartMerge">
            <a:avLst/>
          </a:prstGeom>
          <a:solidFill>
            <a:srgbClr val="0072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352205" y="4038600"/>
            <a:ext cx="1524000" cy="228600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1100" b="1" smtClean="0">
                <a:solidFill>
                  <a:schemeClr val="accent4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完成期末審查</a:t>
            </a:r>
            <a:r>
              <a:rPr lang="en-US" altLang="zh-TW" sz="1100" b="1" smtClean="0">
                <a:solidFill>
                  <a:schemeClr val="accent4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(</a:t>
            </a:r>
            <a:r>
              <a:rPr lang="zh-TW" altLang="en-US" sz="1100" b="1" smtClean="0">
                <a:solidFill>
                  <a:schemeClr val="accent4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預估</a:t>
            </a:r>
            <a:r>
              <a:rPr lang="en-US" altLang="zh-TW" sz="1100" b="1" smtClean="0">
                <a:solidFill>
                  <a:schemeClr val="accent4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)</a:t>
            </a:r>
            <a:endParaRPr lang="zh-TW" altLang="en-US" sz="1100" b="1">
              <a:solidFill>
                <a:schemeClr val="accent4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352205" y="4226687"/>
            <a:ext cx="1397000" cy="228600"/>
          </a:xfrm>
          <a:prstGeom prst="rect">
            <a:avLst/>
          </a:prstGeom>
          <a:noFill/>
        </p:spPr>
        <p:txBody>
          <a:bodyPr vert="horz" wrap="none" lIns="88900" tIns="1270" rIns="88900" bIns="44450" rtlCol="0" anchorCtr="0">
            <a:noAutofit/>
          </a:bodyPr>
          <a:lstStyle/>
          <a:p>
            <a:r>
              <a:rPr lang="en-US" altLang="zh-TW" sz="1000" b="1" smtClean="0">
                <a:solidFill>
                  <a:srgbClr val="1F497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5/7/2014</a:t>
            </a:r>
            <a:endParaRPr lang="zh-TW" altLang="en-US" sz="1000" b="1">
              <a:solidFill>
                <a:srgbClr val="1F497E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2" name="流程圖: 合併 31"/>
          <p:cNvSpPr/>
          <p:nvPr/>
        </p:nvSpPr>
        <p:spPr bwMode="auto">
          <a:xfrm>
            <a:off x="5606738" y="4953000"/>
            <a:ext cx="254000" cy="279400"/>
          </a:xfrm>
          <a:prstGeom prst="flowChartMerge">
            <a:avLst/>
          </a:prstGeom>
          <a:solidFill>
            <a:srgbClr val="0072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035238" y="4559300"/>
            <a:ext cx="1397000" cy="228600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TW" altLang="en-US" sz="1100" b="1" smtClean="0">
                <a:solidFill>
                  <a:schemeClr val="accent4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送交期末報告</a:t>
            </a:r>
            <a:endParaRPr lang="zh-TW" altLang="en-US" sz="1100" b="1">
              <a:solidFill>
                <a:schemeClr val="accent4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35238" y="4752975"/>
            <a:ext cx="1397000" cy="228600"/>
          </a:xfrm>
          <a:prstGeom prst="rect">
            <a:avLst/>
          </a:prstGeom>
          <a:noFill/>
        </p:spPr>
        <p:txBody>
          <a:bodyPr vert="horz" wrap="none" lIns="88900" tIns="1270" rIns="88900" bIns="44450" rtlCol="0" anchorCtr="1">
            <a:noAutofit/>
          </a:bodyPr>
          <a:lstStyle/>
          <a:p>
            <a:r>
              <a:rPr lang="en-US" altLang="zh-TW" sz="1000" b="1" smtClean="0">
                <a:solidFill>
                  <a:srgbClr val="1F497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4/22/2014</a:t>
            </a:r>
            <a:endParaRPr lang="zh-TW" altLang="en-US" sz="1000" b="1">
              <a:solidFill>
                <a:srgbClr val="1F497E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5" name="流程圖: 合併 34"/>
          <p:cNvSpPr/>
          <p:nvPr/>
        </p:nvSpPr>
        <p:spPr bwMode="auto">
          <a:xfrm rot="16200000">
            <a:off x="3825024" y="4635500"/>
            <a:ext cx="190500" cy="190500"/>
          </a:xfrm>
          <a:prstGeom prst="flowChartMerge">
            <a:avLst/>
          </a:prstGeom>
          <a:solidFill>
            <a:srgbClr val="0072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958374" y="4572000"/>
            <a:ext cx="1524000" cy="228600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1100" b="1" dirty="0" smtClean="0">
                <a:solidFill>
                  <a:schemeClr val="accent4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送交期中報告</a:t>
            </a:r>
            <a:endParaRPr lang="zh-TW" altLang="en-US" sz="1100" b="1" dirty="0">
              <a:solidFill>
                <a:schemeClr val="accent4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958374" y="4760087"/>
            <a:ext cx="1397000" cy="228600"/>
          </a:xfrm>
          <a:prstGeom prst="rect">
            <a:avLst/>
          </a:prstGeom>
          <a:noFill/>
        </p:spPr>
        <p:txBody>
          <a:bodyPr vert="horz" wrap="none" lIns="88900" tIns="1270" rIns="88900" bIns="44450" rtlCol="0" anchorCtr="0">
            <a:noAutofit/>
          </a:bodyPr>
          <a:lstStyle/>
          <a:p>
            <a:r>
              <a:rPr lang="en-US" altLang="zh-TW" sz="1000" b="1" smtClean="0">
                <a:solidFill>
                  <a:srgbClr val="1F497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2/21/2014</a:t>
            </a:r>
            <a:endParaRPr lang="zh-TW" altLang="en-US" sz="1000" b="1">
              <a:solidFill>
                <a:srgbClr val="1F497E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8" name="流程圖: 合併 37"/>
          <p:cNvSpPr/>
          <p:nvPr/>
        </p:nvSpPr>
        <p:spPr bwMode="auto">
          <a:xfrm rot="10800000">
            <a:off x="2255376" y="5562600"/>
            <a:ext cx="254000" cy="279400"/>
          </a:xfrm>
          <a:prstGeom prst="flowChartMerge">
            <a:avLst/>
          </a:prstGeom>
          <a:solidFill>
            <a:srgbClr val="0072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683876" y="6026150"/>
            <a:ext cx="1397000" cy="360612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="t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TW" altLang="en-US" sz="1100" b="1" dirty="0" smtClean="0">
                <a:solidFill>
                  <a:schemeClr val="accent4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送交細部執行計畫書</a:t>
            </a:r>
            <a:endParaRPr lang="zh-TW" altLang="en-US" sz="1100" b="1" dirty="0">
              <a:solidFill>
                <a:schemeClr val="accent4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683876" y="5867400"/>
            <a:ext cx="1397000" cy="228600"/>
          </a:xfrm>
          <a:prstGeom prst="rect">
            <a:avLst/>
          </a:prstGeom>
          <a:noFill/>
        </p:spPr>
        <p:txBody>
          <a:bodyPr vert="horz" wrap="none" lIns="88900" tIns="44450" rIns="88900" bIns="44450" rtlCol="0" anchor="ctr" anchorCtr="1">
            <a:noAutofit/>
          </a:bodyPr>
          <a:lstStyle/>
          <a:p>
            <a:r>
              <a:rPr lang="en-US" altLang="zh-TW" sz="1000" b="1" smtClean="0">
                <a:solidFill>
                  <a:srgbClr val="1F497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1/7/2014</a:t>
            </a:r>
            <a:endParaRPr lang="zh-TW" altLang="en-US" sz="1000" b="1">
              <a:solidFill>
                <a:srgbClr val="1F497E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1" name="流程圖: 合併 40"/>
          <p:cNvSpPr/>
          <p:nvPr/>
        </p:nvSpPr>
        <p:spPr bwMode="auto">
          <a:xfrm rot="16200000">
            <a:off x="1909960" y="4635500"/>
            <a:ext cx="190500" cy="190500"/>
          </a:xfrm>
          <a:prstGeom prst="flowChartMerge">
            <a:avLst/>
          </a:prstGeom>
          <a:solidFill>
            <a:srgbClr val="0072B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043310" y="4452473"/>
            <a:ext cx="1524000" cy="228600"/>
          </a:xfrm>
          <a:prstGeom prst="rect">
            <a:avLst/>
          </a:prstGeom>
          <a:noFill/>
        </p:spPr>
        <p:txBody>
          <a:bodyPr vert="horz" wrap="square" lIns="88900" tIns="44450" rIns="88900" bIns="4445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1100" b="1" dirty="0" smtClean="0">
                <a:solidFill>
                  <a:schemeClr val="accent4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決標簽約日</a:t>
            </a:r>
            <a:endParaRPr lang="zh-TW" altLang="en-US" sz="1100" b="1" dirty="0">
              <a:solidFill>
                <a:schemeClr val="accent4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043310" y="4640560"/>
            <a:ext cx="1397000" cy="228600"/>
          </a:xfrm>
          <a:prstGeom prst="rect">
            <a:avLst/>
          </a:prstGeom>
          <a:noFill/>
        </p:spPr>
        <p:txBody>
          <a:bodyPr vert="horz" wrap="none" lIns="88900" tIns="1270" rIns="88900" bIns="44450" rtlCol="0" anchorCtr="0">
            <a:noAutofit/>
          </a:bodyPr>
          <a:lstStyle/>
          <a:p>
            <a:r>
              <a:rPr lang="en-US" altLang="zh-TW" sz="1000" b="1" dirty="0" smtClean="0">
                <a:solidFill>
                  <a:srgbClr val="1F497E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12/23/2013</a:t>
            </a:r>
            <a:endParaRPr lang="zh-TW" altLang="en-US" sz="1000" b="1" dirty="0">
              <a:solidFill>
                <a:srgbClr val="1F497E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026415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ITTSCorporate">
  <a:themeElements>
    <a:clrScheme name="">
      <a:dk1>
        <a:srgbClr val="336699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0066FF"/>
      </a:accent2>
      <a:accent3>
        <a:srgbClr val="FFFFFF"/>
      </a:accent3>
      <a:accent4>
        <a:srgbClr val="2A5682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ITTSCorpora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ITTSCorpor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TSCorpor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TSCorporate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TSCorpor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TSCorporate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TSCorpor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TSCorpor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102701</TotalTime>
  <Words>427</Words>
  <Application>Microsoft Office PowerPoint</Application>
  <PresentationFormat>如螢幕大小 (4:3)</PresentationFormat>
  <Paragraphs>80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6" baseType="lpstr">
      <vt:lpstr>微軟正黑體</vt:lpstr>
      <vt:lpstr>新細明體</vt:lpstr>
      <vt:lpstr>標楷體</vt:lpstr>
      <vt:lpstr>Arial</vt:lpstr>
      <vt:lpstr>Arial Narrow</vt:lpstr>
      <vt:lpstr>Calibri</vt:lpstr>
      <vt:lpstr>Calibri Light</vt:lpstr>
      <vt:lpstr>Footlight MT Light</vt:lpstr>
      <vt:lpstr>Times New Roman</vt:lpstr>
      <vt:lpstr>Wingdings</vt:lpstr>
      <vt:lpstr>ITTSCorporate</vt:lpstr>
      <vt:lpstr>自訂設計</vt:lpstr>
      <vt:lpstr> 陳 協 昌 Chen Hsieh-Chang</vt:lpstr>
      <vt:lpstr>PowerPoint 簡報</vt:lpstr>
      <vt:lpstr>SWOT分析</vt:lpstr>
      <vt:lpstr>PowerPoint 簡報</vt:lpstr>
    </vt:vector>
  </TitlesOfParts>
  <Manager>AllenChen</Manager>
  <Company>NCTU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NCTU</dc:title>
  <dc:creator>Frank Chen;AllenChen</dc:creator>
  <cp:lastModifiedBy>allen chen</cp:lastModifiedBy>
  <cp:revision>1601</cp:revision>
  <cp:lastPrinted>2015-06-26T04:13:35Z</cp:lastPrinted>
  <dcterms:created xsi:type="dcterms:W3CDTF">2001-10-30T02:24:58Z</dcterms:created>
  <dcterms:modified xsi:type="dcterms:W3CDTF">2017-06-07T10:02:10Z</dcterms:modified>
</cp:coreProperties>
</file>