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1"/>
  </p:notesMasterIdLst>
  <p:handoutMasterIdLst>
    <p:handoutMasterId r:id="rId42"/>
  </p:handoutMasterIdLst>
  <p:sldIdLst>
    <p:sldId id="470" r:id="rId2"/>
    <p:sldId id="472" r:id="rId3"/>
    <p:sldId id="549" r:id="rId4"/>
    <p:sldId id="550" r:id="rId5"/>
    <p:sldId id="608" r:id="rId6"/>
    <p:sldId id="609" r:id="rId7"/>
    <p:sldId id="476" r:id="rId8"/>
    <p:sldId id="546" r:id="rId9"/>
    <p:sldId id="612" r:id="rId10"/>
    <p:sldId id="567" r:id="rId11"/>
    <p:sldId id="477" r:id="rId12"/>
    <p:sldId id="501" r:id="rId13"/>
    <p:sldId id="505" r:id="rId14"/>
    <p:sldId id="547" r:id="rId15"/>
    <p:sldId id="610" r:id="rId16"/>
    <p:sldId id="341" r:id="rId17"/>
    <p:sldId id="366" r:id="rId18"/>
    <p:sldId id="602" r:id="rId19"/>
    <p:sldId id="611" r:id="rId20"/>
    <p:sldId id="603" r:id="rId21"/>
    <p:sldId id="604" r:id="rId22"/>
    <p:sldId id="480" r:id="rId23"/>
    <p:sldId id="598" r:id="rId24"/>
    <p:sldId id="548" r:id="rId25"/>
    <p:sldId id="507" r:id="rId26"/>
    <p:sldId id="509" r:id="rId27"/>
    <p:sldId id="572" r:id="rId28"/>
    <p:sldId id="484" r:id="rId29"/>
    <p:sldId id="485" r:id="rId30"/>
    <p:sldId id="487" r:id="rId31"/>
    <p:sldId id="600" r:id="rId32"/>
    <p:sldId id="596" r:id="rId33"/>
    <p:sldId id="589" r:id="rId34"/>
    <p:sldId id="597" r:id="rId35"/>
    <p:sldId id="591" r:id="rId36"/>
    <p:sldId id="375" r:id="rId37"/>
    <p:sldId id="467" r:id="rId38"/>
    <p:sldId id="468" r:id="rId39"/>
    <p:sldId id="493" r:id="rId40"/>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ai" initials="K" lastIdx="1" clrIdx="0"/>
  <p:cmAuthor id="1" name="hcc" initials="h" lastIdx="1" clrIdx="1">
    <p:extLst>
      <p:ext uri="{19B8F6BF-5375-455C-9EA6-DF929625EA0E}">
        <p15:presenceInfo xmlns:p15="http://schemas.microsoft.com/office/powerpoint/2012/main" userId="1f1a6cad3a33b270"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33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293" autoAdjust="0"/>
    <p:restoredTop sz="85901" autoAdjust="0"/>
  </p:normalViewPr>
  <p:slideViewPr>
    <p:cSldViewPr>
      <p:cViewPr varScale="1">
        <p:scale>
          <a:sx n="88" d="100"/>
          <a:sy n="88" d="100"/>
        </p:scale>
        <p:origin x="996" y="57"/>
      </p:cViewPr>
      <p:guideLst>
        <p:guide orient="horz" pos="2160"/>
        <p:guide pos="2880"/>
      </p:guideLst>
    </p:cSldViewPr>
  </p:slideViewPr>
  <p:outlineViewPr>
    <p:cViewPr>
      <p:scale>
        <a:sx n="33" d="100"/>
        <a:sy n="33" d="100"/>
      </p:scale>
      <p:origin x="0" y="-27376"/>
    </p:cViewPr>
  </p:outlin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8115" tIns="49058" rIns="98115" bIns="49058" rtlCol="0"/>
          <a:lstStyle>
            <a:lvl1pPr algn="l">
              <a:defRPr sz="1300"/>
            </a:lvl1pPr>
          </a:lstStyle>
          <a:p>
            <a:endParaRPr lang="en-US" dirty="0"/>
          </a:p>
        </p:txBody>
      </p:sp>
      <p:sp>
        <p:nvSpPr>
          <p:cNvPr id="3" name="Date Placeholder 2"/>
          <p:cNvSpPr>
            <a:spLocks noGrp="1"/>
          </p:cNvSpPr>
          <p:nvPr>
            <p:ph type="dt" sz="quarter" idx="1"/>
          </p:nvPr>
        </p:nvSpPr>
        <p:spPr>
          <a:xfrm>
            <a:off x="4021294" y="0"/>
            <a:ext cx="3076363" cy="511731"/>
          </a:xfrm>
          <a:prstGeom prst="rect">
            <a:avLst/>
          </a:prstGeom>
        </p:spPr>
        <p:txBody>
          <a:bodyPr vert="horz" lIns="98115" tIns="49058" rIns="98115" bIns="49058" rtlCol="0"/>
          <a:lstStyle>
            <a:lvl1pPr algn="r">
              <a:defRPr sz="1300"/>
            </a:lvl1pPr>
          </a:lstStyle>
          <a:p>
            <a:fld id="{6538C06E-DDCE-4991-8DB8-3971257DDE7B}" type="datetimeFigureOut">
              <a:rPr lang="en-US" smtClean="0"/>
              <a:pPr/>
              <a:t>6/28/2025</a:t>
            </a:fld>
            <a:endParaRPr lang="en-US" dirty="0"/>
          </a:p>
        </p:txBody>
      </p:sp>
      <p:sp>
        <p:nvSpPr>
          <p:cNvPr id="4" name="Footer Placeholder 3"/>
          <p:cNvSpPr>
            <a:spLocks noGrp="1"/>
          </p:cNvSpPr>
          <p:nvPr>
            <p:ph type="ftr" sz="quarter" idx="2"/>
          </p:nvPr>
        </p:nvSpPr>
        <p:spPr>
          <a:xfrm>
            <a:off x="0" y="9721106"/>
            <a:ext cx="3076363" cy="511731"/>
          </a:xfrm>
          <a:prstGeom prst="rect">
            <a:avLst/>
          </a:prstGeom>
        </p:spPr>
        <p:txBody>
          <a:bodyPr vert="horz" lIns="98115" tIns="49058" rIns="98115" bIns="49058" rtlCol="0" anchor="b"/>
          <a:lstStyle>
            <a:lvl1pPr algn="l">
              <a:defRPr sz="1300"/>
            </a:lvl1pPr>
          </a:lstStyle>
          <a:p>
            <a:endParaRPr lang="en-US" dirty="0"/>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8115" tIns="49058" rIns="98115" bIns="49058" rtlCol="0" anchor="b"/>
          <a:lstStyle>
            <a:lvl1pPr algn="r">
              <a:defRPr sz="1300"/>
            </a:lvl1pPr>
          </a:lstStyle>
          <a:p>
            <a:fld id="{0EBFF5FC-E45A-47BD-A2A2-3A9DB22E0D9A}" type="slidenum">
              <a:rPr lang="en-US" smtClean="0"/>
              <a:pPr/>
              <a:t>‹#›</a:t>
            </a:fld>
            <a:endParaRPr lang="en-US" dirty="0"/>
          </a:p>
        </p:txBody>
      </p:sp>
    </p:spTree>
    <p:extLst>
      <p:ext uri="{BB962C8B-B14F-4D97-AF65-F5344CB8AC3E}">
        <p14:creationId xmlns:p14="http://schemas.microsoft.com/office/powerpoint/2010/main" val="3739719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8115" tIns="49058" rIns="98115" bIns="49058" rtlCol="0"/>
          <a:lstStyle>
            <a:lvl1pPr algn="l">
              <a:defRPr sz="1300"/>
            </a:lvl1pPr>
          </a:lstStyle>
          <a:p>
            <a:endParaRPr lang="en-CA" dirty="0"/>
          </a:p>
        </p:txBody>
      </p:sp>
      <p:sp>
        <p:nvSpPr>
          <p:cNvPr id="3" name="Date Placeholder 2"/>
          <p:cNvSpPr>
            <a:spLocks noGrp="1"/>
          </p:cNvSpPr>
          <p:nvPr>
            <p:ph type="dt" idx="1"/>
          </p:nvPr>
        </p:nvSpPr>
        <p:spPr>
          <a:xfrm>
            <a:off x="4021294" y="0"/>
            <a:ext cx="3076363" cy="511731"/>
          </a:xfrm>
          <a:prstGeom prst="rect">
            <a:avLst/>
          </a:prstGeom>
        </p:spPr>
        <p:txBody>
          <a:bodyPr vert="horz" lIns="98115" tIns="49058" rIns="98115" bIns="49058" rtlCol="0"/>
          <a:lstStyle>
            <a:lvl1pPr algn="r">
              <a:defRPr sz="1300"/>
            </a:lvl1pPr>
          </a:lstStyle>
          <a:p>
            <a:fld id="{816D80A8-3267-4C11-972D-DAE6AEAE5AA9}" type="datetimeFigureOut">
              <a:rPr lang="en-US" smtClean="0"/>
              <a:pPr/>
              <a:t>6/28/2025</a:t>
            </a:fld>
            <a:endParaRPr lang="en-CA" dirty="0"/>
          </a:p>
        </p:txBody>
      </p:sp>
      <p:sp>
        <p:nvSpPr>
          <p:cNvPr id="4" name="Slide Image Placeholder 3"/>
          <p:cNvSpPr>
            <a:spLocks noGrp="1" noRot="1" noChangeAspect="1"/>
          </p:cNvSpPr>
          <p:nvPr>
            <p:ph type="sldImg" idx="2"/>
          </p:nvPr>
        </p:nvSpPr>
        <p:spPr>
          <a:xfrm>
            <a:off x="990600" y="766763"/>
            <a:ext cx="5118100" cy="3838575"/>
          </a:xfrm>
          <a:prstGeom prst="rect">
            <a:avLst/>
          </a:prstGeom>
          <a:noFill/>
          <a:ln w="12700">
            <a:solidFill>
              <a:prstClr val="black"/>
            </a:solidFill>
          </a:ln>
        </p:spPr>
        <p:txBody>
          <a:bodyPr vert="horz" lIns="98115" tIns="49058" rIns="98115" bIns="49058" rtlCol="0" anchor="ctr"/>
          <a:lstStyle/>
          <a:p>
            <a:endParaRPr lang="en-CA" dirty="0"/>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8115" tIns="49058" rIns="98115" bIns="4905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9721106"/>
            <a:ext cx="3076363" cy="511731"/>
          </a:xfrm>
          <a:prstGeom prst="rect">
            <a:avLst/>
          </a:prstGeom>
        </p:spPr>
        <p:txBody>
          <a:bodyPr vert="horz" lIns="98115" tIns="49058" rIns="98115" bIns="49058" rtlCol="0" anchor="b"/>
          <a:lstStyle>
            <a:lvl1pPr algn="l">
              <a:defRPr sz="1300"/>
            </a:lvl1pPr>
          </a:lstStyle>
          <a:p>
            <a:endParaRPr lang="en-CA" dirty="0"/>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8115" tIns="49058" rIns="98115" bIns="49058" rtlCol="0" anchor="b"/>
          <a:lstStyle>
            <a:lvl1pPr algn="r">
              <a:defRPr sz="1300"/>
            </a:lvl1pPr>
          </a:lstStyle>
          <a:p>
            <a:fld id="{04914BD6-932B-4D09-B0E6-0A7FB6C688E9}" type="slidenum">
              <a:rPr lang="en-CA" smtClean="0"/>
              <a:pPr/>
              <a:t>‹#›</a:t>
            </a:fld>
            <a:endParaRPr lang="en-CA" dirty="0"/>
          </a:p>
        </p:txBody>
      </p:sp>
    </p:spTree>
    <p:extLst>
      <p:ext uri="{BB962C8B-B14F-4D97-AF65-F5344CB8AC3E}">
        <p14:creationId xmlns:p14="http://schemas.microsoft.com/office/powerpoint/2010/main" val="14322834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1</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257092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914BD6-932B-4D09-B0E6-0A7FB6C688E9}" type="slidenum">
              <a:rPr lang="en-CA" smtClean="0"/>
              <a:pPr/>
              <a:t>13</a:t>
            </a:fld>
            <a:endParaRPr lang="en-CA" dirty="0"/>
          </a:p>
        </p:txBody>
      </p:sp>
    </p:spTree>
    <p:extLst>
      <p:ext uri="{BB962C8B-B14F-4D97-AF65-F5344CB8AC3E}">
        <p14:creationId xmlns:p14="http://schemas.microsoft.com/office/powerpoint/2010/main" val="131391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914BD6-932B-4D09-B0E6-0A7FB6C688E9}" type="slidenum">
              <a:rPr lang="en-CA" smtClean="0"/>
              <a:pPr/>
              <a:t>14</a:t>
            </a:fld>
            <a:endParaRPr lang="en-CA" dirty="0"/>
          </a:p>
        </p:txBody>
      </p:sp>
    </p:spTree>
    <p:extLst>
      <p:ext uri="{BB962C8B-B14F-4D97-AF65-F5344CB8AC3E}">
        <p14:creationId xmlns:p14="http://schemas.microsoft.com/office/powerpoint/2010/main" val="1459051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16</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3087631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17</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54449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18</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2126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5E0B5-7F05-C0B4-E5CD-28D0C41BA3B7}"/>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AE1544E0-0732-1487-35D4-A6A19DD76B4A}"/>
              </a:ext>
            </a:extLst>
          </p:cNvPr>
          <p:cNvSpPr>
            <a:spLocks noGrp="1" noChangeArrowheads="1"/>
          </p:cNvSpPr>
          <p:nvPr>
            <p:ph type="sldNum" sz="quarter" idx="5"/>
          </p:nvPr>
        </p:nvSpPr>
        <p:spPr>
          <a:ln/>
        </p:spPr>
        <p:txBody>
          <a:bodyPr/>
          <a:lstStyle/>
          <a:p>
            <a:fld id="{6664E42D-18B5-4DAB-908D-367D2C093CD9}" type="slidenum">
              <a:rPr lang="en-US"/>
              <a:pPr/>
              <a:t>19</a:t>
            </a:fld>
            <a:endParaRPr lang="en-US" dirty="0"/>
          </a:p>
        </p:txBody>
      </p:sp>
      <p:sp>
        <p:nvSpPr>
          <p:cNvPr id="196610" name="Rectangle 2">
            <a:extLst>
              <a:ext uri="{FF2B5EF4-FFF2-40B4-BE49-F238E27FC236}">
                <a16:creationId xmlns:a16="http://schemas.microsoft.com/office/drawing/2014/main" id="{975A836E-6AF9-0E0B-8160-9AC1BA7DAA50}"/>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1A3B3D92-8C14-818E-A76C-95C8241A7F2D}"/>
              </a:ext>
            </a:extLst>
          </p:cNvPr>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25282601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20</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702241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21</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699705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22</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sz="1100" dirty="0"/>
          </a:p>
        </p:txBody>
      </p:sp>
    </p:spTree>
    <p:extLst>
      <p:ext uri="{BB962C8B-B14F-4D97-AF65-F5344CB8AC3E}">
        <p14:creationId xmlns:p14="http://schemas.microsoft.com/office/powerpoint/2010/main" val="14731544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Circulate purpose</a:t>
            </a:r>
          </a:p>
        </p:txBody>
      </p:sp>
      <p:sp>
        <p:nvSpPr>
          <p:cNvPr id="4" name="Slide Number Placeholder 3"/>
          <p:cNvSpPr>
            <a:spLocks noGrp="1"/>
          </p:cNvSpPr>
          <p:nvPr>
            <p:ph type="sldNum" sz="quarter" idx="5"/>
          </p:nvPr>
        </p:nvSpPr>
        <p:spPr/>
        <p:txBody>
          <a:bodyPr/>
          <a:lstStyle/>
          <a:p>
            <a:fld id="{04914BD6-932B-4D09-B0E6-0A7FB6C688E9}" type="slidenum">
              <a:rPr lang="en-CA" smtClean="0"/>
              <a:pPr/>
              <a:t>23</a:t>
            </a:fld>
            <a:endParaRPr lang="en-CA" dirty="0"/>
          </a:p>
        </p:txBody>
      </p:sp>
    </p:spTree>
    <p:extLst>
      <p:ext uri="{BB962C8B-B14F-4D97-AF65-F5344CB8AC3E}">
        <p14:creationId xmlns:p14="http://schemas.microsoft.com/office/powerpoint/2010/main" val="1196304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2</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sz="1100" dirty="0"/>
          </a:p>
        </p:txBody>
      </p:sp>
    </p:spTree>
    <p:extLst>
      <p:ext uri="{BB962C8B-B14F-4D97-AF65-F5344CB8AC3E}">
        <p14:creationId xmlns:p14="http://schemas.microsoft.com/office/powerpoint/2010/main" val="86813146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24</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sz="1100" dirty="0"/>
          </a:p>
        </p:txBody>
      </p:sp>
    </p:spTree>
    <p:extLst>
      <p:ext uri="{BB962C8B-B14F-4D97-AF65-F5344CB8AC3E}">
        <p14:creationId xmlns:p14="http://schemas.microsoft.com/office/powerpoint/2010/main" val="347293631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備忘稿版面配置區 1">
            <a:extLst>
              <a:ext uri="{FF2B5EF4-FFF2-40B4-BE49-F238E27FC236}">
                <a16:creationId xmlns:a16="http://schemas.microsoft.com/office/drawing/2014/main" id="{9AB972B8-26CD-4B2B-A53C-2329FF230E93}"/>
              </a:ext>
            </a:extLst>
          </p:cNvPr>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16558040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26</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95495824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27</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sz="1100" dirty="0"/>
          </a:p>
        </p:txBody>
      </p:sp>
    </p:spTree>
    <p:extLst>
      <p:ext uri="{BB962C8B-B14F-4D97-AF65-F5344CB8AC3E}">
        <p14:creationId xmlns:p14="http://schemas.microsoft.com/office/powerpoint/2010/main" val="25004464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28</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sz="1100" dirty="0"/>
          </a:p>
        </p:txBody>
      </p:sp>
    </p:spTree>
    <p:extLst>
      <p:ext uri="{BB962C8B-B14F-4D97-AF65-F5344CB8AC3E}">
        <p14:creationId xmlns:p14="http://schemas.microsoft.com/office/powerpoint/2010/main" val="301014129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29</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sz="1100" dirty="0"/>
          </a:p>
        </p:txBody>
      </p:sp>
    </p:spTree>
    <p:extLst>
      <p:ext uri="{BB962C8B-B14F-4D97-AF65-F5344CB8AC3E}">
        <p14:creationId xmlns:p14="http://schemas.microsoft.com/office/powerpoint/2010/main" val="2207830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914BD6-932B-4D09-B0E6-0A7FB6C688E9}" type="slidenum">
              <a:rPr lang="en-CA" smtClean="0"/>
              <a:pPr/>
              <a:t>30</a:t>
            </a:fld>
            <a:endParaRPr lang="en-CA" dirty="0"/>
          </a:p>
        </p:txBody>
      </p:sp>
    </p:spTree>
    <p:extLst>
      <p:ext uri="{BB962C8B-B14F-4D97-AF65-F5344CB8AC3E}">
        <p14:creationId xmlns:p14="http://schemas.microsoft.com/office/powerpoint/2010/main" val="30769650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31</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sz="1100" dirty="0"/>
          </a:p>
        </p:txBody>
      </p:sp>
    </p:spTree>
    <p:extLst>
      <p:ext uri="{BB962C8B-B14F-4D97-AF65-F5344CB8AC3E}">
        <p14:creationId xmlns:p14="http://schemas.microsoft.com/office/powerpoint/2010/main" val="40562626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914BD6-932B-4D09-B0E6-0A7FB6C688E9}" type="slidenum">
              <a:rPr lang="en-CA" smtClean="0"/>
              <a:pPr/>
              <a:t>32</a:t>
            </a:fld>
            <a:endParaRPr lang="en-CA" dirty="0"/>
          </a:p>
        </p:txBody>
      </p:sp>
    </p:spTree>
    <p:extLst>
      <p:ext uri="{BB962C8B-B14F-4D97-AF65-F5344CB8AC3E}">
        <p14:creationId xmlns:p14="http://schemas.microsoft.com/office/powerpoint/2010/main" val="331916234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914BD6-932B-4D09-B0E6-0A7FB6C688E9}" type="slidenum">
              <a:rPr lang="en-CA" smtClean="0"/>
              <a:pPr/>
              <a:t>33</a:t>
            </a:fld>
            <a:endParaRPr lang="en-CA" dirty="0"/>
          </a:p>
        </p:txBody>
      </p:sp>
    </p:spTree>
    <p:extLst>
      <p:ext uri="{BB962C8B-B14F-4D97-AF65-F5344CB8AC3E}">
        <p14:creationId xmlns:p14="http://schemas.microsoft.com/office/powerpoint/2010/main" val="3851530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3</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267791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914BD6-932B-4D09-B0E6-0A7FB6C688E9}" type="slidenum">
              <a:rPr lang="en-CA" smtClean="0"/>
              <a:pPr/>
              <a:t>34</a:t>
            </a:fld>
            <a:endParaRPr lang="en-CA" dirty="0"/>
          </a:p>
        </p:txBody>
      </p:sp>
    </p:spTree>
    <p:extLst>
      <p:ext uri="{BB962C8B-B14F-4D97-AF65-F5344CB8AC3E}">
        <p14:creationId xmlns:p14="http://schemas.microsoft.com/office/powerpoint/2010/main" val="37952542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914BD6-932B-4D09-B0E6-0A7FB6C688E9}" type="slidenum">
              <a:rPr lang="en-CA" smtClean="0"/>
              <a:pPr/>
              <a:t>35</a:t>
            </a:fld>
            <a:endParaRPr lang="en-CA" dirty="0"/>
          </a:p>
        </p:txBody>
      </p:sp>
    </p:spTree>
    <p:extLst>
      <p:ext uri="{BB962C8B-B14F-4D97-AF65-F5344CB8AC3E}">
        <p14:creationId xmlns:p14="http://schemas.microsoft.com/office/powerpoint/2010/main" val="8416089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36</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r>
              <a:rPr lang="en-US" sz="1100" dirty="0"/>
              <a:t>Patent = e^0.53-1 = 0.69</a:t>
            </a:r>
          </a:p>
          <a:p>
            <a:r>
              <a:rPr lang="en-US" sz="1100" dirty="0"/>
              <a:t>Citation  = e^1.25-1 = 2.49</a:t>
            </a:r>
          </a:p>
          <a:p>
            <a:r>
              <a:rPr lang="en-US" sz="1100" dirty="0"/>
              <a:t>Age = 11.94</a:t>
            </a:r>
          </a:p>
          <a:p>
            <a:endParaRPr lang="en-US" sz="1100" dirty="0"/>
          </a:p>
          <a:p>
            <a:r>
              <a:rPr lang="en-US" sz="1100" dirty="0"/>
              <a:t>Kaplan-</a:t>
            </a:r>
            <a:r>
              <a:rPr lang="en-US" sz="1100" dirty="0" err="1"/>
              <a:t>Zingales</a:t>
            </a:r>
            <a:r>
              <a:rPr lang="en-US" sz="1100" dirty="0"/>
              <a:t> Index</a:t>
            </a:r>
            <a:r>
              <a:rPr lang="en-US" altLang="zh-TW" sz="1100" dirty="0"/>
              <a:t>:</a:t>
            </a:r>
            <a:r>
              <a:rPr lang="zh-TW" altLang="en-US" sz="1100" dirty="0"/>
              <a:t> </a:t>
            </a:r>
            <a:r>
              <a:rPr lang="en-US" sz="1300" dirty="0"/>
              <a:t>The KZ-Index (Kaplan-</a:t>
            </a:r>
            <a:r>
              <a:rPr lang="en-US" sz="1300" dirty="0" err="1"/>
              <a:t>Zingales</a:t>
            </a:r>
            <a:r>
              <a:rPr lang="en-US" sz="1300" dirty="0"/>
              <a:t> Index) is a relative measurement of reliance on external financing. Companies with a higher KZ-Index scores are more likely to experience difficulties when financial conditions tighten since they may have difficulty financing their ongoing operations.</a:t>
            </a:r>
            <a:endParaRPr lang="en-US" sz="1100" dirty="0"/>
          </a:p>
          <a:p>
            <a:r>
              <a:rPr lang="en-US" sz="1100" dirty="0"/>
              <a:t>KZ Index = -1.001909 x Cash Flows / K + 0.2826389 x Q + 3.139193 x Debt / Total Capital + '-39.3678 x Dividends / K + -1.314759 x Cash / K</a:t>
            </a:r>
          </a:p>
        </p:txBody>
      </p:sp>
    </p:spTree>
    <p:extLst>
      <p:ext uri="{BB962C8B-B14F-4D97-AF65-F5344CB8AC3E}">
        <p14:creationId xmlns:p14="http://schemas.microsoft.com/office/powerpoint/2010/main" val="112605826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37</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r>
              <a:rPr lang="en-US" altLang="zh-TW" sz="1900" dirty="0"/>
              <a:t>Among </a:t>
            </a:r>
            <a:r>
              <a:rPr lang="en-US" altLang="zh-TW" sz="1900" dirty="0">
                <a:solidFill>
                  <a:srgbClr val="0070C0"/>
                </a:solidFill>
              </a:rPr>
              <a:t>27</a:t>
            </a:r>
            <a:r>
              <a:rPr lang="en-US" altLang="zh-TW" sz="1900" dirty="0"/>
              <a:t> citation-R&amp;D papers, </a:t>
            </a:r>
          </a:p>
          <a:p>
            <a:pPr lvl="1">
              <a:buFont typeface="+mj-lt"/>
              <a:buAutoNum type="alphaLcParenR"/>
            </a:pPr>
            <a:r>
              <a:rPr lang="en-US" altLang="zh-TW" sz="1900" dirty="0"/>
              <a:t>23(5) has the scaled R&amp;D(unscaled</a:t>
            </a:r>
            <a:r>
              <a:rPr lang="zh-TW" altLang="en-US" sz="1900" dirty="0"/>
              <a:t> </a:t>
            </a:r>
            <a:r>
              <a:rPr lang="en-US" altLang="zh-TW" sz="1900" dirty="0"/>
              <a:t>R&amp;D) as an explanatory variable.</a:t>
            </a:r>
          </a:p>
          <a:p>
            <a:pPr lvl="1">
              <a:buFont typeface="+mj-lt"/>
              <a:buAutoNum type="alphaLcParenR"/>
            </a:pPr>
            <a:r>
              <a:rPr lang="en-US" altLang="zh-TW" sz="1900" dirty="0"/>
              <a:t>Among 23 citation-scaled R&amp;D papers, 12 include firm FE.</a:t>
            </a:r>
          </a:p>
          <a:p>
            <a:pPr lvl="1">
              <a:buFont typeface="+mj-lt"/>
              <a:buAutoNum type="alphaLcParenR"/>
            </a:pPr>
            <a:r>
              <a:rPr lang="en-US" altLang="zh-TW" sz="1900" dirty="0">
                <a:solidFill>
                  <a:srgbClr val="0070C0"/>
                </a:solidFill>
              </a:rPr>
              <a:t>Among 12 using firm FE, citation-scaled R&amp;D papers, 5 of them show </a:t>
            </a:r>
            <a:r>
              <a:rPr lang="en-US" altLang="zh-TW" sz="1900" u="sng" dirty="0">
                <a:solidFill>
                  <a:srgbClr val="0070C0"/>
                </a:solidFill>
              </a:rPr>
              <a:t>negative or insignificantly positive </a:t>
            </a:r>
            <a:r>
              <a:rPr lang="en-US" altLang="zh-TW" sz="1900" dirty="0">
                <a:solidFill>
                  <a:srgbClr val="0070C0"/>
                </a:solidFill>
              </a:rPr>
              <a:t>coefficients on R&amp;D.</a:t>
            </a:r>
          </a:p>
          <a:p>
            <a:endParaRPr lang="en-US" dirty="0"/>
          </a:p>
        </p:txBody>
      </p:sp>
    </p:spTree>
    <p:extLst>
      <p:ext uri="{BB962C8B-B14F-4D97-AF65-F5344CB8AC3E}">
        <p14:creationId xmlns:p14="http://schemas.microsoft.com/office/powerpoint/2010/main" val="221299119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38</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pPr algn="ctr" fontAlgn="b"/>
            <a:endParaRPr lang="en-US" dirty="0">
              <a:effectLst/>
            </a:endParaRPr>
          </a:p>
        </p:txBody>
      </p:sp>
    </p:spTree>
    <p:extLst>
      <p:ext uri="{BB962C8B-B14F-4D97-AF65-F5344CB8AC3E}">
        <p14:creationId xmlns:p14="http://schemas.microsoft.com/office/powerpoint/2010/main" val="42788178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39</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pPr algn="ctr" fontAlgn="b"/>
            <a:endParaRPr lang="en-US" dirty="0">
              <a:effectLst/>
            </a:endParaRPr>
          </a:p>
        </p:txBody>
      </p:sp>
    </p:spTree>
    <p:extLst>
      <p:ext uri="{BB962C8B-B14F-4D97-AF65-F5344CB8AC3E}">
        <p14:creationId xmlns:p14="http://schemas.microsoft.com/office/powerpoint/2010/main" val="3697760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7</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sz="1100" dirty="0"/>
          </a:p>
        </p:txBody>
      </p:sp>
    </p:spTree>
    <p:extLst>
      <p:ext uri="{BB962C8B-B14F-4D97-AF65-F5344CB8AC3E}">
        <p14:creationId xmlns:p14="http://schemas.microsoft.com/office/powerpoint/2010/main" val="3070638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8</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91328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26582C-4243-2509-D34F-44BF247EC3A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27A2CB4-C077-ECFA-E17C-8E0EF4C57331}"/>
              </a:ext>
            </a:extLst>
          </p:cNvPr>
          <p:cNvSpPr>
            <a:spLocks noGrp="1" noChangeArrowheads="1"/>
          </p:cNvSpPr>
          <p:nvPr>
            <p:ph type="sldNum" sz="quarter" idx="5"/>
          </p:nvPr>
        </p:nvSpPr>
        <p:spPr>
          <a:ln/>
        </p:spPr>
        <p:txBody>
          <a:bodyPr/>
          <a:lstStyle/>
          <a:p>
            <a:fld id="{6664E42D-18B5-4DAB-908D-367D2C093CD9}" type="slidenum">
              <a:rPr lang="en-US"/>
              <a:pPr/>
              <a:t>9</a:t>
            </a:fld>
            <a:endParaRPr lang="en-US" dirty="0"/>
          </a:p>
        </p:txBody>
      </p:sp>
      <p:sp>
        <p:nvSpPr>
          <p:cNvPr id="196610" name="Rectangle 2">
            <a:extLst>
              <a:ext uri="{FF2B5EF4-FFF2-40B4-BE49-F238E27FC236}">
                <a16:creationId xmlns:a16="http://schemas.microsoft.com/office/drawing/2014/main" id="{1ABE749E-FDA8-134B-41F8-03F70AEF9BB7}"/>
              </a:ext>
            </a:extLst>
          </p:cNvPr>
          <p:cNvSpPr>
            <a:spLocks noGrp="1" noRot="1" noChangeAspect="1" noChangeArrowheads="1" noTextEdit="1"/>
          </p:cNvSpPr>
          <p:nvPr>
            <p:ph type="sldImg"/>
          </p:nvPr>
        </p:nvSpPr>
        <p:spPr>
          <a:ln/>
        </p:spPr>
      </p:sp>
      <p:sp>
        <p:nvSpPr>
          <p:cNvPr id="196611" name="Rectangle 3">
            <a:extLst>
              <a:ext uri="{FF2B5EF4-FFF2-40B4-BE49-F238E27FC236}">
                <a16:creationId xmlns:a16="http://schemas.microsoft.com/office/drawing/2014/main" id="{4640F73C-4DE7-A815-FCA7-3D820A17CCC7}"/>
              </a:ext>
            </a:extLst>
          </p:cNvPr>
          <p:cNvSpPr>
            <a:spLocks noGrp="1" noChangeArrowheads="1"/>
          </p:cNvSpPr>
          <p:nvPr>
            <p:ph type="body" idx="1"/>
          </p:nvPr>
        </p:nvSpPr>
        <p:spPr/>
        <p:txBody>
          <a:bodyPr/>
          <a:lstStyle/>
          <a:p>
            <a:endParaRPr lang="en-US" sz="1100" dirty="0"/>
          </a:p>
        </p:txBody>
      </p:sp>
    </p:spTree>
    <p:extLst>
      <p:ext uri="{BB962C8B-B14F-4D97-AF65-F5344CB8AC3E}">
        <p14:creationId xmlns:p14="http://schemas.microsoft.com/office/powerpoint/2010/main" val="20309370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4914BD6-932B-4D09-B0E6-0A7FB6C688E9}" type="slidenum">
              <a:rPr lang="en-CA" smtClean="0"/>
              <a:pPr/>
              <a:t>10</a:t>
            </a:fld>
            <a:endParaRPr lang="en-CA" dirty="0"/>
          </a:p>
        </p:txBody>
      </p:sp>
    </p:spTree>
    <p:extLst>
      <p:ext uri="{BB962C8B-B14F-4D97-AF65-F5344CB8AC3E}">
        <p14:creationId xmlns:p14="http://schemas.microsoft.com/office/powerpoint/2010/main" val="2164339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664E42D-18B5-4DAB-908D-367D2C093CD9}" type="slidenum">
              <a:rPr lang="en-US"/>
              <a:pPr/>
              <a:t>11</a:t>
            </a:fld>
            <a:endParaRPr lang="en-US" dirty="0"/>
          </a:p>
        </p:txBody>
      </p:sp>
      <p:sp>
        <p:nvSpPr>
          <p:cNvPr id="196610" name="Rectangle 2"/>
          <p:cNvSpPr>
            <a:spLocks noGrp="1" noRot="1" noChangeAspect="1" noChangeArrowheads="1" noTextEdit="1"/>
          </p:cNvSpPr>
          <p:nvPr>
            <p:ph type="sldImg"/>
          </p:nvPr>
        </p:nvSpPr>
        <p:spPr>
          <a:ln/>
        </p:spPr>
      </p:sp>
      <p:sp>
        <p:nvSpPr>
          <p:cNvPr id="196611" name="Rectangle 3"/>
          <p:cNvSpPr>
            <a:spLocks noGrp="1" noChangeArrowheads="1"/>
          </p:cNvSpPr>
          <p:nvPr>
            <p:ph type="body" idx="1"/>
          </p:nvPr>
        </p:nvSpPr>
        <p:spPr/>
        <p:txBody>
          <a:bodyPr/>
          <a:lstStyle/>
          <a:p>
            <a:endParaRPr lang="en-US" sz="1100" dirty="0"/>
          </a:p>
        </p:txBody>
      </p:sp>
    </p:spTree>
    <p:extLst>
      <p:ext uri="{BB962C8B-B14F-4D97-AF65-F5344CB8AC3E}">
        <p14:creationId xmlns:p14="http://schemas.microsoft.com/office/powerpoint/2010/main" val="38504228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04914BD6-932B-4D09-B0E6-0A7FB6C688E9}" type="slidenum">
              <a:rPr lang="en-CA" smtClean="0"/>
              <a:pPr/>
              <a:t>12</a:t>
            </a:fld>
            <a:endParaRPr lang="en-CA" dirty="0"/>
          </a:p>
        </p:txBody>
      </p:sp>
    </p:spTree>
    <p:extLst>
      <p:ext uri="{BB962C8B-B14F-4D97-AF65-F5344CB8AC3E}">
        <p14:creationId xmlns:p14="http://schemas.microsoft.com/office/powerpoint/2010/main" val="27948467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CA"/>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CA"/>
          </a:p>
        </p:txBody>
      </p:sp>
      <p:sp>
        <p:nvSpPr>
          <p:cNvPr id="4" name="Date Placeholder 3"/>
          <p:cNvSpPr>
            <a:spLocks noGrp="1"/>
          </p:cNvSpPr>
          <p:nvPr>
            <p:ph type="dt" sz="half" idx="10"/>
          </p:nvPr>
        </p:nvSpPr>
        <p:spPr/>
        <p:txBody>
          <a:bodyPr/>
          <a:lstStyle/>
          <a:p>
            <a:endParaRPr lang="en-CA" dirty="0"/>
          </a:p>
        </p:txBody>
      </p:sp>
      <p:sp>
        <p:nvSpPr>
          <p:cNvPr id="5" name="Footer Placeholder 4"/>
          <p:cNvSpPr>
            <a:spLocks noGrp="1"/>
          </p:cNvSpPr>
          <p:nvPr>
            <p:ph type="ftr" sz="quarter" idx="11"/>
          </p:nvPr>
        </p:nvSpPr>
        <p:spPr/>
        <p:txBody>
          <a:bodyPr/>
          <a:lstStyle/>
          <a:p>
            <a:r>
              <a:rPr lang="de-DE"/>
              <a:t>Po-Hsuan Hsu, Sterling Huang, Massimo Massa, Hong Zhang (2015)</a:t>
            </a:r>
            <a:endParaRPr lang="en-CA" dirty="0"/>
          </a:p>
        </p:txBody>
      </p:sp>
      <p:sp>
        <p:nvSpPr>
          <p:cNvPr id="6" name="Slide Number Placeholder 5"/>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endParaRPr lang="en-CA" dirty="0"/>
          </a:p>
        </p:txBody>
      </p:sp>
      <p:sp>
        <p:nvSpPr>
          <p:cNvPr id="5" name="Footer Placeholder 4"/>
          <p:cNvSpPr>
            <a:spLocks noGrp="1"/>
          </p:cNvSpPr>
          <p:nvPr>
            <p:ph type="ftr" sz="quarter" idx="11"/>
          </p:nvPr>
        </p:nvSpPr>
        <p:spPr/>
        <p:txBody>
          <a:bodyPr/>
          <a:lstStyle/>
          <a:p>
            <a:r>
              <a:rPr lang="de-DE"/>
              <a:t>Po-Hsuan Hsu, Sterling Huang, Massimo Massa, Hong Zhang (2015)</a:t>
            </a:r>
            <a:endParaRPr lang="en-CA" dirty="0"/>
          </a:p>
        </p:txBody>
      </p:sp>
      <p:sp>
        <p:nvSpPr>
          <p:cNvPr id="6" name="Slide Number Placeholder 5"/>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p:cNvSpPr>
            <a:spLocks noGrp="1"/>
          </p:cNvSpPr>
          <p:nvPr>
            <p:ph type="dt" sz="half" idx="10"/>
          </p:nvPr>
        </p:nvSpPr>
        <p:spPr/>
        <p:txBody>
          <a:bodyPr/>
          <a:lstStyle/>
          <a:p>
            <a:endParaRPr lang="en-CA" dirty="0"/>
          </a:p>
        </p:txBody>
      </p:sp>
      <p:sp>
        <p:nvSpPr>
          <p:cNvPr id="5" name="Footer Placeholder 4"/>
          <p:cNvSpPr>
            <a:spLocks noGrp="1"/>
          </p:cNvSpPr>
          <p:nvPr>
            <p:ph type="ftr" sz="quarter" idx="11"/>
          </p:nvPr>
        </p:nvSpPr>
        <p:spPr/>
        <p:txBody>
          <a:bodyPr/>
          <a:lstStyle/>
          <a:p>
            <a:r>
              <a:rPr lang="de-DE"/>
              <a:t>Po-Hsuan Hsu, Sterling Huang, Massimo Massa, Hong Zhang (2015)</a:t>
            </a:r>
            <a:endParaRPr lang="en-CA" dirty="0"/>
          </a:p>
        </p:txBody>
      </p:sp>
      <p:sp>
        <p:nvSpPr>
          <p:cNvPr id="6" name="Slide Number Placeholder 5"/>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200">
                <a:latin typeface="Arial" pitchFamily="34" charset="0"/>
                <a:cs typeface="Arial" pitchFamily="34" charset="0"/>
              </a:defRPr>
            </a:lvl1pPr>
          </a:lstStyle>
          <a:p>
            <a:r>
              <a:rPr lang="en-US" dirty="0"/>
              <a:t>Click to edit Master title style</a:t>
            </a:r>
            <a:endParaRPr lang="en-CA" dirty="0"/>
          </a:p>
        </p:txBody>
      </p:sp>
      <p:sp>
        <p:nvSpPr>
          <p:cNvPr id="3" name="Content Placeholder 2"/>
          <p:cNvSpPr>
            <a:spLocks noGrp="1"/>
          </p:cNvSpPr>
          <p:nvPr>
            <p:ph idx="1"/>
          </p:nvPr>
        </p:nvSpPr>
        <p:spPr/>
        <p:txBody>
          <a:bodyPr/>
          <a:lstStyle>
            <a:lvl1pPr>
              <a:defRPr>
                <a:latin typeface="Arial" pitchFamily="34" charset="0"/>
                <a:cs typeface="Arial" pitchFamily="34" charset="0"/>
              </a:defRPr>
            </a:lvl1pPr>
            <a:lvl2pPr>
              <a:defRPr>
                <a:latin typeface="Arial" pitchFamily="34" charset="0"/>
                <a:cs typeface="Arial" pitchFamily="34" charset="0"/>
              </a:defRPr>
            </a:lvl2pPr>
            <a:lvl3pPr>
              <a:defRPr>
                <a:latin typeface="Arial" pitchFamily="34" charset="0"/>
                <a:cs typeface="Arial" pitchFamily="34" charset="0"/>
              </a:defRPr>
            </a:lvl3pPr>
            <a:lvl4pPr>
              <a:defRPr>
                <a:latin typeface="Arial" pitchFamily="34" charset="0"/>
                <a:cs typeface="Arial" pitchFamily="34" charset="0"/>
              </a:defRPr>
            </a:lvl4pPr>
            <a:lvl5pPr>
              <a:defRPr>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5" name="Footer Placeholder 4"/>
          <p:cNvSpPr>
            <a:spLocks noGrp="1"/>
          </p:cNvSpPr>
          <p:nvPr>
            <p:ph type="ftr" sz="quarter" idx="11"/>
          </p:nvPr>
        </p:nvSpPr>
        <p:spPr/>
        <p:txBody>
          <a:bodyPr/>
          <a:lstStyle/>
          <a:p>
            <a:r>
              <a:rPr lang="de-DE"/>
              <a:t>Po-Hsuan Hsu, Sterling Huang, Massimo Massa, Hong Zhang (2015)</a:t>
            </a:r>
            <a:endParaRPr lang="en-CA" dirty="0"/>
          </a:p>
        </p:txBody>
      </p:sp>
      <p:sp>
        <p:nvSpPr>
          <p:cNvPr id="6" name="Slide Number Placeholder 5"/>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CA" dirty="0"/>
          </a:p>
        </p:txBody>
      </p:sp>
      <p:sp>
        <p:nvSpPr>
          <p:cNvPr id="5" name="Footer Placeholder 4"/>
          <p:cNvSpPr>
            <a:spLocks noGrp="1"/>
          </p:cNvSpPr>
          <p:nvPr>
            <p:ph type="ftr" sz="quarter" idx="11"/>
          </p:nvPr>
        </p:nvSpPr>
        <p:spPr/>
        <p:txBody>
          <a:bodyPr/>
          <a:lstStyle/>
          <a:p>
            <a:r>
              <a:rPr lang="de-DE"/>
              <a:t>Po-Hsuan Hsu, Sterling Huang, Massimo Massa, Hong Zhang (2015)</a:t>
            </a:r>
            <a:endParaRPr lang="en-CA" dirty="0"/>
          </a:p>
        </p:txBody>
      </p:sp>
      <p:sp>
        <p:nvSpPr>
          <p:cNvPr id="6" name="Slide Number Placeholder 5"/>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p:cNvSpPr>
            <a:spLocks noGrp="1"/>
          </p:cNvSpPr>
          <p:nvPr>
            <p:ph type="dt" sz="half" idx="10"/>
          </p:nvPr>
        </p:nvSpPr>
        <p:spPr/>
        <p:txBody>
          <a:bodyPr/>
          <a:lstStyle/>
          <a:p>
            <a:endParaRPr lang="en-CA" dirty="0"/>
          </a:p>
        </p:txBody>
      </p:sp>
      <p:sp>
        <p:nvSpPr>
          <p:cNvPr id="6" name="Footer Placeholder 5"/>
          <p:cNvSpPr>
            <a:spLocks noGrp="1"/>
          </p:cNvSpPr>
          <p:nvPr>
            <p:ph type="ftr" sz="quarter" idx="11"/>
          </p:nvPr>
        </p:nvSpPr>
        <p:spPr/>
        <p:txBody>
          <a:bodyPr/>
          <a:lstStyle/>
          <a:p>
            <a:r>
              <a:rPr lang="de-DE"/>
              <a:t>Po-Hsuan Hsu, Sterling Huang, Massimo Massa, Hong Zhang (2015)</a:t>
            </a:r>
            <a:endParaRPr lang="en-CA" dirty="0"/>
          </a:p>
        </p:txBody>
      </p:sp>
      <p:sp>
        <p:nvSpPr>
          <p:cNvPr id="7" name="Slide Number Placeholder 6"/>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p:cNvSpPr>
            <a:spLocks noGrp="1"/>
          </p:cNvSpPr>
          <p:nvPr>
            <p:ph type="dt" sz="half" idx="10"/>
          </p:nvPr>
        </p:nvSpPr>
        <p:spPr/>
        <p:txBody>
          <a:bodyPr/>
          <a:lstStyle/>
          <a:p>
            <a:endParaRPr lang="en-CA" dirty="0"/>
          </a:p>
        </p:txBody>
      </p:sp>
      <p:sp>
        <p:nvSpPr>
          <p:cNvPr id="8" name="Footer Placeholder 7"/>
          <p:cNvSpPr>
            <a:spLocks noGrp="1"/>
          </p:cNvSpPr>
          <p:nvPr>
            <p:ph type="ftr" sz="quarter" idx="11"/>
          </p:nvPr>
        </p:nvSpPr>
        <p:spPr/>
        <p:txBody>
          <a:bodyPr/>
          <a:lstStyle/>
          <a:p>
            <a:r>
              <a:rPr lang="de-DE"/>
              <a:t>Po-Hsuan Hsu, Sterling Huang, Massimo Massa, Hong Zhang (2015)</a:t>
            </a:r>
            <a:endParaRPr lang="en-CA" dirty="0"/>
          </a:p>
        </p:txBody>
      </p:sp>
      <p:sp>
        <p:nvSpPr>
          <p:cNvPr id="9" name="Slide Number Placeholder 8"/>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p:cNvSpPr>
            <a:spLocks noGrp="1"/>
          </p:cNvSpPr>
          <p:nvPr>
            <p:ph type="dt" sz="half" idx="10"/>
          </p:nvPr>
        </p:nvSpPr>
        <p:spPr/>
        <p:txBody>
          <a:bodyPr/>
          <a:lstStyle/>
          <a:p>
            <a:endParaRPr lang="en-CA" dirty="0"/>
          </a:p>
        </p:txBody>
      </p:sp>
      <p:sp>
        <p:nvSpPr>
          <p:cNvPr id="4" name="Footer Placeholder 3"/>
          <p:cNvSpPr>
            <a:spLocks noGrp="1"/>
          </p:cNvSpPr>
          <p:nvPr>
            <p:ph type="ftr" sz="quarter" idx="11"/>
          </p:nvPr>
        </p:nvSpPr>
        <p:spPr/>
        <p:txBody>
          <a:bodyPr/>
          <a:lstStyle/>
          <a:p>
            <a:r>
              <a:rPr lang="de-DE"/>
              <a:t>Po-Hsuan Hsu, Sterling Huang, Massimo Massa, Hong Zhang (2015)</a:t>
            </a:r>
            <a:endParaRPr lang="en-CA" dirty="0"/>
          </a:p>
        </p:txBody>
      </p:sp>
      <p:sp>
        <p:nvSpPr>
          <p:cNvPr id="5" name="Slide Number Placeholder 4"/>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CA" dirty="0"/>
          </a:p>
        </p:txBody>
      </p:sp>
      <p:sp>
        <p:nvSpPr>
          <p:cNvPr id="3" name="Footer Placeholder 2"/>
          <p:cNvSpPr>
            <a:spLocks noGrp="1"/>
          </p:cNvSpPr>
          <p:nvPr>
            <p:ph type="ftr" sz="quarter" idx="11"/>
          </p:nvPr>
        </p:nvSpPr>
        <p:spPr/>
        <p:txBody>
          <a:bodyPr/>
          <a:lstStyle/>
          <a:p>
            <a:r>
              <a:rPr lang="de-DE"/>
              <a:t>Po-Hsuan Hsu, Sterling Huang, Massimo Massa, Hong Zhang (2015)</a:t>
            </a:r>
            <a:endParaRPr lang="en-CA" dirty="0"/>
          </a:p>
        </p:txBody>
      </p:sp>
      <p:sp>
        <p:nvSpPr>
          <p:cNvPr id="4" name="Slide Number Placeholder 3"/>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dirty="0"/>
          </a:p>
        </p:txBody>
      </p:sp>
      <p:sp>
        <p:nvSpPr>
          <p:cNvPr id="6" name="Footer Placeholder 5"/>
          <p:cNvSpPr>
            <a:spLocks noGrp="1"/>
          </p:cNvSpPr>
          <p:nvPr>
            <p:ph type="ftr" sz="quarter" idx="11"/>
          </p:nvPr>
        </p:nvSpPr>
        <p:spPr/>
        <p:txBody>
          <a:bodyPr/>
          <a:lstStyle/>
          <a:p>
            <a:r>
              <a:rPr lang="de-DE"/>
              <a:t>Po-Hsuan Hsu, Sterling Huang, Massimo Massa, Hong Zhang (2015)</a:t>
            </a:r>
            <a:endParaRPr lang="en-CA" dirty="0"/>
          </a:p>
        </p:txBody>
      </p:sp>
      <p:sp>
        <p:nvSpPr>
          <p:cNvPr id="7" name="Slide Number Placeholder 6"/>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CA" dirty="0"/>
          </a:p>
        </p:txBody>
      </p:sp>
      <p:sp>
        <p:nvSpPr>
          <p:cNvPr id="6" name="Footer Placeholder 5"/>
          <p:cNvSpPr>
            <a:spLocks noGrp="1"/>
          </p:cNvSpPr>
          <p:nvPr>
            <p:ph type="ftr" sz="quarter" idx="11"/>
          </p:nvPr>
        </p:nvSpPr>
        <p:spPr/>
        <p:txBody>
          <a:bodyPr/>
          <a:lstStyle/>
          <a:p>
            <a:r>
              <a:rPr lang="de-DE"/>
              <a:t>Po-Hsuan Hsu, Sterling Huang, Massimo Massa, Hong Zhang (2015)</a:t>
            </a:r>
            <a:endParaRPr lang="en-CA" dirty="0"/>
          </a:p>
        </p:txBody>
      </p:sp>
      <p:sp>
        <p:nvSpPr>
          <p:cNvPr id="7" name="Slide Number Placeholder 6"/>
          <p:cNvSpPr>
            <a:spLocks noGrp="1"/>
          </p:cNvSpPr>
          <p:nvPr>
            <p:ph type="sldNum" sz="quarter" idx="12"/>
          </p:nvPr>
        </p:nvSpPr>
        <p:spPr/>
        <p:txBody>
          <a:bodyPr/>
          <a:lstStyle/>
          <a:p>
            <a:fld id="{095CF929-224F-496E-ADFD-B3377AEBFE82}" type="slidenum">
              <a:rPr lang="en-CA" smtClean="0"/>
              <a:pPr/>
              <a:t>‹#›</a:t>
            </a:fld>
            <a:endParaRPr lang="en-CA"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CA"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de-DE"/>
              <a:t>Po-Hsuan Hsu, Sterling Huang, Massimo Massa, Hong Zhang (2015)</a:t>
            </a:r>
            <a:endParaRPr lang="en-CA"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5CF929-224F-496E-ADFD-B3377AEBFE82}" type="slidenum">
              <a:rPr lang="en-CA" smtClean="0"/>
              <a:pPr/>
              <a:t>‹#›</a:t>
            </a:fld>
            <a:endParaRPr lang="en-CA"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github.com/hcchuang/Revisiting-the-Missing-RD-Patent-Relation_Challenges-and-Solutions-for-Firm-Fixed-Effects-Models"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hyperlink" Target="https://ssrn.com/abstract=4636846"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hcchuang/Revisiting-the-Missing-RD-Patent-Relation_Challenges-and-Solutions-for-Firm-Fixed-Effects-Model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0" y="980728"/>
            <a:ext cx="9144000" cy="2070864"/>
          </a:xfrm>
        </p:spPr>
        <p:txBody>
          <a:bodyPr>
            <a:noAutofit/>
          </a:bodyPr>
          <a:lstStyle/>
          <a:p>
            <a:r>
              <a:rPr lang="en-US" altLang="zh-TW" sz="2400" b="1" dirty="0">
                <a:solidFill>
                  <a:srgbClr val="0070C0"/>
                </a:solidFill>
              </a:rPr>
              <a:t>Revisiting the Missing R&amp;D-Patent Relation: Challenges and Solutions for Firm Fixed Effects Models</a:t>
            </a:r>
            <a:endParaRPr lang="en-US" sz="1800" b="1" dirty="0">
              <a:ln w="0"/>
              <a:solidFill>
                <a:srgbClr val="0070C0"/>
              </a:solidFill>
            </a:endParaRPr>
          </a:p>
        </p:txBody>
      </p:sp>
      <p:sp>
        <p:nvSpPr>
          <p:cNvPr id="195587" name="Rectangle 3"/>
          <p:cNvSpPr>
            <a:spLocks noGrp="1" noChangeArrowheads="1"/>
          </p:cNvSpPr>
          <p:nvPr>
            <p:ph idx="1"/>
          </p:nvPr>
        </p:nvSpPr>
        <p:spPr>
          <a:xfrm>
            <a:off x="664" y="5013176"/>
            <a:ext cx="9143335" cy="559534"/>
          </a:xfrm>
        </p:spPr>
        <p:txBody>
          <a:bodyPr>
            <a:noAutofit/>
          </a:bodyPr>
          <a:lstStyle/>
          <a:p>
            <a:pPr algn="ctr" eaLnBrk="0" fontAlgn="base" hangingPunct="0">
              <a:spcBef>
                <a:spcPct val="0"/>
              </a:spcBef>
              <a:spcAft>
                <a:spcPct val="0"/>
              </a:spcAft>
              <a:buClr>
                <a:schemeClr val="tx1"/>
              </a:buClr>
              <a:buNone/>
            </a:pPr>
            <a:r>
              <a:rPr lang="en-US" altLang="zh-CN" sz="1800" dirty="0">
                <a:solidFill>
                  <a:srgbClr val="0070C0"/>
                </a:solidFill>
                <a:latin typeface="Garamond" pitchFamily="18" charset="0"/>
                <a:ea typeface="SimSun" pitchFamily="2" charset="-122"/>
              </a:rPr>
              <a:t>	</a:t>
            </a:r>
          </a:p>
        </p:txBody>
      </p:sp>
      <p:sp>
        <p:nvSpPr>
          <p:cNvPr id="2" name="Slide Number Placeholder 1"/>
          <p:cNvSpPr>
            <a:spLocks noGrp="1"/>
          </p:cNvSpPr>
          <p:nvPr>
            <p:ph type="sldNum" sz="quarter" idx="12"/>
          </p:nvPr>
        </p:nvSpPr>
        <p:spPr/>
        <p:txBody>
          <a:bodyPr/>
          <a:lstStyle/>
          <a:p>
            <a:fld id="{095CF929-224F-496E-ADFD-B3377AEBFE82}" type="slidenum">
              <a:rPr lang="en-CA" smtClean="0"/>
              <a:pPr/>
              <a:t>1</a:t>
            </a:fld>
            <a:endParaRPr lang="en-CA" dirty="0"/>
          </a:p>
        </p:txBody>
      </p:sp>
      <p:graphicFrame>
        <p:nvGraphicFramePr>
          <p:cNvPr id="7" name="Table 6">
            <a:extLst>
              <a:ext uri="{FF2B5EF4-FFF2-40B4-BE49-F238E27FC236}">
                <a16:creationId xmlns:a16="http://schemas.microsoft.com/office/drawing/2014/main" id="{A75FF0AF-FB30-4503-943B-8826F84DB713}"/>
              </a:ext>
            </a:extLst>
          </p:cNvPr>
          <p:cNvGraphicFramePr>
            <a:graphicFrameLocks noGrp="1"/>
          </p:cNvGraphicFramePr>
          <p:nvPr>
            <p:extLst>
              <p:ext uri="{D42A27DB-BD31-4B8C-83A1-F6EECF244321}">
                <p14:modId xmlns:p14="http://schemas.microsoft.com/office/powerpoint/2010/main" val="2967779131"/>
              </p:ext>
            </p:extLst>
          </p:nvPr>
        </p:nvGraphicFramePr>
        <p:xfrm>
          <a:off x="1475656" y="3051592"/>
          <a:ext cx="6912768" cy="1478280"/>
        </p:xfrm>
        <a:graphic>
          <a:graphicData uri="http://schemas.openxmlformats.org/drawingml/2006/table">
            <a:tbl>
              <a:tblPr firstRow="1" bandRow="1">
                <a:tableStyleId>{5C22544A-7EE6-4342-B048-85BDC9FD1C3A}</a:tableStyleId>
              </a:tblPr>
              <a:tblGrid>
                <a:gridCol w="2232248">
                  <a:extLst>
                    <a:ext uri="{9D8B030D-6E8A-4147-A177-3AD203B41FA5}">
                      <a16:colId xmlns:a16="http://schemas.microsoft.com/office/drawing/2014/main" val="20000"/>
                    </a:ext>
                  </a:extLst>
                </a:gridCol>
                <a:gridCol w="4680520">
                  <a:extLst>
                    <a:ext uri="{9D8B030D-6E8A-4147-A177-3AD203B41FA5}">
                      <a16:colId xmlns:a16="http://schemas.microsoft.com/office/drawing/2014/main" val="20001"/>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1" dirty="0">
                          <a:solidFill>
                            <a:schemeClr val="tx1"/>
                          </a:solidFill>
                          <a:latin typeface="Arial" pitchFamily="34" charset="0"/>
                          <a:ea typeface="SimSun" pitchFamily="2" charset="-122"/>
                          <a:cs typeface="Arial" pitchFamily="34" charset="0"/>
                        </a:rPr>
                        <a:t>Hui-Ching Chuang</a:t>
                      </a:r>
                      <a:endParaRPr lang="en-US" b="1" dirty="0">
                        <a:solidFill>
                          <a:schemeClr val="tx1"/>
                        </a:solidFill>
                        <a:latin typeface="Arial" pitchFamily="34" charset="0"/>
                        <a:cs typeface="Arial" pitchFamily="34" charset="0"/>
                      </a:endParaRPr>
                    </a:p>
                  </a:txBody>
                  <a:tcPr>
                    <a:noFill/>
                  </a:tcPr>
                </a:tc>
                <a:tc>
                  <a:txBody>
                    <a:bodyPr/>
                    <a:lstStyle/>
                    <a:p>
                      <a:r>
                        <a:rPr lang="en-US" altLang="zh-TW" b="0" dirty="0">
                          <a:solidFill>
                            <a:schemeClr val="tx1"/>
                          </a:solidFill>
                          <a:latin typeface="Arial" pitchFamily="34" charset="0"/>
                          <a:cs typeface="Arial" pitchFamily="34" charset="0"/>
                        </a:rPr>
                        <a:t>National Taipei University</a:t>
                      </a:r>
                      <a:endParaRPr lang="en-US" b="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latin typeface="Arial" pitchFamily="34" charset="0"/>
                          <a:ea typeface="SimSun" pitchFamily="2" charset="-122"/>
                          <a:cs typeface="Arial" pitchFamily="34" charset="0"/>
                        </a:rPr>
                        <a:t>Po-Hsuan Hsu </a:t>
                      </a:r>
                      <a:endParaRPr lang="en-US" b="0" dirty="0">
                        <a:solidFill>
                          <a:schemeClr val="tx1"/>
                        </a:solidFill>
                        <a:latin typeface="Arial" pitchFamily="34" charset="0"/>
                        <a:cs typeface="Arial" pitchFamily="34" charset="0"/>
                      </a:endParaRPr>
                    </a:p>
                  </a:txBody>
                  <a:tcPr>
                    <a:noFill/>
                  </a:tcPr>
                </a:tc>
                <a:tc>
                  <a:txBody>
                    <a:bodyPr/>
                    <a:lstStyle/>
                    <a:p>
                      <a:r>
                        <a:rPr lang="en-US" altLang="zh-CN" sz="1800" b="0" dirty="0">
                          <a:solidFill>
                            <a:schemeClr val="tx1"/>
                          </a:solidFill>
                          <a:latin typeface="Arial" pitchFamily="34" charset="0"/>
                          <a:ea typeface="SimSun" pitchFamily="2" charset="-122"/>
                          <a:cs typeface="Arial" pitchFamily="34" charset="0"/>
                        </a:rPr>
                        <a:t>National Tsing Hua University</a:t>
                      </a:r>
                      <a:endParaRPr lang="en-US" b="0" dirty="0">
                        <a:solidFill>
                          <a:schemeClr val="tx1"/>
                        </a:solidFill>
                        <a:latin typeface="Arial" pitchFamily="34" charset="0"/>
                        <a:cs typeface="Arial" pitchFamily="34" charset="0"/>
                      </a:endParaRPr>
                    </a:p>
                  </a:txBody>
                  <a:tcPr>
                    <a:noFill/>
                  </a:tcPr>
                </a:tc>
                <a:extLst>
                  <a:ext uri="{0D108BD9-81ED-4DB2-BD59-A6C34878D82A}">
                    <a16:rowId xmlns:a16="http://schemas.microsoft.com/office/drawing/2014/main" val="10001"/>
                  </a:ext>
                </a:extLst>
              </a:tr>
              <a:tr h="370840">
                <a:tc>
                  <a:txBody>
                    <a:bodyPr/>
                    <a:lstStyle/>
                    <a:p>
                      <a:r>
                        <a:rPr lang="en-US" sz="1800" b="0" kern="1200" dirty="0">
                          <a:solidFill>
                            <a:schemeClr val="dk1"/>
                          </a:solidFill>
                          <a:effectLst/>
                          <a:latin typeface="Arial" panose="020B0604020202020204" pitchFamily="34" charset="0"/>
                          <a:ea typeface="+mn-ea"/>
                          <a:cs typeface="Arial" panose="020B0604020202020204" pitchFamily="34" charset="0"/>
                        </a:rPr>
                        <a:t>Chung-Ming Kuan</a:t>
                      </a:r>
                      <a:endParaRPr lang="en-US" b="0" dirty="0">
                        <a:solidFill>
                          <a:schemeClr val="tx1"/>
                        </a:solidFill>
                        <a:latin typeface="Arial" pitchFamily="34" charset="0"/>
                        <a:cs typeface="Arial" pitchFamily="34" charset="0"/>
                      </a:endParaRPr>
                    </a:p>
                  </a:txBody>
                  <a:tcPr>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latin typeface="Arial" pitchFamily="34" charset="0"/>
                          <a:ea typeface="SimSun" pitchFamily="2" charset="-122"/>
                          <a:cs typeface="Arial" pitchFamily="34" charset="0"/>
                        </a:rPr>
                        <a:t>National Taiwan University</a:t>
                      </a:r>
                    </a:p>
                  </a:txBody>
                  <a:tcPr>
                    <a:noFill/>
                  </a:tcPr>
                </a:tc>
                <a:extLst>
                  <a:ext uri="{0D108BD9-81ED-4DB2-BD59-A6C34878D82A}">
                    <a16:rowId xmlns:a16="http://schemas.microsoft.com/office/drawing/2014/main" val="10002"/>
                  </a:ext>
                </a:extLst>
              </a:tr>
              <a:tr h="0">
                <a:tc>
                  <a:txBody>
                    <a:bodyPr/>
                    <a:lstStyle/>
                    <a:p>
                      <a:r>
                        <a:rPr lang="en-US" sz="1800" b="0" kern="1200" dirty="0" err="1">
                          <a:solidFill>
                            <a:schemeClr val="tx1"/>
                          </a:solidFill>
                          <a:effectLst/>
                          <a:latin typeface="Arial" panose="020B0604020202020204" pitchFamily="34" charset="0"/>
                          <a:ea typeface="+mn-ea"/>
                          <a:cs typeface="Arial" panose="020B0604020202020204" pitchFamily="34" charset="0"/>
                        </a:rPr>
                        <a:t>Jui</a:t>
                      </a:r>
                      <a:r>
                        <a:rPr lang="en-US" sz="1800" b="0" kern="1200" dirty="0">
                          <a:solidFill>
                            <a:schemeClr val="tx1"/>
                          </a:solidFill>
                          <a:effectLst/>
                          <a:latin typeface="Arial" panose="020B0604020202020204" pitchFamily="34" charset="0"/>
                          <a:ea typeface="+mn-ea"/>
                          <a:cs typeface="Arial" panose="020B0604020202020204" pitchFamily="34" charset="0"/>
                        </a:rPr>
                        <a:t>-Chung Yang</a:t>
                      </a:r>
                      <a:endParaRPr lang="en-US" b="0" dirty="0">
                        <a:solidFill>
                          <a:schemeClr val="tx1"/>
                        </a:solidFill>
                        <a:latin typeface="Arial" pitchFamily="34" charset="0"/>
                        <a:cs typeface="Arial" pitchFamily="34"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b="0" dirty="0">
                          <a:solidFill>
                            <a:schemeClr val="tx1"/>
                          </a:solidFill>
                          <a:latin typeface="Arial" pitchFamily="34" charset="0"/>
                          <a:ea typeface="SimSun" pitchFamily="2" charset="-122"/>
                          <a:cs typeface="Arial" pitchFamily="34" charset="0"/>
                        </a:rPr>
                        <a:t>National Taiwan University</a:t>
                      </a:r>
                    </a:p>
                  </a:txBody>
                  <a:tcP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1150338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16BD-D567-4A73-BEA6-82E394C7D2F4}"/>
              </a:ext>
            </a:extLst>
          </p:cNvPr>
          <p:cNvSpPr>
            <a:spLocks noGrp="1"/>
          </p:cNvSpPr>
          <p:nvPr>
            <p:ph type="title"/>
          </p:nvPr>
        </p:nvSpPr>
        <p:spPr>
          <a:xfrm>
            <a:off x="13767" y="-21020"/>
            <a:ext cx="8229600" cy="1143000"/>
          </a:xfrm>
        </p:spPr>
        <p:txBody>
          <a:bodyPr>
            <a:normAutofit fontScale="90000"/>
          </a:bodyPr>
          <a:lstStyle/>
          <a:p>
            <a:pPr algn="l"/>
            <a:r>
              <a:rPr lang="en-US" altLang="zh-CN" sz="2800" b="1" dirty="0">
                <a:solidFill>
                  <a:srgbClr val="0070C0"/>
                </a:solidFill>
                <a:ea typeface="SimSun" pitchFamily="2" charset="-122"/>
              </a:rPr>
              <a:t>Our proposition-1</a:t>
            </a:r>
            <a:br>
              <a:rPr lang="en-US" altLang="zh-CN" sz="2800" b="1" dirty="0">
                <a:solidFill>
                  <a:srgbClr val="0070C0"/>
                </a:solidFill>
                <a:ea typeface="SimSun" pitchFamily="2" charset="-122"/>
              </a:rPr>
            </a:br>
            <a:r>
              <a:rPr lang="en-US" altLang="zh-CN" sz="2800" b="1" dirty="0">
                <a:solidFill>
                  <a:srgbClr val="0070C0"/>
                </a:solidFill>
                <a:ea typeface="SimSun" pitchFamily="2" charset="-122"/>
              </a:rPr>
              <a:t>	</a:t>
            </a:r>
            <a:r>
              <a:rPr lang="en-US" altLang="zh-CN" sz="2800" b="1" dirty="0">
                <a:solidFill>
                  <a:srgbClr val="FFC000"/>
                </a:solidFill>
                <a:ea typeface="SimSun" pitchFamily="2" charset="-122"/>
              </a:rPr>
              <a:t>Adjusted Hausman-Taylor </a:t>
            </a:r>
            <a:r>
              <a:rPr lang="en-US" altLang="zh-CN" sz="2800" b="1" dirty="0">
                <a:solidFill>
                  <a:srgbClr val="0070C0"/>
                </a:solidFill>
                <a:ea typeface="SimSun" pitchFamily="2" charset="-122"/>
              </a:rPr>
              <a:t>methods</a:t>
            </a:r>
            <a:br>
              <a:rPr lang="en-US" altLang="zh-CN" sz="2800" b="1" dirty="0">
                <a:solidFill>
                  <a:srgbClr val="0070C0"/>
                </a:solidFill>
                <a:ea typeface="SimSun" pitchFamily="2" charset="-122"/>
              </a:rPr>
            </a:br>
            <a:endParaRPr lang="en-US"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DA1591-1F7B-4A1B-B6E0-CB047809EDCD}"/>
                  </a:ext>
                </a:extLst>
              </p:cNvPr>
              <p:cNvSpPr>
                <a:spLocks noGrp="1"/>
              </p:cNvSpPr>
              <p:nvPr>
                <p:ph idx="1"/>
              </p:nvPr>
            </p:nvSpPr>
            <p:spPr>
              <a:xfrm>
                <a:off x="440718" y="836712"/>
                <a:ext cx="8379753" cy="5832648"/>
              </a:xfrm>
            </p:spPr>
            <p:txBody>
              <a:bodyPr>
                <a:noAutofit/>
              </a:bodyPr>
              <a:lstStyle/>
              <a:p>
                <a:pPr>
                  <a:lnSpc>
                    <a:spcPct val="114000"/>
                  </a:lnSpc>
                  <a:spcBef>
                    <a:spcPts val="600"/>
                  </a:spcBef>
                </a:pPr>
                <a:r>
                  <a:rPr lang="en-CA" sz="2000" dirty="0">
                    <a:latin typeface="Arial "/>
                  </a:rPr>
                  <a:t>Consider the simplified HT </a:t>
                </a:r>
                <a:r>
                  <a:rPr lang="en-US" altLang="zh-TW" sz="2000" dirty="0"/>
                  <a:t>(1981, </a:t>
                </a:r>
                <a:r>
                  <a:rPr lang="en-US" altLang="zh-TW" sz="2000" dirty="0" err="1"/>
                  <a:t>Econometrica</a:t>
                </a:r>
                <a:r>
                  <a:rPr lang="en-US" altLang="zh-TW" sz="2000" dirty="0"/>
                  <a:t>) </a:t>
                </a:r>
                <a:r>
                  <a:rPr lang="en-CA" sz="2000" dirty="0">
                    <a:latin typeface="Arial "/>
                  </a:rPr>
                  <a:t>model</a:t>
                </a:r>
              </a:p>
              <a:p>
                <a:pPr marL="0" indent="0">
                  <a:lnSpc>
                    <a:spcPct val="114000"/>
                  </a:lnSpc>
                  <a:spcBef>
                    <a:spcPts val="600"/>
                  </a:spcBef>
                  <a:buNone/>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𝑡</m:t>
                          </m:r>
                          <m:r>
                            <a:rPr lang="en-US" sz="2000" b="0" i="1" smtClean="0">
                              <a:latin typeface="Cambria Math" panose="02040503050406030204" pitchFamily="18" charset="0"/>
                            </a:rPr>
                            <m:t>+1</m:t>
                          </m:r>
                        </m:sub>
                      </m:sSub>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𝛽</m:t>
                          </m:r>
                          <m:sSub>
                            <m:sSubPr>
                              <m:ctrlPr>
                                <a:rPr lang="en-US" sz="2000" i="1" smtClean="0">
                                  <a:solidFill>
                                    <a:schemeClr val="tx1"/>
                                  </a:solidFill>
                                  <a:latin typeface="Cambria Math" panose="02040503050406030204" pitchFamily="18" charset="0"/>
                                </a:rPr>
                              </m:ctrlPr>
                            </m:sSubPr>
                            <m:e>
                              <m:r>
                                <a:rPr lang="en-US" sz="2000" b="1" i="1">
                                  <a:solidFill>
                                    <a:schemeClr val="tx1"/>
                                  </a:solidFill>
                                  <a:latin typeface="Cambria Math" panose="02040503050406030204" pitchFamily="18" charset="0"/>
                                </a:rPr>
                                <m:t>𝒁</m:t>
                              </m:r>
                            </m:e>
                            <m:sub>
                              <m:r>
                                <a:rPr lang="en-US" sz="2000" i="1">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sSub>
                            <m:sSubPr>
                              <m:ctrlPr>
                                <a:rPr lang="en-US" altLang="zh-TW" sz="2000" i="1">
                                  <a:solidFill>
                                    <a:schemeClr val="tx1"/>
                                  </a:solidFill>
                                  <a:latin typeface="Cambria Math" panose="02040503050406030204" pitchFamily="18" charset="0"/>
                                </a:rPr>
                              </m:ctrlPr>
                            </m:sSubPr>
                            <m:e>
                              <m:r>
                                <a:rPr lang="el-GR" sz="2000" b="1" i="1">
                                  <a:solidFill>
                                    <a:schemeClr val="tx1"/>
                                  </a:solidFill>
                                  <a:latin typeface="Cambria Math" panose="02040503050406030204" pitchFamily="18" charset="0"/>
                                </a:rPr>
                                <m:t>𝜷</m:t>
                              </m:r>
                            </m:e>
                            <m:sub>
                              <m:r>
                                <a:rPr lang="en-US" altLang="zh-TW" sz="2000" i="1">
                                  <a:solidFill>
                                    <a:schemeClr val="tx1"/>
                                  </a:solidFill>
                                  <a:latin typeface="Cambria Math" panose="02040503050406030204" pitchFamily="18" charset="0"/>
                                </a:rPr>
                                <m:t>2</m:t>
                              </m:r>
                            </m:sub>
                          </m:sSub>
                          <m:r>
                            <a:rPr lang="en-US" sz="2000" b="1" i="1">
                              <a:solidFill>
                                <a:schemeClr val="tx1"/>
                              </a:solidFill>
                              <a:latin typeface="Cambria Math" panose="02040503050406030204" pitchFamily="18" charset="0"/>
                            </a:rPr>
                            <m:t>𝑿</m:t>
                          </m:r>
                        </m:e>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m:t>
                      </m:r>
                      <m:sSub>
                        <m:sSubPr>
                          <m:ctrlPr>
                            <a:rPr lang="en-US" sz="2000" b="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𝛼</m:t>
                          </m:r>
                        </m:e>
                        <m:sub>
                          <m:r>
                            <a:rPr lang="en-US" sz="2000" b="0" i="1" smtClean="0">
                              <a:solidFill>
                                <a:schemeClr val="tx1"/>
                              </a:solidFill>
                              <a:latin typeface="Cambria Math" panose="02040503050406030204" pitchFamily="18" charset="0"/>
                            </a:rPr>
                            <m:t>𝑖</m:t>
                          </m:r>
                        </m:sub>
                      </m:sSub>
                      <m:r>
                        <a:rPr lang="en-US" sz="2000" b="0" i="1" smtClean="0">
                          <a:solidFill>
                            <a:schemeClr val="tx1"/>
                          </a:solidFill>
                          <a:latin typeface="Cambria Math" panose="02040503050406030204" pitchFamily="18" charset="0"/>
                        </a:rPr>
                        <m:t>+</m:t>
                      </m:r>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𝜖</m:t>
                          </m:r>
                        </m:e>
                        <m:sub>
                          <m:r>
                            <a:rPr lang="en-US" sz="2000" i="1">
                              <a:solidFill>
                                <a:schemeClr val="tx1"/>
                              </a:solidFill>
                              <a:latin typeface="Cambria Math" panose="02040503050406030204" pitchFamily="18" charset="0"/>
                            </a:rPr>
                            <m:t>𝑖</m:t>
                          </m:r>
                          <m:r>
                            <a:rPr lang="en-US" sz="2000" i="1">
                              <a:solidFill>
                                <a:schemeClr val="tx1"/>
                              </a:solidFill>
                              <a:latin typeface="Cambria Math" panose="02040503050406030204" pitchFamily="18" charset="0"/>
                            </a:rPr>
                            <m:t>,</m:t>
                          </m:r>
                          <m:r>
                            <a:rPr lang="en-US" sz="2000" i="1">
                              <a:solidFill>
                                <a:schemeClr val="tx1"/>
                              </a:solidFill>
                              <a:latin typeface="Cambria Math" panose="02040503050406030204" pitchFamily="18" charset="0"/>
                            </a:rPr>
                            <m:t>𝑡</m:t>
                          </m:r>
                        </m:sub>
                      </m:sSub>
                      <m:r>
                        <a:rPr lang="en-US" sz="2000" b="0" i="1" smtClean="0">
                          <a:solidFill>
                            <a:schemeClr val="tx1"/>
                          </a:solidFill>
                          <a:latin typeface="Cambria Math" panose="02040503050406030204" pitchFamily="18" charset="0"/>
                        </a:rPr>
                        <m:t>.</m:t>
                      </m:r>
                    </m:oMath>
                  </m:oMathPara>
                </a14:m>
                <a:endParaRPr lang="en-CA" sz="2000" dirty="0">
                  <a:solidFill>
                    <a:schemeClr val="tx1"/>
                  </a:solidFill>
                  <a:latin typeface="Arial "/>
                </a:endParaRPr>
              </a:p>
              <a:p>
                <a:pPr>
                  <a:lnSpc>
                    <a:spcPct val="114000"/>
                  </a:lnSpc>
                  <a:spcBef>
                    <a:spcPts val="600"/>
                  </a:spcBef>
                </a:pPr>
                <a:r>
                  <a:rPr lang="en-CA" sz="2000" dirty="0">
                    <a:solidFill>
                      <a:schemeClr val="tx1"/>
                    </a:solidFill>
                    <a:latin typeface="Arial "/>
                  </a:rPr>
                  <a:t>HT </a:t>
                </a:r>
                <a:r>
                  <a:rPr lang="en-US" sz="2000" dirty="0">
                    <a:solidFill>
                      <a:schemeClr val="tx1"/>
                    </a:solidFill>
                    <a:latin typeface="Arial "/>
                  </a:rPr>
                  <a:t>allow </a:t>
                </a:r>
                <a:r>
                  <a:rPr lang="en-CA" sz="2000" dirty="0">
                    <a:solidFill>
                      <a:schemeClr val="tx1"/>
                    </a:solidFill>
                    <a:latin typeface="Arial "/>
                  </a:rPr>
                  <a:t>arbitrary correlation between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𝑍</m:t>
                        </m:r>
                      </m:e>
                      <m:sub>
                        <m:r>
                          <a:rPr lang="en-US" sz="2000" i="1">
                            <a:solidFill>
                              <a:schemeClr val="tx1"/>
                            </a:solidFill>
                            <a:latin typeface="Cambria Math" panose="02040503050406030204" pitchFamily="18" charset="0"/>
                          </a:rPr>
                          <m:t>𝑖</m:t>
                        </m:r>
                      </m:sub>
                    </m:sSub>
                  </m:oMath>
                </a14:m>
                <a:r>
                  <a:rPr lang="en-CA" sz="2000" dirty="0">
                    <a:solidFill>
                      <a:schemeClr val="tx1"/>
                    </a:solidFill>
                    <a:latin typeface="Arial "/>
                  </a:rPr>
                  <a:t> and </a:t>
                </a:r>
                <a14:m>
                  <m:oMath xmlns:m="http://schemas.openxmlformats.org/officeDocument/2006/math">
                    <m:sSub>
                      <m:sSubPr>
                        <m:ctrlPr>
                          <a:rPr lang="en-US" sz="2000" i="1">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𝛼</m:t>
                        </m:r>
                      </m:e>
                      <m:sub>
                        <m:r>
                          <a:rPr lang="en-US" sz="2000" i="1">
                            <a:solidFill>
                              <a:schemeClr val="tx1"/>
                            </a:solidFill>
                            <a:latin typeface="Cambria Math" panose="02040503050406030204" pitchFamily="18" charset="0"/>
                          </a:rPr>
                          <m:t>𝑖</m:t>
                        </m:r>
                      </m:sub>
                    </m:sSub>
                  </m:oMath>
                </a14:m>
                <a:r>
                  <a:rPr lang="en-US" sz="2000" b="0" i="0" dirty="0">
                    <a:solidFill>
                      <a:schemeClr val="tx1"/>
                    </a:solidFill>
                    <a:latin typeface="Arial "/>
                  </a:rPr>
                  <a:t>, and use </a:t>
                </a:r>
                <a:r>
                  <a:rPr lang="en-CA" sz="2000" dirty="0">
                    <a:solidFill>
                      <a:schemeClr val="tx1"/>
                    </a:solidFill>
                    <a:latin typeface="Arial "/>
                  </a:rPr>
                  <a:t>moment conditions:</a:t>
                </a:r>
                <a:endParaRPr lang="en-US" sz="2000" dirty="0">
                  <a:solidFill>
                    <a:schemeClr val="tx1"/>
                  </a:solidFill>
                  <a:latin typeface="Arial "/>
                </a:endParaRPr>
              </a:p>
              <a:p>
                <a:pPr marL="1371600" lvl="3" indent="0">
                  <a:lnSpc>
                    <a:spcPct val="114000"/>
                  </a:lnSpc>
                  <a:spcBef>
                    <a:spcPts val="600"/>
                  </a:spcBef>
                  <a:buNone/>
                </a:pPr>
                <a:r>
                  <a:rPr lang="en-US" dirty="0">
                    <a:solidFill>
                      <a:schemeClr val="tx1"/>
                    </a:solidFill>
                    <a:latin typeface="Arial "/>
                  </a:rPr>
                  <a:t>                </a:t>
                </a:r>
                <a14:m>
                  <m:oMath xmlns:m="http://schemas.openxmlformats.org/officeDocument/2006/math">
                    <m:r>
                      <a:rPr lang="en-US" i="1" smtClean="0">
                        <a:solidFill>
                          <a:schemeClr val="tx1"/>
                        </a:solidFill>
                        <a:latin typeface="Cambria Math" panose="02040503050406030204" pitchFamily="18" charset="0"/>
                      </a:rPr>
                      <m:t>𝐸</m:t>
                    </m:r>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𝑿</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sSub>
                      <m:sSubPr>
                        <m:ctrlPr>
                          <a:rPr lang="en-CA" i="1">
                            <a:solidFill>
                              <a:schemeClr val="tx1"/>
                            </a:solidFill>
                            <a:latin typeface="Cambria Math" panose="02040503050406030204" pitchFamily="18" charset="0"/>
                          </a:rPr>
                        </m:ctrlPr>
                      </m:sSubPr>
                      <m:e>
                        <m:acc>
                          <m:accPr>
                            <m:chr m:val="̅"/>
                            <m:ctrlPr>
                              <a:rPr lang="en-CA" b="1" i="1">
                                <a:solidFill>
                                  <a:schemeClr val="tx1"/>
                                </a:solidFill>
                                <a:latin typeface="Cambria Math" panose="02040503050406030204" pitchFamily="18" charset="0"/>
                              </a:rPr>
                            </m:ctrlPr>
                          </m:accPr>
                          <m:e>
                            <m:r>
                              <a:rPr lang="en-US" b="1" i="1">
                                <a:solidFill>
                                  <a:schemeClr val="tx1"/>
                                </a:solidFill>
                                <a:latin typeface="Cambria Math" panose="02040503050406030204" pitchFamily="18" charset="0"/>
                              </a:rPr>
                              <m:t>𝑿</m:t>
                            </m:r>
                          </m:e>
                        </m:acc>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b="0" i="1" smtClean="0">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r>
                          <a:rPr lang="en-US" i="1">
                            <a:solidFill>
                              <a:schemeClr val="tx1"/>
                            </a:solidFill>
                            <a:latin typeface="Cambria Math" panose="02040503050406030204" pitchFamily="18" charset="0"/>
                          </a:rPr>
                          <m:t>𝑍</m:t>
                        </m:r>
                      </m:e>
                      <m:sub>
                        <m:r>
                          <a:rPr lang="en-US" i="1">
                            <a:solidFill>
                              <a:schemeClr val="tx1"/>
                            </a:solidFill>
                            <a:latin typeface="Cambria Math" panose="02040503050406030204" pitchFamily="18" charset="0"/>
                          </a:rPr>
                          <m:t>𝑖</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altLang="zh-TW" i="1">
                                <a:solidFill>
                                  <a:schemeClr val="tx1"/>
                                </a:solidFill>
                                <a:latin typeface="Cambria Math" panose="02040503050406030204" pitchFamily="18" charset="0"/>
                              </a:rPr>
                            </m:ctrlPr>
                          </m:sSubPr>
                          <m:e>
                            <m:r>
                              <a:rPr lang="el-GR" b="1" i="1">
                                <a:solidFill>
                                  <a:schemeClr val="tx1"/>
                                </a:solidFill>
                                <a:latin typeface="Cambria Math" panose="02040503050406030204" pitchFamily="18" charset="0"/>
                              </a:rPr>
                              <m:t>𝜷</m:t>
                            </m:r>
                          </m:e>
                          <m:sub>
                            <m:r>
                              <a:rPr lang="en-US" altLang="zh-TW" i="1">
                                <a:solidFill>
                                  <a:schemeClr val="tx1"/>
                                </a:solidFill>
                                <a:latin typeface="Cambria Math" panose="02040503050406030204" pitchFamily="18" charset="0"/>
                              </a:rPr>
                              <m:t>2</m:t>
                            </m:r>
                          </m:sub>
                        </m:sSub>
                        <m:r>
                          <a:rPr lang="en-US" b="1" i="1">
                            <a:solidFill>
                              <a:schemeClr val="tx1"/>
                            </a:solidFill>
                            <a:latin typeface="Cambria Math" panose="02040503050406030204" pitchFamily="18" charset="0"/>
                          </a:rPr>
                          <m:t>𝑿</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𝟎</m:t>
                    </m:r>
                    <m:r>
                      <a:rPr lang="en-US" i="1">
                        <a:solidFill>
                          <a:schemeClr val="tx1"/>
                        </a:solidFill>
                        <a:latin typeface="Cambria Math" panose="02040503050406030204" pitchFamily="18" charset="0"/>
                      </a:rPr>
                      <m:t>.</m:t>
                    </m:r>
                  </m:oMath>
                </a14:m>
                <a:endParaRPr lang="en-CA" dirty="0">
                  <a:solidFill>
                    <a:schemeClr val="tx1"/>
                  </a:solidFill>
                  <a:latin typeface="Arial "/>
                </a:endParaRPr>
              </a:p>
              <a:p>
                <a:pPr marL="1371600" lvl="3" indent="0">
                  <a:lnSpc>
                    <a:spcPct val="114000"/>
                  </a:lnSpc>
                  <a:spcBef>
                    <a:spcPts val="600"/>
                  </a:spcBef>
                  <a:buNone/>
                </a:pPr>
                <a:r>
                  <a:rPr lang="en-US" dirty="0">
                    <a:solidFill>
                      <a:schemeClr val="tx1"/>
                    </a:solidFill>
                    <a:latin typeface="Arial "/>
                  </a:rPr>
                  <a:t>	              </a:t>
                </a:r>
                <a14:m>
                  <m:oMath xmlns:m="http://schemas.openxmlformats.org/officeDocument/2006/math">
                    <m:r>
                      <a:rPr lang="en-US" i="1" smtClean="0">
                        <a:solidFill>
                          <a:schemeClr val="tx1"/>
                        </a:solidFill>
                        <a:latin typeface="Cambria Math" panose="02040503050406030204" pitchFamily="18" charset="0"/>
                      </a:rPr>
                      <m:t>𝐸</m:t>
                    </m:r>
                    <m:r>
                      <a:rPr lang="en-US"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b="1" i="1">
                            <a:solidFill>
                              <a:schemeClr val="tx1"/>
                            </a:solidFill>
                            <a:latin typeface="Cambria Math" panose="02040503050406030204" pitchFamily="18" charset="0"/>
                          </a:rPr>
                          <m:t>𝑿</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sub>
                    </m:sSub>
                    <m:r>
                      <a:rPr lang="en-US" b="0" i="1" smtClean="0">
                        <a:solidFill>
                          <a:schemeClr val="tx1"/>
                        </a:solidFill>
                        <a:latin typeface="Cambria Math" panose="02040503050406030204" pitchFamily="18" charset="0"/>
                      </a:rPr>
                      <m:t>′</m:t>
                    </m:r>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𝑌</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r>
                          <a:rPr lang="en-US" i="1">
                            <a:solidFill>
                              <a:schemeClr val="tx1"/>
                            </a:solidFill>
                            <a:latin typeface="Cambria Math" panose="02040503050406030204" pitchFamily="18" charset="0"/>
                          </a:rPr>
                          <m:t>+1</m:t>
                        </m:r>
                      </m:sub>
                    </m:sSub>
                    <m:r>
                      <a:rPr lang="en-US" i="1">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r>
                          <a:rPr lang="en-US" i="1">
                            <a:solidFill>
                              <a:schemeClr val="tx1"/>
                            </a:solidFill>
                            <a:latin typeface="Cambria Math" panose="02040503050406030204" pitchFamily="18" charset="0"/>
                          </a:rPr>
                          <m:t>𝛽</m:t>
                        </m:r>
                        <m:r>
                          <a:rPr lang="en-US" i="1">
                            <a:solidFill>
                              <a:schemeClr val="tx1"/>
                            </a:solidFill>
                            <a:latin typeface="Cambria Math" panose="02040503050406030204" pitchFamily="18" charset="0"/>
                          </a:rPr>
                          <m:t>𝑍</m:t>
                        </m:r>
                      </m:e>
                      <m:sub>
                        <m:r>
                          <a:rPr lang="en-US" i="1">
                            <a:solidFill>
                              <a:schemeClr val="tx1"/>
                            </a:solidFill>
                            <a:latin typeface="Cambria Math" panose="02040503050406030204" pitchFamily="18" charset="0"/>
                          </a:rPr>
                          <m:t>𝑖</m:t>
                        </m:r>
                      </m:sub>
                    </m:sSub>
                    <m:r>
                      <a:rPr lang="en-US" b="0" i="1" smtClean="0">
                        <a:solidFill>
                          <a:schemeClr val="tx1"/>
                        </a:solidFill>
                        <a:latin typeface="Cambria Math" panose="02040503050406030204" pitchFamily="18" charset="0"/>
                      </a:rPr>
                      <m:t>−</m:t>
                    </m:r>
                    <m:sSub>
                      <m:sSubPr>
                        <m:ctrlPr>
                          <a:rPr lang="en-US" i="1">
                            <a:solidFill>
                              <a:schemeClr val="tx1"/>
                            </a:solidFill>
                            <a:latin typeface="Cambria Math" panose="02040503050406030204" pitchFamily="18" charset="0"/>
                          </a:rPr>
                        </m:ctrlPr>
                      </m:sSubPr>
                      <m:e>
                        <m:sSub>
                          <m:sSubPr>
                            <m:ctrlPr>
                              <a:rPr lang="en-US" altLang="zh-TW" i="1">
                                <a:solidFill>
                                  <a:schemeClr val="tx1"/>
                                </a:solidFill>
                                <a:latin typeface="Cambria Math" panose="02040503050406030204" pitchFamily="18" charset="0"/>
                              </a:rPr>
                            </m:ctrlPr>
                          </m:sSubPr>
                          <m:e>
                            <m:r>
                              <a:rPr lang="el-GR" b="1" i="1">
                                <a:solidFill>
                                  <a:schemeClr val="tx1"/>
                                </a:solidFill>
                                <a:latin typeface="Cambria Math" panose="02040503050406030204" pitchFamily="18" charset="0"/>
                              </a:rPr>
                              <m:t>𝜷</m:t>
                            </m:r>
                          </m:e>
                          <m:sub>
                            <m:r>
                              <a:rPr lang="en-US" altLang="zh-TW" i="1">
                                <a:solidFill>
                                  <a:schemeClr val="tx1"/>
                                </a:solidFill>
                                <a:latin typeface="Cambria Math" panose="02040503050406030204" pitchFamily="18" charset="0"/>
                              </a:rPr>
                              <m:t>2</m:t>
                            </m:r>
                          </m:sub>
                        </m:sSub>
                        <m:r>
                          <a:rPr lang="en-US" b="1" i="1">
                            <a:solidFill>
                              <a:schemeClr val="tx1"/>
                            </a:solidFill>
                            <a:latin typeface="Cambria Math" panose="02040503050406030204" pitchFamily="18" charset="0"/>
                          </a:rPr>
                          <m:t>𝑿</m:t>
                        </m:r>
                      </m:e>
                      <m:sub>
                        <m:r>
                          <a:rPr lang="en-US" i="1">
                            <a:solidFill>
                              <a:schemeClr val="tx1"/>
                            </a:solidFill>
                            <a:latin typeface="Cambria Math" panose="02040503050406030204" pitchFamily="18" charset="0"/>
                          </a:rPr>
                          <m:t>𝑖</m:t>
                        </m:r>
                        <m:r>
                          <a:rPr lang="en-US" i="1">
                            <a:solidFill>
                              <a:schemeClr val="tx1"/>
                            </a:solidFill>
                            <a:latin typeface="Cambria Math" panose="02040503050406030204" pitchFamily="18" charset="0"/>
                          </a:rPr>
                          <m:t>,</m:t>
                        </m:r>
                        <m:r>
                          <a:rPr lang="en-US" i="1">
                            <a:solidFill>
                              <a:schemeClr val="tx1"/>
                            </a:solidFill>
                            <a:latin typeface="Cambria Math" panose="02040503050406030204" pitchFamily="18" charset="0"/>
                          </a:rPr>
                          <m:t>𝑡</m:t>
                        </m:r>
                      </m:sub>
                    </m:sSub>
                    <m:r>
                      <a:rPr lang="en-US" i="1">
                        <a:solidFill>
                          <a:schemeClr val="tx1"/>
                        </a:solidFill>
                        <a:latin typeface="Cambria Math" panose="02040503050406030204" pitchFamily="18" charset="0"/>
                      </a:rPr>
                      <m:t>)]=</m:t>
                    </m:r>
                    <m:r>
                      <a:rPr lang="en-US" b="1" i="1">
                        <a:solidFill>
                          <a:schemeClr val="tx1"/>
                        </a:solidFill>
                        <a:latin typeface="Cambria Math" panose="02040503050406030204" pitchFamily="18" charset="0"/>
                      </a:rPr>
                      <m:t>𝟎</m:t>
                    </m:r>
                    <m:r>
                      <a:rPr lang="en-US" i="1">
                        <a:solidFill>
                          <a:schemeClr val="tx1"/>
                        </a:solidFill>
                        <a:latin typeface="Cambria Math" panose="02040503050406030204" pitchFamily="18" charset="0"/>
                      </a:rPr>
                      <m:t>.</m:t>
                    </m:r>
                  </m:oMath>
                </a14:m>
                <a:endParaRPr lang="en-CA" dirty="0">
                  <a:solidFill>
                    <a:schemeClr val="tx1"/>
                  </a:solidFill>
                  <a:latin typeface="Arial "/>
                </a:endParaRPr>
              </a:p>
              <a:p>
                <a:pPr>
                  <a:lnSpc>
                    <a:spcPct val="114000"/>
                  </a:lnSpc>
                  <a:spcBef>
                    <a:spcPts val="600"/>
                  </a:spcBef>
                </a:pPr>
                <a:r>
                  <a:rPr lang="en-CA" sz="2000" dirty="0">
                    <a:solidFill>
                      <a:schemeClr val="tx1"/>
                    </a:solidFill>
                    <a:latin typeface="Arial "/>
                  </a:rPr>
                  <a:t>Treat rarely time-varying </a:t>
                </a:r>
                <a:r>
                  <a:rPr lang="en-CA" sz="2000" i="1" dirty="0">
                    <a:solidFill>
                      <a:schemeClr val="tx1"/>
                    </a:solidFill>
                    <a:latin typeface="Arial "/>
                  </a:rPr>
                  <a:t>R&amp;D</a:t>
                </a:r>
                <a:r>
                  <a:rPr lang="en-CA" sz="2000" dirty="0">
                    <a:solidFill>
                      <a:schemeClr val="tx1"/>
                    </a:solidFill>
                    <a:latin typeface="Arial "/>
                  </a:rPr>
                  <a:t> as </a:t>
                </a:r>
                <a14:m>
                  <m:oMath xmlns:m="http://schemas.openxmlformats.org/officeDocument/2006/math">
                    <m:sSub>
                      <m:sSubPr>
                        <m:ctrlPr>
                          <a:rPr lang="en-US" sz="2000" i="1" smtClean="0">
                            <a:solidFill>
                              <a:schemeClr val="tx1"/>
                            </a:solidFill>
                            <a:latin typeface="Cambria Math" panose="02040503050406030204" pitchFamily="18" charset="0"/>
                          </a:rPr>
                        </m:ctrlPr>
                      </m:sSubPr>
                      <m:e>
                        <m:r>
                          <a:rPr lang="en-US" sz="2000" i="1">
                            <a:solidFill>
                              <a:schemeClr val="tx1"/>
                            </a:solidFill>
                            <a:latin typeface="Cambria Math" panose="02040503050406030204" pitchFamily="18" charset="0"/>
                          </a:rPr>
                          <m:t>𝑍</m:t>
                        </m:r>
                      </m:e>
                      <m:sub>
                        <m:r>
                          <a:rPr lang="en-US" sz="2000" i="1">
                            <a:solidFill>
                              <a:schemeClr val="tx1"/>
                            </a:solidFill>
                            <a:latin typeface="Cambria Math" panose="02040503050406030204" pitchFamily="18" charset="0"/>
                          </a:rPr>
                          <m:t>𝑖</m:t>
                        </m:r>
                      </m:sub>
                    </m:sSub>
                  </m:oMath>
                </a14:m>
                <a:r>
                  <a:rPr lang="en-US" sz="2000" dirty="0">
                    <a:solidFill>
                      <a:schemeClr val="tx1"/>
                    </a:solidFill>
                    <a:latin typeface="Arial "/>
                  </a:rPr>
                  <a:t>, and add an extra moment condition:</a:t>
                </a:r>
              </a:p>
              <a:p>
                <a:pPr lvl="1">
                  <a:lnSpc>
                    <a:spcPct val="114000"/>
                  </a:lnSpc>
                  <a:spcBef>
                    <a:spcPts val="600"/>
                  </a:spcBef>
                </a:pPr>
                <a:r>
                  <a:rPr lang="en-US" sz="2000" dirty="0">
                    <a:latin typeface="Arial "/>
                  </a:rPr>
                  <a:t>The correlation between firm fixed effects (FEs) and R&amp;D mainly arises from the firm's population-level R&amp;D</a:t>
                </a:r>
              </a:p>
              <a:p>
                <a:pPr lvl="1">
                  <a:lnSpc>
                    <a:spcPct val="114000"/>
                  </a:lnSpc>
                  <a:spcBef>
                    <a:spcPts val="600"/>
                  </a:spcBef>
                </a:pPr>
                <a:r>
                  <a:rPr lang="en-US" sz="2000" dirty="0">
                    <a:latin typeface="Arial "/>
                  </a:rPr>
                  <a:t>Deviations from this level are exogenous to the FEs. </a:t>
                </a:r>
                <a:endParaRPr lang="en-US" sz="2000" i="1" dirty="0">
                  <a:latin typeface="Arial "/>
                </a:endParaRPr>
              </a:p>
              <a:p>
                <a:pPr marL="0" indent="0">
                  <a:lnSpc>
                    <a:spcPct val="114000"/>
                  </a:lnSpc>
                  <a:spcBef>
                    <a:spcPts val="600"/>
                  </a:spcBef>
                  <a:buNone/>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rPr>
                        <m:t>𝐸</m:t>
                      </m:r>
                      <m:r>
                        <a:rPr lang="en-US" sz="2000" i="1" smtClean="0">
                          <a:latin typeface="Cambria Math" panose="02040503050406030204" pitchFamily="18" charset="0"/>
                        </a:rPr>
                        <m:t>[</m:t>
                      </m:r>
                      <m:sSub>
                        <m:sSubPr>
                          <m:ctrlPr>
                            <a:rPr lang="en-US" sz="2000" i="1">
                              <a:latin typeface="Cambria Math" panose="02040503050406030204" pitchFamily="18" charset="0"/>
                            </a:rPr>
                          </m:ctrlPr>
                        </m:sSubPr>
                        <m:e>
                          <m:r>
                            <a:rPr lang="en-US" sz="2000" b="0" i="1" smtClean="0">
                              <a:latin typeface="Cambria Math" panose="02040503050406030204" pitchFamily="18" charset="0"/>
                            </a:rPr>
                            <m:t>(</m:t>
                          </m:r>
                          <m:r>
                            <a:rPr lang="en-US" sz="2000" i="1">
                              <a:latin typeface="Cambria Math" panose="02040503050406030204" pitchFamily="18" charset="0"/>
                            </a:rPr>
                            <m:t>𝑅</m:t>
                          </m:r>
                          <m:r>
                            <a:rPr lang="en-US" sz="2000" i="1">
                              <a:latin typeface="Cambria Math" panose="02040503050406030204" pitchFamily="18" charset="0"/>
                            </a:rPr>
                            <m:t>&amp;</m:t>
                          </m:r>
                          <m:r>
                            <a:rPr lang="en-US" sz="2000" i="1">
                              <a:latin typeface="Cambria Math" panose="02040503050406030204" pitchFamily="18" charset="0"/>
                            </a:rPr>
                            <m:t>𝐷</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𝑡</m:t>
                          </m:r>
                        </m:sub>
                      </m:sSub>
                      <m:r>
                        <a:rPr lang="en-US" sz="2000" i="1">
                          <a:latin typeface="Cambria Math" panose="02040503050406030204" pitchFamily="18" charset="0"/>
                        </a:rPr>
                        <m:t>−</m:t>
                      </m:r>
                      <m:bar>
                        <m:barPr>
                          <m:pos m:val="top"/>
                          <m:ctrlPr>
                            <a:rPr lang="en-US" sz="2000" i="1">
                              <a:latin typeface="Cambria Math" panose="02040503050406030204" pitchFamily="18" charset="0"/>
                            </a:rPr>
                          </m:ctrlPr>
                        </m:barPr>
                        <m:e>
                          <m:r>
                            <a:rPr lang="en-US" sz="2000" i="1">
                              <a:latin typeface="Cambria Math" panose="02040503050406030204" pitchFamily="18" charset="0"/>
                            </a:rPr>
                            <m:t>𝑅</m:t>
                          </m:r>
                          <m:r>
                            <a:rPr lang="en-US" sz="2000" i="1">
                              <a:latin typeface="Cambria Math" panose="02040503050406030204" pitchFamily="18" charset="0"/>
                            </a:rPr>
                            <m:t>&amp;</m:t>
                          </m:r>
                          <m:sSub>
                            <m:sSubPr>
                              <m:ctrlPr>
                                <a:rPr lang="en-US" sz="2000" i="1">
                                  <a:latin typeface="Cambria Math" panose="02040503050406030204" pitchFamily="18" charset="0"/>
                                </a:rPr>
                              </m:ctrlPr>
                            </m:sSubPr>
                            <m:e>
                              <m:r>
                                <a:rPr lang="en-US" sz="2000" i="1">
                                  <a:latin typeface="Cambria Math" panose="02040503050406030204" pitchFamily="18" charset="0"/>
                                </a:rPr>
                                <m:t>𝐷</m:t>
                              </m:r>
                            </m:e>
                            <m:sub>
                              <m:r>
                                <a:rPr lang="en-US" sz="2000" i="1">
                                  <a:latin typeface="Cambria Math" panose="02040503050406030204" pitchFamily="18" charset="0"/>
                                </a:rPr>
                                <m:t>𝑖</m:t>
                              </m:r>
                            </m:sub>
                          </m:sSub>
                        </m:e>
                      </m:bar>
                      <m:r>
                        <a:rPr lang="en-US" sz="2000" b="0" i="1" smtClean="0">
                          <a:latin typeface="Cambria Math" panose="02040503050406030204" pitchFamily="18" charset="0"/>
                        </a:rPr>
                        <m:t>)</m:t>
                      </m:r>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𝑌</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𝑡</m:t>
                          </m:r>
                          <m:r>
                            <a:rPr lang="en-US" sz="2000" b="0" i="1" smtClean="0">
                              <a:latin typeface="Cambria Math" panose="02040503050406030204" pitchFamily="18" charset="0"/>
                            </a:rPr>
                            <m:t>+1</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𝑅</m:t>
                              </m:r>
                              <m:r>
                                <a:rPr lang="en-US" sz="2000" b="0" i="1" smtClean="0">
                                  <a:latin typeface="Cambria Math" panose="02040503050406030204" pitchFamily="18" charset="0"/>
                                </a:rPr>
                                <m:t>&amp;</m:t>
                              </m:r>
                              <m:r>
                                <a:rPr lang="en-US" sz="2000" b="0" i="1" smtClean="0">
                                  <a:latin typeface="Cambria Math" panose="02040503050406030204" pitchFamily="18" charset="0"/>
                                </a:rPr>
                                <m:t>𝐷</m:t>
                              </m:r>
                            </m:sub>
                          </m:sSub>
                          <m:r>
                            <a:rPr lang="en-US" sz="2000" i="1">
                              <a:latin typeface="Cambria Math" panose="02040503050406030204" pitchFamily="18" charset="0"/>
                            </a:rPr>
                            <m:t>𝑅</m:t>
                          </m:r>
                          <m:r>
                            <a:rPr lang="en-US" sz="2000" i="1">
                              <a:latin typeface="Cambria Math" panose="02040503050406030204" pitchFamily="18" charset="0"/>
                            </a:rPr>
                            <m:t>&amp;</m:t>
                          </m:r>
                          <m:r>
                            <a:rPr lang="en-US" sz="2000" i="1">
                              <a:latin typeface="Cambria Math" panose="02040503050406030204" pitchFamily="18" charset="0"/>
                            </a:rPr>
                            <m:t>𝐷</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sSub>
                            <m:sSubPr>
                              <m:ctrlPr>
                                <a:rPr lang="en-US" altLang="zh-TW" sz="2000" i="1">
                                  <a:latin typeface="Cambria Math" panose="02040503050406030204" pitchFamily="18" charset="0"/>
                                </a:rPr>
                              </m:ctrlPr>
                            </m:sSubPr>
                            <m:e>
                              <m:r>
                                <a:rPr lang="el-GR" sz="2000" b="1" i="1">
                                  <a:latin typeface="Cambria Math" panose="02040503050406030204" pitchFamily="18" charset="0"/>
                                </a:rPr>
                                <m:t>𝜷</m:t>
                              </m:r>
                            </m:e>
                            <m:sub>
                              <m:r>
                                <a:rPr lang="en-US" altLang="zh-TW" sz="2000" i="1">
                                  <a:latin typeface="Cambria Math" panose="02040503050406030204" pitchFamily="18" charset="0"/>
                                </a:rPr>
                                <m:t>2</m:t>
                              </m:r>
                            </m:sub>
                          </m:sSub>
                          <m:r>
                            <a:rPr lang="en-US" sz="2000" b="1" i="1">
                              <a:latin typeface="Cambria Math" panose="02040503050406030204" pitchFamily="18" charset="0"/>
                            </a:rPr>
                            <m:t>𝑿</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𝑡</m:t>
                          </m:r>
                        </m:sub>
                      </m:sSub>
                      <m:r>
                        <a:rPr lang="en-US" sz="2000" i="1">
                          <a:latin typeface="Cambria Math" panose="02040503050406030204" pitchFamily="18" charset="0"/>
                        </a:rPr>
                        <m:t>)]=0.</m:t>
                      </m:r>
                    </m:oMath>
                  </m:oMathPara>
                </a14:m>
                <a:endParaRPr lang="en-CA" sz="2000" dirty="0">
                  <a:latin typeface="Arial "/>
                </a:endParaRPr>
              </a:p>
              <a:p>
                <a:pPr>
                  <a:lnSpc>
                    <a:spcPct val="114000"/>
                  </a:lnSpc>
                  <a:spcBef>
                    <a:spcPts val="600"/>
                  </a:spcBef>
                </a:pPr>
                <a:r>
                  <a:rPr lang="en-CA" sz="2000" dirty="0">
                    <a:latin typeface="Arial "/>
                  </a:rPr>
                  <a:t>Thus, similar to HT, we can identify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𝛽</m:t>
                        </m:r>
                      </m:e>
                      <m:sub>
                        <m:r>
                          <a:rPr lang="en-US" altLang="zh-TW" sz="2000" i="1">
                            <a:latin typeface="Cambria Math" panose="02040503050406030204" pitchFamily="18" charset="0"/>
                          </a:rPr>
                          <m:t>𝑅</m:t>
                        </m:r>
                        <m:r>
                          <a:rPr lang="en-US" altLang="zh-TW" sz="2000" i="1">
                            <a:latin typeface="Cambria Math" panose="02040503050406030204" pitchFamily="18" charset="0"/>
                          </a:rPr>
                          <m:t>&amp;</m:t>
                        </m:r>
                        <m:r>
                          <a:rPr lang="en-US" altLang="zh-TW" sz="2000" i="1">
                            <a:latin typeface="Cambria Math" panose="02040503050406030204" pitchFamily="18" charset="0"/>
                          </a:rPr>
                          <m:t>𝐷</m:t>
                        </m:r>
                      </m:sub>
                    </m:sSub>
                  </m:oMath>
                </a14:m>
                <a:r>
                  <a:rPr lang="en-CA" sz="2000" dirty="0">
                    <a:latin typeface="Arial "/>
                  </a:rPr>
                  <a:t> by </a:t>
                </a:r>
                <a:r>
                  <a:rPr lang="en-US" altLang="zh-TW" sz="2000" dirty="0">
                    <a:latin typeface="Arial "/>
                  </a:rPr>
                  <a:t>GMM</a:t>
                </a:r>
                <a:r>
                  <a:rPr lang="en-CA" sz="2000" dirty="0">
                    <a:latin typeface="Arial "/>
                  </a:rPr>
                  <a:t>, using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m:t>
                        </m:r>
                        <m:r>
                          <a:rPr lang="en-US" sz="2000" b="1" i="1">
                            <a:latin typeface="Cambria Math" panose="02040503050406030204" pitchFamily="18" charset="0"/>
                          </a:rPr>
                          <m:t>𝑿</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𝑡</m:t>
                        </m:r>
                      </m:sub>
                    </m:sSub>
                    <m:r>
                      <a:rPr lang="en-US" sz="2000" i="1">
                        <a:latin typeface="Cambria Math" panose="02040503050406030204" pitchFamily="18" charset="0"/>
                      </a:rPr>
                      <m:t>−</m:t>
                    </m:r>
                    <m:sSub>
                      <m:sSubPr>
                        <m:ctrlPr>
                          <a:rPr lang="en-CA" sz="2000" i="1">
                            <a:latin typeface="Cambria Math" panose="02040503050406030204" pitchFamily="18" charset="0"/>
                          </a:rPr>
                        </m:ctrlPr>
                      </m:sSubPr>
                      <m:e>
                        <m:acc>
                          <m:accPr>
                            <m:chr m:val="̅"/>
                            <m:ctrlPr>
                              <a:rPr lang="en-CA" sz="2000" b="1" i="1">
                                <a:latin typeface="Cambria Math" panose="02040503050406030204" pitchFamily="18" charset="0"/>
                              </a:rPr>
                            </m:ctrlPr>
                          </m:accPr>
                          <m:e>
                            <m:r>
                              <a:rPr lang="en-US" sz="2000" b="1" i="1">
                                <a:latin typeface="Cambria Math" panose="02040503050406030204" pitchFamily="18" charset="0"/>
                              </a:rPr>
                              <m:t>𝑿</m:t>
                            </m:r>
                          </m:e>
                        </m:acc>
                      </m:e>
                      <m:sub>
                        <m:r>
                          <a:rPr lang="en-US" sz="2000" i="1">
                            <a:latin typeface="Cambria Math" panose="02040503050406030204" pitchFamily="18" charset="0"/>
                          </a:rPr>
                          <m:t>𝑖</m:t>
                        </m:r>
                      </m:sub>
                    </m:sSub>
                    <m:r>
                      <a:rPr lang="en-US" sz="2000" i="1">
                        <a:latin typeface="Cambria Math" panose="02040503050406030204" pitchFamily="18" charset="0"/>
                      </a:rPr>
                      <m:t>)</m:t>
                    </m:r>
                    <m:r>
                      <a:rPr lang="en-US" sz="2000" b="0" i="1" smtClean="0">
                        <a:latin typeface="Cambria Math" panose="02040503050406030204" pitchFamily="18" charset="0"/>
                      </a:rPr>
                      <m:t>,</m:t>
                    </m:r>
                    <m:sSub>
                      <m:sSubPr>
                        <m:ctrlPr>
                          <a:rPr lang="en-US" sz="2000" i="1">
                            <a:latin typeface="Cambria Math" panose="02040503050406030204" pitchFamily="18" charset="0"/>
                          </a:rPr>
                        </m:ctrlPr>
                      </m:sSubPr>
                      <m:e>
                        <m:r>
                          <a:rPr lang="en-US" sz="2000" b="1" i="1">
                            <a:latin typeface="Cambria Math" panose="02040503050406030204" pitchFamily="18" charset="0"/>
                          </a:rPr>
                          <m:t>𝑿</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𝑡</m:t>
                        </m:r>
                      </m:sub>
                    </m:sSub>
                  </m:oMath>
                </a14:m>
                <a:r>
                  <a:rPr lang="en-CA" sz="2000" dirty="0">
                    <a:latin typeface="Arial "/>
                  </a:rPr>
                  <a:t>, and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𝑅</m:t>
                        </m:r>
                        <m:r>
                          <a:rPr lang="en-US" sz="2000" b="0" i="1" smtClean="0">
                            <a:latin typeface="Cambria Math" panose="02040503050406030204" pitchFamily="18" charset="0"/>
                          </a:rPr>
                          <m:t>&amp;</m:t>
                        </m:r>
                        <m:r>
                          <a:rPr lang="en-US" sz="2000" b="0" i="1" smtClean="0">
                            <a:latin typeface="Cambria Math" panose="02040503050406030204" pitchFamily="18" charset="0"/>
                          </a:rPr>
                          <m:t>𝐷</m:t>
                        </m:r>
                      </m:e>
                      <m:sub>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𝑡</m:t>
                        </m:r>
                      </m:sub>
                    </m:sSub>
                    <m:r>
                      <a:rPr lang="en-US" sz="2000" i="1">
                        <a:latin typeface="Cambria Math" panose="02040503050406030204" pitchFamily="18" charset="0"/>
                      </a:rPr>
                      <m:t>−</m:t>
                    </m:r>
                    <m:bar>
                      <m:barPr>
                        <m:pos m:val="top"/>
                        <m:ctrlPr>
                          <a:rPr lang="en-US" sz="2000" i="1" smtClean="0">
                            <a:latin typeface="Cambria Math" panose="02040503050406030204" pitchFamily="18" charset="0"/>
                          </a:rPr>
                        </m:ctrlPr>
                      </m:barPr>
                      <m:e>
                        <m:r>
                          <a:rPr lang="en-US" sz="2000" i="1">
                            <a:latin typeface="Cambria Math" panose="02040503050406030204" pitchFamily="18" charset="0"/>
                          </a:rPr>
                          <m:t>𝑅</m:t>
                        </m:r>
                        <m:r>
                          <a:rPr lang="en-US" sz="2000" i="1">
                            <a:latin typeface="Cambria Math" panose="02040503050406030204" pitchFamily="18" charset="0"/>
                          </a:rPr>
                          <m:t>&amp;</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𝐷</m:t>
                            </m:r>
                          </m:e>
                          <m:sub>
                            <m:r>
                              <a:rPr lang="en-US" sz="2000" b="0" i="1" smtClean="0">
                                <a:latin typeface="Cambria Math" panose="02040503050406030204" pitchFamily="18" charset="0"/>
                              </a:rPr>
                              <m:t>𝑖</m:t>
                            </m:r>
                          </m:sub>
                        </m:sSub>
                      </m:e>
                    </m:bar>
                  </m:oMath>
                </a14:m>
                <a:r>
                  <a:rPr lang="en-CA" sz="2000" dirty="0">
                    <a:latin typeface="Arial "/>
                  </a:rPr>
                  <a:t>) to construct the moment conditions. </a:t>
                </a:r>
              </a:p>
            </p:txBody>
          </p:sp>
        </mc:Choice>
        <mc:Fallback xmlns="">
          <p:sp>
            <p:nvSpPr>
              <p:cNvPr id="3" name="Content Placeholder 2">
                <a:extLst>
                  <a:ext uri="{FF2B5EF4-FFF2-40B4-BE49-F238E27FC236}">
                    <a16:creationId xmlns:a16="http://schemas.microsoft.com/office/drawing/2014/main" id="{28DA1591-1F7B-4A1B-B6E0-CB047809EDCD}"/>
                  </a:ext>
                </a:extLst>
              </p:cNvPr>
              <p:cNvSpPr>
                <a:spLocks noGrp="1" noRot="1" noChangeAspect="1" noMove="1" noResize="1" noEditPoints="1" noAdjustHandles="1" noChangeArrowheads="1" noChangeShapeType="1" noTextEdit="1"/>
              </p:cNvSpPr>
              <p:nvPr>
                <p:ph idx="1"/>
              </p:nvPr>
            </p:nvSpPr>
            <p:spPr>
              <a:xfrm>
                <a:off x="440718" y="836712"/>
                <a:ext cx="8379753" cy="5832648"/>
              </a:xfrm>
              <a:blipFill>
                <a:blip r:embed="rId3"/>
                <a:stretch>
                  <a:fillRect l="-655" t="-209" b="-4598"/>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A58CC63-52BC-4919-BB26-5E4DF3945153}"/>
              </a:ext>
            </a:extLst>
          </p:cNvPr>
          <p:cNvSpPr>
            <a:spLocks noGrp="1"/>
          </p:cNvSpPr>
          <p:nvPr>
            <p:ph type="sldNum" sz="quarter" idx="12"/>
          </p:nvPr>
        </p:nvSpPr>
        <p:spPr/>
        <p:txBody>
          <a:bodyPr/>
          <a:lstStyle/>
          <a:p>
            <a:fld id="{095CF929-224F-496E-ADFD-B3377AEBFE82}" type="slidenum">
              <a:rPr lang="en-CA" smtClean="0"/>
              <a:pPr/>
              <a:t>10</a:t>
            </a:fld>
            <a:r>
              <a:rPr lang="en-US" altLang="en-US" dirty="0">
                <a:latin typeface="Garamond" pitchFamily="18" charset="0"/>
              </a:rPr>
              <a:t>/34</a:t>
            </a:r>
            <a:endParaRPr lang="en-CA" dirty="0"/>
          </a:p>
        </p:txBody>
      </p:sp>
    </p:spTree>
    <p:extLst>
      <p:ext uri="{BB962C8B-B14F-4D97-AF65-F5344CB8AC3E}">
        <p14:creationId xmlns:p14="http://schemas.microsoft.com/office/powerpoint/2010/main" val="355074885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Our proposition-2</a:t>
            </a:r>
            <a:endParaRPr lang="en-US" sz="2800" dirty="0">
              <a:solidFill>
                <a:srgbClr val="0070C0"/>
              </a:solidFill>
            </a:endParaRPr>
          </a:p>
        </p:txBody>
      </p:sp>
      <p:sp>
        <p:nvSpPr>
          <p:cNvPr id="195587" name="Rectangle 3"/>
          <p:cNvSpPr>
            <a:spLocks noGrp="1" noChangeArrowheads="1"/>
          </p:cNvSpPr>
          <p:nvPr>
            <p:ph idx="1"/>
          </p:nvPr>
        </p:nvSpPr>
        <p:spPr>
          <a:xfrm>
            <a:off x="457200" y="980728"/>
            <a:ext cx="8075240" cy="5520106"/>
          </a:xfrm>
        </p:spPr>
        <p:txBody>
          <a:bodyPr vert="horz" lIns="91440" tIns="45720" rIns="91440" bIns="45720" rtlCol="0" anchor="t">
            <a:noAutofit/>
          </a:bodyPr>
          <a:lstStyle/>
          <a:p>
            <a:pPr>
              <a:lnSpc>
                <a:spcPct val="114000"/>
              </a:lnSpc>
              <a:spcBef>
                <a:spcPts val="600"/>
              </a:spcBef>
            </a:pPr>
            <a:r>
              <a:rPr lang="en-US" altLang="zh-TW" sz="2000" dirty="0"/>
              <a:t>Unobserved heterogeneity exists </a:t>
            </a:r>
            <a:r>
              <a:rPr lang="en-US" altLang="zh-TW" sz="2000" dirty="0">
                <a:solidFill>
                  <a:srgbClr val="0070C0"/>
                </a:solidFill>
              </a:rPr>
              <a:t>in some firms but not others</a:t>
            </a:r>
            <a:r>
              <a:rPr lang="en-US" altLang="zh-TW" sz="2000" dirty="0"/>
              <a:t>.</a:t>
            </a:r>
          </a:p>
          <a:p>
            <a:pPr lvl="1">
              <a:lnSpc>
                <a:spcPct val="114000"/>
              </a:lnSpc>
              <a:spcBef>
                <a:spcPts val="600"/>
              </a:spcBef>
            </a:pPr>
            <a:r>
              <a:rPr lang="en-US" altLang="zh-TW" sz="2000" dirty="0"/>
              <a:t>Some managers are aggressive in investing in R&amp;D and pursuing patent output, but others are not.</a:t>
            </a:r>
          </a:p>
          <a:p>
            <a:pPr lvl="1">
              <a:lnSpc>
                <a:spcPct val="114000"/>
              </a:lnSpc>
              <a:spcBef>
                <a:spcPts val="600"/>
              </a:spcBef>
            </a:pPr>
            <a:r>
              <a:rPr lang="en-US" altLang="zh-TW" sz="2000" dirty="0"/>
              <a:t>Some firms have a strong, innovation-oriented culture, while others do not.</a:t>
            </a:r>
          </a:p>
          <a:p>
            <a:pPr>
              <a:lnSpc>
                <a:spcPct val="114000"/>
              </a:lnSpc>
              <a:spcBef>
                <a:spcPts val="600"/>
              </a:spcBef>
            </a:pPr>
            <a:r>
              <a:rPr lang="en-US" altLang="zh-TW" sz="2000" dirty="0"/>
              <a:t>A smarter methodology that can </a:t>
            </a:r>
            <a:r>
              <a:rPr lang="en-US" altLang="zh-TW" sz="2000" dirty="0">
                <a:solidFill>
                  <a:srgbClr val="0070C0"/>
                </a:solidFill>
              </a:rPr>
              <a:t>select</a:t>
            </a:r>
            <a:r>
              <a:rPr lang="en-US" altLang="zh-TW" sz="2000" dirty="0"/>
              <a:t> which individual firm dummies to be included is called for.</a:t>
            </a:r>
          </a:p>
          <a:p>
            <a:pPr>
              <a:lnSpc>
                <a:spcPct val="114000"/>
              </a:lnSpc>
              <a:spcBef>
                <a:spcPts val="600"/>
              </a:spcBef>
            </a:pPr>
            <a:r>
              <a:rPr lang="en-US" altLang="zh-TW" sz="2000" dirty="0"/>
              <a:t>In this paper, we proposed the second advanced machine learning method: </a:t>
            </a:r>
          </a:p>
          <a:p>
            <a:pPr marL="914400" lvl="1" indent="-457200">
              <a:lnSpc>
                <a:spcPct val="114000"/>
              </a:lnSpc>
              <a:spcBef>
                <a:spcPts val="600"/>
              </a:spcBef>
              <a:buFont typeface="+mj-lt"/>
              <a:buAutoNum type="arabicPeriod"/>
            </a:pPr>
            <a:r>
              <a:rPr lang="en-US" altLang="zh-TW" sz="2000" dirty="0"/>
              <a:t>Post-regularization LASSO (</a:t>
            </a:r>
            <a:r>
              <a:rPr lang="en-US" altLang="zh-TW" sz="2000" dirty="0">
                <a:solidFill>
                  <a:srgbClr val="C00000"/>
                </a:solidFill>
              </a:rPr>
              <a:t>PRL</a:t>
            </a:r>
            <a:r>
              <a:rPr lang="en-US" altLang="zh-TW" sz="2000" dirty="0"/>
              <a:t>, </a:t>
            </a:r>
            <a:r>
              <a:rPr lang="en-US" altLang="zh-TW" sz="2000" dirty="0" err="1"/>
              <a:t>Chernozhukov</a:t>
            </a:r>
            <a:r>
              <a:rPr lang="en-US" altLang="zh-TW" sz="2000" dirty="0"/>
              <a:t> et al., 2015) </a:t>
            </a:r>
          </a:p>
          <a:p>
            <a:pPr marL="914400" lvl="1" indent="-457200">
              <a:lnSpc>
                <a:spcPct val="114000"/>
              </a:lnSpc>
              <a:spcBef>
                <a:spcPts val="600"/>
              </a:spcBef>
              <a:buFont typeface="+mj-lt"/>
              <a:buAutoNum type="arabicPeriod"/>
            </a:pPr>
            <a:r>
              <a:rPr lang="en-US" altLang="zh-TW" sz="2000" dirty="0"/>
              <a:t>Double machine learning (</a:t>
            </a:r>
            <a:r>
              <a:rPr lang="en-US" altLang="zh-TW" sz="2000" dirty="0">
                <a:solidFill>
                  <a:srgbClr val="C00000"/>
                </a:solidFill>
              </a:rPr>
              <a:t>DML</a:t>
            </a:r>
            <a:r>
              <a:rPr lang="en-US" altLang="zh-TW" sz="2000" dirty="0"/>
              <a:t>, </a:t>
            </a:r>
            <a:r>
              <a:rPr lang="en-US" altLang="zh-TW" sz="2000" dirty="0" err="1"/>
              <a:t>Chernozhukov</a:t>
            </a:r>
            <a:r>
              <a:rPr lang="en-US" altLang="zh-TW" sz="2000" dirty="0"/>
              <a:t> et al., 2018) </a:t>
            </a:r>
          </a:p>
          <a:p>
            <a:pPr lvl="1">
              <a:lnSpc>
                <a:spcPct val="114000"/>
              </a:lnSpc>
              <a:spcBef>
                <a:spcPts val="600"/>
              </a:spcBef>
            </a:pPr>
            <a:r>
              <a:rPr lang="en-US" altLang="zh-TW" sz="2000" dirty="0"/>
              <a:t>to select individual firm dummies (and explanatory variables) in explaining firm-level patent outputs.</a:t>
            </a:r>
          </a:p>
          <a:p>
            <a:pPr>
              <a:lnSpc>
                <a:spcPct val="114000"/>
              </a:lnSpc>
              <a:spcBef>
                <a:spcPts val="600"/>
              </a:spcBef>
            </a:pPr>
            <a:endParaRPr lang="en-US" altLang="zh-TW" sz="2200" dirty="0"/>
          </a:p>
          <a:p>
            <a:pPr marL="0" indent="0">
              <a:lnSpc>
                <a:spcPct val="114000"/>
              </a:lnSpc>
              <a:spcBef>
                <a:spcPts val="600"/>
              </a:spcBef>
              <a:buNone/>
            </a:pPr>
            <a:endParaRPr lang="en-US" altLang="zh-TW" sz="2200" dirty="0"/>
          </a:p>
        </p:txBody>
      </p:sp>
      <p:sp>
        <p:nvSpPr>
          <p:cNvPr id="6" name="Slide Number Placeholder 5"/>
          <p:cNvSpPr>
            <a:spLocks noGrp="1"/>
          </p:cNvSpPr>
          <p:nvPr>
            <p:ph type="sldNum" sz="quarter" idx="12"/>
          </p:nvPr>
        </p:nvSpPr>
        <p:spPr/>
        <p:txBody>
          <a:bodyPr/>
          <a:lstStyle/>
          <a:p>
            <a:r>
              <a:rPr lang="en-US" altLang="en-US" dirty="0">
                <a:latin typeface="Garamond" pitchFamily="18" charset="0"/>
              </a:rPr>
              <a:t>11</a:t>
            </a: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spTree>
    <p:extLst>
      <p:ext uri="{BB962C8B-B14F-4D97-AF65-F5344CB8AC3E}">
        <p14:creationId xmlns:p14="http://schemas.microsoft.com/office/powerpoint/2010/main" val="207270564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5B4EB8A-0971-42CC-B397-E66B42595AE0}"/>
              </a:ext>
            </a:extLst>
          </p:cNvPr>
          <p:cNvSpPr>
            <a:spLocks noGrp="1"/>
          </p:cNvSpPr>
          <p:nvPr>
            <p:ph type="title"/>
          </p:nvPr>
        </p:nvSpPr>
        <p:spPr>
          <a:xfrm>
            <a:off x="480142" y="260648"/>
            <a:ext cx="8229600" cy="576064"/>
          </a:xfrm>
        </p:spPr>
        <p:txBody>
          <a:bodyPr>
            <a:normAutofit fontScale="90000"/>
          </a:bodyPr>
          <a:lstStyle/>
          <a:p>
            <a:pPr algn="l"/>
            <a:r>
              <a:rPr lang="en-US" altLang="zh-CN" b="1" dirty="0">
                <a:solidFill>
                  <a:srgbClr val="0070C0"/>
                </a:solidFill>
                <a:ea typeface="SimSun" pitchFamily="2" charset="-122"/>
              </a:rPr>
              <a:t>Post-Regularization LASSO (PRL)</a:t>
            </a:r>
            <a:endParaRPr lang="zh-TW" altLang="en-US" dirty="0"/>
          </a:p>
        </p:txBody>
      </p:sp>
      <mc:AlternateContent xmlns:mc="http://schemas.openxmlformats.org/markup-compatibility/2006" xmlns:a14="http://schemas.microsoft.com/office/drawing/2010/main">
        <mc:Choice Requires="a14">
          <p:sp>
            <p:nvSpPr>
              <p:cNvPr id="3" name="內容版面配置區 2">
                <a:extLst>
                  <a:ext uri="{FF2B5EF4-FFF2-40B4-BE49-F238E27FC236}">
                    <a16:creationId xmlns:a16="http://schemas.microsoft.com/office/drawing/2014/main" id="{48D9F444-9F86-4AFB-A90E-17A04ED470DF}"/>
                  </a:ext>
                </a:extLst>
              </p:cNvPr>
              <p:cNvSpPr>
                <a:spLocks noGrp="1"/>
              </p:cNvSpPr>
              <p:nvPr>
                <p:ph idx="1"/>
              </p:nvPr>
            </p:nvSpPr>
            <p:spPr>
              <a:xfrm>
                <a:off x="457200" y="1124744"/>
                <a:ext cx="8229600" cy="5001419"/>
              </a:xfrm>
            </p:spPr>
            <p:txBody>
              <a:bodyPr>
                <a:noAutofit/>
              </a:bodyPr>
              <a:lstStyle/>
              <a:p>
                <a:r>
                  <a:rPr lang="en-US" altLang="zh-TW" sz="2000" b="1" dirty="0">
                    <a:solidFill>
                      <a:srgbClr val="C00000"/>
                    </a:solidFill>
                    <a:latin typeface="Arial "/>
                    <a:ea typeface="Cambria Math" panose="02040503050406030204" pitchFamily="18" charset="0"/>
                  </a:rPr>
                  <a:t>PRL</a:t>
                </a:r>
                <a:r>
                  <a:rPr lang="en-US" altLang="zh-TW" sz="2000" dirty="0">
                    <a:latin typeface="Arial "/>
                    <a:ea typeface="Cambria Math" panose="02040503050406030204" pitchFamily="18" charset="0"/>
                  </a:rPr>
                  <a:t> proceeds in the following 3 steps:</a:t>
                </a:r>
              </a:p>
              <a:p>
                <a:endParaRPr lang="en-US" altLang="zh-TW" sz="2000" dirty="0">
                  <a:latin typeface="Arial "/>
                  <a:ea typeface="Cambria Math" panose="02040503050406030204" pitchFamily="18" charset="0"/>
                </a:endParaRPr>
              </a:p>
              <a:p>
                <a:pPr>
                  <a:buFont typeface="Wingdings" panose="05000000000000000000" pitchFamily="2" charset="2"/>
                  <a:buChar char="Ø"/>
                </a:pPr>
                <a:r>
                  <a:rPr lang="en-US" altLang="zh-TW" sz="2000" b="1" dirty="0">
                    <a:latin typeface="Arial "/>
                    <a:ea typeface="Cambria Math" panose="02040503050406030204" pitchFamily="18" charset="0"/>
                  </a:rPr>
                  <a:t>Step1</a:t>
                </a:r>
                <a:r>
                  <a:rPr lang="en-US" altLang="zh-TW" sz="2000" b="1" dirty="0">
                    <a:solidFill>
                      <a:schemeClr val="tx1"/>
                    </a:solidFill>
                    <a:latin typeface="Arial "/>
                    <a:ea typeface="Cambria Math" panose="02040503050406030204" pitchFamily="18" charset="0"/>
                  </a:rPr>
                  <a:t>: </a:t>
                </a:r>
                <a:r>
                  <a:rPr lang="en-US" altLang="zh-TW" sz="1800" dirty="0">
                    <a:solidFill>
                      <a:schemeClr val="tx1"/>
                    </a:solidFill>
                    <a:ea typeface="Cambria Math" panose="02040503050406030204" pitchFamily="18" charset="0"/>
                  </a:rPr>
                  <a:t>LASSO of </a:t>
                </a:r>
                <a14:m>
                  <m:oMath xmlns:m="http://schemas.openxmlformats.org/officeDocument/2006/math">
                    <m:r>
                      <a:rPr lang="en-US" altLang="zh-TW" sz="1800" i="1">
                        <a:solidFill>
                          <a:schemeClr val="tx1"/>
                        </a:solidFill>
                        <a:latin typeface="Cambria Math" panose="02040503050406030204" pitchFamily="18" charset="0"/>
                        <a:ea typeface="Cambria Math" panose="02040503050406030204" pitchFamily="18" charset="0"/>
                      </a:rPr>
                      <m:t>𝐼𝑛𝑛𝑜</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en-US" altLang="zh-TW" sz="1800" i="1">
                            <a:solidFill>
                              <a:schemeClr val="tx1"/>
                            </a:solidFill>
                            <a:latin typeface="Cambria Math" panose="02040503050406030204" pitchFamily="18" charset="0"/>
                            <a:ea typeface="Cambria Math" panose="02040503050406030204" pitchFamily="18" charset="0"/>
                          </a:rPr>
                          <m:t>𝑣</m:t>
                        </m:r>
                      </m:e>
                      <m:sub>
                        <m:r>
                          <a:rPr lang="en-US" altLang="zh-TW" sz="1800" i="1">
                            <a:solidFill>
                              <a:schemeClr val="tx1"/>
                            </a:solidFill>
                            <a:latin typeface="Cambria Math" panose="02040503050406030204" pitchFamily="18" charset="0"/>
                            <a:ea typeface="Cambria Math" panose="02040503050406030204" pitchFamily="18" charset="0"/>
                          </a:rPr>
                          <m:t>𝑖</m:t>
                        </m:r>
                        <m:r>
                          <a:rPr lang="en-US" altLang="zh-TW" sz="1800" i="1">
                            <a:solidFill>
                              <a:schemeClr val="tx1"/>
                            </a:solidFill>
                            <a:latin typeface="Cambria Math" panose="02040503050406030204" pitchFamily="18" charset="0"/>
                            <a:ea typeface="Cambria Math" panose="02040503050406030204" pitchFamily="18" charset="0"/>
                          </a:rPr>
                          <m:t>,</m:t>
                        </m:r>
                        <m:r>
                          <a:rPr lang="en-US" altLang="zh-TW" sz="1800" i="1">
                            <a:solidFill>
                              <a:schemeClr val="tx1"/>
                            </a:solidFill>
                            <a:latin typeface="Cambria Math" panose="02040503050406030204" pitchFamily="18" charset="0"/>
                            <a:ea typeface="Cambria Math" panose="02040503050406030204" pitchFamily="18" charset="0"/>
                          </a:rPr>
                          <m:t>𝑡</m:t>
                        </m:r>
                        <m:r>
                          <a:rPr lang="en-US" altLang="zh-TW" sz="1800" i="1">
                            <a:solidFill>
                              <a:schemeClr val="tx1"/>
                            </a:solidFill>
                            <a:latin typeface="Cambria Math" panose="02040503050406030204" pitchFamily="18" charset="0"/>
                            <a:ea typeface="Cambria Math" panose="02040503050406030204" pitchFamily="18" charset="0"/>
                          </a:rPr>
                          <m:t>+1 </m:t>
                        </m:r>
                      </m:sub>
                    </m:sSub>
                  </m:oMath>
                </a14:m>
                <a:r>
                  <a:rPr lang="en-US" altLang="zh-TW" sz="1800" dirty="0">
                    <a:solidFill>
                      <a:schemeClr val="tx1"/>
                    </a:solidFill>
                    <a:ea typeface="Cambria Math" panose="02040503050406030204" pitchFamily="18" charset="0"/>
                  </a:rPr>
                  <a:t>on firm dummies</a:t>
                </a:r>
                <a:r>
                  <a:rPr lang="zh-TW" altLang="en-US" sz="1800" dirty="0">
                    <a:solidFill>
                      <a:schemeClr val="tx1"/>
                    </a:solidFill>
                    <a:ea typeface="Cambria Math" panose="02040503050406030204" pitchFamily="18" charset="0"/>
                  </a:rPr>
                  <a:t> </a:t>
                </a:r>
                <a:r>
                  <a:rPr lang="en-US" altLang="zh-TW" sz="1800" dirty="0">
                    <a:solidFill>
                      <a:schemeClr val="tx1"/>
                    </a:solidFill>
                    <a:ea typeface="Cambria Math" panose="02040503050406030204" pitchFamily="18" charset="0"/>
                  </a:rPr>
                  <a:t>and force small coefficients of some dummies to 0. (estimate step) Then, Post LASSO: OLS of </a:t>
                </a:r>
                <a14:m>
                  <m:oMath xmlns:m="http://schemas.openxmlformats.org/officeDocument/2006/math">
                    <m:r>
                      <a:rPr lang="en-US" altLang="zh-TW" sz="1800" i="1">
                        <a:solidFill>
                          <a:schemeClr val="tx1"/>
                        </a:solidFill>
                        <a:latin typeface="Cambria Math" panose="02040503050406030204" pitchFamily="18" charset="0"/>
                        <a:ea typeface="Cambria Math" panose="02040503050406030204" pitchFamily="18" charset="0"/>
                      </a:rPr>
                      <m:t>𝐼𝑛𝑛𝑜</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en-US" altLang="zh-TW" sz="1800" i="1">
                            <a:solidFill>
                              <a:schemeClr val="tx1"/>
                            </a:solidFill>
                            <a:latin typeface="Cambria Math" panose="02040503050406030204" pitchFamily="18" charset="0"/>
                            <a:ea typeface="Cambria Math" panose="02040503050406030204" pitchFamily="18" charset="0"/>
                          </a:rPr>
                          <m:t>𝑣</m:t>
                        </m:r>
                      </m:e>
                      <m:sub>
                        <m:r>
                          <a:rPr lang="en-US" altLang="zh-TW" sz="1800" i="1">
                            <a:solidFill>
                              <a:schemeClr val="tx1"/>
                            </a:solidFill>
                            <a:latin typeface="Cambria Math" panose="02040503050406030204" pitchFamily="18" charset="0"/>
                            <a:ea typeface="Cambria Math" panose="02040503050406030204" pitchFamily="18" charset="0"/>
                          </a:rPr>
                          <m:t>𝑖</m:t>
                        </m:r>
                        <m:r>
                          <a:rPr lang="en-US" altLang="zh-TW" sz="1800" i="1">
                            <a:solidFill>
                              <a:schemeClr val="tx1"/>
                            </a:solidFill>
                            <a:latin typeface="Cambria Math" panose="02040503050406030204" pitchFamily="18" charset="0"/>
                            <a:ea typeface="Cambria Math" panose="02040503050406030204" pitchFamily="18" charset="0"/>
                          </a:rPr>
                          <m:t>,</m:t>
                        </m:r>
                        <m:r>
                          <a:rPr lang="en-US" altLang="zh-TW" sz="1800" i="1">
                            <a:solidFill>
                              <a:schemeClr val="tx1"/>
                            </a:solidFill>
                            <a:latin typeface="Cambria Math" panose="02040503050406030204" pitchFamily="18" charset="0"/>
                            <a:ea typeface="Cambria Math" panose="02040503050406030204" pitchFamily="18" charset="0"/>
                          </a:rPr>
                          <m:t>𝑡</m:t>
                        </m:r>
                        <m:r>
                          <a:rPr lang="en-US" altLang="zh-TW" sz="1800" i="1">
                            <a:solidFill>
                              <a:schemeClr val="tx1"/>
                            </a:solidFill>
                            <a:latin typeface="Cambria Math" panose="02040503050406030204" pitchFamily="18" charset="0"/>
                            <a:ea typeface="Cambria Math" panose="02040503050406030204" pitchFamily="18" charset="0"/>
                          </a:rPr>
                          <m:t>+1 </m:t>
                        </m:r>
                      </m:sub>
                    </m:sSub>
                  </m:oMath>
                </a14:m>
                <a:r>
                  <a:rPr lang="en-US" altLang="zh-TW" sz="1800" dirty="0">
                    <a:solidFill>
                      <a:schemeClr val="tx1"/>
                    </a:solidFill>
                    <a:ea typeface="Cambria Math" panose="02040503050406030204" pitchFamily="18" charset="0"/>
                  </a:rPr>
                  <a:t>on selected firm dummies, obtain the residuals, </a:t>
                </a:r>
                <a14:m>
                  <m:oMath xmlns:m="http://schemas.openxmlformats.org/officeDocument/2006/math">
                    <m:sSub>
                      <m:sSubPr>
                        <m:ctrlPr>
                          <a:rPr lang="en-US" altLang="zh-TW" sz="1800" i="1">
                            <a:solidFill>
                              <a:schemeClr val="tx1"/>
                            </a:solidFill>
                            <a:latin typeface="Cambria Math" panose="02040503050406030204" pitchFamily="18" charset="0"/>
                            <a:ea typeface="Cambria Math" panose="02040503050406030204" pitchFamily="18" charset="0"/>
                          </a:rPr>
                        </m:ctrlPr>
                      </m:sSubPr>
                      <m:e>
                        <m:acc>
                          <m:accPr>
                            <m:chr m:val="̂"/>
                            <m:ctrlPr>
                              <a:rPr lang="en-US" altLang="zh-TW" sz="1800" i="1">
                                <a:solidFill>
                                  <a:schemeClr val="tx1"/>
                                </a:solidFill>
                                <a:latin typeface="Cambria Math" panose="02040503050406030204" pitchFamily="18" charset="0"/>
                                <a:ea typeface="Cambria Math" panose="02040503050406030204" pitchFamily="18" charset="0"/>
                              </a:rPr>
                            </m:ctrlPr>
                          </m:accPr>
                          <m:e>
                            <m:r>
                              <a:rPr lang="en-US" altLang="zh-TW" sz="1800" i="1">
                                <a:solidFill>
                                  <a:schemeClr val="tx1"/>
                                </a:solidFill>
                                <a:latin typeface="Cambria Math" panose="02040503050406030204" pitchFamily="18" charset="0"/>
                                <a:ea typeface="Cambria Math" panose="02040503050406030204" pitchFamily="18" charset="0"/>
                              </a:rPr>
                              <m:t>𝑟</m:t>
                            </m:r>
                          </m:e>
                        </m:acc>
                      </m:e>
                      <m:sub>
                        <m:r>
                          <a:rPr lang="en-US" altLang="zh-TW" sz="1800" i="1">
                            <a:solidFill>
                              <a:schemeClr val="tx1"/>
                            </a:solidFill>
                            <a:latin typeface="Cambria Math" panose="02040503050406030204" pitchFamily="18" charset="0"/>
                            <a:ea typeface="Cambria Math" panose="02040503050406030204" pitchFamily="18" charset="0"/>
                          </a:rPr>
                          <m:t>𝑦</m:t>
                        </m:r>
                      </m:sub>
                    </m:sSub>
                  </m:oMath>
                </a14:m>
                <a:r>
                  <a:rPr lang="en-US" altLang="zh-TW" sz="1800" dirty="0">
                    <a:solidFill>
                      <a:schemeClr val="tx1"/>
                    </a:solidFill>
                    <a:ea typeface="Cambria Math" panose="02040503050406030204" pitchFamily="18" charset="0"/>
                  </a:rPr>
                  <a:t>. (get residual step)</a:t>
                </a:r>
              </a:p>
              <a:p>
                <a:pPr>
                  <a:buFont typeface="Wingdings" panose="05000000000000000000" pitchFamily="2" charset="2"/>
                  <a:buChar char="Ø"/>
                </a:pPr>
                <a:r>
                  <a:rPr lang="en-US" altLang="zh-TW" sz="2000" b="1" dirty="0">
                    <a:solidFill>
                      <a:schemeClr val="tx1"/>
                    </a:solidFill>
                    <a:latin typeface="Arial "/>
                    <a:ea typeface="Cambria Math" panose="02040503050406030204" pitchFamily="18" charset="0"/>
                  </a:rPr>
                  <a:t>Step2:</a:t>
                </a:r>
                <a:r>
                  <a:rPr lang="en-US" altLang="zh-TW" sz="2000" dirty="0">
                    <a:solidFill>
                      <a:schemeClr val="tx1"/>
                    </a:solidFill>
                    <a:latin typeface="Arial "/>
                    <a:ea typeface="Cambria Math" panose="02040503050406030204" pitchFamily="18" charset="0"/>
                  </a:rPr>
                  <a:t> </a:t>
                </a:r>
              </a:p>
              <a:p>
                <a:pPr marL="457200" lvl="1" indent="0">
                  <a:buNone/>
                </a:pPr>
                <a:r>
                  <a:rPr lang="en-US" altLang="zh-TW" sz="1600" dirty="0">
                    <a:solidFill>
                      <a:schemeClr val="tx1"/>
                    </a:solidFill>
                    <a:latin typeface="Arial "/>
                    <a:ea typeface="Cambria Math" panose="02040503050406030204" pitchFamily="18" charset="0"/>
                  </a:rPr>
                  <a:t>a) </a:t>
                </a:r>
                <a:r>
                  <a:rPr lang="en-US" altLang="zh-TW" sz="1800" dirty="0">
                    <a:solidFill>
                      <a:schemeClr val="tx1"/>
                    </a:solidFill>
                    <a:ea typeface="Cambria Math" panose="02040503050406030204" pitchFamily="18" charset="0"/>
                  </a:rPr>
                  <a:t>LASSO of</a:t>
                </a:r>
                <a14:m>
                  <m:oMath xmlns:m="http://schemas.openxmlformats.org/officeDocument/2006/math">
                    <m:r>
                      <a:rPr lang="en-US" altLang="zh-TW" sz="1800">
                        <a:solidFill>
                          <a:schemeClr val="tx1"/>
                        </a:solidFill>
                        <a:latin typeface="Cambria Math" panose="02040503050406030204" pitchFamily="18" charset="0"/>
                        <a:ea typeface="Cambria Math" panose="02040503050406030204" pitchFamily="18" charset="0"/>
                      </a:rPr>
                      <m:t> </m:t>
                    </m:r>
                    <m:r>
                      <a:rPr lang="en-US" altLang="zh-TW" sz="1800" i="1">
                        <a:solidFill>
                          <a:schemeClr val="tx1"/>
                        </a:solidFill>
                        <a:latin typeface="Cambria Math" panose="02040503050406030204" pitchFamily="18" charset="0"/>
                        <a:ea typeface="Cambria Math" panose="02040503050406030204" pitchFamily="18" charset="0"/>
                      </a:rPr>
                      <m:t>𝑅</m:t>
                    </m:r>
                    <m:r>
                      <a:rPr lang="en-US" altLang="zh-TW" sz="1800" i="1">
                        <a:solidFill>
                          <a:schemeClr val="tx1"/>
                        </a:solidFill>
                        <a:latin typeface="Cambria Math" panose="02040503050406030204" pitchFamily="18" charset="0"/>
                        <a:ea typeface="Cambria Math" panose="02040503050406030204" pitchFamily="18" charset="0"/>
                      </a:rPr>
                      <m:t>&amp;</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en-US" altLang="zh-TW" sz="1800" i="1">
                            <a:solidFill>
                              <a:schemeClr val="tx1"/>
                            </a:solidFill>
                            <a:latin typeface="Cambria Math" panose="02040503050406030204" pitchFamily="18" charset="0"/>
                            <a:ea typeface="Cambria Math" panose="02040503050406030204" pitchFamily="18" charset="0"/>
                          </a:rPr>
                          <m:t>𝐷</m:t>
                        </m:r>
                      </m:e>
                      <m:sub>
                        <m:r>
                          <a:rPr lang="en-US" altLang="zh-TW" sz="1800" i="1">
                            <a:solidFill>
                              <a:schemeClr val="tx1"/>
                            </a:solidFill>
                            <a:latin typeface="Cambria Math" panose="02040503050406030204" pitchFamily="18" charset="0"/>
                            <a:ea typeface="Cambria Math" panose="02040503050406030204" pitchFamily="18" charset="0"/>
                          </a:rPr>
                          <m:t>𝑖</m:t>
                        </m:r>
                        <m:r>
                          <a:rPr lang="en-US" altLang="zh-TW" sz="1800" i="1">
                            <a:solidFill>
                              <a:schemeClr val="tx1"/>
                            </a:solidFill>
                            <a:latin typeface="Cambria Math" panose="02040503050406030204" pitchFamily="18" charset="0"/>
                            <a:ea typeface="Cambria Math" panose="02040503050406030204" pitchFamily="18" charset="0"/>
                          </a:rPr>
                          <m:t>,</m:t>
                        </m:r>
                        <m:r>
                          <a:rPr lang="en-US" altLang="zh-TW" sz="1800" i="1">
                            <a:solidFill>
                              <a:schemeClr val="tx1"/>
                            </a:solidFill>
                            <a:latin typeface="Cambria Math" panose="02040503050406030204" pitchFamily="18" charset="0"/>
                            <a:ea typeface="Cambria Math" panose="02040503050406030204" pitchFamily="18" charset="0"/>
                          </a:rPr>
                          <m:t>𝑡</m:t>
                        </m:r>
                      </m:sub>
                    </m:sSub>
                    <m:r>
                      <a:rPr lang="en-US" altLang="zh-TW" sz="1800" i="1">
                        <a:solidFill>
                          <a:schemeClr val="tx1"/>
                        </a:solidFill>
                        <a:latin typeface="Cambria Math" panose="02040503050406030204" pitchFamily="18" charset="0"/>
                        <a:ea typeface="Cambria Math" panose="02040503050406030204" pitchFamily="18" charset="0"/>
                      </a:rPr>
                      <m:t> </m:t>
                    </m:r>
                  </m:oMath>
                </a14:m>
                <a:r>
                  <a:rPr lang="en-US" altLang="zh-TW" sz="1800" dirty="0">
                    <a:solidFill>
                      <a:schemeClr val="tx1"/>
                    </a:solidFill>
                    <a:ea typeface="Cambria Math" panose="02040503050406030204" pitchFamily="18" charset="0"/>
                  </a:rPr>
                  <a:t>on firm dummies</a:t>
                </a:r>
                <a:r>
                  <a:rPr lang="zh-TW" altLang="en-US" sz="1800" dirty="0">
                    <a:solidFill>
                      <a:schemeClr val="tx1"/>
                    </a:solidFill>
                    <a:ea typeface="Cambria Math" panose="02040503050406030204" pitchFamily="18" charset="0"/>
                  </a:rPr>
                  <a:t> </a:t>
                </a:r>
                <a:r>
                  <a:rPr lang="en-US" altLang="zh-TW" sz="1800" dirty="0">
                    <a:solidFill>
                      <a:schemeClr val="tx1"/>
                    </a:solidFill>
                    <a:ea typeface="Cambria Math" panose="02040503050406030204" pitchFamily="18" charset="0"/>
                  </a:rPr>
                  <a:t>and force small coefficients of some 	dummies to 0. Then, Post LASSO: OLS of</a:t>
                </a:r>
                <a14:m>
                  <m:oMath xmlns:m="http://schemas.openxmlformats.org/officeDocument/2006/math">
                    <m:r>
                      <a:rPr lang="en-US" altLang="zh-TW" sz="1800">
                        <a:solidFill>
                          <a:schemeClr val="tx1"/>
                        </a:solidFill>
                        <a:latin typeface="Cambria Math" panose="02040503050406030204" pitchFamily="18" charset="0"/>
                        <a:ea typeface="Cambria Math" panose="02040503050406030204" pitchFamily="18" charset="0"/>
                      </a:rPr>
                      <m:t> </m:t>
                    </m:r>
                    <m:r>
                      <a:rPr lang="en-US" altLang="zh-TW" sz="1800" i="1">
                        <a:solidFill>
                          <a:schemeClr val="tx1"/>
                        </a:solidFill>
                        <a:latin typeface="Cambria Math" panose="02040503050406030204" pitchFamily="18" charset="0"/>
                        <a:ea typeface="Cambria Math" panose="02040503050406030204" pitchFamily="18" charset="0"/>
                      </a:rPr>
                      <m:t>𝑅</m:t>
                    </m:r>
                    <m:r>
                      <a:rPr lang="en-US" altLang="zh-TW" sz="1800" i="1">
                        <a:solidFill>
                          <a:schemeClr val="tx1"/>
                        </a:solidFill>
                        <a:latin typeface="Cambria Math" panose="02040503050406030204" pitchFamily="18" charset="0"/>
                        <a:ea typeface="Cambria Math" panose="02040503050406030204" pitchFamily="18" charset="0"/>
                      </a:rPr>
                      <m:t>&amp;</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en-US" altLang="zh-TW" sz="1800" i="1">
                            <a:solidFill>
                              <a:schemeClr val="tx1"/>
                            </a:solidFill>
                            <a:latin typeface="Cambria Math" panose="02040503050406030204" pitchFamily="18" charset="0"/>
                            <a:ea typeface="Cambria Math" panose="02040503050406030204" pitchFamily="18" charset="0"/>
                          </a:rPr>
                          <m:t>𝐷</m:t>
                        </m:r>
                      </m:e>
                      <m:sub>
                        <m:r>
                          <a:rPr lang="en-US" altLang="zh-TW" sz="1800" i="1">
                            <a:solidFill>
                              <a:schemeClr val="tx1"/>
                            </a:solidFill>
                            <a:latin typeface="Cambria Math" panose="02040503050406030204" pitchFamily="18" charset="0"/>
                            <a:ea typeface="Cambria Math" panose="02040503050406030204" pitchFamily="18" charset="0"/>
                          </a:rPr>
                          <m:t>𝑖</m:t>
                        </m:r>
                        <m:r>
                          <a:rPr lang="en-US" altLang="zh-TW" sz="1800" i="1">
                            <a:solidFill>
                              <a:schemeClr val="tx1"/>
                            </a:solidFill>
                            <a:latin typeface="Cambria Math" panose="02040503050406030204" pitchFamily="18" charset="0"/>
                            <a:ea typeface="Cambria Math" panose="02040503050406030204" pitchFamily="18" charset="0"/>
                          </a:rPr>
                          <m:t>,</m:t>
                        </m:r>
                        <m:r>
                          <a:rPr lang="en-US" altLang="zh-TW" sz="1800" i="1">
                            <a:solidFill>
                              <a:schemeClr val="tx1"/>
                            </a:solidFill>
                            <a:latin typeface="Cambria Math" panose="02040503050406030204" pitchFamily="18" charset="0"/>
                            <a:ea typeface="Cambria Math" panose="02040503050406030204" pitchFamily="18" charset="0"/>
                          </a:rPr>
                          <m:t>𝑡</m:t>
                        </m:r>
                      </m:sub>
                    </m:sSub>
                    <m:r>
                      <a:rPr lang="en-US" altLang="zh-TW" sz="1800" i="1">
                        <a:solidFill>
                          <a:schemeClr val="tx1"/>
                        </a:solidFill>
                        <a:latin typeface="Cambria Math" panose="02040503050406030204" pitchFamily="18" charset="0"/>
                        <a:ea typeface="Cambria Math" panose="02040503050406030204" pitchFamily="18" charset="0"/>
                      </a:rPr>
                      <m:t> </m:t>
                    </m:r>
                  </m:oMath>
                </a14:m>
                <a:r>
                  <a:rPr lang="en-US" altLang="zh-TW" sz="1800" dirty="0">
                    <a:solidFill>
                      <a:schemeClr val="tx1"/>
                    </a:solidFill>
                    <a:ea typeface="Cambria Math" panose="02040503050406030204" pitchFamily="18" charset="0"/>
                  </a:rPr>
                  <a:t>on selected firm	 dummies, obtain the residuals, </a:t>
                </a:r>
                <a14:m>
                  <m:oMath xmlns:m="http://schemas.openxmlformats.org/officeDocument/2006/math">
                    <m:sSub>
                      <m:sSubPr>
                        <m:ctrlPr>
                          <a:rPr lang="en-US" altLang="zh-TW" sz="1800" i="1">
                            <a:solidFill>
                              <a:schemeClr val="tx1"/>
                            </a:solidFill>
                            <a:latin typeface="Cambria Math" panose="02040503050406030204" pitchFamily="18" charset="0"/>
                            <a:ea typeface="Cambria Math" panose="02040503050406030204" pitchFamily="18" charset="0"/>
                          </a:rPr>
                        </m:ctrlPr>
                      </m:sSubPr>
                      <m:e>
                        <m:acc>
                          <m:accPr>
                            <m:chr m:val="̂"/>
                            <m:ctrlPr>
                              <a:rPr lang="en-US" altLang="zh-TW" sz="1800" i="1">
                                <a:solidFill>
                                  <a:schemeClr val="tx1"/>
                                </a:solidFill>
                                <a:latin typeface="Cambria Math" panose="02040503050406030204" pitchFamily="18" charset="0"/>
                                <a:ea typeface="Cambria Math" panose="02040503050406030204" pitchFamily="18" charset="0"/>
                              </a:rPr>
                            </m:ctrlPr>
                          </m:accPr>
                          <m:e>
                            <m:r>
                              <a:rPr lang="en-US" altLang="zh-TW" sz="1800" i="1">
                                <a:solidFill>
                                  <a:schemeClr val="tx1"/>
                                </a:solidFill>
                                <a:latin typeface="Cambria Math" panose="02040503050406030204" pitchFamily="18" charset="0"/>
                                <a:ea typeface="Cambria Math" panose="02040503050406030204" pitchFamily="18" charset="0"/>
                              </a:rPr>
                              <m:t>𝑟</m:t>
                            </m:r>
                          </m:e>
                        </m:acc>
                      </m:e>
                      <m:sub>
                        <m:r>
                          <a:rPr lang="en-US" altLang="zh-TW" sz="1800" i="1">
                            <a:solidFill>
                              <a:schemeClr val="tx1"/>
                            </a:solidFill>
                            <a:latin typeface="Cambria Math" panose="02040503050406030204" pitchFamily="18" charset="0"/>
                            <a:ea typeface="Cambria Math" panose="02040503050406030204" pitchFamily="18" charset="0"/>
                          </a:rPr>
                          <m:t>𝑅</m:t>
                        </m:r>
                        <m:r>
                          <a:rPr lang="en-US" altLang="zh-TW" sz="1800" i="1">
                            <a:solidFill>
                              <a:schemeClr val="tx1"/>
                            </a:solidFill>
                            <a:latin typeface="Cambria Math" panose="02040503050406030204" pitchFamily="18" charset="0"/>
                            <a:ea typeface="Cambria Math" panose="02040503050406030204" pitchFamily="18" charset="0"/>
                          </a:rPr>
                          <m:t>&amp;</m:t>
                        </m:r>
                        <m:r>
                          <a:rPr lang="en-US" altLang="zh-TW" sz="1800" i="1">
                            <a:solidFill>
                              <a:schemeClr val="tx1"/>
                            </a:solidFill>
                            <a:latin typeface="Cambria Math" panose="02040503050406030204" pitchFamily="18" charset="0"/>
                            <a:ea typeface="Cambria Math" panose="02040503050406030204" pitchFamily="18" charset="0"/>
                          </a:rPr>
                          <m:t>𝐷</m:t>
                        </m:r>
                      </m:sub>
                    </m:sSub>
                  </m:oMath>
                </a14:m>
                <a:r>
                  <a:rPr lang="en-US" altLang="zh-TW" sz="1800" dirty="0">
                    <a:solidFill>
                      <a:schemeClr val="tx1"/>
                    </a:solidFill>
                    <a:ea typeface="Cambria Math" panose="02040503050406030204" pitchFamily="18" charset="0"/>
                  </a:rPr>
                  <a:t>.</a:t>
                </a:r>
              </a:p>
              <a:p>
                <a:pPr marL="457200" lvl="1" indent="0">
                  <a:buNone/>
                </a:pPr>
                <a:r>
                  <a:rPr lang="en-US" altLang="zh-TW" sz="1800" dirty="0">
                    <a:solidFill>
                      <a:schemeClr val="tx1"/>
                    </a:solidFill>
                    <a:ea typeface="Cambria Math" panose="02040503050406030204" pitchFamily="18" charset="0"/>
                  </a:rPr>
                  <a:t>b) LASSO of</a:t>
                </a:r>
                <a14:m>
                  <m:oMath xmlns:m="http://schemas.openxmlformats.org/officeDocument/2006/math">
                    <m:r>
                      <a:rPr lang="en-US" altLang="zh-TW" sz="1800">
                        <a:solidFill>
                          <a:schemeClr val="tx1"/>
                        </a:solidFill>
                        <a:latin typeface="Cambria Math" panose="02040503050406030204" pitchFamily="18" charset="0"/>
                        <a:ea typeface="Cambria Math" panose="02040503050406030204" pitchFamily="18" charset="0"/>
                      </a:rPr>
                      <m:t> </m:t>
                    </m:r>
                    <m:sSub>
                      <m:sSubPr>
                        <m:ctrlPr>
                          <a:rPr lang="en-US" altLang="zh-TW" sz="1800" i="1" smtClean="0">
                            <a:solidFill>
                              <a:schemeClr val="tx1"/>
                            </a:solidFill>
                            <a:latin typeface="Cambria Math" panose="02040503050406030204" pitchFamily="18" charset="0"/>
                            <a:ea typeface="Cambria Math" panose="02040503050406030204" pitchFamily="18" charset="0"/>
                          </a:rPr>
                        </m:ctrlPr>
                      </m:sSubPr>
                      <m:e>
                        <m:r>
                          <a:rPr lang="en-US" altLang="zh-TW" sz="1800" b="0" i="1" smtClean="0">
                            <a:solidFill>
                              <a:schemeClr val="tx1"/>
                            </a:solidFill>
                            <a:latin typeface="Cambria Math" panose="02040503050406030204" pitchFamily="18" charset="0"/>
                            <a:ea typeface="Cambria Math" panose="02040503050406030204" pitchFamily="18" charset="0"/>
                          </a:rPr>
                          <m:t>𝑋</m:t>
                        </m:r>
                      </m:e>
                      <m:sub>
                        <m:r>
                          <a:rPr lang="en-US" altLang="zh-TW" sz="1800" i="1">
                            <a:solidFill>
                              <a:schemeClr val="tx1"/>
                            </a:solidFill>
                            <a:latin typeface="Cambria Math" panose="02040503050406030204" pitchFamily="18" charset="0"/>
                            <a:ea typeface="Cambria Math" panose="02040503050406030204" pitchFamily="18" charset="0"/>
                          </a:rPr>
                          <m:t>𝑖</m:t>
                        </m:r>
                        <m:r>
                          <a:rPr lang="en-US" altLang="zh-TW" sz="1800" i="1">
                            <a:solidFill>
                              <a:schemeClr val="tx1"/>
                            </a:solidFill>
                            <a:latin typeface="Cambria Math" panose="02040503050406030204" pitchFamily="18" charset="0"/>
                            <a:ea typeface="Cambria Math" panose="02040503050406030204" pitchFamily="18" charset="0"/>
                          </a:rPr>
                          <m:t>,</m:t>
                        </m:r>
                        <m:r>
                          <a:rPr lang="en-US" altLang="zh-TW" sz="1800" i="1">
                            <a:solidFill>
                              <a:schemeClr val="tx1"/>
                            </a:solidFill>
                            <a:latin typeface="Cambria Math" panose="02040503050406030204" pitchFamily="18" charset="0"/>
                            <a:ea typeface="Cambria Math" panose="02040503050406030204" pitchFamily="18" charset="0"/>
                          </a:rPr>
                          <m:t>𝑡</m:t>
                        </m:r>
                      </m:sub>
                    </m:sSub>
                    <m:r>
                      <a:rPr lang="en-US" altLang="zh-TW" sz="1800" i="1">
                        <a:solidFill>
                          <a:schemeClr val="tx1"/>
                        </a:solidFill>
                        <a:latin typeface="Cambria Math" panose="02040503050406030204" pitchFamily="18" charset="0"/>
                        <a:ea typeface="Cambria Math" panose="02040503050406030204" pitchFamily="18" charset="0"/>
                      </a:rPr>
                      <m:t> </m:t>
                    </m:r>
                  </m:oMath>
                </a14:m>
                <a:r>
                  <a:rPr lang="en-US" altLang="zh-TW" sz="1800" dirty="0">
                    <a:solidFill>
                      <a:schemeClr val="tx1"/>
                    </a:solidFill>
                    <a:ea typeface="Cambria Math" panose="02040503050406030204" pitchFamily="18" charset="0"/>
                  </a:rPr>
                  <a:t>on firm dummies</a:t>
                </a:r>
                <a:r>
                  <a:rPr lang="zh-TW" altLang="en-US" sz="1800" dirty="0">
                    <a:solidFill>
                      <a:schemeClr val="tx1"/>
                    </a:solidFill>
                    <a:ea typeface="Cambria Math" panose="02040503050406030204" pitchFamily="18" charset="0"/>
                  </a:rPr>
                  <a:t> </a:t>
                </a:r>
                <a:r>
                  <a:rPr lang="en-US" altLang="zh-TW" sz="1800" dirty="0">
                    <a:solidFill>
                      <a:schemeClr val="tx1"/>
                    </a:solidFill>
                    <a:ea typeface="Cambria Math" panose="02040503050406030204" pitchFamily="18" charset="0"/>
                  </a:rPr>
                  <a:t>and force small coefficients of some 	dummies to 0. Then, Post LASSO: OLS of</a:t>
                </a:r>
                <a14:m>
                  <m:oMath xmlns:m="http://schemas.openxmlformats.org/officeDocument/2006/math">
                    <m:r>
                      <a:rPr lang="en-US" altLang="zh-TW" sz="1800">
                        <a:solidFill>
                          <a:schemeClr val="tx1"/>
                        </a:solidFill>
                        <a:latin typeface="Cambria Math" panose="02040503050406030204" pitchFamily="18" charset="0"/>
                        <a:ea typeface="Cambria Math" panose="02040503050406030204" pitchFamily="18" charset="0"/>
                      </a:rPr>
                      <m:t> </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en-US" altLang="zh-TW" sz="1800" b="0" i="1" smtClean="0">
                            <a:solidFill>
                              <a:schemeClr val="tx1"/>
                            </a:solidFill>
                            <a:latin typeface="Cambria Math" panose="02040503050406030204" pitchFamily="18" charset="0"/>
                            <a:ea typeface="Cambria Math" panose="02040503050406030204" pitchFamily="18" charset="0"/>
                          </a:rPr>
                          <m:t>𝑋</m:t>
                        </m:r>
                      </m:e>
                      <m:sub>
                        <m:r>
                          <a:rPr lang="en-US" altLang="zh-TW" sz="1800" b="0" i="1">
                            <a:solidFill>
                              <a:schemeClr val="tx1"/>
                            </a:solidFill>
                            <a:latin typeface="Cambria Math" panose="02040503050406030204" pitchFamily="18" charset="0"/>
                            <a:ea typeface="Cambria Math" panose="02040503050406030204" pitchFamily="18" charset="0"/>
                          </a:rPr>
                          <m:t>𝑖</m:t>
                        </m:r>
                        <m:r>
                          <a:rPr lang="en-US" altLang="zh-TW" sz="1800" b="0" i="1">
                            <a:solidFill>
                              <a:schemeClr val="tx1"/>
                            </a:solidFill>
                            <a:latin typeface="Cambria Math" panose="02040503050406030204" pitchFamily="18" charset="0"/>
                            <a:ea typeface="Cambria Math" panose="02040503050406030204" pitchFamily="18" charset="0"/>
                          </a:rPr>
                          <m:t>,</m:t>
                        </m:r>
                        <m:r>
                          <a:rPr lang="en-US" altLang="zh-TW" sz="1800" b="0" i="1">
                            <a:solidFill>
                              <a:schemeClr val="tx1"/>
                            </a:solidFill>
                            <a:latin typeface="Cambria Math" panose="02040503050406030204" pitchFamily="18" charset="0"/>
                            <a:ea typeface="Cambria Math" panose="02040503050406030204" pitchFamily="18" charset="0"/>
                          </a:rPr>
                          <m:t>𝑡</m:t>
                        </m:r>
                      </m:sub>
                    </m:sSub>
                    <m:r>
                      <a:rPr lang="en-US" altLang="zh-TW" sz="1800" i="1">
                        <a:solidFill>
                          <a:schemeClr val="tx1"/>
                        </a:solidFill>
                        <a:latin typeface="Cambria Math" panose="02040503050406030204" pitchFamily="18" charset="0"/>
                        <a:ea typeface="Cambria Math" panose="02040503050406030204" pitchFamily="18" charset="0"/>
                      </a:rPr>
                      <m:t> </m:t>
                    </m:r>
                  </m:oMath>
                </a14:m>
                <a:r>
                  <a:rPr lang="en-US" altLang="zh-TW" sz="1800" dirty="0">
                    <a:solidFill>
                      <a:schemeClr val="tx1"/>
                    </a:solidFill>
                    <a:ea typeface="Cambria Math" panose="02040503050406030204" pitchFamily="18" charset="0"/>
                  </a:rPr>
                  <a:t>on selected firm 	dummies, obtain the residuals, </a:t>
                </a:r>
                <a14:m>
                  <m:oMath xmlns:m="http://schemas.openxmlformats.org/officeDocument/2006/math">
                    <m:sSub>
                      <m:sSubPr>
                        <m:ctrlPr>
                          <a:rPr lang="en-US" altLang="zh-TW" sz="1800" i="1">
                            <a:solidFill>
                              <a:schemeClr val="tx1"/>
                            </a:solidFill>
                            <a:latin typeface="Cambria Math" panose="02040503050406030204" pitchFamily="18" charset="0"/>
                            <a:ea typeface="Cambria Math" panose="02040503050406030204" pitchFamily="18" charset="0"/>
                          </a:rPr>
                        </m:ctrlPr>
                      </m:sSubPr>
                      <m:e>
                        <m:acc>
                          <m:accPr>
                            <m:chr m:val="̂"/>
                            <m:ctrlPr>
                              <a:rPr lang="en-US" altLang="zh-TW" sz="1800" i="1">
                                <a:solidFill>
                                  <a:schemeClr val="tx1"/>
                                </a:solidFill>
                                <a:latin typeface="Cambria Math" panose="02040503050406030204" pitchFamily="18" charset="0"/>
                                <a:ea typeface="Cambria Math" panose="02040503050406030204" pitchFamily="18" charset="0"/>
                              </a:rPr>
                            </m:ctrlPr>
                          </m:accPr>
                          <m:e>
                            <m:r>
                              <a:rPr lang="en-US" altLang="zh-TW" sz="1800" b="0" i="1">
                                <a:solidFill>
                                  <a:schemeClr val="tx1"/>
                                </a:solidFill>
                                <a:latin typeface="Cambria Math" panose="02040503050406030204" pitchFamily="18" charset="0"/>
                                <a:ea typeface="Cambria Math" panose="02040503050406030204" pitchFamily="18" charset="0"/>
                              </a:rPr>
                              <m:t>𝑟</m:t>
                            </m:r>
                          </m:e>
                        </m:acc>
                      </m:e>
                      <m:sub>
                        <m:r>
                          <a:rPr lang="en-US" altLang="zh-TW" sz="1800" b="0" i="1">
                            <a:solidFill>
                              <a:schemeClr val="tx1"/>
                            </a:solidFill>
                            <a:latin typeface="Cambria Math" panose="02040503050406030204" pitchFamily="18" charset="0"/>
                            <a:ea typeface="Cambria Math" panose="02040503050406030204" pitchFamily="18" charset="0"/>
                          </a:rPr>
                          <m:t>𝑋</m:t>
                        </m:r>
                      </m:sub>
                    </m:sSub>
                  </m:oMath>
                </a14:m>
                <a:r>
                  <a:rPr lang="en-US" altLang="zh-TW" sz="1800" dirty="0">
                    <a:solidFill>
                      <a:schemeClr val="tx1"/>
                    </a:solidFill>
                    <a:ea typeface="Cambria Math" panose="02040503050406030204" pitchFamily="18" charset="0"/>
                  </a:rPr>
                  <a:t>.</a:t>
                </a:r>
              </a:p>
              <a:p>
                <a:pPr>
                  <a:buFont typeface="Wingdings" panose="05000000000000000000" pitchFamily="2" charset="2"/>
                  <a:buChar char="Ø"/>
                </a:pPr>
                <a:r>
                  <a:rPr lang="en-US" altLang="zh-TW" sz="2000" b="1" dirty="0">
                    <a:solidFill>
                      <a:schemeClr val="tx1"/>
                    </a:solidFill>
                    <a:latin typeface="Arial "/>
                    <a:ea typeface="Cambria Math" panose="02040503050406030204" pitchFamily="18" charset="0"/>
                  </a:rPr>
                  <a:t>Step3</a:t>
                </a:r>
                <a:r>
                  <a:rPr lang="en-US" altLang="zh-TW" sz="2000" dirty="0">
                    <a:solidFill>
                      <a:schemeClr val="tx1"/>
                    </a:solidFill>
                    <a:latin typeface="Arial "/>
                    <a:ea typeface="Cambria Math" panose="02040503050406030204" pitchFamily="18" charset="0"/>
                  </a:rPr>
                  <a:t>: </a:t>
                </a:r>
                <a:r>
                  <a:rPr lang="en-US" altLang="zh-TW" sz="1800" dirty="0">
                    <a:solidFill>
                      <a:schemeClr val="tx1"/>
                    </a:solidFill>
                    <a:ea typeface="Cambria Math" panose="02040503050406030204" pitchFamily="18" charset="0"/>
                  </a:rPr>
                  <a:t>OLS of </a:t>
                </a:r>
                <a14:m>
                  <m:oMath xmlns:m="http://schemas.openxmlformats.org/officeDocument/2006/math">
                    <m:sSub>
                      <m:sSubPr>
                        <m:ctrlPr>
                          <a:rPr lang="en-US" altLang="zh-TW" sz="1800" i="1">
                            <a:solidFill>
                              <a:schemeClr val="tx1"/>
                            </a:solidFill>
                            <a:latin typeface="Cambria Math" panose="02040503050406030204" pitchFamily="18" charset="0"/>
                            <a:ea typeface="Cambria Math" panose="02040503050406030204" pitchFamily="18" charset="0"/>
                          </a:rPr>
                        </m:ctrlPr>
                      </m:sSubPr>
                      <m:e>
                        <m:acc>
                          <m:accPr>
                            <m:chr m:val="̂"/>
                            <m:ctrlPr>
                              <a:rPr lang="en-US" altLang="zh-TW" sz="1800" i="1">
                                <a:solidFill>
                                  <a:schemeClr val="tx1"/>
                                </a:solidFill>
                                <a:latin typeface="Cambria Math" panose="02040503050406030204" pitchFamily="18" charset="0"/>
                                <a:ea typeface="Cambria Math" panose="02040503050406030204" pitchFamily="18" charset="0"/>
                              </a:rPr>
                            </m:ctrlPr>
                          </m:accPr>
                          <m:e>
                            <m:r>
                              <a:rPr lang="en-US" altLang="zh-TW" sz="1800" i="1">
                                <a:solidFill>
                                  <a:schemeClr val="tx1"/>
                                </a:solidFill>
                                <a:latin typeface="Cambria Math" panose="02040503050406030204" pitchFamily="18" charset="0"/>
                                <a:ea typeface="Cambria Math" panose="02040503050406030204" pitchFamily="18" charset="0"/>
                              </a:rPr>
                              <m:t>𝑟</m:t>
                            </m:r>
                          </m:e>
                        </m:acc>
                      </m:e>
                      <m:sub>
                        <m:r>
                          <a:rPr lang="en-US" altLang="zh-TW" sz="1800" i="1">
                            <a:solidFill>
                              <a:schemeClr val="tx1"/>
                            </a:solidFill>
                            <a:latin typeface="Cambria Math" panose="02040503050406030204" pitchFamily="18" charset="0"/>
                            <a:ea typeface="Cambria Math" panose="02040503050406030204" pitchFamily="18" charset="0"/>
                          </a:rPr>
                          <m:t>𝑦</m:t>
                        </m:r>
                      </m:sub>
                    </m:sSub>
                    <m:r>
                      <a:rPr lang="en-US" altLang="zh-TW" sz="1800">
                        <a:solidFill>
                          <a:schemeClr val="tx1"/>
                        </a:solidFill>
                        <a:latin typeface="Cambria Math" panose="02040503050406030204" pitchFamily="18" charset="0"/>
                        <a:ea typeface="Cambria Math" panose="02040503050406030204" pitchFamily="18" charset="0"/>
                      </a:rPr>
                      <m:t> </m:t>
                    </m:r>
                    <m:r>
                      <m:rPr>
                        <m:sty m:val="p"/>
                      </m:rPr>
                      <a:rPr lang="en-US" altLang="zh-TW" sz="1800">
                        <a:solidFill>
                          <a:schemeClr val="tx1"/>
                        </a:solidFill>
                        <a:latin typeface="Cambria Math" panose="02040503050406030204" pitchFamily="18" charset="0"/>
                        <a:ea typeface="Cambria Math" panose="02040503050406030204" pitchFamily="18" charset="0"/>
                      </a:rPr>
                      <m:t>on</m:t>
                    </m:r>
                    <m:r>
                      <a:rPr lang="en-US" altLang="zh-TW" sz="1800">
                        <a:solidFill>
                          <a:schemeClr val="tx1"/>
                        </a:solidFill>
                        <a:latin typeface="Cambria Math" panose="02040503050406030204" pitchFamily="18" charset="0"/>
                        <a:ea typeface="Cambria Math" panose="02040503050406030204" pitchFamily="18" charset="0"/>
                      </a:rPr>
                      <m:t> </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acc>
                          <m:accPr>
                            <m:chr m:val="̂"/>
                            <m:ctrlPr>
                              <a:rPr lang="en-US" altLang="zh-TW" sz="1800" i="1">
                                <a:solidFill>
                                  <a:schemeClr val="tx1"/>
                                </a:solidFill>
                                <a:latin typeface="Cambria Math" panose="02040503050406030204" pitchFamily="18" charset="0"/>
                                <a:ea typeface="Cambria Math" panose="02040503050406030204" pitchFamily="18" charset="0"/>
                              </a:rPr>
                            </m:ctrlPr>
                          </m:accPr>
                          <m:e>
                            <m:r>
                              <a:rPr lang="en-US" altLang="zh-TW" sz="1800" i="1">
                                <a:solidFill>
                                  <a:schemeClr val="tx1"/>
                                </a:solidFill>
                                <a:latin typeface="Cambria Math" panose="02040503050406030204" pitchFamily="18" charset="0"/>
                                <a:ea typeface="Cambria Math" panose="02040503050406030204" pitchFamily="18" charset="0"/>
                              </a:rPr>
                              <m:t>𝑟</m:t>
                            </m:r>
                          </m:e>
                        </m:acc>
                      </m:e>
                      <m:sub>
                        <m:r>
                          <a:rPr lang="en-US" altLang="zh-TW" sz="1800" i="1">
                            <a:solidFill>
                              <a:schemeClr val="tx1"/>
                            </a:solidFill>
                            <a:latin typeface="Cambria Math" panose="02040503050406030204" pitchFamily="18" charset="0"/>
                            <a:ea typeface="Cambria Math" panose="02040503050406030204" pitchFamily="18" charset="0"/>
                          </a:rPr>
                          <m:t>𝑅</m:t>
                        </m:r>
                        <m:r>
                          <a:rPr lang="en-US" altLang="zh-TW" sz="1800" i="1">
                            <a:solidFill>
                              <a:schemeClr val="tx1"/>
                            </a:solidFill>
                            <a:latin typeface="Cambria Math" panose="02040503050406030204" pitchFamily="18" charset="0"/>
                            <a:ea typeface="Cambria Math" panose="02040503050406030204" pitchFamily="18" charset="0"/>
                          </a:rPr>
                          <m:t>&amp;</m:t>
                        </m:r>
                        <m:r>
                          <a:rPr lang="en-US" altLang="zh-TW" sz="1800" i="1">
                            <a:solidFill>
                              <a:schemeClr val="tx1"/>
                            </a:solidFill>
                            <a:latin typeface="Cambria Math" panose="02040503050406030204" pitchFamily="18" charset="0"/>
                            <a:ea typeface="Cambria Math" panose="02040503050406030204" pitchFamily="18" charset="0"/>
                          </a:rPr>
                          <m:t>𝐷</m:t>
                        </m:r>
                      </m:sub>
                    </m:sSub>
                    <m:r>
                      <a:rPr lang="en-US" altLang="zh-TW" sz="1800" b="0" i="0" smtClean="0">
                        <a:solidFill>
                          <a:schemeClr val="tx1"/>
                        </a:solidFill>
                        <a:latin typeface="Cambria Math" panose="02040503050406030204" pitchFamily="18" charset="0"/>
                        <a:ea typeface="Cambria Math" panose="02040503050406030204" pitchFamily="18" charset="0"/>
                      </a:rPr>
                      <m:t> ,</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acc>
                          <m:accPr>
                            <m:chr m:val="̂"/>
                            <m:ctrlPr>
                              <a:rPr lang="en-US" altLang="zh-TW" sz="1800" i="1">
                                <a:solidFill>
                                  <a:schemeClr val="tx1"/>
                                </a:solidFill>
                                <a:latin typeface="Cambria Math" panose="02040503050406030204" pitchFamily="18" charset="0"/>
                                <a:ea typeface="Cambria Math" panose="02040503050406030204" pitchFamily="18" charset="0"/>
                              </a:rPr>
                            </m:ctrlPr>
                          </m:accPr>
                          <m:e>
                            <m:r>
                              <a:rPr lang="en-US" altLang="zh-TW" sz="1800" b="0" i="1">
                                <a:solidFill>
                                  <a:schemeClr val="tx1"/>
                                </a:solidFill>
                                <a:latin typeface="Cambria Math" panose="02040503050406030204" pitchFamily="18" charset="0"/>
                                <a:ea typeface="Cambria Math" panose="02040503050406030204" pitchFamily="18" charset="0"/>
                              </a:rPr>
                              <m:t>𝑟</m:t>
                            </m:r>
                          </m:e>
                        </m:acc>
                      </m:e>
                      <m:sub>
                        <m:r>
                          <a:rPr lang="en-US" altLang="zh-TW" sz="1800" b="0" i="1">
                            <a:solidFill>
                              <a:schemeClr val="tx1"/>
                            </a:solidFill>
                            <a:latin typeface="Cambria Math" panose="02040503050406030204" pitchFamily="18" charset="0"/>
                            <a:ea typeface="Cambria Math" panose="02040503050406030204" pitchFamily="18" charset="0"/>
                          </a:rPr>
                          <m:t>𝑋</m:t>
                        </m:r>
                      </m:sub>
                    </m:sSub>
                    <m:r>
                      <m:rPr>
                        <m:nor/>
                      </m:rPr>
                      <a:rPr lang="en-US" altLang="zh-TW" sz="1800" i="0" smtClean="0">
                        <a:solidFill>
                          <a:schemeClr val="tx1"/>
                        </a:solidFill>
                        <a:ea typeface="Cambria Math" panose="02040503050406030204" pitchFamily="18" charset="0"/>
                      </a:rPr>
                      <m:t>  </m:t>
                    </m:r>
                    <m:r>
                      <m:rPr>
                        <m:sty m:val="p"/>
                      </m:rPr>
                      <a:rPr lang="en-US" altLang="zh-TW" sz="1800" b="0" i="0" smtClean="0">
                        <a:solidFill>
                          <a:schemeClr val="tx1"/>
                        </a:solidFill>
                        <a:latin typeface="Cambria Math" panose="02040503050406030204" pitchFamily="18" charset="0"/>
                        <a:ea typeface="Cambria Math" panose="02040503050406030204" pitchFamily="18" charset="0"/>
                      </a:rPr>
                      <m:t>and</m:t>
                    </m:r>
                    <m:r>
                      <a:rPr lang="en-US" altLang="zh-TW" sz="1800" b="0" i="0" smtClean="0">
                        <a:solidFill>
                          <a:schemeClr val="tx1"/>
                        </a:solidFill>
                        <a:latin typeface="Cambria Math" panose="02040503050406030204" pitchFamily="18" charset="0"/>
                        <a:ea typeface="Cambria Math" panose="02040503050406030204" pitchFamily="18" charset="0"/>
                      </a:rPr>
                      <m:t> </m:t>
                    </m:r>
                  </m:oMath>
                </a14:m>
                <a:r>
                  <a:rPr lang="en-US" altLang="zh-TW" sz="1800" dirty="0">
                    <a:solidFill>
                      <a:schemeClr val="tx1"/>
                    </a:solidFill>
                    <a:ea typeface="Cambria Math" panose="02040503050406030204" pitchFamily="18" charset="0"/>
                  </a:rPr>
                  <a:t>obtain the coefficient </a:t>
                </a:r>
                <a14:m>
                  <m:oMath xmlns:m="http://schemas.openxmlformats.org/officeDocument/2006/math">
                    <m:sSub>
                      <m:sSubPr>
                        <m:ctrlPr>
                          <a:rPr lang="en-US" altLang="zh-TW" sz="1800" i="1">
                            <a:solidFill>
                              <a:schemeClr val="tx1"/>
                            </a:solidFill>
                            <a:latin typeface="Cambria Math" panose="02040503050406030204" pitchFamily="18" charset="0"/>
                            <a:ea typeface="Cambria Math" panose="02040503050406030204" pitchFamily="18" charset="0"/>
                          </a:rPr>
                        </m:ctrlPr>
                      </m:sSubPr>
                      <m:e>
                        <m:acc>
                          <m:accPr>
                            <m:chr m:val="̂"/>
                            <m:ctrlPr>
                              <a:rPr lang="en-US" altLang="zh-TW" sz="1800" i="1">
                                <a:solidFill>
                                  <a:schemeClr val="tx1"/>
                                </a:solidFill>
                                <a:latin typeface="Cambria Math" panose="02040503050406030204" pitchFamily="18" charset="0"/>
                                <a:ea typeface="Cambria Math" panose="02040503050406030204" pitchFamily="18" charset="0"/>
                              </a:rPr>
                            </m:ctrlPr>
                          </m:accPr>
                          <m:e>
                            <m:r>
                              <a:rPr lang="en-US" altLang="zh-TW" sz="1800" i="1">
                                <a:solidFill>
                                  <a:schemeClr val="tx1"/>
                                </a:solidFill>
                                <a:latin typeface="Cambria Math" panose="02040503050406030204" pitchFamily="18" charset="0"/>
                                <a:ea typeface="Cambria Math" panose="02040503050406030204" pitchFamily="18" charset="0"/>
                              </a:rPr>
                              <m:t>𝛽</m:t>
                            </m:r>
                          </m:e>
                        </m:acc>
                      </m:e>
                      <m:sub>
                        <m:r>
                          <a:rPr lang="en-US" altLang="zh-TW" sz="1800" i="1">
                            <a:solidFill>
                              <a:schemeClr val="tx1"/>
                            </a:solidFill>
                            <a:latin typeface="Cambria Math" panose="02040503050406030204" pitchFamily="18" charset="0"/>
                            <a:ea typeface="Cambria Math" panose="02040503050406030204" pitchFamily="18" charset="0"/>
                          </a:rPr>
                          <m:t>𝑅</m:t>
                        </m:r>
                        <m:r>
                          <a:rPr lang="en-US" altLang="zh-TW" sz="1800" i="1">
                            <a:solidFill>
                              <a:schemeClr val="tx1"/>
                            </a:solidFill>
                            <a:latin typeface="Cambria Math" panose="02040503050406030204" pitchFamily="18" charset="0"/>
                            <a:ea typeface="Cambria Math" panose="02040503050406030204" pitchFamily="18" charset="0"/>
                          </a:rPr>
                          <m:t>&amp;</m:t>
                        </m:r>
                        <m:r>
                          <a:rPr lang="en-US" altLang="zh-TW" sz="1800" i="1">
                            <a:solidFill>
                              <a:schemeClr val="tx1"/>
                            </a:solidFill>
                            <a:latin typeface="Cambria Math" panose="02040503050406030204" pitchFamily="18" charset="0"/>
                            <a:ea typeface="Cambria Math" panose="02040503050406030204" pitchFamily="18" charset="0"/>
                          </a:rPr>
                          <m:t>𝐷</m:t>
                        </m:r>
                        <m:r>
                          <a:rPr lang="en-US" altLang="zh-TW" sz="1800" b="0" i="1" smtClean="0">
                            <a:solidFill>
                              <a:schemeClr val="tx1"/>
                            </a:solidFill>
                            <a:latin typeface="Cambria Math" panose="02040503050406030204" pitchFamily="18" charset="0"/>
                            <a:ea typeface="Cambria Math" panose="02040503050406030204" pitchFamily="18" charset="0"/>
                          </a:rPr>
                          <m:t>,</m:t>
                        </m:r>
                        <m:r>
                          <a:rPr lang="en-US" altLang="zh-TW" sz="1800" i="1">
                            <a:solidFill>
                              <a:schemeClr val="tx1"/>
                            </a:solidFill>
                            <a:latin typeface="Cambria Math" panose="02040503050406030204" pitchFamily="18" charset="0"/>
                            <a:ea typeface="Cambria Math" panose="02040503050406030204" pitchFamily="18" charset="0"/>
                          </a:rPr>
                          <m:t> </m:t>
                        </m:r>
                        <m:r>
                          <a:rPr lang="en-US" altLang="zh-TW" sz="1800" b="0" i="1" smtClean="0">
                            <a:solidFill>
                              <a:schemeClr val="tx1"/>
                            </a:solidFill>
                            <a:latin typeface="Cambria Math" panose="02040503050406030204" pitchFamily="18" charset="0"/>
                            <a:ea typeface="Cambria Math" panose="02040503050406030204" pitchFamily="18" charset="0"/>
                          </a:rPr>
                          <m:t> </m:t>
                        </m:r>
                        <m:r>
                          <a:rPr lang="en-US" altLang="zh-TW" sz="1800" i="1">
                            <a:solidFill>
                              <a:schemeClr val="tx1"/>
                            </a:solidFill>
                            <a:latin typeface="Cambria Math" panose="02040503050406030204" pitchFamily="18" charset="0"/>
                            <a:ea typeface="Cambria Math" panose="02040503050406030204" pitchFamily="18" charset="0"/>
                          </a:rPr>
                          <m:t>𝑃𝑅𝐿</m:t>
                        </m:r>
                        <m:r>
                          <a:rPr lang="en-US" altLang="zh-TW" sz="1800" i="1">
                            <a:solidFill>
                              <a:schemeClr val="tx1"/>
                            </a:solidFill>
                            <a:latin typeface="Cambria Math" panose="02040503050406030204" pitchFamily="18" charset="0"/>
                            <a:ea typeface="Cambria Math" panose="02040503050406030204" pitchFamily="18" charset="0"/>
                          </a:rPr>
                          <m:t>.</m:t>
                        </m:r>
                      </m:sub>
                    </m:sSub>
                  </m:oMath>
                </a14:m>
                <a:endParaRPr lang="en-US" altLang="zh-TW" sz="1800" dirty="0">
                  <a:solidFill>
                    <a:schemeClr val="tx1"/>
                  </a:solidFill>
                  <a:ea typeface="Cambria Math" panose="02040503050406030204" pitchFamily="18" charset="0"/>
                </a:endParaRPr>
              </a:p>
              <a:p>
                <a:pPr marL="857250" lvl="2" indent="0">
                  <a:buNone/>
                </a:pPr>
                <a:endParaRPr lang="en-US" altLang="zh-TW" sz="1600" dirty="0">
                  <a:solidFill>
                    <a:schemeClr val="tx1"/>
                  </a:solidFill>
                  <a:latin typeface="Arial "/>
                  <a:ea typeface="Cambria Math" panose="02040503050406030204" pitchFamily="18" charset="0"/>
                </a:endParaRPr>
              </a:p>
              <a:p>
                <a:r>
                  <a:rPr lang="en-US" altLang="zh-TW" sz="1800" dirty="0">
                    <a:solidFill>
                      <a:schemeClr val="tx1"/>
                    </a:solidFill>
                    <a:ea typeface="Cambria Math" panose="02040503050406030204" pitchFamily="18" charset="0"/>
                  </a:rPr>
                  <a:t>If a firm dummy is selected in either Step 1 or Step 2 (</a:t>
                </a:r>
                <a:r>
                  <a:rPr lang="en-US" altLang="zh-TW" sz="1800" dirty="0" err="1">
                    <a:solidFill>
                      <a:schemeClr val="tx1"/>
                    </a:solidFill>
                    <a:ea typeface="Cambria Math" panose="02040503050406030204" pitchFamily="18" charset="0"/>
                  </a:rPr>
                  <a:t>partialing</a:t>
                </a:r>
                <a:r>
                  <a:rPr lang="en-US" altLang="zh-TW" sz="1800" dirty="0">
                    <a:solidFill>
                      <a:schemeClr val="tx1"/>
                    </a:solidFill>
                    <a:ea typeface="Cambria Math" panose="02040503050406030204" pitchFamily="18" charset="0"/>
                  </a:rPr>
                  <a:t>-out/residualizing), it is informative to </a:t>
                </a:r>
                <a14:m>
                  <m:oMath xmlns:m="http://schemas.openxmlformats.org/officeDocument/2006/math">
                    <m:r>
                      <a:rPr lang="en-US" altLang="zh-TW" sz="1800" i="1" smtClean="0">
                        <a:solidFill>
                          <a:schemeClr val="tx1"/>
                        </a:solidFill>
                        <a:latin typeface="Cambria Math" panose="02040503050406030204" pitchFamily="18" charset="0"/>
                        <a:ea typeface="Cambria Math" panose="02040503050406030204" pitchFamily="18" charset="0"/>
                      </a:rPr>
                      <m:t>𝐼𝑛𝑛𝑜</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en-US" altLang="zh-TW" sz="1800" i="1">
                            <a:solidFill>
                              <a:schemeClr val="tx1"/>
                            </a:solidFill>
                            <a:latin typeface="Cambria Math" panose="02040503050406030204" pitchFamily="18" charset="0"/>
                            <a:ea typeface="Cambria Math" panose="02040503050406030204" pitchFamily="18" charset="0"/>
                          </a:rPr>
                          <m:t>𝑣</m:t>
                        </m:r>
                      </m:e>
                      <m:sub>
                        <m:r>
                          <a:rPr lang="en-US" altLang="zh-TW" sz="1800" i="1">
                            <a:solidFill>
                              <a:schemeClr val="tx1"/>
                            </a:solidFill>
                            <a:latin typeface="Cambria Math" panose="02040503050406030204" pitchFamily="18" charset="0"/>
                            <a:ea typeface="Cambria Math" panose="02040503050406030204" pitchFamily="18" charset="0"/>
                          </a:rPr>
                          <m:t>𝑖</m:t>
                        </m:r>
                        <m:r>
                          <a:rPr lang="en-US" altLang="zh-TW" sz="1800" i="1">
                            <a:solidFill>
                              <a:schemeClr val="tx1"/>
                            </a:solidFill>
                            <a:latin typeface="Cambria Math" panose="02040503050406030204" pitchFamily="18" charset="0"/>
                            <a:ea typeface="Cambria Math" panose="02040503050406030204" pitchFamily="18" charset="0"/>
                          </a:rPr>
                          <m:t>,</m:t>
                        </m:r>
                        <m:r>
                          <a:rPr lang="en-US" altLang="zh-TW" sz="1800" i="1">
                            <a:solidFill>
                              <a:schemeClr val="tx1"/>
                            </a:solidFill>
                            <a:latin typeface="Cambria Math" panose="02040503050406030204" pitchFamily="18" charset="0"/>
                            <a:ea typeface="Cambria Math" panose="02040503050406030204" pitchFamily="18" charset="0"/>
                          </a:rPr>
                          <m:t>𝑡</m:t>
                        </m:r>
                        <m:r>
                          <a:rPr lang="en-US" altLang="zh-TW" sz="1800" i="1">
                            <a:solidFill>
                              <a:schemeClr val="tx1"/>
                            </a:solidFill>
                            <a:latin typeface="Cambria Math" panose="02040503050406030204" pitchFamily="18" charset="0"/>
                            <a:ea typeface="Cambria Math" panose="02040503050406030204" pitchFamily="18" charset="0"/>
                          </a:rPr>
                          <m:t>+1 </m:t>
                        </m:r>
                      </m:sub>
                    </m:sSub>
                  </m:oMath>
                </a14:m>
                <a:r>
                  <a:rPr lang="en-US" altLang="zh-TW" sz="1800" dirty="0">
                    <a:solidFill>
                      <a:schemeClr val="tx1"/>
                    </a:solidFill>
                    <a:ea typeface="Cambria Math" panose="02040503050406030204" pitchFamily="18" charset="0"/>
                  </a:rPr>
                  <a:t>and </a:t>
                </a:r>
                <a14:m>
                  <m:oMath xmlns:m="http://schemas.openxmlformats.org/officeDocument/2006/math">
                    <m:r>
                      <a:rPr lang="en-US" altLang="zh-TW" sz="1800" i="1">
                        <a:solidFill>
                          <a:schemeClr val="tx1"/>
                        </a:solidFill>
                        <a:latin typeface="Cambria Math" panose="02040503050406030204" pitchFamily="18" charset="0"/>
                        <a:ea typeface="Cambria Math" panose="02040503050406030204" pitchFamily="18" charset="0"/>
                      </a:rPr>
                      <m:t>𝑅</m:t>
                    </m:r>
                    <m:r>
                      <a:rPr lang="en-US" altLang="zh-TW" sz="1800" i="1">
                        <a:solidFill>
                          <a:schemeClr val="tx1"/>
                        </a:solidFill>
                        <a:latin typeface="Cambria Math" panose="02040503050406030204" pitchFamily="18" charset="0"/>
                        <a:ea typeface="Cambria Math" panose="02040503050406030204" pitchFamily="18" charset="0"/>
                      </a:rPr>
                      <m:t>&amp;</m:t>
                    </m:r>
                    <m:sSub>
                      <m:sSubPr>
                        <m:ctrlPr>
                          <a:rPr lang="en-US" altLang="zh-TW" sz="1800" i="1">
                            <a:solidFill>
                              <a:schemeClr val="tx1"/>
                            </a:solidFill>
                            <a:latin typeface="Cambria Math" panose="02040503050406030204" pitchFamily="18" charset="0"/>
                            <a:ea typeface="Cambria Math" panose="02040503050406030204" pitchFamily="18" charset="0"/>
                          </a:rPr>
                        </m:ctrlPr>
                      </m:sSubPr>
                      <m:e>
                        <m:r>
                          <a:rPr lang="en-US" altLang="zh-TW" sz="1800" i="1">
                            <a:solidFill>
                              <a:schemeClr val="tx1"/>
                            </a:solidFill>
                            <a:latin typeface="Cambria Math" panose="02040503050406030204" pitchFamily="18" charset="0"/>
                            <a:ea typeface="Cambria Math" panose="02040503050406030204" pitchFamily="18" charset="0"/>
                          </a:rPr>
                          <m:t>𝐷</m:t>
                        </m:r>
                      </m:e>
                      <m:sub>
                        <m:r>
                          <a:rPr lang="en-US" altLang="zh-TW" sz="1800" i="1">
                            <a:solidFill>
                              <a:schemeClr val="tx1"/>
                            </a:solidFill>
                            <a:latin typeface="Cambria Math" panose="02040503050406030204" pitchFamily="18" charset="0"/>
                            <a:ea typeface="Cambria Math" panose="02040503050406030204" pitchFamily="18" charset="0"/>
                          </a:rPr>
                          <m:t>𝑖</m:t>
                        </m:r>
                        <m:r>
                          <a:rPr lang="en-US" altLang="zh-TW" sz="1800" i="1">
                            <a:solidFill>
                              <a:schemeClr val="tx1"/>
                            </a:solidFill>
                            <a:latin typeface="Cambria Math" panose="02040503050406030204" pitchFamily="18" charset="0"/>
                            <a:ea typeface="Cambria Math" panose="02040503050406030204" pitchFamily="18" charset="0"/>
                          </a:rPr>
                          <m:t>,</m:t>
                        </m:r>
                        <m:r>
                          <a:rPr lang="en-US" altLang="zh-TW" sz="1800" i="1">
                            <a:solidFill>
                              <a:schemeClr val="tx1"/>
                            </a:solidFill>
                            <a:latin typeface="Cambria Math" panose="02040503050406030204" pitchFamily="18" charset="0"/>
                            <a:ea typeface="Cambria Math" panose="02040503050406030204" pitchFamily="18" charset="0"/>
                          </a:rPr>
                          <m:t>𝑡</m:t>
                        </m:r>
                      </m:sub>
                    </m:sSub>
                  </m:oMath>
                </a14:m>
                <a:r>
                  <a:rPr lang="en-US" altLang="zh-TW" sz="1800" dirty="0">
                    <a:solidFill>
                      <a:schemeClr val="tx1"/>
                    </a:solidFill>
                    <a:ea typeface="Cambria Math" panose="02040503050406030204" pitchFamily="18" charset="0"/>
                  </a:rPr>
                  <a:t>. </a:t>
                </a:r>
              </a:p>
            </p:txBody>
          </p:sp>
        </mc:Choice>
        <mc:Fallback xmlns="">
          <p:sp>
            <p:nvSpPr>
              <p:cNvPr id="3" name="內容版面配置區 2">
                <a:extLst>
                  <a:ext uri="{FF2B5EF4-FFF2-40B4-BE49-F238E27FC236}">
                    <a16:creationId xmlns:a16="http://schemas.microsoft.com/office/drawing/2014/main" id="{48D9F444-9F86-4AFB-A90E-17A04ED470DF}"/>
                  </a:ext>
                </a:extLst>
              </p:cNvPr>
              <p:cNvSpPr>
                <a:spLocks noGrp="1" noRot="1" noChangeAspect="1" noMove="1" noResize="1" noEditPoints="1" noAdjustHandles="1" noChangeArrowheads="1" noChangeShapeType="1" noTextEdit="1"/>
              </p:cNvSpPr>
              <p:nvPr>
                <p:ph idx="1"/>
              </p:nvPr>
            </p:nvSpPr>
            <p:spPr>
              <a:xfrm>
                <a:off x="457200" y="1124744"/>
                <a:ext cx="8229600" cy="5001419"/>
              </a:xfrm>
              <a:blipFill>
                <a:blip r:embed="rId3"/>
                <a:stretch>
                  <a:fillRect l="-667" t="-610" b="-10244"/>
                </a:stretch>
              </a:blipFill>
            </p:spPr>
            <p:txBody>
              <a:bodyPr/>
              <a:lstStyle/>
              <a:p>
                <a:r>
                  <a:rPr lang="en-US">
                    <a:noFill/>
                  </a:rPr>
                  <a:t> </a:t>
                </a:r>
              </a:p>
            </p:txBody>
          </p:sp>
        </mc:Fallback>
      </mc:AlternateContent>
      <p:sp>
        <p:nvSpPr>
          <p:cNvPr id="5" name="投影片編號版面配置區 4">
            <a:extLst>
              <a:ext uri="{FF2B5EF4-FFF2-40B4-BE49-F238E27FC236}">
                <a16:creationId xmlns:a16="http://schemas.microsoft.com/office/drawing/2014/main" id="{D1C94721-1FB1-43DA-A5FF-56C1FBFCAD52}"/>
              </a:ext>
            </a:extLst>
          </p:cNvPr>
          <p:cNvSpPr>
            <a:spLocks noGrp="1"/>
          </p:cNvSpPr>
          <p:nvPr>
            <p:ph type="sldNum" sz="quarter" idx="12"/>
          </p:nvPr>
        </p:nvSpPr>
        <p:spPr/>
        <p:txBody>
          <a:bodyPr/>
          <a:lstStyle/>
          <a:p>
            <a:fld id="{095CF929-224F-496E-ADFD-B3377AEBFE82}" type="slidenum">
              <a:rPr lang="en-CA" smtClean="0"/>
              <a:pPr/>
              <a:t>12</a:t>
            </a:fld>
            <a:r>
              <a:rPr lang="en-US" altLang="en-US" dirty="0">
                <a:latin typeface="Garamond" pitchFamily="18" charset="0"/>
              </a:rPr>
              <a:t>/34</a:t>
            </a:r>
            <a:endParaRPr lang="en-CA" dirty="0"/>
          </a:p>
        </p:txBody>
      </p:sp>
    </p:spTree>
    <p:extLst>
      <p:ext uri="{BB962C8B-B14F-4D97-AF65-F5344CB8AC3E}">
        <p14:creationId xmlns:p14="http://schemas.microsoft.com/office/powerpoint/2010/main" val="389667154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16BD-D567-4A73-BEA6-82E394C7D2F4}"/>
              </a:ext>
            </a:extLst>
          </p:cNvPr>
          <p:cNvSpPr>
            <a:spLocks noGrp="1"/>
          </p:cNvSpPr>
          <p:nvPr>
            <p:ph type="title"/>
          </p:nvPr>
        </p:nvSpPr>
        <p:spPr>
          <a:xfrm>
            <a:off x="0" y="22292"/>
            <a:ext cx="8229600" cy="1143000"/>
          </a:xfrm>
        </p:spPr>
        <p:txBody>
          <a:bodyPr>
            <a:normAutofit/>
          </a:bodyPr>
          <a:lstStyle/>
          <a:p>
            <a:pPr algn="l"/>
            <a:r>
              <a:rPr lang="en-US" altLang="zh-CN" sz="2800" b="1" dirty="0">
                <a:solidFill>
                  <a:srgbClr val="0070C0"/>
                </a:solidFill>
                <a:ea typeface="SimSun" pitchFamily="2" charset="-122"/>
              </a:rPr>
              <a:t>Double Machine Learning (</a:t>
            </a:r>
            <a:r>
              <a:rPr lang="en-US" altLang="zh-CN" sz="2800" b="1" dirty="0">
                <a:solidFill>
                  <a:srgbClr val="C00000"/>
                </a:solidFill>
                <a:ea typeface="SimSun" pitchFamily="2" charset="-122"/>
              </a:rPr>
              <a:t>DML</a:t>
            </a:r>
            <a:r>
              <a:rPr lang="en-US" altLang="zh-CN" sz="2800" b="1" dirty="0">
                <a:solidFill>
                  <a:srgbClr val="0070C0"/>
                </a:solidFill>
                <a:ea typeface="SimSun" pitchFamily="2" charset="-122"/>
              </a:rPr>
              <a:t>)</a:t>
            </a:r>
            <a:endParaRPr lang="en-US" sz="2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DA1591-1F7B-4A1B-B6E0-CB047809EDCD}"/>
                  </a:ext>
                </a:extLst>
              </p:cNvPr>
              <p:cNvSpPr>
                <a:spLocks noGrp="1"/>
              </p:cNvSpPr>
              <p:nvPr>
                <p:ph idx="1"/>
              </p:nvPr>
            </p:nvSpPr>
            <p:spPr>
              <a:xfrm>
                <a:off x="611560" y="1068306"/>
                <a:ext cx="7920880" cy="5035698"/>
              </a:xfrm>
            </p:spPr>
            <p:txBody>
              <a:bodyPr>
                <a:normAutofit lnSpcReduction="10000"/>
              </a:bodyPr>
              <a:lstStyle/>
              <a:p>
                <a:r>
                  <a:rPr lang="en-US" altLang="zh-TW" sz="2000" dirty="0">
                    <a:latin typeface="Arial "/>
                    <a:ea typeface="Cambria Math" panose="02040503050406030204" pitchFamily="18" charset="0"/>
                  </a:rPr>
                  <a:t>Chernozhukov et al. (2018) propose the DML which generalizes the PRL to a general model selection (LASSO, random forests, gradient boosting, neural nets, etc.) and add the cross-fitting procedures to PRL. </a:t>
                </a:r>
              </a:p>
              <a:p>
                <a:r>
                  <a:rPr lang="en-US" sz="2000" dirty="0">
                    <a:latin typeface="Arial "/>
                    <a:ea typeface="Cambria Math" panose="02040503050406030204" pitchFamily="18" charset="0"/>
                  </a:rPr>
                  <a:t>DML proceeds in the following steps:</a:t>
                </a:r>
              </a:p>
              <a:p>
                <a:pPr lvl="1"/>
                <a:r>
                  <a:rPr lang="en-US" sz="2000" dirty="0">
                    <a:latin typeface="Arial "/>
                    <a:ea typeface="Cambria Math" panose="02040503050406030204" pitchFamily="18" charset="0"/>
                  </a:rPr>
                  <a:t>splits sample into random </a:t>
                </a:r>
                <a14:m>
                  <m:oMath xmlns:m="http://schemas.openxmlformats.org/officeDocument/2006/math">
                    <m:r>
                      <a:rPr lang="en-US" altLang="zh-TW" sz="2000" i="1">
                        <a:latin typeface="Cambria Math" panose="02040503050406030204" pitchFamily="18" charset="0"/>
                        <a:ea typeface="Cambria Math" panose="02040503050406030204" pitchFamily="18" charset="0"/>
                      </a:rPr>
                      <m:t>𝐾</m:t>
                    </m:r>
                  </m:oMath>
                </a14:m>
                <a:r>
                  <a:rPr lang="en-US" altLang="zh-TW" sz="2000" dirty="0">
                    <a:latin typeface="Arial "/>
                    <a:ea typeface="Cambria Math" panose="02040503050406030204" pitchFamily="18" charset="0"/>
                  </a:rPr>
                  <a:t> folds, </a:t>
                </a:r>
              </a:p>
              <a:p>
                <a:pPr lvl="1"/>
                <a:r>
                  <a:rPr lang="en-US" altLang="zh-TW" sz="2000" dirty="0">
                    <a:latin typeface="Arial "/>
                    <a:ea typeface="Cambria Math" panose="02040503050406030204" pitchFamily="18" charset="0"/>
                  </a:rPr>
                  <a:t>use leave-</a:t>
                </a:r>
                <a:r>
                  <a:rPr lang="en-US" altLang="zh-TW" sz="2000" i="1" dirty="0">
                    <a:latin typeface="Arial "/>
                    <a:ea typeface="Cambria Math" panose="02040503050406030204" pitchFamily="18" charset="0"/>
                  </a:rPr>
                  <a:t>k-</a:t>
                </a:r>
                <a:r>
                  <a:rPr lang="en-US" altLang="zh-TW" sz="2000" dirty="0">
                    <a:latin typeface="Arial "/>
                    <a:ea typeface="Cambria Math" panose="02040503050406030204" pitchFamily="18" charset="0"/>
                  </a:rPr>
                  <a:t>out sample in the estimate step 1&amp;2 </a:t>
                </a:r>
              </a:p>
              <a:p>
                <a:pPr lvl="1"/>
                <a:r>
                  <a:rPr lang="en-US" altLang="zh-TW" sz="2000" dirty="0">
                    <a:latin typeface="Arial "/>
                    <a:ea typeface="Cambria Math" panose="02040503050406030204" pitchFamily="18" charset="0"/>
                  </a:rPr>
                  <a:t>use the </a:t>
                </a:r>
                <a:r>
                  <a:rPr lang="en-US" altLang="zh-TW" sz="2000" i="1" dirty="0">
                    <a:latin typeface="Arial "/>
                    <a:ea typeface="Cambria Math" panose="02040503050406030204" pitchFamily="18" charset="0"/>
                  </a:rPr>
                  <a:t>k</a:t>
                </a:r>
                <a:r>
                  <a:rPr lang="en-US" altLang="zh-TW" sz="2000" dirty="0">
                    <a:latin typeface="Arial "/>
                    <a:ea typeface="Cambria Math" panose="02040503050406030204" pitchFamily="18" charset="0"/>
                  </a:rPr>
                  <a:t>th</a:t>
                </a:r>
                <a:r>
                  <a:rPr lang="en-US" altLang="zh-TW" sz="2000" i="1" dirty="0">
                    <a:latin typeface="Arial "/>
                    <a:ea typeface="Cambria Math" panose="02040503050406030204" pitchFamily="18" charset="0"/>
                  </a:rPr>
                  <a:t>-</a:t>
                </a:r>
                <a:r>
                  <a:rPr lang="en-US" altLang="zh-TW" sz="2000" dirty="0">
                    <a:latin typeface="Arial "/>
                    <a:ea typeface="Cambria Math" panose="02040503050406030204" pitchFamily="18" charset="0"/>
                  </a:rPr>
                  <a:t>fold sample to obtain the residuals for  Y and R&amp;D </a:t>
                </a:r>
              </a:p>
              <a:p>
                <a:pPr lvl="1"/>
                <a:r>
                  <a:rPr lang="en-US" altLang="zh-TW" sz="2000" dirty="0">
                    <a:latin typeface="Arial "/>
                    <a:ea typeface="Cambria Math" panose="02040503050406030204" pitchFamily="18" charset="0"/>
                  </a:rPr>
                  <a:t>stake all </a:t>
                </a:r>
                <a14:m>
                  <m:oMath xmlns:m="http://schemas.openxmlformats.org/officeDocument/2006/math">
                    <m:r>
                      <a:rPr lang="en-US" altLang="zh-TW" sz="2000" i="1">
                        <a:latin typeface="Cambria Math" panose="02040503050406030204" pitchFamily="18" charset="0"/>
                        <a:ea typeface="Cambria Math" panose="02040503050406030204" pitchFamily="18" charset="0"/>
                      </a:rPr>
                      <m:t>𝐾</m:t>
                    </m:r>
                  </m:oMath>
                </a14:m>
                <a:r>
                  <a:rPr lang="en-US" altLang="zh-TW" sz="2000" dirty="0">
                    <a:latin typeface="Arial "/>
                    <a:ea typeface="Cambria Math" panose="02040503050406030204" pitchFamily="18" charset="0"/>
                  </a:rPr>
                  <a:t> folds residuals, use OLS to obtain </a:t>
                </a:r>
                <a14:m>
                  <m:oMath xmlns:m="http://schemas.openxmlformats.org/officeDocument/2006/math">
                    <m:sSub>
                      <m:sSubPr>
                        <m:ctrlPr>
                          <a:rPr lang="en-US" altLang="zh-TW" sz="2000" i="1">
                            <a:latin typeface="Cambria Math" panose="02040503050406030204" pitchFamily="18" charset="0"/>
                            <a:ea typeface="Cambria Math" panose="02040503050406030204" pitchFamily="18" charset="0"/>
                          </a:rPr>
                        </m:ctrlPr>
                      </m:sSubPr>
                      <m:e>
                        <m:acc>
                          <m:accPr>
                            <m:chr m:val="̂"/>
                            <m:ctrlPr>
                              <a:rPr lang="en-US" altLang="zh-TW" sz="2000" i="1">
                                <a:latin typeface="Cambria Math" panose="02040503050406030204" pitchFamily="18" charset="0"/>
                                <a:ea typeface="Cambria Math" panose="02040503050406030204" pitchFamily="18" charset="0"/>
                              </a:rPr>
                            </m:ctrlPr>
                          </m:accPr>
                          <m:e>
                            <m:r>
                              <a:rPr lang="en-US" altLang="zh-TW" sz="2000" i="1">
                                <a:latin typeface="Cambria Math" panose="02040503050406030204" pitchFamily="18" charset="0"/>
                                <a:ea typeface="Cambria Math" panose="02040503050406030204" pitchFamily="18" charset="0"/>
                              </a:rPr>
                              <m:t>𝛽</m:t>
                            </m:r>
                          </m:e>
                        </m:acc>
                      </m:e>
                      <m:sub>
                        <m:r>
                          <a:rPr lang="en-US" altLang="zh-TW" sz="2000" i="1">
                            <a:latin typeface="Cambria Math" panose="02040503050406030204" pitchFamily="18" charset="0"/>
                            <a:ea typeface="Cambria Math" panose="02040503050406030204" pitchFamily="18" charset="0"/>
                          </a:rPr>
                          <m:t>𝑅</m:t>
                        </m:r>
                        <m:r>
                          <a:rPr lang="en-US" altLang="zh-TW" sz="2000" i="1">
                            <a:latin typeface="Cambria Math" panose="02040503050406030204" pitchFamily="18" charset="0"/>
                            <a:ea typeface="Cambria Math" panose="02040503050406030204" pitchFamily="18" charset="0"/>
                          </a:rPr>
                          <m:t>&amp;</m:t>
                        </m:r>
                        <m:r>
                          <a:rPr lang="en-US" altLang="zh-TW" sz="2000" i="1">
                            <a:latin typeface="Cambria Math" panose="02040503050406030204" pitchFamily="18" charset="0"/>
                            <a:ea typeface="Cambria Math" panose="02040503050406030204" pitchFamily="18" charset="0"/>
                          </a:rPr>
                          <m:t>𝐷</m:t>
                        </m:r>
                        <m:r>
                          <a:rPr lang="en-US" altLang="zh-TW" sz="2000" i="1">
                            <a:latin typeface="Cambria Math" panose="02040503050406030204" pitchFamily="18" charset="0"/>
                            <a:ea typeface="Cambria Math" panose="02040503050406030204" pitchFamily="18" charset="0"/>
                          </a:rPr>
                          <m:t>,  </m:t>
                        </m:r>
                        <m:r>
                          <a:rPr lang="en-US" altLang="zh-TW" sz="2000" b="0" i="1" smtClean="0">
                            <a:latin typeface="Cambria Math" panose="02040503050406030204" pitchFamily="18" charset="0"/>
                            <a:ea typeface="Cambria Math" panose="02040503050406030204" pitchFamily="18" charset="0"/>
                          </a:rPr>
                          <m:t>𝐷𝑀𝐿</m:t>
                        </m:r>
                        <m:r>
                          <a:rPr lang="en-US" altLang="zh-TW" sz="2000" i="1">
                            <a:latin typeface="Cambria Math" panose="02040503050406030204" pitchFamily="18" charset="0"/>
                            <a:ea typeface="Cambria Math" panose="02040503050406030204" pitchFamily="18" charset="0"/>
                          </a:rPr>
                          <m:t>.</m:t>
                        </m:r>
                      </m:sub>
                    </m:sSub>
                  </m:oMath>
                </a14:m>
                <a:endParaRPr lang="en-US" sz="2000" dirty="0">
                  <a:latin typeface="Arial "/>
                  <a:ea typeface="Cambria Math" panose="02040503050406030204" pitchFamily="18" charset="0"/>
                </a:endParaRPr>
              </a:p>
              <a:p>
                <a:r>
                  <a:rPr lang="en-US" altLang="zh-TW" sz="2000" dirty="0">
                    <a:latin typeface="Arial "/>
                    <a:ea typeface="Cambria Math" panose="02040503050406030204" pitchFamily="18" charset="0"/>
                  </a:rPr>
                  <a:t>DML uses sample splitting to eliminates the dependence between the estimation steps, reduce the </a:t>
                </a:r>
                <a:r>
                  <a:rPr lang="en-US" altLang="zh-TW" sz="2000" dirty="0">
                    <a:solidFill>
                      <a:srgbClr val="0070C0"/>
                    </a:solidFill>
                    <a:latin typeface="Arial "/>
                    <a:ea typeface="Cambria Math" panose="02040503050406030204" pitchFamily="18" charset="0"/>
                  </a:rPr>
                  <a:t>post-model-selection bias (or, errors in estimated variables) </a:t>
                </a:r>
                <a:r>
                  <a:rPr lang="en-US" altLang="zh-TW" sz="2000" dirty="0">
                    <a:latin typeface="Arial "/>
                    <a:ea typeface="Cambria Math" panose="02040503050406030204" pitchFamily="18" charset="0"/>
                  </a:rPr>
                  <a:t>of PRL. However, as the cross-fit procedure reduces the sample size, DML also reduces the estimation efficiency.</a:t>
                </a:r>
              </a:p>
              <a:p>
                <a:r>
                  <a:rPr lang="en-US" altLang="zh-TW" sz="2000" dirty="0">
                    <a:latin typeface="Arial "/>
                    <a:ea typeface="Cambria Math" panose="02040503050406030204" pitchFamily="18" charset="0"/>
                  </a:rPr>
                  <a:t>Yang, Chuang, and </a:t>
                </a:r>
                <a:r>
                  <a:rPr lang="en-US" altLang="zh-TW" sz="2000" dirty="0" err="1">
                    <a:latin typeface="Arial "/>
                    <a:ea typeface="Cambria Math" panose="02040503050406030204" pitchFamily="18" charset="0"/>
                  </a:rPr>
                  <a:t>Kuan</a:t>
                </a:r>
                <a:r>
                  <a:rPr lang="en-US" altLang="zh-TW" sz="2000" dirty="0">
                    <a:latin typeface="Arial "/>
                    <a:ea typeface="Cambria Math" panose="02040503050406030204" pitchFamily="18" charset="0"/>
                  </a:rPr>
                  <a:t> (2020, </a:t>
                </a:r>
                <a:r>
                  <a:rPr lang="en-US" altLang="zh-TW" sz="2000" dirty="0" err="1">
                    <a:latin typeface="Arial "/>
                    <a:ea typeface="Cambria Math" panose="02040503050406030204" pitchFamily="18" charset="0"/>
                  </a:rPr>
                  <a:t>JoEcts</a:t>
                </a:r>
                <a:r>
                  <a:rPr lang="en-US" altLang="zh-TW" sz="2000" dirty="0">
                    <a:latin typeface="Arial "/>
                    <a:ea typeface="Cambria Math" panose="02040503050406030204" pitchFamily="18" charset="0"/>
                  </a:rPr>
                  <a:t>) use DML to examine the Big N audit quality effect in the accounting literature.</a:t>
                </a:r>
              </a:p>
              <a:p>
                <a:endParaRPr lang="en-US" altLang="zh-TW" sz="2000" dirty="0"/>
              </a:p>
              <a:p>
                <a:endParaRPr lang="en-US" sz="1600" dirty="0"/>
              </a:p>
            </p:txBody>
          </p:sp>
        </mc:Choice>
        <mc:Fallback xmlns="">
          <p:sp>
            <p:nvSpPr>
              <p:cNvPr id="3" name="Content Placeholder 2">
                <a:extLst>
                  <a:ext uri="{FF2B5EF4-FFF2-40B4-BE49-F238E27FC236}">
                    <a16:creationId xmlns:a16="http://schemas.microsoft.com/office/drawing/2014/main" id="{28DA1591-1F7B-4A1B-B6E0-CB047809EDCD}"/>
                  </a:ext>
                </a:extLst>
              </p:cNvPr>
              <p:cNvSpPr>
                <a:spLocks noGrp="1" noRot="1" noChangeAspect="1" noMove="1" noResize="1" noEditPoints="1" noAdjustHandles="1" noChangeArrowheads="1" noChangeShapeType="1" noTextEdit="1"/>
              </p:cNvSpPr>
              <p:nvPr>
                <p:ph idx="1"/>
              </p:nvPr>
            </p:nvSpPr>
            <p:spPr>
              <a:xfrm>
                <a:off x="611560" y="1068306"/>
                <a:ext cx="7920880" cy="5035698"/>
              </a:xfrm>
              <a:blipFill>
                <a:blip r:embed="rId3"/>
                <a:stretch>
                  <a:fillRect l="-692" t="-1090" r="-1385" b="-484"/>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A58CC63-52BC-4919-BB26-5E4DF3945153}"/>
              </a:ext>
            </a:extLst>
          </p:cNvPr>
          <p:cNvSpPr>
            <a:spLocks noGrp="1"/>
          </p:cNvSpPr>
          <p:nvPr>
            <p:ph type="sldNum" sz="quarter" idx="12"/>
          </p:nvPr>
        </p:nvSpPr>
        <p:spPr>
          <a:xfrm>
            <a:off x="6588224" y="6381328"/>
            <a:ext cx="2133600" cy="365125"/>
          </a:xfrm>
        </p:spPr>
        <p:txBody>
          <a:bodyPr/>
          <a:lstStyle/>
          <a:p>
            <a:fld id="{095CF929-224F-496E-ADFD-B3377AEBFE82}" type="slidenum">
              <a:rPr lang="en-CA" smtClean="0"/>
              <a:pPr/>
              <a:t>13</a:t>
            </a:fld>
            <a:r>
              <a:rPr lang="en-US" altLang="en-US" dirty="0">
                <a:latin typeface="Garamond" pitchFamily="18" charset="0"/>
              </a:rPr>
              <a:t>/34</a:t>
            </a:r>
            <a:endParaRPr lang="en-CA" dirty="0"/>
          </a:p>
        </p:txBody>
      </p:sp>
      <p:graphicFrame>
        <p:nvGraphicFramePr>
          <p:cNvPr id="8" name="表格 7">
            <a:extLst>
              <a:ext uri="{FF2B5EF4-FFF2-40B4-BE49-F238E27FC236}">
                <a16:creationId xmlns:a16="http://schemas.microsoft.com/office/drawing/2014/main" id="{9BBB4EFD-FE85-45C1-8987-95AF299834FB}"/>
              </a:ext>
            </a:extLst>
          </p:cNvPr>
          <p:cNvGraphicFramePr>
            <a:graphicFrameLocks noGrp="1"/>
          </p:cNvGraphicFramePr>
          <p:nvPr>
            <p:extLst>
              <p:ext uri="{D42A27DB-BD31-4B8C-83A1-F6EECF244321}">
                <p14:modId xmlns:p14="http://schemas.microsoft.com/office/powerpoint/2010/main" val="352299280"/>
              </p:ext>
            </p:extLst>
          </p:nvPr>
        </p:nvGraphicFramePr>
        <p:xfrm>
          <a:off x="5928320" y="2040370"/>
          <a:ext cx="2471935" cy="370840"/>
        </p:xfrm>
        <a:graphic>
          <a:graphicData uri="http://schemas.openxmlformats.org/drawingml/2006/table">
            <a:tbl>
              <a:tblPr firstRow="1" bandRow="1">
                <a:tableStyleId>{5C22544A-7EE6-4342-B048-85BDC9FD1C3A}</a:tableStyleId>
              </a:tblPr>
              <a:tblGrid>
                <a:gridCol w="494387">
                  <a:extLst>
                    <a:ext uri="{9D8B030D-6E8A-4147-A177-3AD203B41FA5}">
                      <a16:colId xmlns:a16="http://schemas.microsoft.com/office/drawing/2014/main" val="3017646799"/>
                    </a:ext>
                  </a:extLst>
                </a:gridCol>
                <a:gridCol w="494387">
                  <a:extLst>
                    <a:ext uri="{9D8B030D-6E8A-4147-A177-3AD203B41FA5}">
                      <a16:colId xmlns:a16="http://schemas.microsoft.com/office/drawing/2014/main" val="2212670455"/>
                    </a:ext>
                  </a:extLst>
                </a:gridCol>
                <a:gridCol w="494387">
                  <a:extLst>
                    <a:ext uri="{9D8B030D-6E8A-4147-A177-3AD203B41FA5}">
                      <a16:colId xmlns:a16="http://schemas.microsoft.com/office/drawing/2014/main" val="330584081"/>
                    </a:ext>
                  </a:extLst>
                </a:gridCol>
                <a:gridCol w="494387">
                  <a:extLst>
                    <a:ext uri="{9D8B030D-6E8A-4147-A177-3AD203B41FA5}">
                      <a16:colId xmlns:a16="http://schemas.microsoft.com/office/drawing/2014/main" val="401407632"/>
                    </a:ext>
                  </a:extLst>
                </a:gridCol>
                <a:gridCol w="494387">
                  <a:extLst>
                    <a:ext uri="{9D8B030D-6E8A-4147-A177-3AD203B41FA5}">
                      <a16:colId xmlns:a16="http://schemas.microsoft.com/office/drawing/2014/main" val="364507690"/>
                    </a:ext>
                  </a:extLst>
                </a:gridCol>
              </a:tblGrid>
              <a:tr h="370840">
                <a:tc>
                  <a:txBody>
                    <a:bodyPr/>
                    <a:lstStyle/>
                    <a:p>
                      <a:r>
                        <a:rPr lang="en-US" altLang="zh-TW" dirty="0"/>
                        <a:t>1</a:t>
                      </a:r>
                      <a:endParaRPr lang="zh-TW" altLang="en-US" dirty="0"/>
                    </a:p>
                  </a:txBody>
                  <a:tcPr/>
                </a:tc>
                <a:tc>
                  <a:txBody>
                    <a:bodyPr/>
                    <a:lstStyle/>
                    <a:p>
                      <a:r>
                        <a:rPr lang="en-US" altLang="zh-TW" dirty="0"/>
                        <a:t>2</a:t>
                      </a:r>
                      <a:endParaRPr lang="zh-TW" altLang="en-US" dirty="0"/>
                    </a:p>
                  </a:txBody>
                  <a:tcPr/>
                </a:tc>
                <a:tc>
                  <a:txBody>
                    <a:bodyPr/>
                    <a:lstStyle/>
                    <a:p>
                      <a:r>
                        <a:rPr lang="en-US" altLang="zh-TW" dirty="0"/>
                        <a:t>3</a:t>
                      </a:r>
                      <a:endParaRPr lang="zh-TW" altLang="en-US" dirty="0"/>
                    </a:p>
                  </a:txBody>
                  <a:tcPr/>
                </a:tc>
                <a:tc>
                  <a:txBody>
                    <a:bodyPr/>
                    <a:lstStyle/>
                    <a:p>
                      <a:r>
                        <a:rPr lang="en-US" altLang="zh-TW" dirty="0"/>
                        <a:t>4</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2671303308"/>
                  </a:ext>
                </a:extLst>
              </a:tr>
            </a:tbl>
          </a:graphicData>
        </a:graphic>
      </p:graphicFrame>
      <p:graphicFrame>
        <p:nvGraphicFramePr>
          <p:cNvPr id="9" name="表格 8">
            <a:extLst>
              <a:ext uri="{FF2B5EF4-FFF2-40B4-BE49-F238E27FC236}">
                <a16:creationId xmlns:a16="http://schemas.microsoft.com/office/drawing/2014/main" id="{433F62E4-BC27-4A77-836C-4F6196BB3B8A}"/>
              </a:ext>
            </a:extLst>
          </p:cNvPr>
          <p:cNvGraphicFramePr>
            <a:graphicFrameLocks noGrp="1"/>
          </p:cNvGraphicFramePr>
          <p:nvPr>
            <p:extLst>
              <p:ext uri="{D42A27DB-BD31-4B8C-83A1-F6EECF244321}">
                <p14:modId xmlns:p14="http://schemas.microsoft.com/office/powerpoint/2010/main" val="1007070282"/>
              </p:ext>
            </p:extLst>
          </p:nvPr>
        </p:nvGraphicFramePr>
        <p:xfrm>
          <a:off x="6439271" y="2478136"/>
          <a:ext cx="1953332" cy="370840"/>
        </p:xfrm>
        <a:graphic>
          <a:graphicData uri="http://schemas.openxmlformats.org/drawingml/2006/table">
            <a:tbl>
              <a:tblPr firstRow="1" bandRow="1">
                <a:tableStyleId>{5C22544A-7EE6-4342-B048-85BDC9FD1C3A}</a:tableStyleId>
              </a:tblPr>
              <a:tblGrid>
                <a:gridCol w="488333">
                  <a:extLst>
                    <a:ext uri="{9D8B030D-6E8A-4147-A177-3AD203B41FA5}">
                      <a16:colId xmlns:a16="http://schemas.microsoft.com/office/drawing/2014/main" val="1921204419"/>
                    </a:ext>
                  </a:extLst>
                </a:gridCol>
                <a:gridCol w="488333">
                  <a:extLst>
                    <a:ext uri="{9D8B030D-6E8A-4147-A177-3AD203B41FA5}">
                      <a16:colId xmlns:a16="http://schemas.microsoft.com/office/drawing/2014/main" val="1141405893"/>
                    </a:ext>
                  </a:extLst>
                </a:gridCol>
                <a:gridCol w="488333">
                  <a:extLst>
                    <a:ext uri="{9D8B030D-6E8A-4147-A177-3AD203B41FA5}">
                      <a16:colId xmlns:a16="http://schemas.microsoft.com/office/drawing/2014/main" val="3856845030"/>
                    </a:ext>
                  </a:extLst>
                </a:gridCol>
                <a:gridCol w="488333">
                  <a:extLst>
                    <a:ext uri="{9D8B030D-6E8A-4147-A177-3AD203B41FA5}">
                      <a16:colId xmlns:a16="http://schemas.microsoft.com/office/drawing/2014/main" val="286893607"/>
                    </a:ext>
                  </a:extLst>
                </a:gridCol>
              </a:tblGrid>
              <a:tr h="370840">
                <a:tc>
                  <a:txBody>
                    <a:bodyPr/>
                    <a:lstStyle/>
                    <a:p>
                      <a:r>
                        <a:rPr lang="en-US" altLang="zh-TW" dirty="0"/>
                        <a:t>2</a:t>
                      </a:r>
                      <a:endParaRPr lang="zh-TW" altLang="en-US" dirty="0"/>
                    </a:p>
                  </a:txBody>
                  <a:tcPr/>
                </a:tc>
                <a:tc>
                  <a:txBody>
                    <a:bodyPr/>
                    <a:lstStyle/>
                    <a:p>
                      <a:r>
                        <a:rPr lang="en-US" altLang="zh-TW" dirty="0"/>
                        <a:t>3</a:t>
                      </a:r>
                      <a:endParaRPr lang="zh-TW" altLang="en-US" dirty="0"/>
                    </a:p>
                  </a:txBody>
                  <a:tcPr/>
                </a:tc>
                <a:tc>
                  <a:txBody>
                    <a:bodyPr/>
                    <a:lstStyle/>
                    <a:p>
                      <a:r>
                        <a:rPr lang="en-US" altLang="zh-TW" dirty="0"/>
                        <a:t>4</a:t>
                      </a:r>
                      <a:endParaRPr lang="zh-TW" altLang="en-US" dirty="0"/>
                    </a:p>
                  </a:txBody>
                  <a:tcPr/>
                </a:tc>
                <a:tc>
                  <a:txBody>
                    <a:bodyPr/>
                    <a:lstStyle/>
                    <a:p>
                      <a:r>
                        <a:rPr lang="en-US" altLang="zh-TW" dirty="0"/>
                        <a:t>5</a:t>
                      </a:r>
                      <a:endParaRPr lang="zh-TW" altLang="en-US" dirty="0"/>
                    </a:p>
                  </a:txBody>
                  <a:tcPr/>
                </a:tc>
                <a:extLst>
                  <a:ext uri="{0D108BD9-81ED-4DB2-BD59-A6C34878D82A}">
                    <a16:rowId xmlns:a16="http://schemas.microsoft.com/office/drawing/2014/main" val="303583902"/>
                  </a:ext>
                </a:extLst>
              </a:tr>
            </a:tbl>
          </a:graphicData>
        </a:graphic>
      </p:graphicFrame>
      <p:graphicFrame>
        <p:nvGraphicFramePr>
          <p:cNvPr id="10" name="表格 9">
            <a:extLst>
              <a:ext uri="{FF2B5EF4-FFF2-40B4-BE49-F238E27FC236}">
                <a16:creationId xmlns:a16="http://schemas.microsoft.com/office/drawing/2014/main" id="{945947F5-2010-457A-A887-F8D857F36A7B}"/>
              </a:ext>
            </a:extLst>
          </p:cNvPr>
          <p:cNvGraphicFramePr>
            <a:graphicFrameLocks noGrp="1"/>
          </p:cNvGraphicFramePr>
          <p:nvPr>
            <p:extLst>
              <p:ext uri="{D42A27DB-BD31-4B8C-83A1-F6EECF244321}">
                <p14:modId xmlns:p14="http://schemas.microsoft.com/office/powerpoint/2010/main" val="2230244501"/>
              </p:ext>
            </p:extLst>
          </p:nvPr>
        </p:nvGraphicFramePr>
        <p:xfrm>
          <a:off x="7888548" y="2873632"/>
          <a:ext cx="504055" cy="370840"/>
        </p:xfrm>
        <a:graphic>
          <a:graphicData uri="http://schemas.openxmlformats.org/drawingml/2006/table">
            <a:tbl>
              <a:tblPr firstRow="1" bandRow="1">
                <a:tableStyleId>{5C22544A-7EE6-4342-B048-85BDC9FD1C3A}</a:tableStyleId>
              </a:tblPr>
              <a:tblGrid>
                <a:gridCol w="504055">
                  <a:extLst>
                    <a:ext uri="{9D8B030D-6E8A-4147-A177-3AD203B41FA5}">
                      <a16:colId xmlns:a16="http://schemas.microsoft.com/office/drawing/2014/main" val="2078595087"/>
                    </a:ext>
                  </a:extLst>
                </a:gridCol>
              </a:tblGrid>
              <a:tr h="370840">
                <a:tc>
                  <a:txBody>
                    <a:bodyPr/>
                    <a:lstStyle/>
                    <a:p>
                      <a:r>
                        <a:rPr lang="en-US" altLang="zh-TW" dirty="0"/>
                        <a:t>1</a:t>
                      </a:r>
                      <a:endParaRPr lang="zh-TW" altLang="en-US" dirty="0"/>
                    </a:p>
                  </a:txBody>
                  <a:tcPr/>
                </a:tc>
                <a:extLst>
                  <a:ext uri="{0D108BD9-81ED-4DB2-BD59-A6C34878D82A}">
                    <a16:rowId xmlns:a16="http://schemas.microsoft.com/office/drawing/2014/main" val="3392642374"/>
                  </a:ext>
                </a:extLst>
              </a:tr>
            </a:tbl>
          </a:graphicData>
        </a:graphic>
      </p:graphicFrame>
    </p:spTree>
    <p:extLst>
      <p:ext uri="{BB962C8B-B14F-4D97-AF65-F5344CB8AC3E}">
        <p14:creationId xmlns:p14="http://schemas.microsoft.com/office/powerpoint/2010/main" val="31023947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D16BD-D567-4A73-BEA6-82E394C7D2F4}"/>
              </a:ext>
            </a:extLst>
          </p:cNvPr>
          <p:cNvSpPr>
            <a:spLocks noGrp="1"/>
          </p:cNvSpPr>
          <p:nvPr>
            <p:ph type="title"/>
          </p:nvPr>
        </p:nvSpPr>
        <p:spPr/>
        <p:txBody>
          <a:bodyPr>
            <a:normAutofit/>
          </a:bodyPr>
          <a:lstStyle/>
          <a:p>
            <a:pPr algn="l"/>
            <a:r>
              <a:rPr lang="en-US" sz="2800" b="1" dirty="0">
                <a:solidFill>
                  <a:srgbClr val="C00000"/>
                </a:solidFill>
              </a:rPr>
              <a:t>PRL</a:t>
            </a:r>
            <a:r>
              <a:rPr lang="en-US" sz="2800" dirty="0"/>
              <a:t> and </a:t>
            </a:r>
            <a:r>
              <a:rPr lang="en-US" sz="2800" b="1" dirty="0">
                <a:solidFill>
                  <a:srgbClr val="C00000"/>
                </a:solidFill>
              </a:rPr>
              <a:t>DML</a:t>
            </a:r>
            <a:r>
              <a:rPr lang="en-US" sz="2800" dirty="0"/>
              <a:t> benefits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8DA1591-1F7B-4A1B-B6E0-CB047809EDCD}"/>
                  </a:ext>
                </a:extLst>
              </p:cNvPr>
              <p:cNvSpPr>
                <a:spLocks noGrp="1"/>
              </p:cNvSpPr>
              <p:nvPr>
                <p:ph idx="1"/>
              </p:nvPr>
            </p:nvSpPr>
            <p:spPr/>
            <p:txBody>
              <a:bodyPr>
                <a:normAutofit/>
              </a:bodyPr>
              <a:lstStyle/>
              <a:p>
                <a:pPr>
                  <a:lnSpc>
                    <a:spcPct val="120000"/>
                  </a:lnSpc>
                </a:pPr>
                <a:r>
                  <a:rPr lang="en-US" altLang="zh-TW" sz="2200" dirty="0">
                    <a:solidFill>
                      <a:schemeClr val="tx1"/>
                    </a:solidFill>
                  </a:rPr>
                  <a:t>Both allow us to </a:t>
                </a:r>
                <a:r>
                  <a:rPr lang="en-US" altLang="zh-TW" sz="2200" dirty="0">
                    <a:solidFill>
                      <a:srgbClr val="0070C0"/>
                    </a:solidFill>
                  </a:rPr>
                  <a:t>select</a:t>
                </a:r>
                <a:r>
                  <a:rPr lang="en-US" altLang="zh-TW" sz="2200" dirty="0">
                    <a:solidFill>
                      <a:schemeClr val="tx1"/>
                    </a:solidFill>
                  </a:rPr>
                  <a:t> an appropriate model that contains only important covariates, including separate </a:t>
                </a:r>
                <a:r>
                  <a:rPr lang="en-US" altLang="zh-TW" sz="2200" dirty="0">
                    <a:solidFill>
                      <a:srgbClr val="0070C0"/>
                    </a:solidFill>
                  </a:rPr>
                  <a:t>firm dummies</a:t>
                </a:r>
                <a:r>
                  <a:rPr lang="en-US" altLang="zh-TW" sz="2200" dirty="0">
                    <a:solidFill>
                      <a:schemeClr val="tx1"/>
                    </a:solidFill>
                  </a:rPr>
                  <a:t>.</a:t>
                </a:r>
              </a:p>
              <a:p>
                <a:pPr>
                  <a:lnSpc>
                    <a:spcPct val="120000"/>
                  </a:lnSpc>
                </a:pPr>
                <a:r>
                  <a:rPr lang="en-US" altLang="zh-TW" sz="2200" dirty="0">
                    <a:solidFill>
                      <a:schemeClr val="tx1"/>
                    </a:solidFill>
                  </a:rPr>
                  <a:t>PRL and DML estimator follow the standard asymptotic normal distributions which facilitate the empirical usage by assuming the sparsity condition holds (i.e., the number of strong dummies is bounded from above by an order of </a:t>
                </a:r>
                <a14:m>
                  <m:oMath xmlns:m="http://schemas.openxmlformats.org/officeDocument/2006/math">
                    <m:rad>
                      <m:radPr>
                        <m:degHide m:val="on"/>
                        <m:ctrlPr>
                          <a:rPr lang="en-US" altLang="zh-TW" sz="2200" i="1" dirty="0">
                            <a:solidFill>
                              <a:schemeClr val="tx1"/>
                            </a:solidFill>
                            <a:latin typeface="Cambria Math" panose="02040503050406030204" pitchFamily="18" charset="0"/>
                          </a:rPr>
                        </m:ctrlPr>
                      </m:radPr>
                      <m:deg/>
                      <m:e>
                        <m:r>
                          <a:rPr lang="en-US" altLang="zh-TW" sz="2200" i="1" dirty="0">
                            <a:solidFill>
                              <a:schemeClr val="tx1"/>
                            </a:solidFill>
                            <a:latin typeface="Cambria Math" panose="02040503050406030204" pitchFamily="18" charset="0"/>
                          </a:rPr>
                          <m:t>𝑁𝑇</m:t>
                        </m:r>
                      </m:e>
                    </m:rad>
                    <m:r>
                      <a:rPr lang="en-US" altLang="zh-TW" sz="2200" b="0" i="1" dirty="0" smtClean="0">
                        <a:solidFill>
                          <a:schemeClr val="tx1"/>
                        </a:solidFill>
                        <a:latin typeface="Cambria Math" panose="02040503050406030204" pitchFamily="18" charset="0"/>
                      </a:rPr>
                      <m:t>/</m:t>
                    </m:r>
                    <m:r>
                      <a:rPr lang="en-US" altLang="zh-TW" sz="2200" i="1" dirty="0">
                        <a:solidFill>
                          <a:schemeClr val="tx1"/>
                        </a:solidFill>
                        <a:latin typeface="Cambria Math" panose="02040503050406030204" pitchFamily="18" charset="0"/>
                      </a:rPr>
                      <m:t> </m:t>
                    </m:r>
                    <m:r>
                      <m:rPr>
                        <m:sty m:val="p"/>
                      </m:rPr>
                      <a:rPr lang="en-US" altLang="zh-TW" sz="2200" dirty="0" err="1">
                        <a:solidFill>
                          <a:schemeClr val="tx1"/>
                        </a:solidFill>
                        <a:latin typeface="Cambria Math" panose="02040503050406030204" pitchFamily="18" charset="0"/>
                      </a:rPr>
                      <m:t>ln</m:t>
                    </m:r>
                    <m:r>
                      <a:rPr lang="en-US" altLang="zh-TW" sz="2200" i="1" dirty="0" err="1">
                        <a:solidFill>
                          <a:schemeClr val="tx1"/>
                        </a:solidFill>
                        <a:latin typeface="Cambria Math" panose="02040503050406030204" pitchFamily="18" charset="0"/>
                      </a:rPr>
                      <m:t>𝑁</m:t>
                    </m:r>
                    <m:r>
                      <a:rPr lang="en-US" altLang="zh-TW" sz="2200" dirty="0">
                        <a:solidFill>
                          <a:schemeClr val="tx1"/>
                        </a:solidFill>
                        <a:latin typeface="Cambria Math" panose="02040503050406030204" pitchFamily="18" charset="0"/>
                      </a:rPr>
                      <m:t>.)</m:t>
                    </m:r>
                  </m:oMath>
                </a14:m>
                <a:endParaRPr lang="en-US" altLang="zh-TW" sz="2200" dirty="0">
                  <a:solidFill>
                    <a:schemeClr val="tx1"/>
                  </a:solidFill>
                </a:endParaRPr>
              </a:p>
              <a:p>
                <a:pPr>
                  <a:lnSpc>
                    <a:spcPct val="120000"/>
                  </a:lnSpc>
                </a:pPr>
                <a:endParaRPr lang="en-US" sz="2200" dirty="0"/>
              </a:p>
              <a:p>
                <a:pPr>
                  <a:lnSpc>
                    <a:spcPct val="120000"/>
                  </a:lnSpc>
                </a:pPr>
                <a:endParaRPr lang="en-US" sz="2900" dirty="0"/>
              </a:p>
              <a:p>
                <a:endParaRPr lang="en-US" dirty="0"/>
              </a:p>
            </p:txBody>
          </p:sp>
        </mc:Choice>
        <mc:Fallback xmlns="">
          <p:sp>
            <p:nvSpPr>
              <p:cNvPr id="3" name="Content Placeholder 2">
                <a:extLst>
                  <a:ext uri="{FF2B5EF4-FFF2-40B4-BE49-F238E27FC236}">
                    <a16:creationId xmlns:a16="http://schemas.microsoft.com/office/drawing/2014/main" id="{28DA1591-1F7B-4A1B-B6E0-CB047809EDCD}"/>
                  </a:ext>
                </a:extLst>
              </p:cNvPr>
              <p:cNvSpPr>
                <a:spLocks noGrp="1" noRot="1" noChangeAspect="1" noMove="1" noResize="1" noEditPoints="1" noAdjustHandles="1" noChangeArrowheads="1" noChangeShapeType="1" noTextEdit="1"/>
              </p:cNvSpPr>
              <p:nvPr>
                <p:ph idx="1"/>
              </p:nvPr>
            </p:nvSpPr>
            <p:spPr>
              <a:blipFill>
                <a:blip r:embed="rId3"/>
                <a:stretch>
                  <a:fillRect l="-815" t="-135"/>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BA58CC63-52BC-4919-BB26-5E4DF3945153}"/>
              </a:ext>
            </a:extLst>
          </p:cNvPr>
          <p:cNvSpPr>
            <a:spLocks noGrp="1"/>
          </p:cNvSpPr>
          <p:nvPr>
            <p:ph type="sldNum" sz="quarter" idx="12"/>
          </p:nvPr>
        </p:nvSpPr>
        <p:spPr/>
        <p:txBody>
          <a:bodyPr/>
          <a:lstStyle/>
          <a:p>
            <a:fld id="{095CF929-224F-496E-ADFD-B3377AEBFE82}" type="slidenum">
              <a:rPr lang="en-CA" smtClean="0"/>
              <a:pPr/>
              <a:t>14</a:t>
            </a:fld>
            <a:endParaRPr lang="en-CA" dirty="0"/>
          </a:p>
        </p:txBody>
      </p:sp>
    </p:spTree>
    <p:extLst>
      <p:ext uri="{BB962C8B-B14F-4D97-AF65-F5344CB8AC3E}">
        <p14:creationId xmlns:p14="http://schemas.microsoft.com/office/powerpoint/2010/main" val="232031488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04E70-9B44-44A3-82CD-108D6276BF08}"/>
              </a:ext>
            </a:extLst>
          </p:cNvPr>
          <p:cNvSpPr>
            <a:spLocks noGrp="1"/>
          </p:cNvSpPr>
          <p:nvPr>
            <p:ph type="title"/>
          </p:nvPr>
        </p:nvSpPr>
        <p:spPr>
          <a:xfrm>
            <a:off x="0" y="0"/>
            <a:ext cx="8229600" cy="1143000"/>
          </a:xfrm>
        </p:spPr>
        <p:txBody>
          <a:bodyPr/>
          <a:lstStyle/>
          <a:p>
            <a:r>
              <a:rPr lang="en-US" b="1" dirty="0">
                <a:solidFill>
                  <a:srgbClr val="0070C0"/>
                </a:solidFill>
              </a:rPr>
              <a:t>Simulation Study (cont’d)</a:t>
            </a:r>
            <a:endParaRPr lang="en-US" dirty="0"/>
          </a:p>
        </p:txBody>
      </p:sp>
      <p:pic>
        <p:nvPicPr>
          <p:cNvPr id="7" name="Content Placeholder 6">
            <a:extLst>
              <a:ext uri="{FF2B5EF4-FFF2-40B4-BE49-F238E27FC236}">
                <a16:creationId xmlns:a16="http://schemas.microsoft.com/office/drawing/2014/main" id="{04517E2D-8E11-4EAE-A4D8-5378594449FB}"/>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827584" y="1452115"/>
            <a:ext cx="7318648" cy="2204629"/>
          </a:xfrm>
        </p:spPr>
      </p:pic>
      <p:sp>
        <p:nvSpPr>
          <p:cNvPr id="5" name="Slide Number Placeholder 4">
            <a:extLst>
              <a:ext uri="{FF2B5EF4-FFF2-40B4-BE49-F238E27FC236}">
                <a16:creationId xmlns:a16="http://schemas.microsoft.com/office/drawing/2014/main" id="{E038A41D-1FE2-46D0-B5BC-E047D05A9639}"/>
              </a:ext>
            </a:extLst>
          </p:cNvPr>
          <p:cNvSpPr>
            <a:spLocks noGrp="1"/>
          </p:cNvSpPr>
          <p:nvPr>
            <p:ph type="sldNum" sz="quarter" idx="12"/>
          </p:nvPr>
        </p:nvSpPr>
        <p:spPr/>
        <p:txBody>
          <a:bodyPr/>
          <a:lstStyle/>
          <a:p>
            <a:fld id="{095CF929-224F-496E-ADFD-B3377AEBFE82}" type="slidenum">
              <a:rPr lang="en-CA" smtClean="0"/>
              <a:pPr/>
              <a:t>15</a:t>
            </a:fld>
            <a:endParaRPr lang="en-CA" dirty="0"/>
          </a:p>
        </p:txBody>
      </p:sp>
      <p:pic>
        <p:nvPicPr>
          <p:cNvPr id="9" name="Picture 8">
            <a:extLst>
              <a:ext uri="{FF2B5EF4-FFF2-40B4-BE49-F238E27FC236}">
                <a16:creationId xmlns:a16="http://schemas.microsoft.com/office/drawing/2014/main" id="{654ECE0D-2C4F-406D-81E0-C1951789805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5575" y="3861047"/>
            <a:ext cx="7315200" cy="2210005"/>
          </a:xfrm>
          <a:prstGeom prst="rect">
            <a:avLst/>
          </a:prstGeom>
        </p:spPr>
      </p:pic>
    </p:spTree>
    <p:extLst>
      <p:ext uri="{BB962C8B-B14F-4D97-AF65-F5344CB8AC3E}">
        <p14:creationId xmlns:p14="http://schemas.microsoft.com/office/powerpoint/2010/main" val="1450777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Sample</a:t>
            </a:r>
            <a:endParaRPr lang="en-US" sz="2800" dirty="0">
              <a:solidFill>
                <a:srgbClr val="0070C0"/>
              </a:solidFill>
            </a:endParaRPr>
          </a:p>
        </p:txBody>
      </p:sp>
      <p:sp>
        <p:nvSpPr>
          <p:cNvPr id="195587" name="Rectangle 3"/>
          <p:cNvSpPr>
            <a:spLocks noGrp="1" noChangeArrowheads="1"/>
          </p:cNvSpPr>
          <p:nvPr>
            <p:ph idx="1"/>
          </p:nvPr>
        </p:nvSpPr>
        <p:spPr>
          <a:xfrm>
            <a:off x="457200" y="980728"/>
            <a:ext cx="8363272" cy="5520106"/>
          </a:xfrm>
        </p:spPr>
        <p:txBody>
          <a:bodyPr>
            <a:noAutofit/>
          </a:bodyPr>
          <a:lstStyle/>
          <a:p>
            <a:pPr>
              <a:lnSpc>
                <a:spcPct val="114000"/>
              </a:lnSpc>
              <a:spcBef>
                <a:spcPts val="600"/>
              </a:spcBef>
            </a:pPr>
            <a:r>
              <a:rPr lang="en-US" sz="2200" dirty="0"/>
              <a:t>We first collect the financial and accounting data of all publicly-listed firms in the U.S. from CRSP and </a:t>
            </a:r>
            <a:r>
              <a:rPr lang="en-US" sz="2200" dirty="0" err="1"/>
              <a:t>Compustat</a:t>
            </a:r>
            <a:r>
              <a:rPr lang="en-US" sz="2200" dirty="0"/>
              <a:t>. </a:t>
            </a:r>
            <a:endParaRPr lang="en-US" sz="2200" dirty="0">
              <a:solidFill>
                <a:srgbClr val="0070C0"/>
              </a:solidFill>
            </a:endParaRPr>
          </a:p>
          <a:p>
            <a:pPr>
              <a:lnSpc>
                <a:spcPct val="114000"/>
              </a:lnSpc>
              <a:spcBef>
                <a:spcPts val="600"/>
              </a:spcBef>
            </a:pPr>
            <a:r>
              <a:rPr lang="en-US" sz="2200" dirty="0"/>
              <a:t>We exclude financial and utility firms (SIC in 6000-6999, and 4900-4999), and firms with negative and missing total asset and sales.</a:t>
            </a:r>
          </a:p>
          <a:p>
            <a:pPr>
              <a:lnSpc>
                <a:spcPct val="114000"/>
              </a:lnSpc>
              <a:spcBef>
                <a:spcPts val="600"/>
              </a:spcBef>
            </a:pPr>
            <a:r>
              <a:rPr lang="en-US" sz="2200" dirty="0"/>
              <a:t>We then collect the patent and citation data of all public firms from the </a:t>
            </a:r>
            <a:r>
              <a:rPr lang="en-US" sz="2200" dirty="0" err="1"/>
              <a:t>PatentsView</a:t>
            </a:r>
            <a:r>
              <a:rPr lang="en-US" sz="2200" dirty="0"/>
              <a:t> patent database that is organized by the USPTO.</a:t>
            </a:r>
          </a:p>
          <a:p>
            <a:pPr>
              <a:lnSpc>
                <a:spcPct val="114000"/>
              </a:lnSpc>
              <a:spcBef>
                <a:spcPts val="600"/>
              </a:spcBef>
            </a:pPr>
            <a:r>
              <a:rPr lang="en-US" sz="2200" dirty="0"/>
              <a:t>As a result, we have 86,341 firm-year observations during 1976-2000. (We also consider sample of firms with at least one patent during the sample period.)</a:t>
            </a:r>
            <a:endParaRPr lang="en-US" sz="2000" dirty="0"/>
          </a:p>
        </p:txBody>
      </p:sp>
      <p:sp>
        <p:nvSpPr>
          <p:cNvPr id="6" name="Slide Number Placeholder 5"/>
          <p:cNvSpPr>
            <a:spLocks noGrp="1"/>
          </p:cNvSpPr>
          <p:nvPr>
            <p:ph type="sldNum" sz="quarter" idx="12"/>
          </p:nvPr>
        </p:nvSpPr>
        <p:spPr/>
        <p:txBody>
          <a:bodyPr/>
          <a:lstStyle/>
          <a:p>
            <a:r>
              <a:rPr lang="en-US" altLang="en-US" dirty="0">
                <a:latin typeface="Garamond" pitchFamily="18" charset="0"/>
              </a:rPr>
              <a:t>9</a:t>
            </a: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spTree>
    <p:extLst>
      <p:ext uri="{BB962C8B-B14F-4D97-AF65-F5344CB8AC3E}">
        <p14:creationId xmlns:p14="http://schemas.microsoft.com/office/powerpoint/2010/main" val="413526682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Our baseline regressions</a:t>
            </a:r>
            <a:endParaRPr lang="en-US" sz="2800" dirty="0">
              <a:solidFill>
                <a:srgbClr val="0070C0"/>
              </a:solidFill>
            </a:endParaRPr>
          </a:p>
        </p:txBody>
      </p:sp>
      <mc:AlternateContent xmlns:mc="http://schemas.openxmlformats.org/markup-compatibility/2006" xmlns:a14="http://schemas.microsoft.com/office/drawing/2010/main">
        <mc:Choice Requires="a14">
          <p:sp>
            <p:nvSpPr>
              <p:cNvPr id="195587" name="Rectangle 3"/>
              <p:cNvSpPr>
                <a:spLocks noGrp="1" noChangeArrowheads="1"/>
              </p:cNvSpPr>
              <p:nvPr>
                <p:ph idx="1"/>
              </p:nvPr>
            </p:nvSpPr>
            <p:spPr>
              <a:xfrm>
                <a:off x="457200" y="980727"/>
                <a:ext cx="8507288" cy="5740747"/>
              </a:xfrm>
            </p:spPr>
            <p:txBody>
              <a:bodyPr>
                <a:noAutofit/>
              </a:bodyPr>
              <a:lstStyle/>
              <a:p>
                <a:pPr marL="0" indent="0">
                  <a:buNone/>
                </a:pPr>
                <a:endParaRPr lang="en-US" sz="1600" i="0" u="sng" dirty="0">
                  <a:latin typeface="+mj-lt"/>
                </a:endParaRPr>
              </a:p>
              <a:p>
                <a:pPr marL="0" indent="0">
                  <a:buNone/>
                </a:pPr>
                <a:endParaRPr lang="en-US" sz="1600" u="sng" dirty="0">
                  <a:latin typeface="+mj-lt"/>
                </a:endParaRPr>
              </a:p>
              <a:p>
                <a:pPr marL="0" indent="0">
                  <a:buNone/>
                </a:pPr>
                <a14:m>
                  <m:oMathPara xmlns:m="http://schemas.openxmlformats.org/officeDocument/2006/math">
                    <m:oMathParaPr>
                      <m:jc m:val="centerGroup"/>
                    </m:oMathParaPr>
                    <m:oMath xmlns:m="http://schemas.openxmlformats.org/officeDocument/2006/math">
                      <m:r>
                        <a:rPr lang="en-US" sz="2000" b="0" i="1">
                          <a:latin typeface="Cambria Math" panose="02040503050406030204" pitchFamily="18" charset="0"/>
                        </a:rPr>
                        <m:t>𝐼𝑛𝑛𝑜</m:t>
                      </m:r>
                      <m:sSub>
                        <m:sSubPr>
                          <m:ctrlPr>
                            <a:rPr lang="en-US" sz="2000" i="1" smtClean="0">
                              <a:latin typeface="Cambria Math" panose="02040503050406030204" pitchFamily="18" charset="0"/>
                            </a:rPr>
                          </m:ctrlPr>
                        </m:sSubPr>
                        <m:e>
                          <m:r>
                            <a:rPr lang="en-US" sz="2000" b="0" i="1">
                              <a:latin typeface="Cambria Math" panose="02040503050406030204" pitchFamily="18" charset="0"/>
                            </a:rPr>
                            <m:t>𝑣</m:t>
                          </m:r>
                        </m:e>
                        <m:sub>
                          <m:r>
                            <a:rPr lang="en-US" sz="2000" b="0" i="1" smtClean="0">
                              <a:latin typeface="Cambria Math" panose="02040503050406030204" pitchFamily="18" charset="0"/>
                            </a:rPr>
                            <m:t>𝑖</m:t>
                          </m:r>
                          <m:r>
                            <a:rPr lang="en-US" sz="2000" b="0" i="1" smtClean="0">
                              <a:latin typeface="Cambria Math" panose="02040503050406030204" pitchFamily="18" charset="0"/>
                            </a:rPr>
                            <m:t>,</m:t>
                          </m:r>
                          <m:r>
                            <a:rPr lang="en-US" sz="2000" b="0" i="1" smtClean="0">
                              <a:latin typeface="Cambria Math" panose="02040503050406030204" pitchFamily="18" charset="0"/>
                            </a:rPr>
                            <m:t>𝑡</m:t>
                          </m:r>
                          <m:r>
                            <a:rPr lang="en-US" sz="2000" b="0" i="1" smtClean="0">
                              <a:latin typeface="Cambria Math" panose="02040503050406030204" pitchFamily="18" charset="0"/>
                            </a:rPr>
                            <m:t>+1 </m:t>
                          </m:r>
                        </m:sub>
                      </m:sSub>
                      <m:r>
                        <a:rPr lang="en-US" sz="2000" b="0" i="1" smtClean="0">
                          <a:latin typeface="Cambria Math" panose="02040503050406030204" pitchFamily="18" charset="0"/>
                        </a:rPr>
                        <m:t>=</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0</m:t>
                          </m:r>
                        </m:sub>
                      </m:sSub>
                      <m:r>
                        <a:rPr lang="en-US" altLang="zh-TW" sz="2000" b="0" i="1">
                          <a:latin typeface="Cambria Math" panose="02040503050406030204" pitchFamily="18" charset="0"/>
                        </a:rPr>
                        <m:t>+</m:t>
                      </m:r>
                      <m:sSub>
                        <m:sSubPr>
                          <m:ctrlPr>
                            <a:rPr lang="en-US" altLang="zh-TW" sz="2000" b="1" i="1" smtClean="0">
                              <a:solidFill>
                                <a:srgbClr val="0070C0"/>
                              </a:solidFill>
                              <a:latin typeface="Cambria Math" panose="02040503050406030204" pitchFamily="18" charset="0"/>
                            </a:rPr>
                          </m:ctrlPr>
                        </m:sSubPr>
                        <m:e>
                          <m:r>
                            <a:rPr lang="en-US" altLang="zh-TW" sz="2000" b="1" i="1" smtClean="0">
                              <a:solidFill>
                                <a:srgbClr val="0070C0"/>
                              </a:solidFill>
                              <a:latin typeface="Cambria Math" panose="02040503050406030204" pitchFamily="18" charset="0"/>
                            </a:rPr>
                            <m:t>𝜷</m:t>
                          </m:r>
                        </m:e>
                        <m:sub>
                          <m:r>
                            <a:rPr lang="en-US" altLang="zh-TW" sz="2000" b="1" i="1" smtClean="0">
                              <a:solidFill>
                                <a:srgbClr val="0070C0"/>
                              </a:solidFill>
                              <a:latin typeface="Cambria Math" panose="02040503050406030204" pitchFamily="18" charset="0"/>
                            </a:rPr>
                            <m:t>𝑹</m:t>
                          </m:r>
                          <m:r>
                            <a:rPr lang="en-US" altLang="zh-TW" sz="2000" b="1" i="1" smtClean="0">
                              <a:solidFill>
                                <a:srgbClr val="0070C0"/>
                              </a:solidFill>
                              <a:latin typeface="Cambria Math" panose="02040503050406030204" pitchFamily="18" charset="0"/>
                            </a:rPr>
                            <m:t>&amp;</m:t>
                          </m:r>
                          <m:r>
                            <a:rPr lang="en-US" altLang="zh-TW" sz="2000" b="1" i="1" smtClean="0">
                              <a:solidFill>
                                <a:srgbClr val="0070C0"/>
                              </a:solidFill>
                              <a:latin typeface="Cambria Math" panose="02040503050406030204" pitchFamily="18" charset="0"/>
                            </a:rPr>
                            <m:t>𝑫</m:t>
                          </m:r>
                        </m:sub>
                      </m:sSub>
                      <m:r>
                        <a:rPr lang="en-US" altLang="zh-TW" sz="2000" b="0" i="1" smtClean="0">
                          <a:latin typeface="Cambria Math" panose="02040503050406030204" pitchFamily="18" charset="0"/>
                        </a:rPr>
                        <m:t>𝑅</m:t>
                      </m:r>
                      <m:r>
                        <a:rPr lang="en-US" altLang="zh-TW" sz="2000" b="0" i="1" smtClean="0">
                          <a:latin typeface="Cambria Math" panose="02040503050406030204" pitchFamily="18" charset="0"/>
                        </a:rPr>
                        <m:t>&amp;</m:t>
                      </m:r>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𝐷</m:t>
                          </m:r>
                        </m:e>
                        <m:sub>
                          <m: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𝑡</m:t>
                          </m:r>
                        </m:sub>
                      </m:sSub>
                      <m:r>
                        <a:rPr lang="en-US" altLang="zh-TW" sz="2000" b="0" i="1" smtClean="0">
                          <a:latin typeface="Cambria Math" panose="02040503050406030204" pitchFamily="18" charset="0"/>
                        </a:rPr>
                        <m:t>+</m:t>
                      </m:r>
                      <m:sSubSup>
                        <m:sSubSupPr>
                          <m:ctrlPr>
                            <a:rPr lang="en-US" altLang="zh-TW" sz="2000" i="1" smtClean="0">
                              <a:latin typeface="Cambria Math" panose="02040503050406030204" pitchFamily="18" charset="0"/>
                            </a:rPr>
                          </m:ctrlPr>
                        </m:sSubSupPr>
                        <m:e>
                          <m:sSub>
                            <m:sSubPr>
                              <m:ctrlPr>
                                <a:rPr lang="en-US" altLang="zh-TW" sz="2000" i="1">
                                  <a:latin typeface="Cambria Math" panose="02040503050406030204" pitchFamily="18" charset="0"/>
                                </a:rPr>
                              </m:ctrlPr>
                            </m:sSubPr>
                            <m:e>
                              <m:r>
                                <a:rPr lang="en-US" altLang="zh-TW" sz="2000" b="1" i="1">
                                  <a:latin typeface="Cambria Math" panose="02040503050406030204" pitchFamily="18" charset="0"/>
                                </a:rPr>
                                <m:t>𝜷</m:t>
                              </m:r>
                            </m:e>
                            <m:sub>
                              <m:r>
                                <a:rPr lang="en-US" altLang="zh-TW" sz="2000" i="1">
                                  <a:latin typeface="Cambria Math" panose="02040503050406030204" pitchFamily="18" charset="0"/>
                                </a:rPr>
                                <m:t>2</m:t>
                              </m:r>
                            </m:sub>
                          </m:sSub>
                          <m:r>
                            <a:rPr lang="en-US" altLang="zh-TW" sz="2000" b="1" i="1" smtClean="0">
                              <a:latin typeface="Cambria Math" panose="02040503050406030204" pitchFamily="18" charset="0"/>
                            </a:rPr>
                            <m:t>𝑿</m:t>
                          </m:r>
                        </m:e>
                        <m:sub>
                          <m: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𝑡</m:t>
                          </m:r>
                        </m:sub>
                        <m:sup/>
                      </m:sSubSup>
                      <m:r>
                        <a:rPr lang="en-US" altLang="zh-TW" sz="2000" b="0" i="1" smtClean="0">
                          <a:latin typeface="Cambria Math" panose="02040503050406030204" pitchFamily="18" charset="0"/>
                        </a:rPr>
                        <m:t>+</m:t>
                      </m:r>
                      <m:nary>
                        <m:naryPr>
                          <m:chr m:val="∑"/>
                          <m:supHide m:val="on"/>
                          <m:ctrlPr>
                            <a:rPr lang="en-US" altLang="zh-TW" sz="2000" i="1" smtClean="0">
                              <a:latin typeface="Cambria Math" panose="02040503050406030204" pitchFamily="18" charset="0"/>
                            </a:rPr>
                          </m:ctrlPr>
                        </m:naryPr>
                        <m:sub>
                          <m:r>
                            <m:rPr>
                              <m:brk m:alnAt="7"/>
                            </m:rPr>
                            <a:rPr lang="en-US" altLang="zh-TW" sz="2000" b="0" i="1" smtClean="0">
                              <a:latin typeface="Cambria Math" panose="02040503050406030204" pitchFamily="18" charset="0"/>
                            </a:rPr>
                            <m:t>𝑠</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𝑆</m:t>
                          </m:r>
                        </m:sub>
                        <m:sup/>
                        <m:e>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𝛼</m:t>
                              </m:r>
                            </m:e>
                            <m:sub>
                              <m:r>
                                <a:rPr lang="en-US" altLang="zh-TW" sz="2000" b="0" i="1" smtClean="0">
                                  <a:latin typeface="Cambria Math" panose="02040503050406030204" pitchFamily="18" charset="0"/>
                                </a:rPr>
                                <m:t>𝑠</m:t>
                              </m:r>
                            </m:sub>
                          </m:sSub>
                          <m:r>
                            <a:rPr lang="en-US" altLang="zh-TW" sz="2000" b="0" i="1" smtClean="0">
                              <a:latin typeface="Cambria Math" panose="02040503050406030204" pitchFamily="18" charset="0"/>
                            </a:rPr>
                            <m:t>𝑑𝑢𝑚𝑚</m:t>
                          </m:r>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𝑦</m:t>
                              </m:r>
                            </m:e>
                            <m:sub>
                              <m:r>
                                <a:rPr lang="en-US" altLang="zh-TW" sz="2000" b="0" i="1" smtClean="0">
                                  <a:latin typeface="Cambria Math" panose="02040503050406030204" pitchFamily="18" charset="0"/>
                                </a:rPr>
                                <m:t>𝑠</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𝑖</m:t>
                              </m:r>
                            </m:sub>
                          </m:sSub>
                          <m:r>
                            <a:rPr lang="en-US" altLang="zh-TW" sz="2000" b="0" i="1" smtClean="0">
                              <a:latin typeface="Cambria Math" panose="02040503050406030204" pitchFamily="18" charset="0"/>
                            </a:rPr>
                            <m:t>+</m:t>
                          </m:r>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𝑢</m:t>
                              </m:r>
                            </m:e>
                            <m:sub>
                              <m: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𝑡</m:t>
                              </m:r>
                            </m:sub>
                          </m:sSub>
                        </m:e>
                      </m:nary>
                    </m:oMath>
                  </m:oMathPara>
                </a14:m>
                <a:endParaRPr lang="en-US" sz="2000" i="1" u="sng" dirty="0">
                  <a:latin typeface="+mj-lt"/>
                </a:endParaRPr>
              </a:p>
              <a:p>
                <a:pPr marL="0" indent="0">
                  <a:buNone/>
                </a:pPr>
                <a:endParaRPr lang="en-US" sz="1600" i="1" u="sng" dirty="0"/>
              </a:p>
              <a:p>
                <a:pPr>
                  <a:buFont typeface="Wingdings" panose="05000000000000000000" pitchFamily="2" charset="2"/>
                  <a:buChar char="§"/>
                </a:pPr>
                <a14:m>
                  <m:oMath xmlns:m="http://schemas.openxmlformats.org/officeDocument/2006/math">
                    <m:r>
                      <a:rPr lang="en-US" altLang="zh-TW" sz="2000" i="1">
                        <a:latin typeface="Cambria Math" panose="02040503050406030204" pitchFamily="18" charset="0"/>
                      </a:rPr>
                      <m:t>𝐼𝑛𝑛𝑜</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𝑣</m:t>
                        </m:r>
                      </m:e>
                      <m:sub>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𝑡</m:t>
                        </m:r>
                        <m:r>
                          <a:rPr lang="en-US" altLang="zh-TW" sz="2000" i="1">
                            <a:latin typeface="Cambria Math" panose="02040503050406030204" pitchFamily="18" charset="0"/>
                          </a:rPr>
                          <m:t>+1 </m:t>
                        </m:r>
                      </m:sub>
                    </m:sSub>
                    <m:r>
                      <a:rPr lang="en-US" altLang="zh-TW" sz="2000" i="1">
                        <a:latin typeface="Cambria Math" panose="02040503050406030204" pitchFamily="18" charset="0"/>
                      </a:rPr>
                      <m:t> </m:t>
                    </m:r>
                  </m:oMath>
                </a14:m>
                <a:r>
                  <a:rPr lang="en-CA" sz="2000" dirty="0">
                    <a:latin typeface="Arial "/>
                  </a:rPr>
                  <a:t>is one of innovation measures: ln(1+Patent), ln(1+Citation), and ln(1+AdjCitation).</a:t>
                </a:r>
              </a:p>
              <a:p>
                <a:pPr>
                  <a:buFont typeface="Wingdings" panose="05000000000000000000" pitchFamily="2" charset="2"/>
                  <a:buChar char="§"/>
                </a:pPr>
                <a14:m>
                  <m:oMath xmlns:m="http://schemas.openxmlformats.org/officeDocument/2006/math">
                    <m:r>
                      <a:rPr lang="en-US" altLang="zh-TW" sz="2000" i="1">
                        <a:latin typeface="Cambria Math" panose="02040503050406030204" pitchFamily="18" charset="0"/>
                      </a:rPr>
                      <m:t>𝑅</m:t>
                    </m:r>
                    <m:r>
                      <a:rPr lang="en-US" altLang="zh-TW" sz="2000" i="1">
                        <a:latin typeface="Cambria Math" panose="02040503050406030204" pitchFamily="18" charset="0"/>
                      </a:rPr>
                      <m:t>&amp;</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𝐷</m:t>
                        </m:r>
                      </m:e>
                      <m:sub>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𝑡</m:t>
                        </m:r>
                      </m:sub>
                    </m:sSub>
                    <m:r>
                      <a:rPr lang="en-US" altLang="zh-TW" sz="2000" i="1">
                        <a:latin typeface="Cambria Math" panose="02040503050406030204" pitchFamily="18" charset="0"/>
                      </a:rPr>
                      <m:t> </m:t>
                    </m:r>
                  </m:oMath>
                </a14:m>
                <a:r>
                  <a:rPr lang="en-CA" sz="2000" dirty="0">
                    <a:latin typeface="Arial "/>
                  </a:rPr>
                  <a:t>is the past five years R&amp;D expenditures divide by total asset. We also consider R&amp;D/ME, or ln(1+R&amp;D) for five years for robustness.</a:t>
                </a:r>
              </a:p>
              <a:p>
                <a:pPr>
                  <a:lnSpc>
                    <a:spcPct val="114000"/>
                  </a:lnSpc>
                  <a:spcBef>
                    <a:spcPts val="600"/>
                  </a:spcBef>
                  <a:buFont typeface="Wingdings" panose="05000000000000000000" pitchFamily="2" charset="2"/>
                  <a:buChar char="§"/>
                </a:pPr>
                <a14:m>
                  <m:oMath xmlns:m="http://schemas.openxmlformats.org/officeDocument/2006/math">
                    <m:sSubSup>
                      <m:sSubSupPr>
                        <m:ctrlPr>
                          <a:rPr lang="en-US" altLang="zh-TW" sz="2000" i="1">
                            <a:latin typeface="Cambria Math" panose="02040503050406030204" pitchFamily="18" charset="0"/>
                          </a:rPr>
                        </m:ctrlPr>
                      </m:sSubSupPr>
                      <m:e>
                        <m:r>
                          <a:rPr lang="en-US" altLang="zh-TW" sz="2000" b="1" i="1">
                            <a:latin typeface="Cambria Math" panose="02040503050406030204" pitchFamily="18" charset="0"/>
                          </a:rPr>
                          <m:t>𝑿</m:t>
                        </m:r>
                      </m:e>
                      <m:sub>
                        <m:r>
                          <a:rPr lang="en-US" altLang="zh-TW" sz="2000" b="0" i="1">
                            <a:latin typeface="Cambria Math" panose="02040503050406030204" pitchFamily="18" charset="0"/>
                          </a:rPr>
                          <m:t>𝑖</m:t>
                        </m:r>
                        <m:r>
                          <a:rPr lang="en-US" altLang="zh-TW" sz="2000" b="0" i="1">
                            <a:latin typeface="Cambria Math" panose="02040503050406030204" pitchFamily="18" charset="0"/>
                          </a:rPr>
                          <m:t>,</m:t>
                        </m:r>
                        <m:r>
                          <a:rPr lang="en-US" altLang="zh-TW" sz="2000" b="0" i="1">
                            <a:latin typeface="Cambria Math" panose="02040503050406030204" pitchFamily="18" charset="0"/>
                          </a:rPr>
                          <m:t>𝑡</m:t>
                        </m:r>
                      </m:sub>
                      <m:sup/>
                    </m:sSubSup>
                  </m:oMath>
                </a14:m>
                <a:r>
                  <a:rPr lang="en-US" sz="2000" baseline="-25000" dirty="0">
                    <a:latin typeface="Arial "/>
                  </a:rPr>
                  <a:t> </a:t>
                </a:r>
                <a:r>
                  <a:rPr lang="en-CA" sz="2000" dirty="0">
                    <a:latin typeface="Arial "/>
                  </a:rPr>
                  <a:t> denotes firm characteristic controls: </a:t>
                </a:r>
                <a:r>
                  <a:rPr lang="en-CA" sz="2000" i="1" dirty="0">
                    <a:latin typeface="Arial "/>
                  </a:rPr>
                  <a:t>R&amp;D missing dummy, </a:t>
                </a:r>
                <a:r>
                  <a:rPr lang="en-US" sz="2000" i="1" dirty="0">
                    <a:latin typeface="Arial "/>
                  </a:rPr>
                  <a:t>capital level</a:t>
                </a:r>
                <a:r>
                  <a:rPr lang="en-CA" sz="2000" i="1" dirty="0">
                    <a:latin typeface="Arial "/>
                  </a:rPr>
                  <a:t>, </a:t>
                </a:r>
                <a:r>
                  <a:rPr lang="en-US" sz="2000" i="1" dirty="0">
                    <a:latin typeface="Arial "/>
                  </a:rPr>
                  <a:t>ln(1+Firm age)</a:t>
                </a:r>
                <a:r>
                  <a:rPr lang="en-CA" sz="2000" i="1" dirty="0">
                    <a:latin typeface="Arial "/>
                  </a:rPr>
                  <a:t>,</a:t>
                </a:r>
                <a:r>
                  <a:rPr lang="en-US" sz="2000" i="1" dirty="0">
                    <a:latin typeface="Arial "/>
                  </a:rPr>
                  <a:t> ln(K/L)</a:t>
                </a:r>
                <a:r>
                  <a:rPr lang="en-CA" sz="2000" i="1" dirty="0">
                    <a:latin typeface="Arial "/>
                  </a:rPr>
                  <a:t>, </a:t>
                </a:r>
                <a:r>
                  <a:rPr lang="en-US" sz="2000" i="1" dirty="0">
                    <a:latin typeface="Arial "/>
                  </a:rPr>
                  <a:t>Tobin’s Q, ROA</a:t>
                </a:r>
                <a:r>
                  <a:rPr lang="en-CA" sz="2000" i="1" dirty="0">
                    <a:latin typeface="Arial "/>
                  </a:rPr>
                  <a:t>,</a:t>
                </a:r>
                <a:r>
                  <a:rPr lang="en-US" sz="2000" i="1" dirty="0">
                    <a:latin typeface="Arial "/>
                  </a:rPr>
                  <a:t> leverage</a:t>
                </a:r>
                <a:r>
                  <a:rPr lang="en-CA" sz="2000" i="1" dirty="0">
                    <a:latin typeface="Arial "/>
                  </a:rPr>
                  <a:t>,</a:t>
                </a:r>
                <a:r>
                  <a:rPr lang="en-US" sz="2000" i="1" dirty="0">
                    <a:latin typeface="Arial "/>
                  </a:rPr>
                  <a:t> cash divide by the total asset</a:t>
                </a:r>
                <a:r>
                  <a:rPr lang="en-CA" sz="2000" i="1" dirty="0">
                    <a:latin typeface="Arial "/>
                  </a:rPr>
                  <a:t>, </a:t>
                </a:r>
                <a:r>
                  <a:rPr lang="en-US" sz="2000" i="1" dirty="0">
                    <a:latin typeface="Arial "/>
                  </a:rPr>
                  <a:t>Institutional ownership ratio</a:t>
                </a:r>
                <a:r>
                  <a:rPr lang="en-CA" sz="2000" i="1" dirty="0">
                    <a:latin typeface="Arial "/>
                  </a:rPr>
                  <a:t>,</a:t>
                </a:r>
                <a:r>
                  <a:rPr lang="en-US" sz="2000" i="1" dirty="0">
                    <a:latin typeface="Arial "/>
                  </a:rPr>
                  <a:t> KZ index</a:t>
                </a:r>
                <a:r>
                  <a:rPr lang="en-CA" sz="2000" i="1" dirty="0">
                    <a:latin typeface="Arial "/>
                  </a:rPr>
                  <a:t>,</a:t>
                </a:r>
                <a:r>
                  <a:rPr lang="en-US" sz="2000" i="1" dirty="0">
                    <a:latin typeface="Arial "/>
                  </a:rPr>
                  <a:t> </a:t>
                </a:r>
                <a:r>
                  <a:rPr lang="en-US" sz="2000" i="1" dirty="0" err="1">
                    <a:latin typeface="Arial "/>
                  </a:rPr>
                  <a:t>Herfindahl</a:t>
                </a:r>
                <a:r>
                  <a:rPr lang="en-US" sz="2000" i="1" dirty="0">
                    <a:latin typeface="Arial "/>
                  </a:rPr>
                  <a:t>-Hirschman index</a:t>
                </a:r>
                <a:r>
                  <a:rPr lang="en-CA" sz="2000" i="1" dirty="0">
                    <a:latin typeface="Arial "/>
                  </a:rPr>
                  <a:t>,</a:t>
                </a:r>
                <a:r>
                  <a:rPr lang="en-US" sz="2000" i="1" dirty="0">
                    <a:latin typeface="Arial "/>
                  </a:rPr>
                  <a:t> and Herfindahl-Hirschman index square. </a:t>
                </a:r>
              </a:p>
              <a:p>
                <a:pPr>
                  <a:lnSpc>
                    <a:spcPct val="114000"/>
                  </a:lnSpc>
                  <a:spcBef>
                    <a:spcPts val="600"/>
                  </a:spcBef>
                  <a:buFont typeface="Wingdings" panose="05000000000000000000" pitchFamily="2" charset="2"/>
                  <a:buChar char="§"/>
                </a:pPr>
                <a:r>
                  <a:rPr lang="en-US" sz="2000" dirty="0">
                    <a:latin typeface="Arial "/>
                  </a:rPr>
                  <a:t>We will discuss the </a:t>
                </a:r>
                <a:r>
                  <a:rPr lang="en-US" sz="2000" dirty="0">
                    <a:solidFill>
                      <a:srgbClr val="0070C0"/>
                    </a:solidFill>
                    <a:latin typeface="Arial "/>
                  </a:rPr>
                  <a:t>Poisson</a:t>
                </a:r>
                <a:r>
                  <a:rPr lang="en-US" sz="2000" dirty="0">
                    <a:latin typeface="Arial "/>
                  </a:rPr>
                  <a:t> regression later.</a:t>
                </a:r>
              </a:p>
              <a:p>
                <a:pPr marL="0" indent="0">
                  <a:lnSpc>
                    <a:spcPct val="114000"/>
                  </a:lnSpc>
                  <a:spcBef>
                    <a:spcPts val="600"/>
                  </a:spcBef>
                  <a:buNone/>
                </a:pPr>
                <a:endParaRPr lang="en-CA" sz="1600" i="1" dirty="0"/>
              </a:p>
              <a:p>
                <a:pPr marL="347472" indent="-347472">
                  <a:lnSpc>
                    <a:spcPct val="114000"/>
                  </a:lnSpc>
                  <a:spcBef>
                    <a:spcPts val="600"/>
                  </a:spcBef>
                </a:pPr>
                <a:endParaRPr lang="en-CA" sz="1600" i="1" dirty="0"/>
              </a:p>
              <a:p>
                <a:pPr marL="347472" indent="-347472">
                  <a:lnSpc>
                    <a:spcPct val="114000"/>
                  </a:lnSpc>
                  <a:spcBef>
                    <a:spcPts val="600"/>
                  </a:spcBef>
                </a:pPr>
                <a:endParaRPr lang="en-CA" sz="2000" i="1" dirty="0"/>
              </a:p>
              <a:p>
                <a:pPr marL="0" indent="0">
                  <a:lnSpc>
                    <a:spcPct val="114000"/>
                  </a:lnSpc>
                  <a:spcBef>
                    <a:spcPts val="600"/>
                  </a:spcBef>
                  <a:buNone/>
                </a:pPr>
                <a:endParaRPr lang="en-CA" sz="2000" dirty="0"/>
              </a:p>
            </p:txBody>
          </p:sp>
        </mc:Choice>
        <mc:Fallback xmlns="">
          <p:sp>
            <p:nvSpPr>
              <p:cNvPr id="195587" name="Rectangle 3"/>
              <p:cNvSpPr>
                <a:spLocks noGrp="1" noRot="1" noChangeAspect="1" noMove="1" noResize="1" noEditPoints="1" noAdjustHandles="1" noChangeArrowheads="1" noChangeShapeType="1" noTextEdit="1"/>
              </p:cNvSpPr>
              <p:nvPr>
                <p:ph idx="1"/>
              </p:nvPr>
            </p:nvSpPr>
            <p:spPr>
              <a:xfrm>
                <a:off x="457200" y="980727"/>
                <a:ext cx="8507288" cy="5740747"/>
              </a:xfrm>
              <a:blipFill>
                <a:blip r:embed="rId3"/>
                <a:stretch>
                  <a:fillRect l="-645" r="-1289"/>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r>
              <a:rPr lang="en-US" altLang="en-US" dirty="0">
                <a:latin typeface="Garamond" pitchFamily="18" charset="0"/>
              </a:rPr>
              <a:t>10</a:t>
            </a: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spTree>
    <p:extLst>
      <p:ext uri="{BB962C8B-B14F-4D97-AF65-F5344CB8AC3E}">
        <p14:creationId xmlns:p14="http://schemas.microsoft.com/office/powerpoint/2010/main" val="395400839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18</a:t>
            </a:fld>
            <a:r>
              <a:rPr lang="en-US" altLang="en-US" dirty="0">
                <a:latin typeface="Garamond" pitchFamily="18" charset="0"/>
              </a:rPr>
              <a:t>/34</a:t>
            </a:r>
          </a:p>
        </p:txBody>
      </p:sp>
      <p:sp>
        <p:nvSpPr>
          <p:cNvPr id="8" name="Footer Placeholder 2"/>
          <p:cNvSpPr>
            <a:spLocks noGrp="1"/>
          </p:cNvSpPr>
          <p:nvPr>
            <p:ph type="ftr" sz="quarter" idx="11"/>
          </p:nvPr>
        </p:nvSpPr>
        <p:spPr>
          <a:xfrm>
            <a:off x="2123728" y="6492875"/>
            <a:ext cx="5040560" cy="365125"/>
          </a:xfrm>
        </p:spPr>
        <p:txBody>
          <a:bodyPr/>
          <a:lstStyle/>
          <a:p>
            <a:endParaRPr lang="en-CA" dirty="0"/>
          </a:p>
        </p:txBody>
      </p:sp>
      <p:sp>
        <p:nvSpPr>
          <p:cNvPr id="10"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Diagnostic steps: Within R square and </a:t>
            </a:r>
            <a:r>
              <a:rPr lang="en-US" altLang="zh-CN" sz="2800" b="1" dirty="0">
                <a:solidFill>
                  <a:srgbClr val="FFC000"/>
                </a:solidFill>
                <a:ea typeface="SimSun" pitchFamily="2" charset="-122"/>
              </a:rPr>
              <a:t>Adj-HT</a:t>
            </a:r>
            <a:endParaRPr lang="en-US" sz="2800" dirty="0">
              <a:solidFill>
                <a:srgbClr val="FFC000"/>
              </a:solidFill>
            </a:endParaRPr>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2210224787"/>
              </p:ext>
            </p:extLst>
          </p:nvPr>
        </p:nvGraphicFramePr>
        <p:xfrm>
          <a:off x="899592" y="1082636"/>
          <a:ext cx="6624737" cy="3237199"/>
        </p:xfrm>
        <a:graphic>
          <a:graphicData uri="http://schemas.openxmlformats.org/drawingml/2006/table">
            <a:tbl>
              <a:tblPr>
                <a:tableStyleId>{5C22544A-7EE6-4342-B048-85BDC9FD1C3A}</a:tableStyleId>
              </a:tblPr>
              <a:tblGrid>
                <a:gridCol w="1800200">
                  <a:extLst>
                    <a:ext uri="{9D8B030D-6E8A-4147-A177-3AD203B41FA5}">
                      <a16:colId xmlns:a16="http://schemas.microsoft.com/office/drawing/2014/main" val="20000"/>
                    </a:ext>
                  </a:extLst>
                </a:gridCol>
                <a:gridCol w="1728192">
                  <a:extLst>
                    <a:ext uri="{9D8B030D-6E8A-4147-A177-3AD203B41FA5}">
                      <a16:colId xmlns:a16="http://schemas.microsoft.com/office/drawing/2014/main" val="423874130"/>
                    </a:ext>
                  </a:extLst>
                </a:gridCol>
                <a:gridCol w="1584176">
                  <a:extLst>
                    <a:ext uri="{9D8B030D-6E8A-4147-A177-3AD203B41FA5}">
                      <a16:colId xmlns:a16="http://schemas.microsoft.com/office/drawing/2014/main" val="20003"/>
                    </a:ext>
                  </a:extLst>
                </a:gridCol>
                <a:gridCol w="1512169">
                  <a:extLst>
                    <a:ext uri="{9D8B030D-6E8A-4147-A177-3AD203B41FA5}">
                      <a16:colId xmlns:a16="http://schemas.microsoft.com/office/drawing/2014/main" val="1995289052"/>
                    </a:ext>
                  </a:extLst>
                </a:gridCol>
              </a:tblGrid>
              <a:tr h="256957">
                <a:tc gridSpan="3">
                  <a:txBody>
                    <a:bodyPr/>
                    <a:lstStyle/>
                    <a:p>
                      <a:pPr algn="l"/>
                      <a:endParaRPr lang="en-US" sz="1600" b="1" u="none" dirty="0">
                        <a:solidFill>
                          <a:schemeClr val="tx1"/>
                        </a:solidFill>
                        <a:latin typeface="Arial" panose="020B0604020202020204" pitchFamily="34" charset="0"/>
                        <a:cs typeface="Arial" panose="020B0604020202020204" pitchFamily="34" charset="0"/>
                      </a:endParaRPr>
                    </a:p>
                  </a:txBody>
                  <a:tcPr marL="68580" marR="68580" marT="0" marB="0" anchor="b">
                    <a:solidFill>
                      <a:schemeClr val="bg1"/>
                    </a:solidFill>
                  </a:tcPr>
                </a:tc>
                <a:tc hMerge="1">
                  <a:txBody>
                    <a:bodyPr/>
                    <a:lstStyle/>
                    <a:p>
                      <a:endParaRPr lang="en-US"/>
                    </a:p>
                  </a:txBody>
                  <a:tcPr/>
                </a:tc>
                <a:tc hMerge="1">
                  <a:txBody>
                    <a:bodyPr/>
                    <a:lstStyle/>
                    <a:p>
                      <a:endParaRPr lang="en-US" dirty="0"/>
                    </a:p>
                  </a:txBody>
                  <a:tcPr marL="28575" marR="28575" marT="19050" marB="19050" anchor="b"/>
                </a:tc>
                <a:tc>
                  <a:txBody>
                    <a:bodyPr/>
                    <a:lstStyle/>
                    <a:p>
                      <a:pPr algn="l"/>
                      <a:endParaRPr lang="en-US" sz="1600" b="1" u="none" dirty="0">
                        <a:solidFill>
                          <a:schemeClr val="tx1"/>
                        </a:solidFill>
                        <a:latin typeface="Arial" panose="020B0604020202020204" pitchFamily="34" charset="0"/>
                        <a:cs typeface="Arial" panose="020B0604020202020204" pitchFamily="34" charset="0"/>
                      </a:endParaRPr>
                    </a:p>
                  </a:txBody>
                  <a:tcPr marL="68580" marR="68580" marT="0" marB="0" anchor="b">
                    <a:solidFill>
                      <a:schemeClr val="bg1"/>
                    </a:solidFill>
                  </a:tcPr>
                </a:tc>
                <a:extLst>
                  <a:ext uri="{0D108BD9-81ED-4DB2-BD59-A6C34878D82A}">
                    <a16:rowId xmlns:a16="http://schemas.microsoft.com/office/drawing/2014/main" val="10000"/>
                  </a:ext>
                </a:extLst>
              </a:tr>
              <a:tr h="453957">
                <a:tc>
                  <a:txBody>
                    <a:bodyPr/>
                    <a:lstStyle/>
                    <a:p>
                      <a:pPr marL="0" marR="0">
                        <a:spcBef>
                          <a:spcPts val="0"/>
                        </a:spcBef>
                        <a:spcAft>
                          <a:spcPts val="0"/>
                        </a:spcAft>
                      </a:pPr>
                      <a:endParaRPr lang="en-US" sz="1400" kern="100" dirty="0">
                        <a:effectLst/>
                        <a:latin typeface="Arial" panose="020B0604020202020204" pitchFamily="34" charset="0"/>
                        <a:ea typeface="SimSun"/>
                        <a:cs typeface="Arial" panose="020B0604020202020204" pitchFamily="34" charset="0"/>
                      </a:endParaRPr>
                    </a:p>
                  </a:txBody>
                  <a:tcPr marL="68580" marR="68580" marT="0" marB="0" anchor="b"/>
                </a:tc>
                <a:tc>
                  <a:txBody>
                    <a:bodyPr/>
                    <a:lstStyle/>
                    <a:p>
                      <a:pPr algn="ctr" rtl="0" fontAlgn="b"/>
                      <a:r>
                        <a:rPr lang="en-US" altLang="zh-TW" sz="1400" b="1" dirty="0">
                          <a:solidFill>
                            <a:schemeClr val="bg1"/>
                          </a:solidFill>
                          <a:effectLst/>
                          <a:latin typeface="Arial" panose="020B0604020202020204" pitchFamily="34" charset="0"/>
                          <a:cs typeface="Arial" panose="020B0604020202020204" pitchFamily="34" charset="0"/>
                        </a:rPr>
                        <a:t>OLS</a:t>
                      </a:r>
                    </a:p>
                    <a:p>
                      <a:pPr algn="ctr" rtl="0" fontAlgn="b"/>
                      <a:r>
                        <a:rPr lang="en-US" altLang="zh-TW" sz="1400" b="1" dirty="0">
                          <a:solidFill>
                            <a:schemeClr val="bg1"/>
                          </a:solidFill>
                          <a:effectLst/>
                          <a:latin typeface="Arial" panose="020B0604020202020204" pitchFamily="34" charset="0"/>
                          <a:cs typeface="Arial" panose="020B0604020202020204" pitchFamily="34" charset="0"/>
                        </a:rPr>
                        <a:t>(Year Dummies Only)</a:t>
                      </a:r>
                    </a:p>
                  </a:txBody>
                  <a:tcPr marL="19050" marR="19050" marT="12700" marB="12700" anchor="ctr">
                    <a:solidFill>
                      <a:schemeClr val="accent1"/>
                    </a:solidFill>
                  </a:tcPr>
                </a:tc>
                <a:tc>
                  <a:txBody>
                    <a:bodyPr/>
                    <a:lstStyle/>
                    <a:p>
                      <a:pPr algn="ctr" rtl="0" fontAlgn="b"/>
                      <a:r>
                        <a:rPr lang="en-US" altLang="zh-TW" sz="1400" b="1" dirty="0">
                          <a:solidFill>
                            <a:schemeClr val="bg1"/>
                          </a:solidFill>
                          <a:effectLst/>
                          <a:latin typeface="Arial" panose="020B0604020202020204" pitchFamily="34" charset="0"/>
                          <a:cs typeface="Arial" panose="020B0604020202020204" pitchFamily="34" charset="0"/>
                        </a:rPr>
                        <a:t>Fixed Effects</a:t>
                      </a:r>
                    </a:p>
                    <a:p>
                      <a:pPr algn="ctr" rtl="0" fontAlgn="b"/>
                      <a:r>
                        <a:rPr lang="en-US" altLang="zh-TW" sz="1400" b="1" dirty="0">
                          <a:solidFill>
                            <a:schemeClr val="bg1"/>
                          </a:solidFill>
                          <a:effectLst/>
                          <a:latin typeface="Arial" panose="020B0604020202020204" pitchFamily="34" charset="0"/>
                          <a:cs typeface="Arial" panose="020B0604020202020204" pitchFamily="34" charset="0"/>
                        </a:rPr>
                        <a:t>(All Firm and Year Dummies)</a:t>
                      </a:r>
                    </a:p>
                  </a:txBody>
                  <a:tcPr marL="28575" marR="28575" marT="19050" marB="19050" anchor="b">
                    <a:solidFill>
                      <a:schemeClr val="accent1"/>
                    </a:solidFill>
                  </a:tcPr>
                </a:tc>
                <a:tc>
                  <a:txBody>
                    <a:bodyPr/>
                    <a:lstStyle/>
                    <a:p>
                      <a:pPr algn="ctr" rtl="0" fontAlgn="b"/>
                      <a:r>
                        <a:rPr lang="en-US" altLang="zh-TW" sz="1400" b="1" dirty="0">
                          <a:solidFill>
                            <a:schemeClr val="bg1"/>
                          </a:solidFill>
                          <a:effectLst/>
                          <a:latin typeface="Arial" panose="020B0604020202020204" pitchFamily="34" charset="0"/>
                          <a:cs typeface="Arial" panose="020B0604020202020204" pitchFamily="34" charset="0"/>
                        </a:rPr>
                        <a:t>Adj HT</a:t>
                      </a:r>
                    </a:p>
                    <a:p>
                      <a:pPr algn="ctr" rtl="0" fontAlgn="b"/>
                      <a:endParaRPr lang="en-US" altLang="zh-TW" sz="1400" b="1" dirty="0">
                        <a:solidFill>
                          <a:schemeClr val="bg1"/>
                        </a:solidFill>
                        <a:effectLst/>
                        <a:latin typeface="Arial" panose="020B0604020202020204" pitchFamily="34" charset="0"/>
                        <a:cs typeface="Arial" panose="020B0604020202020204" pitchFamily="34" charset="0"/>
                      </a:endParaRPr>
                    </a:p>
                  </a:txBody>
                  <a:tcPr marL="28575" marR="28575" marT="19050" marB="19050" anchor="b">
                    <a:solidFill>
                      <a:schemeClr val="accent1"/>
                    </a:solidFill>
                  </a:tcPr>
                </a:tc>
                <a:extLst>
                  <a:ext uri="{0D108BD9-81ED-4DB2-BD59-A6C34878D82A}">
                    <a16:rowId xmlns:a16="http://schemas.microsoft.com/office/drawing/2014/main" val="10001"/>
                  </a:ext>
                </a:extLst>
              </a:tr>
              <a:tr h="306207">
                <a:tc>
                  <a:txBody>
                    <a:bodyPr/>
                    <a:lstStyle/>
                    <a:p>
                      <a:pPr algn="ctr" rtl="0" fontAlgn="b"/>
                      <a:r>
                        <a:rPr lang="en-US" sz="1400" b="1" dirty="0">
                          <a:solidFill>
                            <a:schemeClr val="bg1"/>
                          </a:solidFill>
                          <a:effectLst/>
                          <a:latin typeface="Arial" panose="020B0604020202020204" pitchFamily="34" charset="0"/>
                          <a:cs typeface="Arial" panose="020B0604020202020204" pitchFamily="34" charset="0"/>
                        </a:rPr>
                        <a:t>R&amp;D/Asset</a:t>
                      </a:r>
                    </a:p>
                  </a:txBody>
                  <a:tcPr marL="28575" marR="28575" marT="19050" marB="19050" anchor="b">
                    <a:solidFill>
                      <a:schemeClr val="accent1"/>
                    </a:solidFill>
                  </a:tcPr>
                </a:tc>
                <a:tc>
                  <a:txBody>
                    <a:bodyPr/>
                    <a:lstStyle/>
                    <a:p>
                      <a:pPr algn="ctr" rtl="0" fontAlgn="b"/>
                      <a:r>
                        <a:rPr lang="en-US" altLang="zh-TW" sz="1400" b="0" dirty="0">
                          <a:solidFill>
                            <a:schemeClr val="tx1"/>
                          </a:solidFill>
                          <a:effectLst/>
                          <a:latin typeface="Arial" panose="020B0604020202020204" pitchFamily="34" charset="0"/>
                          <a:cs typeface="Arial" panose="020B0604020202020204" pitchFamily="34" charset="0"/>
                        </a:rPr>
                        <a:t>0.593***</a:t>
                      </a:r>
                    </a:p>
                  </a:txBody>
                  <a:tcPr marL="19050" marR="19050" marT="12700" marB="12700" anchor="b"/>
                </a:tc>
                <a:tc>
                  <a:txBody>
                    <a:bodyPr/>
                    <a:lstStyle/>
                    <a:p>
                      <a:pPr algn="ctr" rtl="0" fontAlgn="b"/>
                      <a:r>
                        <a:rPr lang="en-US" altLang="zh-TW" sz="1400" b="0" dirty="0">
                          <a:solidFill>
                            <a:schemeClr val="tx1"/>
                          </a:solidFill>
                          <a:effectLst/>
                          <a:latin typeface="Arial" panose="020B0604020202020204" pitchFamily="34" charset="0"/>
                          <a:cs typeface="Arial" panose="020B0604020202020204" pitchFamily="34" charset="0"/>
                        </a:rPr>
                        <a:t>0.041</a:t>
                      </a:r>
                    </a:p>
                  </a:txBody>
                  <a:tcPr marL="19050" marR="19050" marT="12700" marB="12700" anchor="b"/>
                </a:tc>
                <a:tc>
                  <a:txBody>
                    <a:bodyPr/>
                    <a:lstStyle/>
                    <a:p>
                      <a:pPr algn="ctr" rtl="0" fontAlgn="b"/>
                      <a:r>
                        <a:rPr lang="en-US" altLang="zh-TW" sz="1400" b="0" dirty="0">
                          <a:solidFill>
                            <a:schemeClr val="tx1"/>
                          </a:solidFill>
                          <a:effectLst/>
                          <a:latin typeface="Arial" panose="020B0604020202020204" pitchFamily="34" charset="0"/>
                          <a:cs typeface="Arial" panose="020B0604020202020204" pitchFamily="34" charset="0"/>
                        </a:rPr>
                        <a:t>0.220*** </a:t>
                      </a:r>
                    </a:p>
                  </a:txBody>
                  <a:tcPr marL="19050" marR="19050" marT="12700" marB="12700" anchor="b"/>
                </a:tc>
                <a:extLst>
                  <a:ext uri="{0D108BD9-81ED-4DB2-BD59-A6C34878D82A}">
                    <a16:rowId xmlns:a16="http://schemas.microsoft.com/office/drawing/2014/main" val="10002"/>
                  </a:ext>
                </a:extLst>
              </a:tr>
              <a:tr h="306207">
                <a:tc>
                  <a:txBody>
                    <a:bodyPr/>
                    <a:lstStyle/>
                    <a:p>
                      <a:pPr algn="ctr" rtl="0" fontAlgn="b"/>
                      <a:endParaRPr lang="en-US" sz="14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400" b="0" dirty="0">
                          <a:solidFill>
                            <a:schemeClr val="tx1"/>
                          </a:solidFill>
                          <a:effectLst/>
                          <a:latin typeface="Arial" panose="020B0604020202020204" pitchFamily="34" charset="0"/>
                          <a:cs typeface="Arial" panose="020B0604020202020204" pitchFamily="34" charset="0"/>
                        </a:rPr>
                        <a:t>(0.042)</a:t>
                      </a:r>
                    </a:p>
                  </a:txBody>
                  <a:tcPr marL="19050" marR="19050" marT="12700" marB="12700" anchor="b"/>
                </a:tc>
                <a:tc>
                  <a:txBody>
                    <a:bodyPr/>
                    <a:lstStyle/>
                    <a:p>
                      <a:pPr algn="ctr" rtl="0" fontAlgn="b"/>
                      <a:r>
                        <a:rPr lang="en-US" altLang="zh-TW" sz="1400" b="0" dirty="0">
                          <a:solidFill>
                            <a:schemeClr val="tx1"/>
                          </a:solidFill>
                          <a:effectLst/>
                          <a:latin typeface="Arial" panose="020B0604020202020204" pitchFamily="34" charset="0"/>
                          <a:cs typeface="Arial" panose="020B0604020202020204" pitchFamily="34" charset="0"/>
                        </a:rPr>
                        <a:t>(0.028)</a:t>
                      </a:r>
                    </a:p>
                  </a:txBody>
                  <a:tcPr marL="19050" marR="19050" marT="12700" marB="12700" anchor="b"/>
                </a:tc>
                <a:tc>
                  <a:txBody>
                    <a:bodyPr/>
                    <a:lstStyle/>
                    <a:p>
                      <a:pPr algn="ctr" rtl="0" fontAlgn="b"/>
                      <a:r>
                        <a:rPr lang="en-US" altLang="zh-TW" sz="1400" b="0" dirty="0">
                          <a:solidFill>
                            <a:schemeClr val="tx1"/>
                          </a:solidFill>
                          <a:effectLst/>
                          <a:latin typeface="Arial" panose="020B0604020202020204" pitchFamily="34" charset="0"/>
                          <a:cs typeface="Arial" panose="020B0604020202020204" pitchFamily="34" charset="0"/>
                        </a:rPr>
                        <a:t>(0.027)</a:t>
                      </a:r>
                    </a:p>
                  </a:txBody>
                  <a:tcPr marL="19050" marR="19050" marT="12700" marB="12700" anchor="b"/>
                </a:tc>
                <a:extLst>
                  <a:ext uri="{0D108BD9-81ED-4DB2-BD59-A6C34878D82A}">
                    <a16:rowId xmlns:a16="http://schemas.microsoft.com/office/drawing/2014/main" val="10003"/>
                  </a:ext>
                </a:extLst>
              </a:tr>
              <a:tr h="306207">
                <a:tc>
                  <a:txBody>
                    <a:bodyPr/>
                    <a:lstStyle/>
                    <a:p>
                      <a:pPr algn="ctr" rtl="0" fontAlgn="b"/>
                      <a:endParaRPr lang="en-US" sz="14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4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altLang="zh-TW" sz="1400" dirty="0">
                        <a:effectLst/>
                        <a:latin typeface="Arial" panose="020B0604020202020204" pitchFamily="34" charset="0"/>
                        <a:cs typeface="Arial" panose="020B0604020202020204" pitchFamily="34" charset="0"/>
                      </a:endParaRPr>
                    </a:p>
                  </a:txBody>
                  <a:tcPr marL="19050" marR="19050" marT="12700" marB="12700" anchor="b"/>
                </a:tc>
                <a:tc>
                  <a:txBody>
                    <a:bodyPr/>
                    <a:lstStyle/>
                    <a:p>
                      <a:pPr algn="ctr" rtl="0" fontAlgn="b"/>
                      <a:endParaRPr lang="en-US" altLang="zh-TW" sz="14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1103229792"/>
                  </a:ext>
                </a:extLst>
              </a:tr>
              <a:tr h="306207">
                <a:tc>
                  <a:txBody>
                    <a:bodyPr/>
                    <a:lstStyle/>
                    <a:p>
                      <a:pPr algn="ctr" rtl="0" fontAlgn="b"/>
                      <a:r>
                        <a:rPr lang="en-US" sz="1400" dirty="0">
                          <a:effectLst/>
                          <a:latin typeface="Arial" panose="020B0604020202020204" pitchFamily="34" charset="0"/>
                          <a:cs typeface="Arial" panose="020B0604020202020204" pitchFamily="34" charset="0"/>
                        </a:rPr>
                        <a:t>R square</a:t>
                      </a:r>
                    </a:p>
                  </a:txBody>
                  <a:tcPr marL="28575" marR="28575" marT="19050" marB="19050" anchor="b"/>
                </a:tc>
                <a:tc>
                  <a:txBody>
                    <a:bodyPr/>
                    <a:lstStyle/>
                    <a:p>
                      <a:pPr algn="ctr" rtl="0" fontAlgn="b"/>
                      <a:r>
                        <a:rPr lang="en-US" sz="1400" dirty="0">
                          <a:effectLst/>
                          <a:latin typeface="Arial" panose="020B0604020202020204" pitchFamily="34" charset="0"/>
                          <a:cs typeface="Arial" panose="020B0604020202020204" pitchFamily="34" charset="0"/>
                        </a:rPr>
                        <a:t>0.424</a:t>
                      </a:r>
                    </a:p>
                  </a:txBody>
                  <a:tcPr marL="28575" marR="28575" marT="19050" marB="19050" anchor="b"/>
                </a:tc>
                <a:tc>
                  <a:txBody>
                    <a:bodyPr/>
                    <a:lstStyle/>
                    <a:p>
                      <a:pPr algn="ctr" rtl="0" fontAlgn="b"/>
                      <a:r>
                        <a:rPr lang="en-US" altLang="zh-TW" sz="1400" dirty="0">
                          <a:effectLst/>
                          <a:latin typeface="Arial" panose="020B0604020202020204" pitchFamily="34" charset="0"/>
                          <a:cs typeface="Arial" panose="020B0604020202020204" pitchFamily="34" charset="0"/>
                        </a:rPr>
                        <a:t>0.822</a:t>
                      </a:r>
                    </a:p>
                  </a:txBody>
                  <a:tcPr marL="19050" marR="19050" marT="12700" marB="12700" anchor="b"/>
                </a:tc>
                <a:tc>
                  <a:txBody>
                    <a:bodyPr/>
                    <a:lstStyle/>
                    <a:p>
                      <a:pPr algn="ctr" rtl="0" fontAlgn="b"/>
                      <a:endParaRPr lang="en-US" altLang="zh-TW" sz="14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2299354800"/>
                  </a:ext>
                </a:extLst>
              </a:tr>
              <a:tr h="306207">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dirty="0">
                          <a:effectLst/>
                          <a:latin typeface="Arial" panose="020B0604020202020204" pitchFamily="34" charset="0"/>
                          <a:cs typeface="Arial" panose="020B0604020202020204" pitchFamily="34" charset="0"/>
                        </a:rPr>
                        <a:t>Adj R square</a:t>
                      </a:r>
                    </a:p>
                    <a:p>
                      <a:pPr algn="ctr" rtl="0" fontAlgn="b"/>
                      <a:endParaRPr lang="en-US" sz="14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sz="1400" dirty="0">
                          <a:effectLst/>
                          <a:latin typeface="Arial" panose="020B0604020202020204" pitchFamily="34" charset="0"/>
                          <a:cs typeface="Arial" panose="020B0604020202020204" pitchFamily="34" charset="0"/>
                        </a:rPr>
                        <a:t>0.423</a:t>
                      </a:r>
                    </a:p>
                  </a:txBody>
                  <a:tcPr marL="28575" marR="28575" marT="19050" marB="19050" anchor="b"/>
                </a:tc>
                <a:tc>
                  <a:txBody>
                    <a:bodyPr/>
                    <a:lstStyle/>
                    <a:p>
                      <a:pPr algn="ctr" rtl="0" fontAlgn="b"/>
                      <a:r>
                        <a:rPr lang="en-US" altLang="zh-TW" sz="1400" dirty="0">
                          <a:effectLst/>
                          <a:latin typeface="Arial" panose="020B0604020202020204" pitchFamily="34" charset="0"/>
                          <a:cs typeface="Arial" panose="020B0604020202020204" pitchFamily="34" charset="0"/>
                        </a:rPr>
                        <a:t>0.804</a:t>
                      </a:r>
                    </a:p>
                  </a:txBody>
                  <a:tcPr marL="19050" marR="19050" marT="12700" marB="12700" anchor="b"/>
                </a:tc>
                <a:tc>
                  <a:txBody>
                    <a:bodyPr/>
                    <a:lstStyle/>
                    <a:p>
                      <a:pPr algn="ctr" rtl="0" fontAlgn="b"/>
                      <a:endParaRPr lang="en-US" altLang="zh-TW" sz="14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2526223352"/>
                  </a:ext>
                </a:extLst>
              </a:tr>
              <a:tr h="306207">
                <a:tc>
                  <a:txBody>
                    <a:bodyPr/>
                    <a:lstStyle/>
                    <a:p>
                      <a:pPr algn="ctr" rtl="0" fontAlgn="b"/>
                      <a:r>
                        <a:rPr lang="en-US" sz="1400" dirty="0">
                          <a:effectLst/>
                          <a:latin typeface="Arial" panose="020B0604020202020204" pitchFamily="34" charset="0"/>
                          <a:cs typeface="Arial" panose="020B0604020202020204" pitchFamily="34" charset="0"/>
                        </a:rPr>
                        <a:t>Within R square</a:t>
                      </a:r>
                    </a:p>
                  </a:txBody>
                  <a:tcPr marL="28575" marR="28575" marT="19050" marB="19050" anchor="b"/>
                </a:tc>
                <a:tc>
                  <a:txBody>
                    <a:bodyPr/>
                    <a:lstStyle/>
                    <a:p>
                      <a:pPr algn="ctr" rtl="0" fontAlgn="b"/>
                      <a:endParaRPr lang="en-US" sz="14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400" b="1" dirty="0">
                          <a:solidFill>
                            <a:srgbClr val="FF0000"/>
                          </a:solidFill>
                          <a:effectLst/>
                          <a:latin typeface="Arial" panose="020B0604020202020204" pitchFamily="34" charset="0"/>
                          <a:cs typeface="Arial" panose="020B0604020202020204" pitchFamily="34" charset="0"/>
                        </a:rPr>
                        <a:t>0.049</a:t>
                      </a:r>
                    </a:p>
                  </a:txBody>
                  <a:tcPr marL="19050" marR="19050" marT="12700" marB="12700" anchor="b"/>
                </a:tc>
                <a:tc>
                  <a:txBody>
                    <a:bodyPr/>
                    <a:lstStyle/>
                    <a:p>
                      <a:pPr algn="ctr" rtl="0" fontAlgn="b"/>
                      <a:endParaRPr lang="en-US" altLang="zh-TW" sz="1400" b="1" dirty="0">
                        <a:solidFill>
                          <a:srgbClr val="FF0000"/>
                        </a:solidFill>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4255842080"/>
                  </a:ext>
                </a:extLst>
              </a:tr>
              <a:tr h="306207">
                <a:tc>
                  <a:txBody>
                    <a:bodyPr/>
                    <a:lstStyle/>
                    <a:p>
                      <a:pPr algn="ctr" rtl="0" fontAlgn="b"/>
                      <a:r>
                        <a:rPr lang="en-US" sz="1400" dirty="0">
                          <a:effectLst/>
                          <a:latin typeface="Arial" panose="020B0604020202020204" pitchFamily="34" charset="0"/>
                          <a:cs typeface="Arial" panose="020B0604020202020204" pitchFamily="34" charset="0"/>
                        </a:rPr>
                        <a:t>Adj Within R square</a:t>
                      </a:r>
                    </a:p>
                  </a:txBody>
                  <a:tcPr marL="28575" marR="28575" marT="19050" marB="19050" anchor="b"/>
                </a:tc>
                <a:tc>
                  <a:txBody>
                    <a:bodyPr/>
                    <a:lstStyle/>
                    <a:p>
                      <a:pPr algn="ctr" rtl="0" fontAlgn="b"/>
                      <a:endParaRPr lang="en-US" sz="14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400" b="1" dirty="0">
                          <a:solidFill>
                            <a:srgbClr val="FF0000"/>
                          </a:solidFill>
                          <a:effectLst/>
                          <a:latin typeface="Arial" panose="020B0604020202020204" pitchFamily="34" charset="0"/>
                          <a:cs typeface="Arial" panose="020B0604020202020204" pitchFamily="34" charset="0"/>
                        </a:rPr>
                        <a:t>0.049</a:t>
                      </a:r>
                    </a:p>
                  </a:txBody>
                  <a:tcPr marL="19050" marR="19050" marT="12700" marB="12700" anchor="b"/>
                </a:tc>
                <a:tc>
                  <a:txBody>
                    <a:bodyPr/>
                    <a:lstStyle/>
                    <a:p>
                      <a:pPr algn="ctr" rtl="0" fontAlgn="b"/>
                      <a:endParaRPr lang="en-US" altLang="zh-TW" sz="1400" b="1" dirty="0">
                        <a:solidFill>
                          <a:srgbClr val="FF0000"/>
                        </a:solidFill>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987242928"/>
                  </a:ext>
                </a:extLst>
              </a:tr>
            </a:tbl>
          </a:graphicData>
        </a:graphic>
      </p:graphicFrame>
      <p:sp>
        <p:nvSpPr>
          <p:cNvPr id="3" name="TextBox 2">
            <a:extLst>
              <a:ext uri="{FF2B5EF4-FFF2-40B4-BE49-F238E27FC236}">
                <a16:creationId xmlns:a16="http://schemas.microsoft.com/office/drawing/2014/main" id="{7085FFB3-A84A-BF7F-78A4-D2B1F64950B2}"/>
              </a:ext>
            </a:extLst>
          </p:cNvPr>
          <p:cNvSpPr txBox="1"/>
          <p:nvPr/>
        </p:nvSpPr>
        <p:spPr>
          <a:xfrm>
            <a:off x="935595" y="4602024"/>
            <a:ext cx="6624737" cy="1938992"/>
          </a:xfrm>
          <a:prstGeom prst="rect">
            <a:avLst/>
          </a:prstGeom>
          <a:noFill/>
        </p:spPr>
        <p:txBody>
          <a:bodyPr wrap="square" rtlCol="0">
            <a:spAutoFit/>
          </a:bodyPr>
          <a:lstStyle/>
          <a:p>
            <a:pPr marL="285750" indent="-285750">
              <a:buFont typeface="Arial" panose="020B0604020202020204" pitchFamily="34" charset="0"/>
              <a:buChar char="•"/>
            </a:pPr>
            <a:r>
              <a:rPr lang="en-US" dirty="0"/>
              <a:t>FE models, </a:t>
            </a:r>
            <a:r>
              <a:rPr lang="en-US" b="1" dirty="0"/>
              <a:t>R square </a:t>
            </a:r>
            <a:r>
              <a:rPr lang="en-US" dirty="0"/>
              <a:t>reports the regression R square where model include  raw y and raw x were x include all  explanatory variables and all firm dummies.</a:t>
            </a:r>
          </a:p>
          <a:p>
            <a:pPr marL="285750" indent="-285750">
              <a:buFont typeface="Arial" panose="020B0604020202020204" pitchFamily="34" charset="0"/>
              <a:buChar char="•"/>
            </a:pPr>
            <a:r>
              <a:rPr lang="en-US" dirty="0"/>
              <a:t>FE models : </a:t>
            </a:r>
            <a:r>
              <a:rPr lang="en-US" b="1" dirty="0"/>
              <a:t>Within R squar</a:t>
            </a:r>
            <a:r>
              <a:rPr lang="en-US" dirty="0"/>
              <a:t>e is the R square from the regression of the de-entity-</a:t>
            </a:r>
            <a:r>
              <a:rPr lang="en-US" dirty="0" err="1"/>
              <a:t>meaned</a:t>
            </a:r>
            <a:r>
              <a:rPr lang="en-US" dirty="0"/>
              <a:t> (</a:t>
            </a:r>
            <a:r>
              <a:rPr lang="en-US" dirty="0" err="1"/>
              <a:t>i.e</a:t>
            </a:r>
            <a:r>
              <a:rPr lang="en-US" dirty="0"/>
              <a:t>, within transformation) of y and </a:t>
            </a:r>
          </a:p>
          <a:p>
            <a:r>
              <a:rPr lang="en-US" dirty="0"/>
              <a:t>     de-</a:t>
            </a:r>
            <a:r>
              <a:rPr lang="en-US" dirty="0" err="1"/>
              <a:t>meaned</a:t>
            </a:r>
            <a:r>
              <a:rPr lang="en-US" dirty="0"/>
              <a:t> x. </a:t>
            </a:r>
          </a:p>
          <a:p>
            <a:pPr marL="171450"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7927325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C5E1F-FF1E-46E6-1CBE-62F43578C582}"/>
            </a:ext>
          </a:extLst>
        </p:cNvPr>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755045C8-02D0-6789-278F-D7A69BCD3635}"/>
              </a:ext>
            </a:extLst>
          </p:cNvPr>
          <p:cNvSpPr>
            <a:spLocks noGrp="1"/>
          </p:cNvSpPr>
          <p:nvPr>
            <p:ph type="sldNum" sz="quarter" idx="12"/>
          </p:nvPr>
        </p:nvSpPr>
        <p:spPr/>
        <p:txBody>
          <a:bodyPr/>
          <a:lstStyle/>
          <a:p>
            <a:fld id="{5DEBDDE8-D559-47BF-A5D0-F85840D61AFD}" type="slidenum">
              <a:rPr lang="en-US" altLang="en-US" smtClean="0">
                <a:latin typeface="Garamond" pitchFamily="18" charset="0"/>
              </a:rPr>
              <a:pPr/>
              <a:t>19</a:t>
            </a:fld>
            <a:r>
              <a:rPr lang="en-US" altLang="en-US" dirty="0">
                <a:latin typeface="Garamond" pitchFamily="18" charset="0"/>
              </a:rPr>
              <a:t>/34</a:t>
            </a:r>
          </a:p>
        </p:txBody>
      </p:sp>
      <p:sp>
        <p:nvSpPr>
          <p:cNvPr id="8" name="Footer Placeholder 2">
            <a:extLst>
              <a:ext uri="{FF2B5EF4-FFF2-40B4-BE49-F238E27FC236}">
                <a16:creationId xmlns:a16="http://schemas.microsoft.com/office/drawing/2014/main" id="{B33D2F5C-C200-37E8-E995-CC16BB7087E1}"/>
              </a:ext>
            </a:extLst>
          </p:cNvPr>
          <p:cNvSpPr>
            <a:spLocks noGrp="1"/>
          </p:cNvSpPr>
          <p:nvPr>
            <p:ph type="ftr" sz="quarter" idx="11"/>
          </p:nvPr>
        </p:nvSpPr>
        <p:spPr>
          <a:xfrm>
            <a:off x="2123728" y="6492875"/>
            <a:ext cx="5040560" cy="365125"/>
          </a:xfrm>
        </p:spPr>
        <p:txBody>
          <a:bodyPr/>
          <a:lstStyle/>
          <a:p>
            <a:endParaRPr lang="en-CA" dirty="0"/>
          </a:p>
        </p:txBody>
      </p:sp>
      <p:sp>
        <p:nvSpPr>
          <p:cNvPr id="10" name="Rectangle 2">
            <a:extLst>
              <a:ext uri="{FF2B5EF4-FFF2-40B4-BE49-F238E27FC236}">
                <a16:creationId xmlns:a16="http://schemas.microsoft.com/office/drawing/2014/main" id="{DC39D46A-DF04-F32C-C196-BD6594CD5D85}"/>
              </a:ext>
            </a:extLst>
          </p:cNvPr>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Patent regression: PRL and DML</a:t>
            </a:r>
            <a:r>
              <a:rPr lang="zh-TW" altLang="en-US" sz="2800" b="1" dirty="0">
                <a:solidFill>
                  <a:srgbClr val="0070C0"/>
                </a:solidFill>
                <a:ea typeface="SimSun" pitchFamily="2" charset="-122"/>
              </a:rPr>
              <a:t> </a:t>
            </a:r>
            <a:r>
              <a:rPr lang="en-US" altLang="zh-TW" sz="2800" b="1" dirty="0">
                <a:solidFill>
                  <a:srgbClr val="0070C0"/>
                </a:solidFill>
                <a:ea typeface="SimSun" pitchFamily="2" charset="-122"/>
              </a:rPr>
              <a:t>results</a:t>
            </a:r>
            <a:endParaRPr lang="en-US" sz="2800" dirty="0">
              <a:solidFill>
                <a:srgbClr val="0070C0"/>
              </a:solidFill>
            </a:endParaRPr>
          </a:p>
        </p:txBody>
      </p:sp>
      <p:graphicFrame>
        <p:nvGraphicFramePr>
          <p:cNvPr id="9" name="Content Placeholder 3">
            <a:extLst>
              <a:ext uri="{FF2B5EF4-FFF2-40B4-BE49-F238E27FC236}">
                <a16:creationId xmlns:a16="http://schemas.microsoft.com/office/drawing/2014/main" id="{D700D376-A058-4343-621C-DC6357CC9804}"/>
              </a:ext>
            </a:extLst>
          </p:cNvPr>
          <p:cNvGraphicFramePr>
            <a:graphicFrameLocks noGrp="1"/>
          </p:cNvGraphicFramePr>
          <p:nvPr>
            <p:ph idx="1"/>
          </p:nvPr>
        </p:nvGraphicFramePr>
        <p:xfrm>
          <a:off x="776982" y="1090668"/>
          <a:ext cx="7683450" cy="2033395"/>
        </p:xfrm>
        <a:graphic>
          <a:graphicData uri="http://schemas.openxmlformats.org/drawingml/2006/table">
            <a:tbl>
              <a:tblPr>
                <a:tableStyleId>{5C22544A-7EE6-4342-B048-85BDC9FD1C3A}</a:tableStyleId>
              </a:tblPr>
              <a:tblGrid>
                <a:gridCol w="1769523">
                  <a:extLst>
                    <a:ext uri="{9D8B030D-6E8A-4147-A177-3AD203B41FA5}">
                      <a16:colId xmlns:a16="http://schemas.microsoft.com/office/drawing/2014/main" val="20000"/>
                    </a:ext>
                  </a:extLst>
                </a:gridCol>
                <a:gridCol w="1809471">
                  <a:extLst>
                    <a:ext uri="{9D8B030D-6E8A-4147-A177-3AD203B41FA5}">
                      <a16:colId xmlns:a16="http://schemas.microsoft.com/office/drawing/2014/main" val="423874130"/>
                    </a:ext>
                  </a:extLst>
                </a:gridCol>
                <a:gridCol w="2133147">
                  <a:extLst>
                    <a:ext uri="{9D8B030D-6E8A-4147-A177-3AD203B41FA5}">
                      <a16:colId xmlns:a16="http://schemas.microsoft.com/office/drawing/2014/main" val="20001"/>
                    </a:ext>
                  </a:extLst>
                </a:gridCol>
                <a:gridCol w="1971309">
                  <a:extLst>
                    <a:ext uri="{9D8B030D-6E8A-4147-A177-3AD203B41FA5}">
                      <a16:colId xmlns:a16="http://schemas.microsoft.com/office/drawing/2014/main" val="20003"/>
                    </a:ext>
                  </a:extLst>
                </a:gridCol>
              </a:tblGrid>
              <a:tr h="256957">
                <a:tc gridSpan="4">
                  <a:txBody>
                    <a:bodyPr/>
                    <a:lstStyle/>
                    <a:p>
                      <a:pPr algn="l"/>
                      <a:r>
                        <a:rPr lang="en-US" sz="1600" b="1" u="none" dirty="0">
                          <a:solidFill>
                            <a:schemeClr val="tx1"/>
                          </a:solidFill>
                          <a:latin typeface="Arial" panose="020B0604020202020204" pitchFamily="34" charset="0"/>
                          <a:cs typeface="Arial" panose="020B0604020202020204" pitchFamily="34" charset="0"/>
                        </a:rPr>
                        <a:t>PRL</a:t>
                      </a:r>
                    </a:p>
                  </a:txBody>
                  <a:tcPr marL="68580" marR="68580" marT="0" marB="0" anchor="b">
                    <a:solidFill>
                      <a:schemeClr val="bg1"/>
                    </a:solidFill>
                  </a:tcPr>
                </a:tc>
                <a:tc hMerge="1">
                  <a:txBody>
                    <a:bodyPr/>
                    <a:lstStyle/>
                    <a:p>
                      <a:endParaRPr lang="en-US"/>
                    </a:p>
                  </a:txBody>
                  <a:tcPr/>
                </a:tc>
                <a:tc hMerge="1">
                  <a:txBody>
                    <a:bodyPr/>
                    <a:lstStyle/>
                    <a:p>
                      <a:pPr algn="ctr"/>
                      <a:endParaRPr lang="en-US" sz="1200" b="1" u="none" dirty="0">
                        <a:solidFill>
                          <a:schemeClr val="bg1"/>
                        </a:solidFill>
                        <a:latin typeface="Arial" panose="020B0604020202020204" pitchFamily="34" charset="0"/>
                        <a:cs typeface="Arial" panose="020B0604020202020204" pitchFamily="34" charset="0"/>
                      </a:endParaRPr>
                    </a:p>
                  </a:txBody>
                  <a:tcPr marL="28575" marR="28575" marT="19050" marB="19050" anchor="b">
                    <a:solidFill>
                      <a:schemeClr val="tx2">
                        <a:lumMod val="60000"/>
                        <a:lumOff val="40000"/>
                      </a:schemeClr>
                    </a:solidFill>
                  </a:tcPr>
                </a:tc>
                <a:tc hMerge="1">
                  <a:txBody>
                    <a:bodyPr/>
                    <a:lstStyle/>
                    <a:p>
                      <a:endParaRPr lang="en-US" dirty="0"/>
                    </a:p>
                  </a:txBody>
                  <a:tcPr marL="28575" marR="28575" marT="19050" marB="19050" anchor="b"/>
                </a:tc>
                <a:extLst>
                  <a:ext uri="{0D108BD9-81ED-4DB2-BD59-A6C34878D82A}">
                    <a16:rowId xmlns:a16="http://schemas.microsoft.com/office/drawing/2014/main" val="10000"/>
                  </a:ext>
                </a:extLst>
              </a:tr>
              <a:tr h="453957">
                <a:tc>
                  <a:txBody>
                    <a:bodyPr/>
                    <a:lstStyle/>
                    <a:p>
                      <a:pPr marL="0" marR="0">
                        <a:spcBef>
                          <a:spcPts val="0"/>
                        </a:spcBef>
                        <a:spcAft>
                          <a:spcPts val="0"/>
                        </a:spcAft>
                      </a:pPr>
                      <a:endParaRPr lang="en-US" sz="1200" kern="100" dirty="0">
                        <a:effectLst/>
                        <a:latin typeface="Arial" panose="020B0604020202020204" pitchFamily="34" charset="0"/>
                        <a:ea typeface="SimSun"/>
                        <a:cs typeface="Arial" panose="020B0604020202020204" pitchFamily="34" charset="0"/>
                      </a:endParaRPr>
                    </a:p>
                  </a:txBody>
                  <a:tcPr marL="68580" marR="68580" marT="0" marB="0" anchor="b"/>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OLS</a:t>
                      </a:r>
                    </a:p>
                    <a:p>
                      <a:pPr algn="ctr" rtl="0" fontAlgn="b"/>
                      <a:r>
                        <a:rPr lang="en-US" altLang="zh-TW" sz="1100" b="1" dirty="0">
                          <a:solidFill>
                            <a:schemeClr val="bg1"/>
                          </a:solidFill>
                          <a:effectLst/>
                          <a:latin typeface="Arial" panose="020B0604020202020204" pitchFamily="34" charset="0"/>
                          <a:cs typeface="Arial" panose="020B0604020202020204" pitchFamily="34" charset="0"/>
                        </a:rPr>
                        <a:t>(Year Dummies Only)</a:t>
                      </a:r>
                    </a:p>
                  </a:txBody>
                  <a:tcPr marL="19050" marR="19050" marT="12700" marB="12700" anchor="ctr">
                    <a:solidFill>
                      <a:schemeClr val="accent1"/>
                    </a:solidFill>
                  </a:tcPr>
                </a:tc>
                <a:tc>
                  <a:txBody>
                    <a:bodyPr/>
                    <a:lstStyle/>
                    <a:p>
                      <a:pPr algn="ctr" rtl="0" fontAlgn="b"/>
                      <a:r>
                        <a:rPr lang="en-US" altLang="zh-TW" sz="1200" b="1" dirty="0">
                          <a:solidFill>
                            <a:srgbClr val="FFFF00"/>
                          </a:solidFill>
                          <a:effectLst/>
                          <a:latin typeface="Arial" panose="020B0604020202020204" pitchFamily="34" charset="0"/>
                          <a:cs typeface="Arial" panose="020B0604020202020204" pitchFamily="34" charset="0"/>
                        </a:rPr>
                        <a:t>PRL</a:t>
                      </a:r>
                      <a:endParaRPr lang="en-US" altLang="zh-TW" sz="1200" b="1" dirty="0">
                        <a:solidFill>
                          <a:schemeClr val="bg1"/>
                        </a:solidFill>
                        <a:effectLst/>
                        <a:latin typeface="Arial" panose="020B0604020202020204" pitchFamily="34" charset="0"/>
                        <a:cs typeface="Arial" panose="020B0604020202020204" pitchFamily="34" charset="0"/>
                      </a:endParaRPr>
                    </a:p>
                    <a:p>
                      <a:pPr algn="ctr" rtl="0" fontAlgn="b"/>
                      <a:r>
                        <a:rPr lang="en-US" altLang="zh-TW" sz="1100" b="1" dirty="0">
                          <a:solidFill>
                            <a:schemeClr val="bg1"/>
                          </a:solidFill>
                          <a:effectLst/>
                          <a:latin typeface="Arial" panose="020B0604020202020204" pitchFamily="34" charset="0"/>
                          <a:cs typeface="Arial" panose="020B0604020202020204" pitchFamily="34" charset="0"/>
                        </a:rPr>
                        <a:t>(Firm and Year Dummies)</a:t>
                      </a:r>
                    </a:p>
                  </a:txBody>
                  <a:tcPr marL="28575" marR="28575" marT="19050" marB="19050" anchor="b">
                    <a:solidFill>
                      <a:schemeClr val="accent1"/>
                    </a:solidFill>
                  </a:tcPr>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Fixed Effects</a:t>
                      </a:r>
                    </a:p>
                    <a:p>
                      <a:pPr algn="l" rtl="0" fontAlgn="b"/>
                      <a:r>
                        <a:rPr lang="en-US" altLang="zh-TW" sz="1100" b="1" dirty="0">
                          <a:solidFill>
                            <a:schemeClr val="bg1"/>
                          </a:solidFill>
                          <a:effectLst/>
                          <a:latin typeface="Arial" panose="020B0604020202020204" pitchFamily="34" charset="0"/>
                          <a:cs typeface="Arial" panose="020B0604020202020204" pitchFamily="34" charset="0"/>
                        </a:rPr>
                        <a:t>(All Firm and Year Dummies)</a:t>
                      </a:r>
                    </a:p>
                  </a:txBody>
                  <a:tcPr marL="28575" marR="28575" marT="19050" marB="19050" anchor="b">
                    <a:solidFill>
                      <a:schemeClr val="accent1"/>
                    </a:solidFill>
                  </a:tcPr>
                </a:tc>
                <a:extLst>
                  <a:ext uri="{0D108BD9-81ED-4DB2-BD59-A6C34878D82A}">
                    <a16:rowId xmlns:a16="http://schemas.microsoft.com/office/drawing/2014/main" val="10001"/>
                  </a:ext>
                </a:extLst>
              </a:tr>
              <a:tr h="306207">
                <a:tc>
                  <a:txBody>
                    <a:bodyPr/>
                    <a:lstStyle/>
                    <a:p>
                      <a:pPr algn="ctr" rtl="0" fontAlgn="b"/>
                      <a:r>
                        <a:rPr lang="en-US" sz="1200" b="1" dirty="0">
                          <a:solidFill>
                            <a:schemeClr val="bg1"/>
                          </a:solidFill>
                          <a:effectLst/>
                          <a:latin typeface="Arial" panose="020B0604020202020204" pitchFamily="34" charset="0"/>
                          <a:cs typeface="Arial" panose="020B0604020202020204" pitchFamily="34" charset="0"/>
                        </a:rPr>
                        <a:t>R&amp;D/Asset</a:t>
                      </a:r>
                    </a:p>
                  </a:txBody>
                  <a:tcPr marL="28575" marR="28575" marT="19050" marB="19050" anchor="b">
                    <a:solidFill>
                      <a:schemeClr val="accent1"/>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0.593***</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0.199***</a:t>
                      </a:r>
                    </a:p>
                  </a:txBody>
                  <a:tcPr marL="19050" marR="19050" marT="12700" marB="12700" anchor="b"/>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0.041</a:t>
                      </a:r>
                    </a:p>
                  </a:txBody>
                  <a:tcPr marL="19050" marR="19050" marT="12700" marB="12700" anchor="b"/>
                </a:tc>
                <a:extLst>
                  <a:ext uri="{0D108BD9-81ED-4DB2-BD59-A6C34878D82A}">
                    <a16:rowId xmlns:a16="http://schemas.microsoft.com/office/drawing/2014/main" val="10002"/>
                  </a:ext>
                </a:extLst>
              </a:tr>
              <a:tr h="306207">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(0.042)</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(0.018)</a:t>
                      </a:r>
                    </a:p>
                  </a:txBody>
                  <a:tcPr marL="19050" marR="19050" marT="12700" marB="12700" anchor="b"/>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(0.028)</a:t>
                      </a:r>
                    </a:p>
                  </a:txBody>
                  <a:tcPr marL="19050" marR="19050" marT="12700" marB="12700" anchor="b"/>
                </a:tc>
                <a:extLst>
                  <a:ext uri="{0D108BD9-81ED-4DB2-BD59-A6C34878D82A}">
                    <a16:rowId xmlns:a16="http://schemas.microsoft.com/office/drawing/2014/main" val="10003"/>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11,570</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737613278"/>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selected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1,241</a:t>
                      </a:r>
                    </a:p>
                    <a:p>
                      <a:pPr algn="ctr" rtl="0" fontAlgn="b"/>
                      <a:r>
                        <a:rPr lang="en-US" altLang="zh-TW" sz="1200" dirty="0">
                          <a:effectLst/>
                          <a:latin typeface="Arial" panose="020B0604020202020204" pitchFamily="34" charset="0"/>
                          <a:cs typeface="Arial" panose="020B0604020202020204" pitchFamily="34" charset="0"/>
                        </a:rPr>
                        <a:t>(10.73%)</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564997931"/>
                  </a:ext>
                </a:extLst>
              </a:tr>
            </a:tbl>
          </a:graphicData>
        </a:graphic>
      </p:graphicFrame>
      <p:sp>
        <p:nvSpPr>
          <p:cNvPr id="12" name="矩形 10">
            <a:extLst>
              <a:ext uri="{FF2B5EF4-FFF2-40B4-BE49-F238E27FC236}">
                <a16:creationId xmlns:a16="http://schemas.microsoft.com/office/drawing/2014/main" id="{42226BAB-6BEB-02E8-0415-F4AC54D2D923}"/>
              </a:ext>
            </a:extLst>
          </p:cNvPr>
          <p:cNvSpPr/>
          <p:nvPr/>
        </p:nvSpPr>
        <p:spPr>
          <a:xfrm>
            <a:off x="4355977" y="1352888"/>
            <a:ext cx="2160240" cy="1771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Table 4">
            <a:extLst>
              <a:ext uri="{FF2B5EF4-FFF2-40B4-BE49-F238E27FC236}">
                <a16:creationId xmlns:a16="http://schemas.microsoft.com/office/drawing/2014/main" id="{AE2D06F0-7244-74D2-7998-01AB221FA319}"/>
              </a:ext>
            </a:extLst>
          </p:cNvPr>
          <p:cNvGraphicFramePr>
            <a:graphicFrameLocks noGrp="1"/>
          </p:cNvGraphicFramePr>
          <p:nvPr/>
        </p:nvGraphicFramePr>
        <p:xfrm>
          <a:off x="776982" y="3655247"/>
          <a:ext cx="7683450" cy="2033395"/>
        </p:xfrm>
        <a:graphic>
          <a:graphicData uri="http://schemas.openxmlformats.org/drawingml/2006/table">
            <a:tbl>
              <a:tblPr>
                <a:tableStyleId>{5C22544A-7EE6-4342-B048-85BDC9FD1C3A}</a:tableStyleId>
              </a:tblPr>
              <a:tblGrid>
                <a:gridCol w="1769523">
                  <a:extLst>
                    <a:ext uri="{9D8B030D-6E8A-4147-A177-3AD203B41FA5}">
                      <a16:colId xmlns:a16="http://schemas.microsoft.com/office/drawing/2014/main" val="1376632799"/>
                    </a:ext>
                  </a:extLst>
                </a:gridCol>
                <a:gridCol w="1809471">
                  <a:extLst>
                    <a:ext uri="{9D8B030D-6E8A-4147-A177-3AD203B41FA5}">
                      <a16:colId xmlns:a16="http://schemas.microsoft.com/office/drawing/2014/main" val="3256280581"/>
                    </a:ext>
                  </a:extLst>
                </a:gridCol>
                <a:gridCol w="2133147">
                  <a:extLst>
                    <a:ext uri="{9D8B030D-6E8A-4147-A177-3AD203B41FA5}">
                      <a16:colId xmlns:a16="http://schemas.microsoft.com/office/drawing/2014/main" val="3926881038"/>
                    </a:ext>
                  </a:extLst>
                </a:gridCol>
                <a:gridCol w="1971309">
                  <a:extLst>
                    <a:ext uri="{9D8B030D-6E8A-4147-A177-3AD203B41FA5}">
                      <a16:colId xmlns:a16="http://schemas.microsoft.com/office/drawing/2014/main" val="4109950219"/>
                    </a:ext>
                  </a:extLst>
                </a:gridCol>
              </a:tblGrid>
              <a:tr h="256957">
                <a:tc gridSpan="4">
                  <a:txBody>
                    <a:bodyPr/>
                    <a:lstStyle/>
                    <a:p>
                      <a:pPr algn="l"/>
                      <a:r>
                        <a:rPr lang="en-US" sz="1600" b="1" u="none" dirty="0">
                          <a:solidFill>
                            <a:schemeClr val="tx1"/>
                          </a:solidFill>
                          <a:latin typeface="Arial" panose="020B0604020202020204" pitchFamily="34" charset="0"/>
                          <a:cs typeface="Arial" panose="020B0604020202020204" pitchFamily="34" charset="0"/>
                        </a:rPr>
                        <a:t>DML</a:t>
                      </a:r>
                    </a:p>
                  </a:txBody>
                  <a:tcPr marL="68580" marR="68580" marT="0" marB="0" anchor="b">
                    <a:solidFill>
                      <a:schemeClr val="bg1"/>
                    </a:solidFill>
                  </a:tcPr>
                </a:tc>
                <a:tc hMerge="1">
                  <a:txBody>
                    <a:bodyPr/>
                    <a:lstStyle/>
                    <a:p>
                      <a:endParaRPr lang="en-US"/>
                    </a:p>
                  </a:txBody>
                  <a:tcPr/>
                </a:tc>
                <a:tc hMerge="1">
                  <a:txBody>
                    <a:bodyPr/>
                    <a:lstStyle/>
                    <a:p>
                      <a:pPr algn="ctr"/>
                      <a:endParaRPr lang="en-US" sz="1200" b="1" u="none" dirty="0">
                        <a:solidFill>
                          <a:schemeClr val="bg1"/>
                        </a:solidFill>
                        <a:latin typeface="Arial" panose="020B0604020202020204" pitchFamily="34" charset="0"/>
                        <a:cs typeface="Arial" panose="020B0604020202020204" pitchFamily="34" charset="0"/>
                      </a:endParaRPr>
                    </a:p>
                  </a:txBody>
                  <a:tcPr marL="28575" marR="28575" marT="19050" marB="19050" anchor="b">
                    <a:solidFill>
                      <a:schemeClr val="tx2">
                        <a:lumMod val="60000"/>
                        <a:lumOff val="40000"/>
                      </a:schemeClr>
                    </a:solidFill>
                  </a:tcPr>
                </a:tc>
                <a:tc hMerge="1">
                  <a:txBody>
                    <a:bodyPr/>
                    <a:lstStyle/>
                    <a:p>
                      <a:endParaRPr lang="en-US" dirty="0"/>
                    </a:p>
                  </a:txBody>
                  <a:tcPr marL="28575" marR="28575" marT="19050" marB="19050" anchor="b"/>
                </a:tc>
                <a:extLst>
                  <a:ext uri="{0D108BD9-81ED-4DB2-BD59-A6C34878D82A}">
                    <a16:rowId xmlns:a16="http://schemas.microsoft.com/office/drawing/2014/main" val="3764027589"/>
                  </a:ext>
                </a:extLst>
              </a:tr>
              <a:tr h="453957">
                <a:tc>
                  <a:txBody>
                    <a:bodyPr/>
                    <a:lstStyle/>
                    <a:p>
                      <a:pPr marL="0" marR="0">
                        <a:spcBef>
                          <a:spcPts val="0"/>
                        </a:spcBef>
                        <a:spcAft>
                          <a:spcPts val="0"/>
                        </a:spcAft>
                      </a:pPr>
                      <a:endParaRPr lang="en-US" sz="1200" kern="100" dirty="0">
                        <a:effectLst/>
                        <a:latin typeface="Arial" panose="020B0604020202020204" pitchFamily="34" charset="0"/>
                        <a:ea typeface="SimSun"/>
                        <a:cs typeface="Arial" panose="020B0604020202020204" pitchFamily="34" charset="0"/>
                      </a:endParaRPr>
                    </a:p>
                  </a:txBody>
                  <a:tcPr marL="68580" marR="68580" marT="0" marB="0" anchor="b"/>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OLS</a:t>
                      </a:r>
                    </a:p>
                    <a:p>
                      <a:pPr algn="ctr" rtl="0" fontAlgn="b"/>
                      <a:r>
                        <a:rPr lang="en-US" altLang="zh-TW" sz="1100" b="1" dirty="0">
                          <a:solidFill>
                            <a:schemeClr val="bg1"/>
                          </a:solidFill>
                          <a:effectLst/>
                          <a:latin typeface="Arial" panose="020B0604020202020204" pitchFamily="34" charset="0"/>
                          <a:cs typeface="Arial" panose="020B0604020202020204" pitchFamily="34" charset="0"/>
                        </a:rPr>
                        <a:t>(Year Dummies Only)</a:t>
                      </a:r>
                    </a:p>
                  </a:txBody>
                  <a:tcPr marL="19050" marR="19050" marT="12700" marB="12700" anchor="ctr">
                    <a:solidFill>
                      <a:schemeClr val="accent1"/>
                    </a:solidFill>
                  </a:tcPr>
                </a:tc>
                <a:tc>
                  <a:txBody>
                    <a:bodyPr/>
                    <a:lstStyle/>
                    <a:p>
                      <a:pPr algn="ctr" rtl="0" fontAlgn="b"/>
                      <a:r>
                        <a:rPr lang="en-US" altLang="zh-TW" sz="1200" b="1" dirty="0">
                          <a:solidFill>
                            <a:srgbClr val="FFFF00"/>
                          </a:solidFill>
                          <a:effectLst/>
                          <a:latin typeface="Arial" panose="020B0604020202020204" pitchFamily="34" charset="0"/>
                          <a:cs typeface="Arial" panose="020B0604020202020204" pitchFamily="34" charset="0"/>
                        </a:rPr>
                        <a:t>DML</a:t>
                      </a:r>
                      <a:endParaRPr lang="en-US" altLang="zh-TW" sz="1200" b="1" dirty="0">
                        <a:solidFill>
                          <a:schemeClr val="bg1"/>
                        </a:solidFill>
                        <a:effectLst/>
                        <a:latin typeface="Arial" panose="020B0604020202020204" pitchFamily="34" charset="0"/>
                        <a:cs typeface="Arial" panose="020B0604020202020204" pitchFamily="34" charset="0"/>
                      </a:endParaRPr>
                    </a:p>
                    <a:p>
                      <a:pPr algn="ctr" rtl="0" fontAlgn="b"/>
                      <a:r>
                        <a:rPr lang="en-US" altLang="zh-TW" sz="1100" b="1" dirty="0">
                          <a:solidFill>
                            <a:schemeClr val="bg1"/>
                          </a:solidFill>
                          <a:effectLst/>
                          <a:latin typeface="Arial" panose="020B0604020202020204" pitchFamily="34" charset="0"/>
                          <a:cs typeface="Arial" panose="020B0604020202020204" pitchFamily="34" charset="0"/>
                        </a:rPr>
                        <a:t>(Firm and Year Dummies)</a:t>
                      </a:r>
                    </a:p>
                  </a:txBody>
                  <a:tcPr marL="28575" marR="28575" marT="19050" marB="19050" anchor="b">
                    <a:solidFill>
                      <a:schemeClr val="accent1"/>
                    </a:solidFill>
                  </a:tcPr>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Fixed Effects</a:t>
                      </a:r>
                    </a:p>
                    <a:p>
                      <a:pPr algn="l" rtl="0" fontAlgn="b"/>
                      <a:r>
                        <a:rPr lang="en-US" altLang="zh-TW" sz="1100" b="1" dirty="0">
                          <a:solidFill>
                            <a:schemeClr val="bg1"/>
                          </a:solidFill>
                          <a:effectLst/>
                          <a:latin typeface="Arial" panose="020B0604020202020204" pitchFamily="34" charset="0"/>
                          <a:cs typeface="Arial" panose="020B0604020202020204" pitchFamily="34" charset="0"/>
                        </a:rPr>
                        <a:t>(All Firm and Year Dummies)</a:t>
                      </a:r>
                    </a:p>
                  </a:txBody>
                  <a:tcPr marL="28575" marR="28575" marT="19050" marB="19050" anchor="b">
                    <a:solidFill>
                      <a:schemeClr val="accent1"/>
                    </a:solidFill>
                  </a:tcPr>
                </a:tc>
                <a:extLst>
                  <a:ext uri="{0D108BD9-81ED-4DB2-BD59-A6C34878D82A}">
                    <a16:rowId xmlns:a16="http://schemas.microsoft.com/office/drawing/2014/main" val="1257676964"/>
                  </a:ext>
                </a:extLst>
              </a:tr>
              <a:tr h="306207">
                <a:tc>
                  <a:txBody>
                    <a:bodyPr/>
                    <a:lstStyle/>
                    <a:p>
                      <a:pPr algn="ctr" rtl="0" fontAlgn="b"/>
                      <a:r>
                        <a:rPr lang="en-US" sz="1200" b="1" dirty="0">
                          <a:solidFill>
                            <a:schemeClr val="bg1"/>
                          </a:solidFill>
                          <a:effectLst/>
                          <a:latin typeface="Arial" panose="020B0604020202020204" pitchFamily="34" charset="0"/>
                          <a:cs typeface="Arial" panose="020B0604020202020204" pitchFamily="34" charset="0"/>
                        </a:rPr>
                        <a:t>R&amp;D/Asset</a:t>
                      </a:r>
                    </a:p>
                  </a:txBody>
                  <a:tcPr marL="28575" marR="28575" marT="19050" marB="19050" anchor="b">
                    <a:solidFill>
                      <a:schemeClr val="accent1"/>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0.593***</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0.213***</a:t>
                      </a:r>
                    </a:p>
                  </a:txBody>
                  <a:tcPr marL="19050" marR="19050" marT="12700" marB="12700" anchor="b"/>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0.041</a:t>
                      </a:r>
                    </a:p>
                  </a:txBody>
                  <a:tcPr marL="19050" marR="19050" marT="12700" marB="12700" anchor="b"/>
                </a:tc>
                <a:extLst>
                  <a:ext uri="{0D108BD9-81ED-4DB2-BD59-A6C34878D82A}">
                    <a16:rowId xmlns:a16="http://schemas.microsoft.com/office/drawing/2014/main" val="557844810"/>
                  </a:ext>
                </a:extLst>
              </a:tr>
              <a:tr h="306207">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(0.042)</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(0.014)</a:t>
                      </a:r>
                    </a:p>
                  </a:txBody>
                  <a:tcPr marL="19050" marR="19050" marT="12700" marB="12700" anchor="b"/>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(0.028)</a:t>
                      </a:r>
                    </a:p>
                  </a:txBody>
                  <a:tcPr marL="19050" marR="19050" marT="12700" marB="12700" anchor="b"/>
                </a:tc>
                <a:extLst>
                  <a:ext uri="{0D108BD9-81ED-4DB2-BD59-A6C34878D82A}">
                    <a16:rowId xmlns:a16="http://schemas.microsoft.com/office/drawing/2014/main" val="379800828"/>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1,1570</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4036441844"/>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selected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1,737</a:t>
                      </a:r>
                    </a:p>
                    <a:p>
                      <a:pPr algn="ctr" rtl="0" fontAlgn="b"/>
                      <a:r>
                        <a:rPr lang="en-US" altLang="zh-TW" sz="1200" dirty="0">
                          <a:effectLst/>
                          <a:latin typeface="Arial" panose="020B0604020202020204" pitchFamily="34" charset="0"/>
                          <a:cs typeface="Arial" panose="020B0604020202020204" pitchFamily="34" charset="0"/>
                        </a:rPr>
                        <a:t>(15.01%)</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736146726"/>
                  </a:ext>
                </a:extLst>
              </a:tr>
            </a:tbl>
          </a:graphicData>
        </a:graphic>
      </p:graphicFrame>
      <p:sp>
        <p:nvSpPr>
          <p:cNvPr id="15" name="矩形 10">
            <a:extLst>
              <a:ext uri="{FF2B5EF4-FFF2-40B4-BE49-F238E27FC236}">
                <a16:creationId xmlns:a16="http://schemas.microsoft.com/office/drawing/2014/main" id="{9A403962-716F-922E-167F-67F5726D62DD}"/>
              </a:ext>
            </a:extLst>
          </p:cNvPr>
          <p:cNvSpPr/>
          <p:nvPr/>
        </p:nvSpPr>
        <p:spPr>
          <a:xfrm>
            <a:off x="4355977" y="3936327"/>
            <a:ext cx="2160240" cy="175231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00477617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sz="2800" b="1" dirty="0">
                <a:solidFill>
                  <a:srgbClr val="0070C0"/>
                </a:solidFill>
              </a:rPr>
              <a:t>The prevailing use of firm fixed effects</a:t>
            </a:r>
          </a:p>
        </p:txBody>
      </p:sp>
      <p:sp>
        <p:nvSpPr>
          <p:cNvPr id="195587" name="Rectangle 3"/>
          <p:cNvSpPr>
            <a:spLocks noGrp="1" noChangeArrowheads="1"/>
          </p:cNvSpPr>
          <p:nvPr>
            <p:ph idx="1"/>
          </p:nvPr>
        </p:nvSpPr>
        <p:spPr>
          <a:xfrm>
            <a:off x="457200" y="980728"/>
            <a:ext cx="8229600" cy="5520106"/>
          </a:xfrm>
        </p:spPr>
        <p:txBody>
          <a:bodyPr vert="horz" lIns="91440" tIns="45720" rIns="91440" bIns="45720" rtlCol="0" anchor="t">
            <a:noAutofit/>
          </a:bodyPr>
          <a:lstStyle/>
          <a:p>
            <a:pPr>
              <a:lnSpc>
                <a:spcPct val="114000"/>
              </a:lnSpc>
              <a:spcBef>
                <a:spcPts val="600"/>
              </a:spcBef>
            </a:pPr>
            <a:r>
              <a:rPr lang="en-US" altLang="zh-TW" sz="1800" dirty="0"/>
              <a:t>A common practice in economics, finance, and accounting studies:</a:t>
            </a:r>
            <a:r>
              <a:rPr lang="zh-TW" altLang="en-US" sz="1800" dirty="0"/>
              <a:t> </a:t>
            </a:r>
            <a:r>
              <a:rPr lang="en-US" altLang="zh-TW" sz="1800" dirty="0">
                <a:solidFill>
                  <a:srgbClr val="0070C0"/>
                </a:solidFill>
              </a:rPr>
              <a:t>firm fixed effects in regression models</a:t>
            </a:r>
            <a:r>
              <a:rPr lang="en-US" altLang="zh-TW" sz="1800" dirty="0"/>
              <a:t>.</a:t>
            </a:r>
          </a:p>
          <a:p>
            <a:pPr>
              <a:lnSpc>
                <a:spcPct val="114000"/>
              </a:lnSpc>
              <a:spcBef>
                <a:spcPts val="600"/>
              </a:spcBef>
            </a:pPr>
            <a:r>
              <a:rPr lang="en-US" altLang="zh-TW" sz="1800" dirty="0"/>
              <a:t>FE</a:t>
            </a:r>
            <a:r>
              <a:rPr lang="zh-TW" altLang="en-US" sz="1800" dirty="0"/>
              <a:t> </a:t>
            </a:r>
            <a:r>
              <a:rPr lang="en-US" altLang="zh-TW" sz="1800" dirty="0"/>
              <a:t>regression absorbs the influences of individual-specific, unobservable, and time-invariant effects.</a:t>
            </a:r>
          </a:p>
          <a:p>
            <a:pPr>
              <a:lnSpc>
                <a:spcPct val="114000"/>
              </a:lnSpc>
              <a:spcBef>
                <a:spcPts val="600"/>
              </a:spcBef>
            </a:pPr>
            <a:r>
              <a:rPr lang="en-US" altLang="zh-TW" sz="1800" dirty="0"/>
              <a:t>We argue that, without theoretical modeling or appropriate econometric designs, prevailing use of fixed effects may	</a:t>
            </a:r>
          </a:p>
          <a:p>
            <a:pPr lvl="1">
              <a:lnSpc>
                <a:spcPct val="114000"/>
              </a:lnSpc>
              <a:spcBef>
                <a:spcPts val="600"/>
              </a:spcBef>
            </a:pPr>
            <a:r>
              <a:rPr lang="en-US" altLang="zh-TW" sz="1800" dirty="0"/>
              <a:t>failing to identify the effect of the </a:t>
            </a:r>
            <a:r>
              <a:rPr lang="en-US" altLang="zh-TW" sz="1800" u="sng" dirty="0"/>
              <a:t>persistent</a:t>
            </a:r>
            <a:r>
              <a:rPr lang="en-US" altLang="zh-TW" sz="1800" dirty="0"/>
              <a:t> variable of interest. </a:t>
            </a:r>
          </a:p>
          <a:p>
            <a:pPr>
              <a:lnSpc>
                <a:spcPct val="114000"/>
              </a:lnSpc>
              <a:spcBef>
                <a:spcPts val="600"/>
              </a:spcBef>
            </a:pPr>
            <a:r>
              <a:rPr lang="en-US" altLang="zh-TW" sz="1800" dirty="0"/>
              <a:t>The R&amp;D-patent relation is perhaps the most intuitive relation in economics.</a:t>
            </a:r>
          </a:p>
          <a:p>
            <a:pPr lvl="1">
              <a:lnSpc>
                <a:spcPct val="114000"/>
              </a:lnSpc>
              <a:spcBef>
                <a:spcPts val="600"/>
              </a:spcBef>
            </a:pPr>
            <a:r>
              <a:rPr lang="en-US" altLang="zh-TW" sz="1800" dirty="0">
                <a:solidFill>
                  <a:srgbClr val="0070C0"/>
                </a:solidFill>
              </a:rPr>
              <a:t>More R&amp;D input, more patent output  </a:t>
            </a:r>
          </a:p>
          <a:p>
            <a:pPr lvl="1"/>
            <a:r>
              <a:rPr lang="en-US" altLang="zh-TW" sz="1800" dirty="0"/>
              <a:t>We conduct a comprehensive literature </a:t>
            </a:r>
            <a:r>
              <a:rPr lang="en-US" altLang="zh-TW" sz="1800" dirty="0">
                <a:latin typeface="Arial"/>
                <a:cs typeface="Arial"/>
              </a:rPr>
              <a:t>from 200+ papers based on </a:t>
            </a:r>
            <a:r>
              <a:rPr lang="en-HK" sz="1800" dirty="0">
                <a:latin typeface="Arial"/>
                <a:cs typeface="Arial"/>
              </a:rPr>
              <a:t>the survey papers of </a:t>
            </a:r>
            <a:r>
              <a:rPr lang="en-HK" sz="1800" dirty="0" err="1">
                <a:latin typeface="Arial"/>
                <a:cs typeface="Arial"/>
              </a:rPr>
              <a:t>Ederer</a:t>
            </a:r>
            <a:r>
              <a:rPr lang="en-HK" sz="1800" dirty="0">
                <a:latin typeface="Arial"/>
                <a:cs typeface="Arial"/>
              </a:rPr>
              <a:t> and </a:t>
            </a:r>
            <a:r>
              <a:rPr lang="en-HK" sz="1800" dirty="0" err="1">
                <a:latin typeface="Arial"/>
                <a:cs typeface="Arial"/>
              </a:rPr>
              <a:t>Manso</a:t>
            </a:r>
            <a:r>
              <a:rPr lang="en-HK" sz="1800" dirty="0">
                <a:latin typeface="Arial"/>
                <a:cs typeface="Arial"/>
              </a:rPr>
              <a:t> (2011), He and Tian (2018), </a:t>
            </a:r>
            <a:r>
              <a:rPr lang="en-US" altLang="zh-TW" sz="1800" dirty="0"/>
              <a:t>Lerner and </a:t>
            </a:r>
            <a:r>
              <a:rPr lang="en-US" altLang="zh-TW" sz="1800" dirty="0" err="1"/>
              <a:t>Seru</a:t>
            </a:r>
            <a:r>
              <a:rPr lang="en-US" altLang="zh-TW" sz="1800" dirty="0"/>
              <a:t> (2022) </a:t>
            </a:r>
            <a:r>
              <a:rPr lang="en-HK" sz="1800" dirty="0">
                <a:latin typeface="Arial"/>
                <a:cs typeface="Arial"/>
              </a:rPr>
              <a:t>and author’s reading list. </a:t>
            </a:r>
            <a:endParaRPr lang="en-US" altLang="zh-TW" sz="1800" dirty="0"/>
          </a:p>
          <a:p>
            <a:pPr lvl="1"/>
            <a:r>
              <a:rPr lang="en-US" altLang="zh-TW" sz="1800" dirty="0"/>
              <a:t>Statistics suggests that </a:t>
            </a:r>
            <a:r>
              <a:rPr lang="en-US" altLang="zh-TW" sz="1800" dirty="0">
                <a:solidFill>
                  <a:srgbClr val="0070C0"/>
                </a:solidFill>
              </a:rPr>
              <a:t>40% to 50% </a:t>
            </a:r>
            <a:r>
              <a:rPr lang="en-US" altLang="zh-TW" sz="1800" dirty="0"/>
              <a:t>estimates are insignificant or even have negative values on R&amp;D.</a:t>
            </a:r>
          </a:p>
          <a:p>
            <a:pPr lvl="1"/>
            <a:endParaRPr lang="en-US" altLang="zh-TW" sz="2200" dirty="0"/>
          </a:p>
        </p:txBody>
      </p:sp>
      <p:sp>
        <p:nvSpPr>
          <p:cNvPr id="6" name="Slide Number Placeholder 5"/>
          <p:cNvSpPr>
            <a:spLocks noGrp="1"/>
          </p:cNvSpPr>
          <p:nvPr>
            <p:ph type="sldNum" sz="quarter" idx="12"/>
          </p:nvPr>
        </p:nvSpPr>
        <p:spPr/>
        <p:txBody>
          <a:bodyPr/>
          <a:lstStyle/>
          <a:p>
            <a:r>
              <a:rPr lang="en-US" altLang="en-US" dirty="0">
                <a:latin typeface="Garamond" pitchFamily="18" charset="0"/>
              </a:rPr>
              <a:t>2</a:t>
            </a:r>
          </a:p>
        </p:txBody>
      </p:sp>
    </p:spTree>
    <p:extLst>
      <p:ext uri="{BB962C8B-B14F-4D97-AF65-F5344CB8AC3E}">
        <p14:creationId xmlns:p14="http://schemas.microsoft.com/office/powerpoint/2010/main" val="357064151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20</a:t>
            </a:fld>
            <a:r>
              <a:rPr lang="en-US" altLang="en-US" dirty="0">
                <a:latin typeface="Garamond" pitchFamily="18" charset="0"/>
              </a:rPr>
              <a:t>/34</a:t>
            </a:r>
          </a:p>
        </p:txBody>
      </p:sp>
      <p:sp>
        <p:nvSpPr>
          <p:cNvPr id="8" name="Footer Placeholder 2"/>
          <p:cNvSpPr>
            <a:spLocks noGrp="1"/>
          </p:cNvSpPr>
          <p:nvPr>
            <p:ph type="ftr" sz="quarter" idx="11"/>
          </p:nvPr>
        </p:nvSpPr>
        <p:spPr>
          <a:xfrm>
            <a:off x="2123728" y="6492875"/>
            <a:ext cx="5040560" cy="365125"/>
          </a:xfrm>
        </p:spPr>
        <p:txBody>
          <a:bodyPr/>
          <a:lstStyle/>
          <a:p>
            <a:endParaRPr lang="en-CA" dirty="0"/>
          </a:p>
        </p:txBody>
      </p:sp>
      <p:sp>
        <p:nvSpPr>
          <p:cNvPr id="10"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Citation regression: PRL and DML</a:t>
            </a:r>
            <a:r>
              <a:rPr lang="zh-TW" altLang="en-US" sz="2800" b="1" dirty="0">
                <a:solidFill>
                  <a:srgbClr val="0070C0"/>
                </a:solidFill>
                <a:ea typeface="SimSun" pitchFamily="2" charset="-122"/>
              </a:rPr>
              <a:t> </a:t>
            </a:r>
            <a:r>
              <a:rPr lang="en-US" altLang="zh-TW" sz="2800" b="1" dirty="0">
                <a:solidFill>
                  <a:srgbClr val="0070C0"/>
                </a:solidFill>
                <a:ea typeface="SimSun" pitchFamily="2" charset="-122"/>
              </a:rPr>
              <a:t>results</a:t>
            </a:r>
            <a:endParaRPr lang="en-US" sz="2800" dirty="0">
              <a:solidFill>
                <a:srgbClr val="0070C0"/>
              </a:solidFill>
            </a:endParaRPr>
          </a:p>
        </p:txBody>
      </p:sp>
      <p:graphicFrame>
        <p:nvGraphicFramePr>
          <p:cNvPr id="9" name="Content Placeholder 3"/>
          <p:cNvGraphicFramePr>
            <a:graphicFrameLocks noGrp="1"/>
          </p:cNvGraphicFramePr>
          <p:nvPr>
            <p:ph idx="1"/>
          </p:nvPr>
        </p:nvGraphicFramePr>
        <p:xfrm>
          <a:off x="776982" y="1082636"/>
          <a:ext cx="7683450" cy="2033395"/>
        </p:xfrm>
        <a:graphic>
          <a:graphicData uri="http://schemas.openxmlformats.org/drawingml/2006/table">
            <a:tbl>
              <a:tblPr>
                <a:tableStyleId>{5C22544A-7EE6-4342-B048-85BDC9FD1C3A}</a:tableStyleId>
              </a:tblPr>
              <a:tblGrid>
                <a:gridCol w="1769523">
                  <a:extLst>
                    <a:ext uri="{9D8B030D-6E8A-4147-A177-3AD203B41FA5}">
                      <a16:colId xmlns:a16="http://schemas.microsoft.com/office/drawing/2014/main" val="20000"/>
                    </a:ext>
                  </a:extLst>
                </a:gridCol>
                <a:gridCol w="1809471">
                  <a:extLst>
                    <a:ext uri="{9D8B030D-6E8A-4147-A177-3AD203B41FA5}">
                      <a16:colId xmlns:a16="http://schemas.microsoft.com/office/drawing/2014/main" val="423874130"/>
                    </a:ext>
                  </a:extLst>
                </a:gridCol>
                <a:gridCol w="2133147">
                  <a:extLst>
                    <a:ext uri="{9D8B030D-6E8A-4147-A177-3AD203B41FA5}">
                      <a16:colId xmlns:a16="http://schemas.microsoft.com/office/drawing/2014/main" val="20001"/>
                    </a:ext>
                  </a:extLst>
                </a:gridCol>
                <a:gridCol w="1971309">
                  <a:extLst>
                    <a:ext uri="{9D8B030D-6E8A-4147-A177-3AD203B41FA5}">
                      <a16:colId xmlns:a16="http://schemas.microsoft.com/office/drawing/2014/main" val="20003"/>
                    </a:ext>
                  </a:extLst>
                </a:gridCol>
              </a:tblGrid>
              <a:tr h="256957">
                <a:tc gridSpan="4">
                  <a:txBody>
                    <a:bodyPr/>
                    <a:lstStyle/>
                    <a:p>
                      <a:pPr algn="l"/>
                      <a:r>
                        <a:rPr lang="en-US" sz="1600" b="1" u="none" dirty="0">
                          <a:solidFill>
                            <a:schemeClr val="tx1"/>
                          </a:solidFill>
                          <a:latin typeface="Arial" panose="020B0604020202020204" pitchFamily="34" charset="0"/>
                          <a:cs typeface="Arial" panose="020B0604020202020204" pitchFamily="34" charset="0"/>
                        </a:rPr>
                        <a:t>PRL</a:t>
                      </a:r>
                    </a:p>
                  </a:txBody>
                  <a:tcPr marL="68580" marR="68580" marT="0" marB="0" anchor="b">
                    <a:solidFill>
                      <a:schemeClr val="bg1"/>
                    </a:solidFill>
                  </a:tcPr>
                </a:tc>
                <a:tc hMerge="1">
                  <a:txBody>
                    <a:bodyPr/>
                    <a:lstStyle/>
                    <a:p>
                      <a:endParaRPr lang="en-US"/>
                    </a:p>
                  </a:txBody>
                  <a:tcPr/>
                </a:tc>
                <a:tc hMerge="1">
                  <a:txBody>
                    <a:bodyPr/>
                    <a:lstStyle/>
                    <a:p>
                      <a:pPr algn="ctr"/>
                      <a:endParaRPr lang="en-US" sz="1200" b="1" u="none" dirty="0">
                        <a:solidFill>
                          <a:schemeClr val="bg1"/>
                        </a:solidFill>
                        <a:latin typeface="Arial" panose="020B0604020202020204" pitchFamily="34" charset="0"/>
                        <a:cs typeface="Arial" panose="020B0604020202020204" pitchFamily="34" charset="0"/>
                      </a:endParaRPr>
                    </a:p>
                  </a:txBody>
                  <a:tcPr marL="28575" marR="28575" marT="19050" marB="19050" anchor="b">
                    <a:solidFill>
                      <a:schemeClr val="tx2">
                        <a:lumMod val="60000"/>
                        <a:lumOff val="40000"/>
                      </a:schemeClr>
                    </a:solidFill>
                  </a:tcPr>
                </a:tc>
                <a:tc hMerge="1">
                  <a:txBody>
                    <a:bodyPr/>
                    <a:lstStyle/>
                    <a:p>
                      <a:endParaRPr lang="en-US" dirty="0"/>
                    </a:p>
                  </a:txBody>
                  <a:tcPr marL="28575" marR="28575" marT="19050" marB="19050" anchor="b"/>
                </a:tc>
                <a:extLst>
                  <a:ext uri="{0D108BD9-81ED-4DB2-BD59-A6C34878D82A}">
                    <a16:rowId xmlns:a16="http://schemas.microsoft.com/office/drawing/2014/main" val="10000"/>
                  </a:ext>
                </a:extLst>
              </a:tr>
              <a:tr h="453957">
                <a:tc>
                  <a:txBody>
                    <a:bodyPr/>
                    <a:lstStyle/>
                    <a:p>
                      <a:pPr marL="0" marR="0">
                        <a:spcBef>
                          <a:spcPts val="0"/>
                        </a:spcBef>
                        <a:spcAft>
                          <a:spcPts val="0"/>
                        </a:spcAft>
                      </a:pPr>
                      <a:endParaRPr lang="en-US" sz="1200" kern="100" dirty="0">
                        <a:effectLst/>
                        <a:latin typeface="Arial" panose="020B0604020202020204" pitchFamily="34" charset="0"/>
                        <a:ea typeface="SimSun"/>
                        <a:cs typeface="Arial" panose="020B0604020202020204" pitchFamily="34" charset="0"/>
                      </a:endParaRPr>
                    </a:p>
                  </a:txBody>
                  <a:tcPr marL="68580" marR="68580" marT="0" marB="0" anchor="b"/>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OLS</a:t>
                      </a:r>
                    </a:p>
                    <a:p>
                      <a:pPr algn="ctr" rtl="0" fontAlgn="b"/>
                      <a:r>
                        <a:rPr lang="en-US" altLang="zh-TW" sz="1100" b="1" dirty="0">
                          <a:solidFill>
                            <a:schemeClr val="bg1"/>
                          </a:solidFill>
                          <a:effectLst/>
                          <a:latin typeface="Arial" panose="020B0604020202020204" pitchFamily="34" charset="0"/>
                          <a:cs typeface="Arial" panose="020B0604020202020204" pitchFamily="34" charset="0"/>
                        </a:rPr>
                        <a:t>(Year Dummies Only)</a:t>
                      </a:r>
                    </a:p>
                  </a:txBody>
                  <a:tcPr marL="19050" marR="19050" marT="12700" marB="12700" anchor="ctr">
                    <a:solidFill>
                      <a:schemeClr val="accent1"/>
                    </a:solidFill>
                  </a:tcPr>
                </a:tc>
                <a:tc>
                  <a:txBody>
                    <a:bodyPr/>
                    <a:lstStyle/>
                    <a:p>
                      <a:pPr algn="ctr" rtl="0" fontAlgn="b"/>
                      <a:r>
                        <a:rPr lang="en-US" altLang="zh-TW" sz="1200" b="1" dirty="0">
                          <a:solidFill>
                            <a:srgbClr val="FFFF00"/>
                          </a:solidFill>
                          <a:effectLst/>
                          <a:latin typeface="Arial" panose="020B0604020202020204" pitchFamily="34" charset="0"/>
                          <a:cs typeface="Arial" panose="020B0604020202020204" pitchFamily="34" charset="0"/>
                        </a:rPr>
                        <a:t>PRL</a:t>
                      </a:r>
                      <a:endParaRPr lang="en-US" altLang="zh-TW" sz="1200" b="1" dirty="0">
                        <a:solidFill>
                          <a:schemeClr val="bg1"/>
                        </a:solidFill>
                        <a:effectLst/>
                        <a:latin typeface="Arial" panose="020B0604020202020204" pitchFamily="34" charset="0"/>
                        <a:cs typeface="Arial" panose="020B0604020202020204" pitchFamily="34" charset="0"/>
                      </a:endParaRPr>
                    </a:p>
                    <a:p>
                      <a:pPr algn="ctr" rtl="0" fontAlgn="b"/>
                      <a:r>
                        <a:rPr lang="en-US" altLang="zh-TW" sz="1100" b="1" dirty="0">
                          <a:solidFill>
                            <a:schemeClr val="bg1"/>
                          </a:solidFill>
                          <a:effectLst/>
                          <a:latin typeface="Arial" panose="020B0604020202020204" pitchFamily="34" charset="0"/>
                          <a:cs typeface="Arial" panose="020B0604020202020204" pitchFamily="34" charset="0"/>
                        </a:rPr>
                        <a:t>(Firm and Year Dummies)</a:t>
                      </a:r>
                    </a:p>
                  </a:txBody>
                  <a:tcPr marL="28575" marR="28575" marT="19050" marB="19050" anchor="b">
                    <a:solidFill>
                      <a:schemeClr val="accent1"/>
                    </a:solidFill>
                  </a:tcPr>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Fixed Effects</a:t>
                      </a:r>
                    </a:p>
                    <a:p>
                      <a:pPr algn="l" rtl="0" fontAlgn="b"/>
                      <a:r>
                        <a:rPr lang="en-US" altLang="zh-TW" sz="1100" b="1" dirty="0">
                          <a:solidFill>
                            <a:schemeClr val="bg1"/>
                          </a:solidFill>
                          <a:effectLst/>
                          <a:latin typeface="Arial" panose="020B0604020202020204" pitchFamily="34" charset="0"/>
                          <a:cs typeface="Arial" panose="020B0604020202020204" pitchFamily="34" charset="0"/>
                        </a:rPr>
                        <a:t>(All Firm and Year Dummies)</a:t>
                      </a:r>
                    </a:p>
                  </a:txBody>
                  <a:tcPr marL="28575" marR="28575" marT="19050" marB="19050" anchor="b">
                    <a:solidFill>
                      <a:schemeClr val="accent1"/>
                    </a:solidFill>
                  </a:tcPr>
                </a:tc>
                <a:extLst>
                  <a:ext uri="{0D108BD9-81ED-4DB2-BD59-A6C34878D82A}">
                    <a16:rowId xmlns:a16="http://schemas.microsoft.com/office/drawing/2014/main" val="10001"/>
                  </a:ext>
                </a:extLst>
              </a:tr>
              <a:tr h="306207">
                <a:tc>
                  <a:txBody>
                    <a:bodyPr/>
                    <a:lstStyle/>
                    <a:p>
                      <a:pPr algn="ctr" rtl="0" fontAlgn="b"/>
                      <a:r>
                        <a:rPr lang="en-US" sz="1200" b="1" dirty="0">
                          <a:solidFill>
                            <a:schemeClr val="bg1"/>
                          </a:solidFill>
                          <a:effectLst/>
                          <a:latin typeface="Arial" panose="020B0604020202020204" pitchFamily="34" charset="0"/>
                          <a:cs typeface="Arial" panose="020B0604020202020204" pitchFamily="34" charset="0"/>
                        </a:rPr>
                        <a:t>R&amp;D/Asset</a:t>
                      </a:r>
                    </a:p>
                  </a:txBody>
                  <a:tcPr marL="28575" marR="28575" marT="19050" marB="19050" anchor="b">
                    <a:solidFill>
                      <a:schemeClr val="accent1"/>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1.396***</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1.397***</a:t>
                      </a:r>
                    </a:p>
                  </a:txBody>
                  <a:tcPr marL="19050" marR="19050" marT="12700" marB="12700" anchor="b"/>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-0.051</a:t>
                      </a:r>
                    </a:p>
                  </a:txBody>
                  <a:tcPr marL="19050" marR="19050" marT="12700" marB="12700" anchor="b"/>
                </a:tc>
                <a:extLst>
                  <a:ext uri="{0D108BD9-81ED-4DB2-BD59-A6C34878D82A}">
                    <a16:rowId xmlns:a16="http://schemas.microsoft.com/office/drawing/2014/main" val="10002"/>
                  </a:ext>
                </a:extLst>
              </a:tr>
              <a:tr h="306207">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b="0" dirty="0">
                          <a:effectLst/>
                          <a:latin typeface="Arial" panose="020B0604020202020204" pitchFamily="34" charset="0"/>
                          <a:cs typeface="Arial" panose="020B0604020202020204" pitchFamily="34" charset="0"/>
                        </a:rPr>
                        <a:t>(0.084)</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(0.083)</a:t>
                      </a:r>
                    </a:p>
                  </a:txBody>
                  <a:tcPr marL="19050" marR="19050" marT="12700" marB="12700" anchor="b"/>
                </a:tc>
                <a:tc>
                  <a:txBody>
                    <a:bodyPr/>
                    <a:lstStyle/>
                    <a:p>
                      <a:pPr algn="ctr" rtl="0" fontAlgn="b"/>
                      <a:r>
                        <a:rPr lang="en-US" altLang="zh-TW" sz="1200" b="0" dirty="0">
                          <a:effectLst/>
                          <a:latin typeface="Arial" panose="020B0604020202020204" pitchFamily="34" charset="0"/>
                          <a:cs typeface="Arial" panose="020B0604020202020204" pitchFamily="34" charset="0"/>
                        </a:rPr>
                        <a:t>(0.068)</a:t>
                      </a:r>
                    </a:p>
                  </a:txBody>
                  <a:tcPr marL="19050" marR="19050" marT="12700" marB="12700" anchor="b"/>
                </a:tc>
                <a:extLst>
                  <a:ext uri="{0D108BD9-81ED-4DB2-BD59-A6C34878D82A}">
                    <a16:rowId xmlns:a16="http://schemas.microsoft.com/office/drawing/2014/main" val="10003"/>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11,570</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737613278"/>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selected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525</a:t>
                      </a:r>
                    </a:p>
                    <a:p>
                      <a:pPr algn="ctr" rtl="0" fontAlgn="b"/>
                      <a:r>
                        <a:rPr lang="en-US" altLang="zh-TW" sz="1200" dirty="0">
                          <a:effectLst/>
                          <a:latin typeface="Arial" panose="020B0604020202020204" pitchFamily="34" charset="0"/>
                          <a:cs typeface="Arial" panose="020B0604020202020204" pitchFamily="34" charset="0"/>
                        </a:rPr>
                        <a:t>(4.54%)</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564997931"/>
                  </a:ext>
                </a:extLst>
              </a:tr>
            </a:tbl>
          </a:graphicData>
        </a:graphic>
      </p:graphicFrame>
      <p:sp>
        <p:nvSpPr>
          <p:cNvPr id="12" name="矩形 10">
            <a:extLst>
              <a:ext uri="{FF2B5EF4-FFF2-40B4-BE49-F238E27FC236}">
                <a16:creationId xmlns:a16="http://schemas.microsoft.com/office/drawing/2014/main" id="{9E1F94DB-50BC-4A6C-9AEC-206775849708}"/>
              </a:ext>
            </a:extLst>
          </p:cNvPr>
          <p:cNvSpPr/>
          <p:nvPr/>
        </p:nvSpPr>
        <p:spPr>
          <a:xfrm>
            <a:off x="4355977" y="1352889"/>
            <a:ext cx="2160240" cy="176314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Table 4">
            <a:extLst>
              <a:ext uri="{FF2B5EF4-FFF2-40B4-BE49-F238E27FC236}">
                <a16:creationId xmlns:a16="http://schemas.microsoft.com/office/drawing/2014/main" id="{75093B5A-9E81-4361-800C-8DC77B6D1807}"/>
              </a:ext>
            </a:extLst>
          </p:cNvPr>
          <p:cNvGraphicFramePr>
            <a:graphicFrameLocks noGrp="1"/>
          </p:cNvGraphicFramePr>
          <p:nvPr>
            <p:extLst>
              <p:ext uri="{D42A27DB-BD31-4B8C-83A1-F6EECF244321}">
                <p14:modId xmlns:p14="http://schemas.microsoft.com/office/powerpoint/2010/main" val="2073719744"/>
              </p:ext>
            </p:extLst>
          </p:nvPr>
        </p:nvGraphicFramePr>
        <p:xfrm>
          <a:off x="776982" y="3655247"/>
          <a:ext cx="7683450" cy="2033395"/>
        </p:xfrm>
        <a:graphic>
          <a:graphicData uri="http://schemas.openxmlformats.org/drawingml/2006/table">
            <a:tbl>
              <a:tblPr>
                <a:tableStyleId>{5C22544A-7EE6-4342-B048-85BDC9FD1C3A}</a:tableStyleId>
              </a:tblPr>
              <a:tblGrid>
                <a:gridCol w="1769523">
                  <a:extLst>
                    <a:ext uri="{9D8B030D-6E8A-4147-A177-3AD203B41FA5}">
                      <a16:colId xmlns:a16="http://schemas.microsoft.com/office/drawing/2014/main" val="1376632799"/>
                    </a:ext>
                  </a:extLst>
                </a:gridCol>
                <a:gridCol w="1809471">
                  <a:extLst>
                    <a:ext uri="{9D8B030D-6E8A-4147-A177-3AD203B41FA5}">
                      <a16:colId xmlns:a16="http://schemas.microsoft.com/office/drawing/2014/main" val="3256280581"/>
                    </a:ext>
                  </a:extLst>
                </a:gridCol>
                <a:gridCol w="2133147">
                  <a:extLst>
                    <a:ext uri="{9D8B030D-6E8A-4147-A177-3AD203B41FA5}">
                      <a16:colId xmlns:a16="http://schemas.microsoft.com/office/drawing/2014/main" val="3926881038"/>
                    </a:ext>
                  </a:extLst>
                </a:gridCol>
                <a:gridCol w="1971309">
                  <a:extLst>
                    <a:ext uri="{9D8B030D-6E8A-4147-A177-3AD203B41FA5}">
                      <a16:colId xmlns:a16="http://schemas.microsoft.com/office/drawing/2014/main" val="4109950219"/>
                    </a:ext>
                  </a:extLst>
                </a:gridCol>
              </a:tblGrid>
              <a:tr h="256957">
                <a:tc gridSpan="4">
                  <a:txBody>
                    <a:bodyPr/>
                    <a:lstStyle/>
                    <a:p>
                      <a:pPr algn="l"/>
                      <a:r>
                        <a:rPr lang="en-US" sz="1600" b="1" u="none" dirty="0">
                          <a:solidFill>
                            <a:schemeClr val="tx1"/>
                          </a:solidFill>
                          <a:latin typeface="Arial" panose="020B0604020202020204" pitchFamily="34" charset="0"/>
                          <a:cs typeface="Arial" panose="020B0604020202020204" pitchFamily="34" charset="0"/>
                        </a:rPr>
                        <a:t>DML</a:t>
                      </a:r>
                    </a:p>
                  </a:txBody>
                  <a:tcPr marL="68580" marR="68580" marT="0" marB="0" anchor="b">
                    <a:solidFill>
                      <a:schemeClr val="bg1"/>
                    </a:solidFill>
                  </a:tcPr>
                </a:tc>
                <a:tc hMerge="1">
                  <a:txBody>
                    <a:bodyPr/>
                    <a:lstStyle/>
                    <a:p>
                      <a:endParaRPr lang="en-US"/>
                    </a:p>
                  </a:txBody>
                  <a:tcPr/>
                </a:tc>
                <a:tc hMerge="1">
                  <a:txBody>
                    <a:bodyPr/>
                    <a:lstStyle/>
                    <a:p>
                      <a:pPr algn="ctr"/>
                      <a:endParaRPr lang="en-US" sz="1200" b="1" u="none" dirty="0">
                        <a:solidFill>
                          <a:schemeClr val="bg1"/>
                        </a:solidFill>
                        <a:latin typeface="Arial" panose="020B0604020202020204" pitchFamily="34" charset="0"/>
                        <a:cs typeface="Arial" panose="020B0604020202020204" pitchFamily="34" charset="0"/>
                      </a:endParaRPr>
                    </a:p>
                  </a:txBody>
                  <a:tcPr marL="28575" marR="28575" marT="19050" marB="19050" anchor="b">
                    <a:solidFill>
                      <a:schemeClr val="tx2">
                        <a:lumMod val="60000"/>
                        <a:lumOff val="40000"/>
                      </a:schemeClr>
                    </a:solidFill>
                  </a:tcPr>
                </a:tc>
                <a:tc hMerge="1">
                  <a:txBody>
                    <a:bodyPr/>
                    <a:lstStyle/>
                    <a:p>
                      <a:endParaRPr lang="en-US" dirty="0"/>
                    </a:p>
                  </a:txBody>
                  <a:tcPr marL="28575" marR="28575" marT="19050" marB="19050" anchor="b"/>
                </a:tc>
                <a:extLst>
                  <a:ext uri="{0D108BD9-81ED-4DB2-BD59-A6C34878D82A}">
                    <a16:rowId xmlns:a16="http://schemas.microsoft.com/office/drawing/2014/main" val="3764027589"/>
                  </a:ext>
                </a:extLst>
              </a:tr>
              <a:tr h="453957">
                <a:tc>
                  <a:txBody>
                    <a:bodyPr/>
                    <a:lstStyle/>
                    <a:p>
                      <a:pPr marL="0" marR="0">
                        <a:spcBef>
                          <a:spcPts val="0"/>
                        </a:spcBef>
                        <a:spcAft>
                          <a:spcPts val="0"/>
                        </a:spcAft>
                      </a:pPr>
                      <a:endParaRPr lang="en-US" sz="1200" kern="100" dirty="0">
                        <a:effectLst/>
                        <a:latin typeface="Arial" panose="020B0604020202020204" pitchFamily="34" charset="0"/>
                        <a:ea typeface="SimSun"/>
                        <a:cs typeface="Arial" panose="020B0604020202020204" pitchFamily="34" charset="0"/>
                      </a:endParaRPr>
                    </a:p>
                  </a:txBody>
                  <a:tcPr marL="68580" marR="68580" marT="0" marB="0" anchor="b"/>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OLS</a:t>
                      </a:r>
                    </a:p>
                    <a:p>
                      <a:pPr algn="ctr" rtl="0" fontAlgn="b"/>
                      <a:r>
                        <a:rPr lang="en-US" altLang="zh-TW" sz="1100" b="1" dirty="0">
                          <a:solidFill>
                            <a:schemeClr val="bg1"/>
                          </a:solidFill>
                          <a:effectLst/>
                          <a:latin typeface="Arial" panose="020B0604020202020204" pitchFamily="34" charset="0"/>
                          <a:cs typeface="Arial" panose="020B0604020202020204" pitchFamily="34" charset="0"/>
                        </a:rPr>
                        <a:t>(Year Dummies Only)</a:t>
                      </a:r>
                    </a:p>
                  </a:txBody>
                  <a:tcPr marL="19050" marR="19050" marT="12700" marB="12700" anchor="ctr">
                    <a:solidFill>
                      <a:schemeClr val="accent1"/>
                    </a:solidFill>
                  </a:tcPr>
                </a:tc>
                <a:tc>
                  <a:txBody>
                    <a:bodyPr/>
                    <a:lstStyle/>
                    <a:p>
                      <a:pPr algn="ctr" rtl="0" fontAlgn="b"/>
                      <a:r>
                        <a:rPr lang="en-US" altLang="zh-TW" sz="1200" b="1" dirty="0">
                          <a:solidFill>
                            <a:srgbClr val="FFFF00"/>
                          </a:solidFill>
                          <a:effectLst/>
                          <a:latin typeface="Arial" panose="020B0604020202020204" pitchFamily="34" charset="0"/>
                          <a:cs typeface="Arial" panose="020B0604020202020204" pitchFamily="34" charset="0"/>
                        </a:rPr>
                        <a:t>DML</a:t>
                      </a:r>
                      <a:endParaRPr lang="en-US" altLang="zh-TW" sz="1200" b="1" dirty="0">
                        <a:solidFill>
                          <a:schemeClr val="bg1"/>
                        </a:solidFill>
                        <a:effectLst/>
                        <a:latin typeface="Arial" panose="020B0604020202020204" pitchFamily="34" charset="0"/>
                        <a:cs typeface="Arial" panose="020B0604020202020204" pitchFamily="34" charset="0"/>
                      </a:endParaRPr>
                    </a:p>
                    <a:p>
                      <a:pPr algn="ctr" rtl="0" fontAlgn="b"/>
                      <a:r>
                        <a:rPr lang="en-US" altLang="zh-TW" sz="1100" b="1" dirty="0">
                          <a:solidFill>
                            <a:schemeClr val="bg1"/>
                          </a:solidFill>
                          <a:effectLst/>
                          <a:latin typeface="Arial" panose="020B0604020202020204" pitchFamily="34" charset="0"/>
                          <a:cs typeface="Arial" panose="020B0604020202020204" pitchFamily="34" charset="0"/>
                        </a:rPr>
                        <a:t>(Firm and Year Dummies)</a:t>
                      </a:r>
                    </a:p>
                  </a:txBody>
                  <a:tcPr marL="28575" marR="28575" marT="19050" marB="19050" anchor="b">
                    <a:solidFill>
                      <a:schemeClr val="accent1"/>
                    </a:solidFill>
                  </a:tcPr>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Fixed Effects</a:t>
                      </a:r>
                    </a:p>
                    <a:p>
                      <a:pPr algn="l" rtl="0" fontAlgn="b"/>
                      <a:r>
                        <a:rPr lang="en-US" altLang="zh-TW" sz="1100" b="1" dirty="0">
                          <a:solidFill>
                            <a:schemeClr val="bg1"/>
                          </a:solidFill>
                          <a:effectLst/>
                          <a:latin typeface="Arial" panose="020B0604020202020204" pitchFamily="34" charset="0"/>
                          <a:cs typeface="Arial" panose="020B0604020202020204" pitchFamily="34" charset="0"/>
                        </a:rPr>
                        <a:t>(All Firm and Year Dummies)</a:t>
                      </a:r>
                    </a:p>
                  </a:txBody>
                  <a:tcPr marL="28575" marR="28575" marT="19050" marB="19050" anchor="b">
                    <a:solidFill>
                      <a:schemeClr val="accent1"/>
                    </a:solidFill>
                  </a:tcPr>
                </a:tc>
                <a:extLst>
                  <a:ext uri="{0D108BD9-81ED-4DB2-BD59-A6C34878D82A}">
                    <a16:rowId xmlns:a16="http://schemas.microsoft.com/office/drawing/2014/main" val="1257676964"/>
                  </a:ext>
                </a:extLst>
              </a:tr>
              <a:tr h="306207">
                <a:tc>
                  <a:txBody>
                    <a:bodyPr/>
                    <a:lstStyle/>
                    <a:p>
                      <a:pPr algn="ctr" rtl="0" fontAlgn="b"/>
                      <a:r>
                        <a:rPr lang="en-US" sz="1200" b="1" dirty="0">
                          <a:solidFill>
                            <a:schemeClr val="bg1"/>
                          </a:solidFill>
                          <a:effectLst/>
                          <a:latin typeface="Arial" panose="020B0604020202020204" pitchFamily="34" charset="0"/>
                          <a:cs typeface="Arial" panose="020B0604020202020204" pitchFamily="34" charset="0"/>
                        </a:rPr>
                        <a:t>R&amp;D/Asset</a:t>
                      </a:r>
                    </a:p>
                  </a:txBody>
                  <a:tcPr marL="28575" marR="28575" marT="19050" marB="19050" anchor="b">
                    <a:solidFill>
                      <a:schemeClr val="accent1"/>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1.396***</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1.364***</a:t>
                      </a:r>
                    </a:p>
                  </a:txBody>
                  <a:tcPr marL="19050" marR="19050" marT="12700" marB="12700" anchor="b"/>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-0.051</a:t>
                      </a:r>
                    </a:p>
                  </a:txBody>
                  <a:tcPr marL="19050" marR="19050" marT="12700" marB="12700" anchor="b"/>
                </a:tc>
                <a:extLst>
                  <a:ext uri="{0D108BD9-81ED-4DB2-BD59-A6C34878D82A}">
                    <a16:rowId xmlns:a16="http://schemas.microsoft.com/office/drawing/2014/main" val="557844810"/>
                  </a:ext>
                </a:extLst>
              </a:tr>
              <a:tr h="306207">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b="0" dirty="0">
                          <a:effectLst/>
                          <a:latin typeface="Arial" panose="020B0604020202020204" pitchFamily="34" charset="0"/>
                          <a:cs typeface="Arial" panose="020B0604020202020204" pitchFamily="34" charset="0"/>
                        </a:rPr>
                        <a:t>(0.084)</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(0.050)</a:t>
                      </a:r>
                    </a:p>
                  </a:txBody>
                  <a:tcPr marL="19050" marR="19050" marT="12700" marB="12700" anchor="b"/>
                </a:tc>
                <a:tc>
                  <a:txBody>
                    <a:bodyPr/>
                    <a:lstStyle/>
                    <a:p>
                      <a:pPr algn="ctr" rtl="0" fontAlgn="b"/>
                      <a:r>
                        <a:rPr lang="en-US" altLang="zh-TW" sz="1200" b="0" dirty="0">
                          <a:effectLst/>
                          <a:latin typeface="Arial" panose="020B0604020202020204" pitchFamily="34" charset="0"/>
                          <a:cs typeface="Arial" panose="020B0604020202020204" pitchFamily="34" charset="0"/>
                        </a:rPr>
                        <a:t>(0.068)</a:t>
                      </a:r>
                    </a:p>
                  </a:txBody>
                  <a:tcPr marL="19050" marR="19050" marT="12700" marB="12700" anchor="b"/>
                </a:tc>
                <a:extLst>
                  <a:ext uri="{0D108BD9-81ED-4DB2-BD59-A6C34878D82A}">
                    <a16:rowId xmlns:a16="http://schemas.microsoft.com/office/drawing/2014/main" val="379800828"/>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11,570</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4036441844"/>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selected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947</a:t>
                      </a:r>
                    </a:p>
                    <a:p>
                      <a:pPr algn="ctr" rtl="0" fontAlgn="b"/>
                      <a:r>
                        <a:rPr lang="en-US" altLang="zh-TW" sz="1200" dirty="0">
                          <a:effectLst/>
                          <a:latin typeface="Arial" panose="020B0604020202020204" pitchFamily="34" charset="0"/>
                          <a:cs typeface="Arial" panose="020B0604020202020204" pitchFamily="34" charset="0"/>
                        </a:rPr>
                        <a:t>(8.18%)</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736146726"/>
                  </a:ext>
                </a:extLst>
              </a:tr>
            </a:tbl>
          </a:graphicData>
        </a:graphic>
      </p:graphicFrame>
      <p:sp>
        <p:nvSpPr>
          <p:cNvPr id="15" name="矩形 10">
            <a:extLst>
              <a:ext uri="{FF2B5EF4-FFF2-40B4-BE49-F238E27FC236}">
                <a16:creationId xmlns:a16="http://schemas.microsoft.com/office/drawing/2014/main" id="{3A65D201-AA2B-4885-B9E8-1E4D7ACEADBE}"/>
              </a:ext>
            </a:extLst>
          </p:cNvPr>
          <p:cNvSpPr/>
          <p:nvPr/>
        </p:nvSpPr>
        <p:spPr>
          <a:xfrm>
            <a:off x="4355977" y="3922994"/>
            <a:ext cx="2160240" cy="17656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74061248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21</a:t>
            </a:fld>
            <a:r>
              <a:rPr lang="en-US" altLang="en-US" dirty="0">
                <a:latin typeface="Garamond" pitchFamily="18" charset="0"/>
              </a:rPr>
              <a:t>/34</a:t>
            </a:r>
          </a:p>
        </p:txBody>
      </p:sp>
      <p:sp>
        <p:nvSpPr>
          <p:cNvPr id="8" name="Footer Placeholder 2"/>
          <p:cNvSpPr>
            <a:spLocks noGrp="1"/>
          </p:cNvSpPr>
          <p:nvPr>
            <p:ph type="ftr" sz="quarter" idx="11"/>
          </p:nvPr>
        </p:nvSpPr>
        <p:spPr>
          <a:xfrm>
            <a:off x="2123728" y="6492875"/>
            <a:ext cx="5040560" cy="365125"/>
          </a:xfrm>
        </p:spPr>
        <p:txBody>
          <a:bodyPr/>
          <a:lstStyle/>
          <a:p>
            <a:endParaRPr lang="en-CA" dirty="0"/>
          </a:p>
        </p:txBody>
      </p:sp>
      <p:sp>
        <p:nvSpPr>
          <p:cNvPr id="10" name="Rectangle 2"/>
          <p:cNvSpPr>
            <a:spLocks noGrp="1" noChangeArrowheads="1"/>
          </p:cNvSpPr>
          <p:nvPr>
            <p:ph type="title"/>
          </p:nvPr>
        </p:nvSpPr>
        <p:spPr>
          <a:xfrm>
            <a:off x="428596" y="285728"/>
            <a:ext cx="8229600" cy="796908"/>
          </a:xfrm>
        </p:spPr>
        <p:txBody>
          <a:bodyPr>
            <a:normAutofit fontScale="90000"/>
          </a:bodyPr>
          <a:lstStyle/>
          <a:p>
            <a:pPr algn="l"/>
            <a:r>
              <a:rPr lang="en-US" altLang="zh-CN" sz="2800" b="1" dirty="0">
                <a:solidFill>
                  <a:srgbClr val="0070C0"/>
                </a:solidFill>
                <a:ea typeface="SimSun" pitchFamily="2" charset="-122"/>
              </a:rPr>
              <a:t>Adjusted-Citation regression: PRL and DML</a:t>
            </a:r>
            <a:r>
              <a:rPr lang="zh-TW" altLang="en-US" sz="2800" b="1" dirty="0">
                <a:solidFill>
                  <a:srgbClr val="0070C0"/>
                </a:solidFill>
                <a:ea typeface="SimSun" pitchFamily="2" charset="-122"/>
              </a:rPr>
              <a:t> </a:t>
            </a:r>
            <a:r>
              <a:rPr lang="en-US" altLang="zh-TW" sz="2800" b="1" dirty="0">
                <a:solidFill>
                  <a:srgbClr val="0070C0"/>
                </a:solidFill>
                <a:ea typeface="SimSun" pitchFamily="2" charset="-122"/>
              </a:rPr>
              <a:t>results</a:t>
            </a:r>
            <a:endParaRPr lang="en-US" sz="2800" dirty="0">
              <a:solidFill>
                <a:srgbClr val="0070C0"/>
              </a:solidFill>
            </a:endParaRPr>
          </a:p>
        </p:txBody>
      </p:sp>
      <p:graphicFrame>
        <p:nvGraphicFramePr>
          <p:cNvPr id="9" name="Content Placeholder 3"/>
          <p:cNvGraphicFramePr>
            <a:graphicFrameLocks noGrp="1"/>
          </p:cNvGraphicFramePr>
          <p:nvPr>
            <p:ph idx="1"/>
          </p:nvPr>
        </p:nvGraphicFramePr>
        <p:xfrm>
          <a:off x="776982" y="1090668"/>
          <a:ext cx="7683450" cy="2033395"/>
        </p:xfrm>
        <a:graphic>
          <a:graphicData uri="http://schemas.openxmlformats.org/drawingml/2006/table">
            <a:tbl>
              <a:tblPr>
                <a:tableStyleId>{5C22544A-7EE6-4342-B048-85BDC9FD1C3A}</a:tableStyleId>
              </a:tblPr>
              <a:tblGrid>
                <a:gridCol w="1769523">
                  <a:extLst>
                    <a:ext uri="{9D8B030D-6E8A-4147-A177-3AD203B41FA5}">
                      <a16:colId xmlns:a16="http://schemas.microsoft.com/office/drawing/2014/main" val="20000"/>
                    </a:ext>
                  </a:extLst>
                </a:gridCol>
                <a:gridCol w="1809471">
                  <a:extLst>
                    <a:ext uri="{9D8B030D-6E8A-4147-A177-3AD203B41FA5}">
                      <a16:colId xmlns:a16="http://schemas.microsoft.com/office/drawing/2014/main" val="423874130"/>
                    </a:ext>
                  </a:extLst>
                </a:gridCol>
                <a:gridCol w="2133147">
                  <a:extLst>
                    <a:ext uri="{9D8B030D-6E8A-4147-A177-3AD203B41FA5}">
                      <a16:colId xmlns:a16="http://schemas.microsoft.com/office/drawing/2014/main" val="20001"/>
                    </a:ext>
                  </a:extLst>
                </a:gridCol>
                <a:gridCol w="1971309">
                  <a:extLst>
                    <a:ext uri="{9D8B030D-6E8A-4147-A177-3AD203B41FA5}">
                      <a16:colId xmlns:a16="http://schemas.microsoft.com/office/drawing/2014/main" val="20003"/>
                    </a:ext>
                  </a:extLst>
                </a:gridCol>
              </a:tblGrid>
              <a:tr h="256957">
                <a:tc gridSpan="4">
                  <a:txBody>
                    <a:bodyPr/>
                    <a:lstStyle/>
                    <a:p>
                      <a:pPr algn="l"/>
                      <a:r>
                        <a:rPr lang="en-US" sz="1600" b="1" u="none" dirty="0">
                          <a:solidFill>
                            <a:schemeClr val="tx1"/>
                          </a:solidFill>
                          <a:latin typeface="Arial" panose="020B0604020202020204" pitchFamily="34" charset="0"/>
                          <a:cs typeface="Arial" panose="020B0604020202020204" pitchFamily="34" charset="0"/>
                        </a:rPr>
                        <a:t>PRL</a:t>
                      </a:r>
                    </a:p>
                  </a:txBody>
                  <a:tcPr marL="68580" marR="68580" marT="0" marB="0" anchor="b">
                    <a:solidFill>
                      <a:schemeClr val="bg1"/>
                    </a:solidFill>
                  </a:tcPr>
                </a:tc>
                <a:tc hMerge="1">
                  <a:txBody>
                    <a:bodyPr/>
                    <a:lstStyle/>
                    <a:p>
                      <a:endParaRPr lang="en-US"/>
                    </a:p>
                  </a:txBody>
                  <a:tcPr/>
                </a:tc>
                <a:tc hMerge="1">
                  <a:txBody>
                    <a:bodyPr/>
                    <a:lstStyle/>
                    <a:p>
                      <a:pPr algn="ctr"/>
                      <a:endParaRPr lang="en-US" sz="1200" b="1" u="none" dirty="0">
                        <a:solidFill>
                          <a:schemeClr val="bg1"/>
                        </a:solidFill>
                        <a:latin typeface="Arial" panose="020B0604020202020204" pitchFamily="34" charset="0"/>
                        <a:cs typeface="Arial" panose="020B0604020202020204" pitchFamily="34" charset="0"/>
                      </a:endParaRPr>
                    </a:p>
                  </a:txBody>
                  <a:tcPr marL="28575" marR="28575" marT="19050" marB="19050" anchor="b">
                    <a:solidFill>
                      <a:schemeClr val="tx2">
                        <a:lumMod val="60000"/>
                        <a:lumOff val="40000"/>
                      </a:schemeClr>
                    </a:solidFill>
                  </a:tcPr>
                </a:tc>
                <a:tc hMerge="1">
                  <a:txBody>
                    <a:bodyPr/>
                    <a:lstStyle/>
                    <a:p>
                      <a:endParaRPr lang="en-US" dirty="0"/>
                    </a:p>
                  </a:txBody>
                  <a:tcPr marL="28575" marR="28575" marT="19050" marB="19050" anchor="b"/>
                </a:tc>
                <a:extLst>
                  <a:ext uri="{0D108BD9-81ED-4DB2-BD59-A6C34878D82A}">
                    <a16:rowId xmlns:a16="http://schemas.microsoft.com/office/drawing/2014/main" val="10000"/>
                  </a:ext>
                </a:extLst>
              </a:tr>
              <a:tr h="453957">
                <a:tc>
                  <a:txBody>
                    <a:bodyPr/>
                    <a:lstStyle/>
                    <a:p>
                      <a:pPr marL="0" marR="0">
                        <a:spcBef>
                          <a:spcPts val="0"/>
                        </a:spcBef>
                        <a:spcAft>
                          <a:spcPts val="0"/>
                        </a:spcAft>
                      </a:pPr>
                      <a:endParaRPr lang="en-US" sz="1200" kern="100" dirty="0">
                        <a:effectLst/>
                        <a:latin typeface="Arial" panose="020B0604020202020204" pitchFamily="34" charset="0"/>
                        <a:ea typeface="SimSun"/>
                        <a:cs typeface="Arial" panose="020B0604020202020204" pitchFamily="34" charset="0"/>
                      </a:endParaRPr>
                    </a:p>
                  </a:txBody>
                  <a:tcPr marL="68580" marR="68580" marT="0" marB="0" anchor="b"/>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OLS</a:t>
                      </a:r>
                    </a:p>
                    <a:p>
                      <a:pPr algn="ctr" rtl="0" fontAlgn="b"/>
                      <a:r>
                        <a:rPr lang="en-US" altLang="zh-TW" sz="1100" b="1" dirty="0">
                          <a:solidFill>
                            <a:schemeClr val="bg1"/>
                          </a:solidFill>
                          <a:effectLst/>
                          <a:latin typeface="Arial" panose="020B0604020202020204" pitchFamily="34" charset="0"/>
                          <a:cs typeface="Arial" panose="020B0604020202020204" pitchFamily="34" charset="0"/>
                        </a:rPr>
                        <a:t>(Year Dummies Only)</a:t>
                      </a:r>
                    </a:p>
                  </a:txBody>
                  <a:tcPr marL="19050" marR="19050" marT="12700" marB="12700" anchor="ctr">
                    <a:solidFill>
                      <a:schemeClr val="accent1"/>
                    </a:solidFill>
                  </a:tcPr>
                </a:tc>
                <a:tc>
                  <a:txBody>
                    <a:bodyPr/>
                    <a:lstStyle/>
                    <a:p>
                      <a:pPr algn="ctr" rtl="0" fontAlgn="b"/>
                      <a:r>
                        <a:rPr lang="en-US" altLang="zh-TW" sz="1200" b="1" dirty="0">
                          <a:solidFill>
                            <a:srgbClr val="FFFF00"/>
                          </a:solidFill>
                          <a:effectLst/>
                          <a:latin typeface="Arial" panose="020B0604020202020204" pitchFamily="34" charset="0"/>
                          <a:cs typeface="Arial" panose="020B0604020202020204" pitchFamily="34" charset="0"/>
                        </a:rPr>
                        <a:t>PRL</a:t>
                      </a:r>
                      <a:endParaRPr lang="en-US" altLang="zh-TW" sz="1200" b="1" dirty="0">
                        <a:solidFill>
                          <a:schemeClr val="bg1"/>
                        </a:solidFill>
                        <a:effectLst/>
                        <a:latin typeface="Arial" panose="020B0604020202020204" pitchFamily="34" charset="0"/>
                        <a:cs typeface="Arial" panose="020B0604020202020204" pitchFamily="34" charset="0"/>
                      </a:endParaRPr>
                    </a:p>
                    <a:p>
                      <a:pPr algn="ctr" rtl="0" fontAlgn="b"/>
                      <a:r>
                        <a:rPr lang="en-US" altLang="zh-TW" sz="1100" b="1" dirty="0">
                          <a:solidFill>
                            <a:schemeClr val="bg1"/>
                          </a:solidFill>
                          <a:effectLst/>
                          <a:latin typeface="Arial" panose="020B0604020202020204" pitchFamily="34" charset="0"/>
                          <a:cs typeface="Arial" panose="020B0604020202020204" pitchFamily="34" charset="0"/>
                        </a:rPr>
                        <a:t>(Firm and Year Dummies)</a:t>
                      </a:r>
                    </a:p>
                  </a:txBody>
                  <a:tcPr marL="28575" marR="28575" marT="19050" marB="19050" anchor="b">
                    <a:solidFill>
                      <a:schemeClr val="accent1"/>
                    </a:solidFill>
                  </a:tcPr>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Fixed Effects</a:t>
                      </a:r>
                    </a:p>
                    <a:p>
                      <a:pPr algn="l" rtl="0" fontAlgn="b"/>
                      <a:r>
                        <a:rPr lang="en-US" altLang="zh-TW" sz="1100" b="1" dirty="0">
                          <a:solidFill>
                            <a:schemeClr val="bg1"/>
                          </a:solidFill>
                          <a:effectLst/>
                          <a:latin typeface="Arial" panose="020B0604020202020204" pitchFamily="34" charset="0"/>
                          <a:cs typeface="Arial" panose="020B0604020202020204" pitchFamily="34" charset="0"/>
                        </a:rPr>
                        <a:t>(All Firm and Year Dummies)</a:t>
                      </a:r>
                    </a:p>
                  </a:txBody>
                  <a:tcPr marL="28575" marR="28575" marT="19050" marB="19050" anchor="b">
                    <a:solidFill>
                      <a:schemeClr val="accent1"/>
                    </a:solidFill>
                  </a:tcPr>
                </a:tc>
                <a:extLst>
                  <a:ext uri="{0D108BD9-81ED-4DB2-BD59-A6C34878D82A}">
                    <a16:rowId xmlns:a16="http://schemas.microsoft.com/office/drawing/2014/main" val="10001"/>
                  </a:ext>
                </a:extLst>
              </a:tr>
              <a:tr h="306207">
                <a:tc>
                  <a:txBody>
                    <a:bodyPr/>
                    <a:lstStyle/>
                    <a:p>
                      <a:pPr algn="ctr" rtl="0" fontAlgn="b"/>
                      <a:r>
                        <a:rPr lang="en-US" sz="1200" b="1" dirty="0">
                          <a:solidFill>
                            <a:schemeClr val="bg1"/>
                          </a:solidFill>
                          <a:effectLst/>
                          <a:latin typeface="Arial" panose="020B0604020202020204" pitchFamily="34" charset="0"/>
                          <a:cs typeface="Arial" panose="020B0604020202020204" pitchFamily="34" charset="0"/>
                        </a:rPr>
                        <a:t>R&amp;D/Asset</a:t>
                      </a:r>
                    </a:p>
                  </a:txBody>
                  <a:tcPr marL="28575" marR="28575" marT="19050" marB="19050" anchor="b">
                    <a:solidFill>
                      <a:schemeClr val="accent1"/>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0.590***</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0.210***</a:t>
                      </a:r>
                    </a:p>
                  </a:txBody>
                  <a:tcPr marL="19050" marR="19050" marT="12700" marB="12700" anchor="b"/>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0.033</a:t>
                      </a:r>
                    </a:p>
                  </a:txBody>
                  <a:tcPr marL="19050" marR="19050" marT="12700" marB="12700" anchor="b"/>
                </a:tc>
                <a:extLst>
                  <a:ext uri="{0D108BD9-81ED-4DB2-BD59-A6C34878D82A}">
                    <a16:rowId xmlns:a16="http://schemas.microsoft.com/office/drawing/2014/main" val="10002"/>
                  </a:ext>
                </a:extLst>
              </a:tr>
              <a:tr h="306207">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b="0" dirty="0">
                          <a:effectLst/>
                          <a:latin typeface="Arial" panose="020B0604020202020204" pitchFamily="34" charset="0"/>
                          <a:cs typeface="Arial" panose="020B0604020202020204" pitchFamily="34" charset="0"/>
                        </a:rPr>
                        <a:t>(0.045)</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(0.019)</a:t>
                      </a:r>
                    </a:p>
                  </a:txBody>
                  <a:tcPr marL="19050" marR="19050" marT="12700" marB="12700" anchor="b"/>
                </a:tc>
                <a:tc>
                  <a:txBody>
                    <a:bodyPr/>
                    <a:lstStyle/>
                    <a:p>
                      <a:pPr algn="ctr" rtl="0" fontAlgn="b"/>
                      <a:r>
                        <a:rPr lang="en-US" altLang="zh-TW" sz="1200" b="0" dirty="0">
                          <a:effectLst/>
                          <a:latin typeface="Arial" panose="020B0604020202020204" pitchFamily="34" charset="0"/>
                          <a:cs typeface="Arial" panose="020B0604020202020204" pitchFamily="34" charset="0"/>
                        </a:rPr>
                        <a:t>(0.031)</a:t>
                      </a:r>
                    </a:p>
                  </a:txBody>
                  <a:tcPr marL="19050" marR="19050" marT="12700" marB="12700" anchor="b"/>
                </a:tc>
                <a:extLst>
                  <a:ext uri="{0D108BD9-81ED-4DB2-BD59-A6C34878D82A}">
                    <a16:rowId xmlns:a16="http://schemas.microsoft.com/office/drawing/2014/main" val="10003"/>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11,570</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737613278"/>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selected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1,194</a:t>
                      </a:r>
                    </a:p>
                    <a:p>
                      <a:pPr algn="ctr" rtl="0" fontAlgn="b"/>
                      <a:r>
                        <a:rPr lang="en-US" altLang="zh-TW" sz="1200" dirty="0">
                          <a:effectLst/>
                          <a:latin typeface="Arial" panose="020B0604020202020204" pitchFamily="34" charset="0"/>
                          <a:cs typeface="Arial" panose="020B0604020202020204" pitchFamily="34" charset="0"/>
                        </a:rPr>
                        <a:t>(10.32%)</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564997931"/>
                  </a:ext>
                </a:extLst>
              </a:tr>
            </a:tbl>
          </a:graphicData>
        </a:graphic>
      </p:graphicFrame>
      <p:sp>
        <p:nvSpPr>
          <p:cNvPr id="12" name="矩形 10">
            <a:extLst>
              <a:ext uri="{FF2B5EF4-FFF2-40B4-BE49-F238E27FC236}">
                <a16:creationId xmlns:a16="http://schemas.microsoft.com/office/drawing/2014/main" id="{9E1F94DB-50BC-4A6C-9AEC-206775849708}"/>
              </a:ext>
            </a:extLst>
          </p:cNvPr>
          <p:cNvSpPr/>
          <p:nvPr/>
        </p:nvSpPr>
        <p:spPr>
          <a:xfrm>
            <a:off x="4355977" y="1352889"/>
            <a:ext cx="2160239" cy="1771174"/>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aphicFrame>
        <p:nvGraphicFramePr>
          <p:cNvPr id="5" name="Table 4">
            <a:extLst>
              <a:ext uri="{FF2B5EF4-FFF2-40B4-BE49-F238E27FC236}">
                <a16:creationId xmlns:a16="http://schemas.microsoft.com/office/drawing/2014/main" id="{75093B5A-9E81-4361-800C-8DC77B6D1807}"/>
              </a:ext>
            </a:extLst>
          </p:cNvPr>
          <p:cNvGraphicFramePr>
            <a:graphicFrameLocks noGrp="1"/>
          </p:cNvGraphicFramePr>
          <p:nvPr/>
        </p:nvGraphicFramePr>
        <p:xfrm>
          <a:off x="776982" y="3655247"/>
          <a:ext cx="7683450" cy="2033395"/>
        </p:xfrm>
        <a:graphic>
          <a:graphicData uri="http://schemas.openxmlformats.org/drawingml/2006/table">
            <a:tbl>
              <a:tblPr>
                <a:tableStyleId>{5C22544A-7EE6-4342-B048-85BDC9FD1C3A}</a:tableStyleId>
              </a:tblPr>
              <a:tblGrid>
                <a:gridCol w="1769523">
                  <a:extLst>
                    <a:ext uri="{9D8B030D-6E8A-4147-A177-3AD203B41FA5}">
                      <a16:colId xmlns:a16="http://schemas.microsoft.com/office/drawing/2014/main" val="1376632799"/>
                    </a:ext>
                  </a:extLst>
                </a:gridCol>
                <a:gridCol w="1809471">
                  <a:extLst>
                    <a:ext uri="{9D8B030D-6E8A-4147-A177-3AD203B41FA5}">
                      <a16:colId xmlns:a16="http://schemas.microsoft.com/office/drawing/2014/main" val="3256280581"/>
                    </a:ext>
                  </a:extLst>
                </a:gridCol>
                <a:gridCol w="2133147">
                  <a:extLst>
                    <a:ext uri="{9D8B030D-6E8A-4147-A177-3AD203B41FA5}">
                      <a16:colId xmlns:a16="http://schemas.microsoft.com/office/drawing/2014/main" val="3926881038"/>
                    </a:ext>
                  </a:extLst>
                </a:gridCol>
                <a:gridCol w="1971309">
                  <a:extLst>
                    <a:ext uri="{9D8B030D-6E8A-4147-A177-3AD203B41FA5}">
                      <a16:colId xmlns:a16="http://schemas.microsoft.com/office/drawing/2014/main" val="4109950219"/>
                    </a:ext>
                  </a:extLst>
                </a:gridCol>
              </a:tblGrid>
              <a:tr h="256957">
                <a:tc gridSpan="4">
                  <a:txBody>
                    <a:bodyPr/>
                    <a:lstStyle/>
                    <a:p>
                      <a:pPr algn="l"/>
                      <a:r>
                        <a:rPr lang="en-US" sz="1600" b="1" u="none" dirty="0">
                          <a:solidFill>
                            <a:schemeClr val="tx1"/>
                          </a:solidFill>
                          <a:latin typeface="Arial" panose="020B0604020202020204" pitchFamily="34" charset="0"/>
                          <a:cs typeface="Arial" panose="020B0604020202020204" pitchFamily="34" charset="0"/>
                        </a:rPr>
                        <a:t>DML</a:t>
                      </a:r>
                    </a:p>
                  </a:txBody>
                  <a:tcPr marL="68580" marR="68580" marT="0" marB="0" anchor="b">
                    <a:solidFill>
                      <a:schemeClr val="bg1"/>
                    </a:solidFill>
                  </a:tcPr>
                </a:tc>
                <a:tc hMerge="1">
                  <a:txBody>
                    <a:bodyPr/>
                    <a:lstStyle/>
                    <a:p>
                      <a:endParaRPr lang="en-US"/>
                    </a:p>
                  </a:txBody>
                  <a:tcPr/>
                </a:tc>
                <a:tc hMerge="1">
                  <a:txBody>
                    <a:bodyPr/>
                    <a:lstStyle/>
                    <a:p>
                      <a:pPr algn="ctr"/>
                      <a:endParaRPr lang="en-US" sz="1200" b="1" u="none" dirty="0">
                        <a:solidFill>
                          <a:schemeClr val="bg1"/>
                        </a:solidFill>
                        <a:latin typeface="Arial" panose="020B0604020202020204" pitchFamily="34" charset="0"/>
                        <a:cs typeface="Arial" panose="020B0604020202020204" pitchFamily="34" charset="0"/>
                      </a:endParaRPr>
                    </a:p>
                  </a:txBody>
                  <a:tcPr marL="28575" marR="28575" marT="19050" marB="19050" anchor="b">
                    <a:solidFill>
                      <a:schemeClr val="tx2">
                        <a:lumMod val="60000"/>
                        <a:lumOff val="40000"/>
                      </a:schemeClr>
                    </a:solidFill>
                  </a:tcPr>
                </a:tc>
                <a:tc hMerge="1">
                  <a:txBody>
                    <a:bodyPr/>
                    <a:lstStyle/>
                    <a:p>
                      <a:endParaRPr lang="en-US" dirty="0"/>
                    </a:p>
                  </a:txBody>
                  <a:tcPr marL="28575" marR="28575" marT="19050" marB="19050" anchor="b"/>
                </a:tc>
                <a:extLst>
                  <a:ext uri="{0D108BD9-81ED-4DB2-BD59-A6C34878D82A}">
                    <a16:rowId xmlns:a16="http://schemas.microsoft.com/office/drawing/2014/main" val="3764027589"/>
                  </a:ext>
                </a:extLst>
              </a:tr>
              <a:tr h="453957">
                <a:tc>
                  <a:txBody>
                    <a:bodyPr/>
                    <a:lstStyle/>
                    <a:p>
                      <a:pPr marL="0" marR="0">
                        <a:spcBef>
                          <a:spcPts val="0"/>
                        </a:spcBef>
                        <a:spcAft>
                          <a:spcPts val="0"/>
                        </a:spcAft>
                      </a:pPr>
                      <a:endParaRPr lang="en-US" sz="1200" kern="100" dirty="0">
                        <a:effectLst/>
                        <a:latin typeface="Arial" panose="020B0604020202020204" pitchFamily="34" charset="0"/>
                        <a:ea typeface="SimSun"/>
                        <a:cs typeface="Arial" panose="020B0604020202020204" pitchFamily="34" charset="0"/>
                      </a:endParaRPr>
                    </a:p>
                  </a:txBody>
                  <a:tcPr marL="68580" marR="68580" marT="0" marB="0" anchor="b"/>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OLS</a:t>
                      </a:r>
                    </a:p>
                    <a:p>
                      <a:pPr algn="ctr" rtl="0" fontAlgn="b"/>
                      <a:r>
                        <a:rPr lang="en-US" altLang="zh-TW" sz="1100" b="1" dirty="0">
                          <a:solidFill>
                            <a:schemeClr val="bg1"/>
                          </a:solidFill>
                          <a:effectLst/>
                          <a:latin typeface="Arial" panose="020B0604020202020204" pitchFamily="34" charset="0"/>
                          <a:cs typeface="Arial" panose="020B0604020202020204" pitchFamily="34" charset="0"/>
                        </a:rPr>
                        <a:t>(Year Dummies Only)</a:t>
                      </a:r>
                    </a:p>
                  </a:txBody>
                  <a:tcPr marL="19050" marR="19050" marT="12700" marB="12700" anchor="ctr">
                    <a:solidFill>
                      <a:schemeClr val="accent1"/>
                    </a:solidFill>
                  </a:tcPr>
                </a:tc>
                <a:tc>
                  <a:txBody>
                    <a:bodyPr/>
                    <a:lstStyle/>
                    <a:p>
                      <a:pPr algn="ctr" rtl="0" fontAlgn="b"/>
                      <a:r>
                        <a:rPr lang="en-US" altLang="zh-TW" sz="1200" b="1" dirty="0">
                          <a:solidFill>
                            <a:srgbClr val="FFFF00"/>
                          </a:solidFill>
                          <a:effectLst/>
                          <a:latin typeface="Arial" panose="020B0604020202020204" pitchFamily="34" charset="0"/>
                          <a:cs typeface="Arial" panose="020B0604020202020204" pitchFamily="34" charset="0"/>
                        </a:rPr>
                        <a:t>DML</a:t>
                      </a:r>
                      <a:endParaRPr lang="en-US" altLang="zh-TW" sz="1200" b="1" dirty="0">
                        <a:solidFill>
                          <a:schemeClr val="bg1"/>
                        </a:solidFill>
                        <a:effectLst/>
                        <a:latin typeface="Arial" panose="020B0604020202020204" pitchFamily="34" charset="0"/>
                        <a:cs typeface="Arial" panose="020B0604020202020204" pitchFamily="34" charset="0"/>
                      </a:endParaRPr>
                    </a:p>
                    <a:p>
                      <a:pPr algn="ctr" rtl="0" fontAlgn="b"/>
                      <a:r>
                        <a:rPr lang="en-US" altLang="zh-TW" sz="1100" b="1" dirty="0">
                          <a:solidFill>
                            <a:schemeClr val="bg1"/>
                          </a:solidFill>
                          <a:effectLst/>
                          <a:latin typeface="Arial" panose="020B0604020202020204" pitchFamily="34" charset="0"/>
                          <a:cs typeface="Arial" panose="020B0604020202020204" pitchFamily="34" charset="0"/>
                        </a:rPr>
                        <a:t>(Firm and Year Dummies)</a:t>
                      </a:r>
                    </a:p>
                  </a:txBody>
                  <a:tcPr marL="28575" marR="28575" marT="19050" marB="19050" anchor="b">
                    <a:solidFill>
                      <a:schemeClr val="accent1"/>
                    </a:solidFill>
                  </a:tcPr>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Fixed Effects</a:t>
                      </a:r>
                    </a:p>
                    <a:p>
                      <a:pPr algn="l" rtl="0" fontAlgn="b"/>
                      <a:r>
                        <a:rPr lang="en-US" altLang="zh-TW" sz="1100" b="1" dirty="0">
                          <a:solidFill>
                            <a:schemeClr val="bg1"/>
                          </a:solidFill>
                          <a:effectLst/>
                          <a:latin typeface="Arial" panose="020B0604020202020204" pitchFamily="34" charset="0"/>
                          <a:cs typeface="Arial" panose="020B0604020202020204" pitchFamily="34" charset="0"/>
                        </a:rPr>
                        <a:t>(All Firm and Year Dummies)</a:t>
                      </a:r>
                    </a:p>
                  </a:txBody>
                  <a:tcPr marL="28575" marR="28575" marT="19050" marB="19050" anchor="b">
                    <a:solidFill>
                      <a:schemeClr val="accent1"/>
                    </a:solidFill>
                  </a:tcPr>
                </a:tc>
                <a:extLst>
                  <a:ext uri="{0D108BD9-81ED-4DB2-BD59-A6C34878D82A}">
                    <a16:rowId xmlns:a16="http://schemas.microsoft.com/office/drawing/2014/main" val="1257676964"/>
                  </a:ext>
                </a:extLst>
              </a:tr>
              <a:tr h="306207">
                <a:tc>
                  <a:txBody>
                    <a:bodyPr/>
                    <a:lstStyle/>
                    <a:p>
                      <a:pPr algn="ctr" rtl="0" fontAlgn="b"/>
                      <a:r>
                        <a:rPr lang="en-US" sz="1200" b="1" dirty="0">
                          <a:solidFill>
                            <a:schemeClr val="bg1"/>
                          </a:solidFill>
                          <a:effectLst/>
                          <a:latin typeface="Arial" panose="020B0604020202020204" pitchFamily="34" charset="0"/>
                          <a:cs typeface="Arial" panose="020B0604020202020204" pitchFamily="34" charset="0"/>
                        </a:rPr>
                        <a:t>R&amp;D/Asset</a:t>
                      </a:r>
                    </a:p>
                  </a:txBody>
                  <a:tcPr marL="28575" marR="28575" marT="19050" marB="19050" anchor="b">
                    <a:solidFill>
                      <a:schemeClr val="accent1"/>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0.590***</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0.198***</a:t>
                      </a:r>
                    </a:p>
                  </a:txBody>
                  <a:tcPr marL="19050" marR="19050" marT="12700" marB="12700" anchor="b"/>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0.033</a:t>
                      </a:r>
                    </a:p>
                  </a:txBody>
                  <a:tcPr marL="19050" marR="19050" marT="12700" marB="12700" anchor="b"/>
                </a:tc>
                <a:extLst>
                  <a:ext uri="{0D108BD9-81ED-4DB2-BD59-A6C34878D82A}">
                    <a16:rowId xmlns:a16="http://schemas.microsoft.com/office/drawing/2014/main" val="557844810"/>
                  </a:ext>
                </a:extLst>
              </a:tr>
              <a:tr h="306207">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b="0" dirty="0">
                          <a:effectLst/>
                          <a:latin typeface="Arial" panose="020B0604020202020204" pitchFamily="34" charset="0"/>
                          <a:cs typeface="Arial" panose="020B0604020202020204" pitchFamily="34" charset="0"/>
                        </a:rPr>
                        <a:t>(0.045)</a:t>
                      </a:r>
                    </a:p>
                  </a:txBody>
                  <a:tcPr marL="19050" marR="19050" marT="12700" marB="12700" anchor="b"/>
                </a:tc>
                <a:tc>
                  <a:txBody>
                    <a:bodyPr/>
                    <a:lstStyle/>
                    <a:p>
                      <a:pPr algn="ctr" rtl="0" fontAlgn="b"/>
                      <a:r>
                        <a:rPr lang="en-US" altLang="zh-TW" sz="1200" dirty="0">
                          <a:effectLst/>
                          <a:latin typeface="Arial" panose="020B0604020202020204" pitchFamily="34" charset="0"/>
                          <a:cs typeface="Arial" panose="020B0604020202020204" pitchFamily="34" charset="0"/>
                        </a:rPr>
                        <a:t>(0.015)</a:t>
                      </a:r>
                    </a:p>
                  </a:txBody>
                  <a:tcPr marL="19050" marR="19050" marT="12700" marB="12700" anchor="b"/>
                </a:tc>
                <a:tc>
                  <a:txBody>
                    <a:bodyPr/>
                    <a:lstStyle/>
                    <a:p>
                      <a:pPr algn="ctr" rtl="0" fontAlgn="b"/>
                      <a:r>
                        <a:rPr lang="en-US" altLang="zh-TW" sz="1200" b="0" dirty="0">
                          <a:effectLst/>
                          <a:latin typeface="Arial" panose="020B0604020202020204" pitchFamily="34" charset="0"/>
                          <a:cs typeface="Arial" panose="020B0604020202020204" pitchFamily="34" charset="0"/>
                        </a:rPr>
                        <a:t>(0.031)</a:t>
                      </a:r>
                    </a:p>
                  </a:txBody>
                  <a:tcPr marL="19050" marR="19050" marT="12700" marB="12700" anchor="b"/>
                </a:tc>
                <a:extLst>
                  <a:ext uri="{0D108BD9-81ED-4DB2-BD59-A6C34878D82A}">
                    <a16:rowId xmlns:a16="http://schemas.microsoft.com/office/drawing/2014/main" val="379800828"/>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11,570</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4036441844"/>
                  </a:ext>
                </a:extLst>
              </a:tr>
              <a:tr h="306207">
                <a:tc>
                  <a:txBody>
                    <a:bodyPr/>
                    <a:lstStyle/>
                    <a:p>
                      <a:pPr algn="ctr" rtl="0" fontAlgn="b"/>
                      <a:r>
                        <a:rPr lang="en-US" sz="1200" b="0" i="0" kern="1200" dirty="0">
                          <a:solidFill>
                            <a:schemeClr val="dk1"/>
                          </a:solidFill>
                          <a:effectLst/>
                          <a:latin typeface="Arial" panose="020B0604020202020204" pitchFamily="34" charset="0"/>
                          <a:ea typeface="+mn-ea"/>
                          <a:cs typeface="Arial" panose="020B0604020202020204" pitchFamily="34" charset="0"/>
                        </a:rPr>
                        <a:t>Number of selected dummies   </a:t>
                      </a:r>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endParaRPr lang="en-US" sz="1200" dirty="0">
                        <a:effectLst/>
                        <a:latin typeface="Arial" panose="020B0604020202020204" pitchFamily="34" charset="0"/>
                        <a:cs typeface="Arial" panose="020B0604020202020204" pitchFamily="34" charset="0"/>
                      </a:endParaRPr>
                    </a:p>
                  </a:txBody>
                  <a:tcPr marL="28575" marR="28575" marT="19050" marB="19050" anchor="b"/>
                </a:tc>
                <a:tc>
                  <a:txBody>
                    <a:bodyPr/>
                    <a:lstStyle/>
                    <a:p>
                      <a:pPr algn="ctr" rtl="0" fontAlgn="b"/>
                      <a:r>
                        <a:rPr lang="en-US" altLang="zh-TW" sz="1200" dirty="0">
                          <a:effectLst/>
                          <a:latin typeface="Arial" panose="020B0604020202020204" pitchFamily="34" charset="0"/>
                          <a:cs typeface="Arial" panose="020B0604020202020204" pitchFamily="34" charset="0"/>
                        </a:rPr>
                        <a:t>1,882</a:t>
                      </a:r>
                    </a:p>
                    <a:p>
                      <a:pPr algn="ctr" rtl="0" fontAlgn="b"/>
                      <a:r>
                        <a:rPr lang="en-US" altLang="zh-TW" sz="1200" dirty="0">
                          <a:effectLst/>
                          <a:latin typeface="Arial" panose="020B0604020202020204" pitchFamily="34" charset="0"/>
                          <a:cs typeface="Arial" panose="020B0604020202020204" pitchFamily="34" charset="0"/>
                        </a:rPr>
                        <a:t>(16.27%)</a:t>
                      </a:r>
                    </a:p>
                  </a:txBody>
                  <a:tcPr marL="19050" marR="19050" marT="12700" marB="12700" anchor="b"/>
                </a:tc>
                <a:tc>
                  <a:txBody>
                    <a:bodyPr/>
                    <a:lstStyle/>
                    <a:p>
                      <a:pPr algn="ctr" rtl="0" fontAlgn="b"/>
                      <a:endParaRPr lang="en-US" altLang="zh-TW" sz="1200" dirty="0">
                        <a:effectLst/>
                        <a:latin typeface="Arial" panose="020B0604020202020204" pitchFamily="34" charset="0"/>
                        <a:cs typeface="Arial" panose="020B0604020202020204" pitchFamily="34" charset="0"/>
                      </a:endParaRPr>
                    </a:p>
                  </a:txBody>
                  <a:tcPr marL="19050" marR="19050" marT="12700" marB="12700" anchor="b"/>
                </a:tc>
                <a:extLst>
                  <a:ext uri="{0D108BD9-81ED-4DB2-BD59-A6C34878D82A}">
                    <a16:rowId xmlns:a16="http://schemas.microsoft.com/office/drawing/2014/main" val="736146726"/>
                  </a:ext>
                </a:extLst>
              </a:tr>
            </a:tbl>
          </a:graphicData>
        </a:graphic>
      </p:graphicFrame>
      <p:sp>
        <p:nvSpPr>
          <p:cNvPr id="15" name="矩形 10">
            <a:extLst>
              <a:ext uri="{FF2B5EF4-FFF2-40B4-BE49-F238E27FC236}">
                <a16:creationId xmlns:a16="http://schemas.microsoft.com/office/drawing/2014/main" id="{3A65D201-AA2B-4885-B9E8-1E4D7ACEADBE}"/>
              </a:ext>
            </a:extLst>
          </p:cNvPr>
          <p:cNvSpPr/>
          <p:nvPr/>
        </p:nvSpPr>
        <p:spPr>
          <a:xfrm>
            <a:off x="4355977" y="3922994"/>
            <a:ext cx="2160239" cy="176564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64959793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PRL and DML</a:t>
            </a:r>
            <a:r>
              <a:rPr lang="zh-TW" altLang="en-US" sz="2800" b="1" dirty="0">
                <a:solidFill>
                  <a:srgbClr val="0070C0"/>
                </a:solidFill>
                <a:ea typeface="SimSun" pitchFamily="2" charset="-122"/>
              </a:rPr>
              <a:t> </a:t>
            </a:r>
            <a:r>
              <a:rPr lang="en-US" altLang="zh-TW" sz="2800" b="1" dirty="0">
                <a:solidFill>
                  <a:srgbClr val="0070C0"/>
                </a:solidFill>
                <a:ea typeface="SimSun" pitchFamily="2" charset="-122"/>
              </a:rPr>
              <a:t>results</a:t>
            </a:r>
            <a:endParaRPr lang="en-US" sz="2800" dirty="0">
              <a:solidFill>
                <a:srgbClr val="0070C0"/>
              </a:solidFill>
            </a:endParaRPr>
          </a:p>
        </p:txBody>
      </p:sp>
      <p:sp>
        <p:nvSpPr>
          <p:cNvPr id="195587" name="Rectangle 3"/>
          <p:cNvSpPr>
            <a:spLocks noGrp="1" noChangeArrowheads="1"/>
          </p:cNvSpPr>
          <p:nvPr>
            <p:ph idx="1"/>
          </p:nvPr>
        </p:nvSpPr>
        <p:spPr>
          <a:xfrm>
            <a:off x="425112" y="1337894"/>
            <a:ext cx="7787208" cy="5520106"/>
          </a:xfrm>
        </p:spPr>
        <p:txBody>
          <a:bodyPr vert="horz" lIns="91440" tIns="45720" rIns="91440" bIns="45720" rtlCol="0" anchor="t">
            <a:noAutofit/>
          </a:bodyPr>
          <a:lstStyle/>
          <a:p>
            <a:pPr>
              <a:lnSpc>
                <a:spcPct val="114000"/>
              </a:lnSpc>
              <a:spcBef>
                <a:spcPts val="600"/>
              </a:spcBef>
            </a:pPr>
            <a:r>
              <a:rPr lang="en-US" altLang="zh-TW" sz="2000" dirty="0"/>
              <a:t>The coefficients on R&amp;D input are statistically significant and that their economic magnitude is much closer to those from OLS models without firm fixed effects (than those with firm fixed effects).</a:t>
            </a:r>
          </a:p>
          <a:p>
            <a:pPr>
              <a:lnSpc>
                <a:spcPct val="114000"/>
              </a:lnSpc>
              <a:spcBef>
                <a:spcPts val="600"/>
              </a:spcBef>
            </a:pPr>
            <a:r>
              <a:rPr lang="en-US" altLang="zh-TW" sz="2000" dirty="0"/>
              <a:t>PRL and DML select about</a:t>
            </a:r>
            <a:r>
              <a:rPr lang="en-US" altLang="zh-TW" sz="2000" dirty="0">
                <a:solidFill>
                  <a:srgbClr val="FF0000"/>
                </a:solidFill>
              </a:rPr>
              <a:t> 10% to 20% of firm dummies </a:t>
            </a:r>
            <a:r>
              <a:rPr lang="en-US" altLang="zh-TW" sz="2000" dirty="0"/>
              <a:t>to be included in regression models -- the bias from adding all firm dummies </a:t>
            </a:r>
            <a:r>
              <a:rPr lang="en-US" altLang="zh-TW" sz="2000" dirty="0">
                <a:solidFill>
                  <a:srgbClr val="0070C0"/>
                </a:solidFill>
              </a:rPr>
              <a:t>overpowers</a:t>
            </a:r>
            <a:r>
              <a:rPr lang="en-US" altLang="zh-TW" sz="2000" dirty="0"/>
              <a:t> the bias from not adding any at all (the consequence is an insignificant R&amp;D coefficient)</a:t>
            </a:r>
          </a:p>
          <a:p>
            <a:pPr>
              <a:lnSpc>
                <a:spcPct val="114000"/>
              </a:lnSpc>
              <a:spcBef>
                <a:spcPts val="600"/>
              </a:spcBef>
            </a:pPr>
            <a:r>
              <a:rPr lang="en-US" altLang="zh-TW" sz="2000" dirty="0"/>
              <a:t>These results, together with prior analyses, suggest that </a:t>
            </a:r>
            <a:r>
              <a:rPr lang="en-US" altLang="zh-TW" sz="2000" dirty="0">
                <a:solidFill>
                  <a:srgbClr val="0070C0"/>
                </a:solidFill>
              </a:rPr>
              <a:t>most firm dummies </a:t>
            </a:r>
            <a:r>
              <a:rPr lang="en-US" altLang="zh-TW" sz="2000" dirty="0"/>
              <a:t>do not play a crucial role.</a:t>
            </a:r>
          </a:p>
          <a:p>
            <a:pPr>
              <a:lnSpc>
                <a:spcPct val="114000"/>
              </a:lnSpc>
              <a:spcBef>
                <a:spcPts val="600"/>
              </a:spcBef>
            </a:pPr>
            <a:r>
              <a:rPr lang="en-US" altLang="zh-TW" sz="2000" dirty="0"/>
              <a:t>To recap: FE model = </a:t>
            </a:r>
            <a:r>
              <a:rPr lang="en-US" altLang="zh-TW" sz="2000" dirty="0">
                <a:solidFill>
                  <a:srgbClr val="0070C0"/>
                </a:solidFill>
              </a:rPr>
              <a:t>0.041 (</a:t>
            </a:r>
            <a:r>
              <a:rPr lang="en-US" altLang="zh-TW" sz="2000" dirty="0" err="1">
                <a:solidFill>
                  <a:srgbClr val="0070C0"/>
                </a:solidFill>
              </a:rPr>
              <a:t>insig</a:t>
            </a:r>
            <a:r>
              <a:rPr lang="en-US" altLang="zh-TW" sz="2000" dirty="0">
                <a:solidFill>
                  <a:srgbClr val="0070C0"/>
                </a:solidFill>
              </a:rPr>
              <a:t>.)</a:t>
            </a:r>
          </a:p>
          <a:p>
            <a:pPr>
              <a:lnSpc>
                <a:spcPct val="114000"/>
              </a:lnSpc>
              <a:spcBef>
                <a:spcPts val="600"/>
              </a:spcBef>
            </a:pPr>
            <a:r>
              <a:rPr lang="en-US" altLang="zh-TW" sz="2000" dirty="0"/>
              <a:t>OLS = 0.593, </a:t>
            </a:r>
          </a:p>
          <a:p>
            <a:pPr>
              <a:lnSpc>
                <a:spcPct val="114000"/>
              </a:lnSpc>
              <a:spcBef>
                <a:spcPts val="600"/>
              </a:spcBef>
            </a:pPr>
            <a:r>
              <a:rPr lang="en-US" altLang="zh-TW" sz="2000" dirty="0"/>
              <a:t>adj-HT = 0.220, </a:t>
            </a:r>
          </a:p>
          <a:p>
            <a:pPr>
              <a:lnSpc>
                <a:spcPct val="114000"/>
              </a:lnSpc>
              <a:spcBef>
                <a:spcPts val="600"/>
              </a:spcBef>
            </a:pPr>
            <a:r>
              <a:rPr lang="en-US" altLang="zh-TW" sz="2000" dirty="0"/>
              <a:t>PRL = 0.199, DML = 0.213</a:t>
            </a:r>
          </a:p>
        </p:txBody>
      </p:sp>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22</a:t>
            </a:fld>
            <a:r>
              <a:rPr lang="en-US" altLang="en-US" dirty="0">
                <a:latin typeface="Garamond" pitchFamily="18" charset="0"/>
              </a:rPr>
              <a:t>/34</a:t>
            </a: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spTree>
    <p:extLst>
      <p:ext uri="{BB962C8B-B14F-4D97-AF65-F5344CB8AC3E}">
        <p14:creationId xmlns:p14="http://schemas.microsoft.com/office/powerpoint/2010/main" val="90659994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21A1B-DB9C-0C54-316C-46A31FE2AE87}"/>
              </a:ext>
            </a:extLst>
          </p:cNvPr>
          <p:cNvSpPr>
            <a:spLocks noGrp="1"/>
          </p:cNvSpPr>
          <p:nvPr>
            <p:ph type="title"/>
          </p:nvPr>
        </p:nvSpPr>
        <p:spPr>
          <a:xfrm>
            <a:off x="0" y="4315"/>
            <a:ext cx="8229600" cy="976413"/>
          </a:xfrm>
        </p:spPr>
        <p:txBody>
          <a:bodyPr/>
          <a:lstStyle/>
          <a:p>
            <a:pPr algn="l"/>
            <a:r>
              <a:rPr lang="en-US" b="1" dirty="0">
                <a:solidFill>
                  <a:srgbClr val="0070C0"/>
                </a:solidFill>
              </a:rPr>
              <a:t>STATA code</a:t>
            </a:r>
          </a:p>
        </p:txBody>
      </p:sp>
      <p:sp>
        <p:nvSpPr>
          <p:cNvPr id="3" name="Content Placeholder 2">
            <a:extLst>
              <a:ext uri="{FF2B5EF4-FFF2-40B4-BE49-F238E27FC236}">
                <a16:creationId xmlns:a16="http://schemas.microsoft.com/office/drawing/2014/main" id="{A201BF8D-6BCA-E078-9C2A-BC97B4BBF680}"/>
              </a:ext>
            </a:extLst>
          </p:cNvPr>
          <p:cNvSpPr>
            <a:spLocks noGrp="1"/>
          </p:cNvSpPr>
          <p:nvPr>
            <p:ph idx="1"/>
          </p:nvPr>
        </p:nvSpPr>
        <p:spPr>
          <a:xfrm>
            <a:off x="457200" y="1052736"/>
            <a:ext cx="8229600" cy="4890865"/>
          </a:xfrm>
        </p:spPr>
        <p:txBody>
          <a:bodyPr>
            <a:normAutofit/>
          </a:bodyPr>
          <a:lstStyle/>
          <a:p>
            <a:r>
              <a:rPr lang="en-US" sz="2400" dirty="0"/>
              <a:t>To implement adjusted Hausman and Taylor:</a:t>
            </a:r>
          </a:p>
          <a:p>
            <a:pPr marL="0" indent="0">
              <a:buNone/>
            </a:pPr>
            <a:r>
              <a:rPr lang="en-US" sz="2400" dirty="0"/>
              <a:t>	</a:t>
            </a:r>
          </a:p>
          <a:p>
            <a:pPr marL="0" indent="0">
              <a:buNone/>
            </a:pPr>
            <a:endParaRPr lang="en-US" sz="2400" dirty="0"/>
          </a:p>
          <a:p>
            <a:pPr marL="0" indent="0">
              <a:buNone/>
            </a:pPr>
            <a:endParaRPr lang="en-US" sz="2400" dirty="0"/>
          </a:p>
          <a:p>
            <a:r>
              <a:rPr lang="en-US" sz="2400" dirty="0"/>
              <a:t>To implement PRL</a:t>
            </a:r>
          </a:p>
          <a:p>
            <a:pPr marL="457200" lvl="1" indent="0">
              <a:buNone/>
            </a:pPr>
            <a:endParaRPr lang="en-US" sz="2000" dirty="0">
              <a:latin typeface="Consolas" panose="020B0609020204030204" pitchFamily="49" charset="0"/>
            </a:endParaRPr>
          </a:p>
          <a:p>
            <a:pPr marL="457200" lvl="1" indent="0">
              <a:buNone/>
            </a:pPr>
            <a:endParaRPr lang="en-US" sz="2000" dirty="0">
              <a:latin typeface="Consolas" panose="020B0609020204030204" pitchFamily="49" charset="0"/>
            </a:endParaRPr>
          </a:p>
          <a:p>
            <a:endParaRPr lang="en-US" sz="2400" dirty="0"/>
          </a:p>
          <a:p>
            <a:r>
              <a:rPr lang="en-US" sz="2400" dirty="0"/>
              <a:t>To implement DML</a:t>
            </a:r>
          </a:p>
          <a:p>
            <a:pPr marL="457200" lvl="1" indent="0">
              <a:buNone/>
            </a:pPr>
            <a:endParaRPr lang="en-US" sz="2000" dirty="0"/>
          </a:p>
        </p:txBody>
      </p:sp>
      <p:sp>
        <p:nvSpPr>
          <p:cNvPr id="5" name="Slide Number Placeholder 4">
            <a:extLst>
              <a:ext uri="{FF2B5EF4-FFF2-40B4-BE49-F238E27FC236}">
                <a16:creationId xmlns:a16="http://schemas.microsoft.com/office/drawing/2014/main" id="{2873FEB8-4F9F-0A2D-6FEE-C9F2DD302B22}"/>
              </a:ext>
            </a:extLst>
          </p:cNvPr>
          <p:cNvSpPr>
            <a:spLocks noGrp="1"/>
          </p:cNvSpPr>
          <p:nvPr>
            <p:ph type="sldNum" sz="quarter" idx="12"/>
          </p:nvPr>
        </p:nvSpPr>
        <p:spPr>
          <a:xfrm>
            <a:off x="6516216" y="6356350"/>
            <a:ext cx="2133600" cy="365125"/>
          </a:xfrm>
        </p:spPr>
        <p:txBody>
          <a:bodyPr/>
          <a:lstStyle/>
          <a:p>
            <a:fld id="{095CF929-224F-496E-ADFD-B3377AEBFE82}" type="slidenum">
              <a:rPr lang="en-CA" smtClean="0"/>
              <a:pPr/>
              <a:t>23</a:t>
            </a:fld>
            <a:r>
              <a:rPr lang="en-US" altLang="en-US" dirty="0">
                <a:latin typeface="Garamond" pitchFamily="18" charset="0"/>
              </a:rPr>
              <a:t>/34</a:t>
            </a:r>
            <a:endParaRPr lang="en-CA" dirty="0"/>
          </a:p>
        </p:txBody>
      </p:sp>
      <p:sp>
        <p:nvSpPr>
          <p:cNvPr id="7" name="Rectangle: Rounded Corners 6">
            <a:extLst>
              <a:ext uri="{FF2B5EF4-FFF2-40B4-BE49-F238E27FC236}">
                <a16:creationId xmlns:a16="http://schemas.microsoft.com/office/drawing/2014/main" id="{E17B5571-F06E-47B9-99BC-093E718B4793}"/>
              </a:ext>
            </a:extLst>
          </p:cNvPr>
          <p:cNvSpPr/>
          <p:nvPr/>
        </p:nvSpPr>
        <p:spPr>
          <a:xfrm>
            <a:off x="971600" y="1628800"/>
            <a:ext cx="6768752" cy="792088"/>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r>
              <a:rPr lang="en-US" sz="2000" b="1" dirty="0" err="1">
                <a:solidFill>
                  <a:srgbClr val="0070C0"/>
                </a:solidFill>
                <a:latin typeface="Consolas" panose="020B0609020204030204" pitchFamily="49" charset="0"/>
              </a:rPr>
              <a:t>ivregress</a:t>
            </a:r>
            <a:r>
              <a:rPr lang="en-US" sz="2000" dirty="0">
                <a:latin typeface="Consolas" panose="020B0609020204030204" pitchFamily="49" charset="0"/>
              </a:rPr>
              <a:t> </a:t>
            </a:r>
            <a:r>
              <a:rPr lang="en-US" sz="2000" b="1" dirty="0" err="1">
                <a:solidFill>
                  <a:srgbClr val="0070C0"/>
                </a:solidFill>
                <a:latin typeface="Consolas" panose="020B0609020204030204" pitchFamily="49" charset="0"/>
              </a:rPr>
              <a:t>gmm</a:t>
            </a:r>
            <a:r>
              <a:rPr lang="en-US" sz="2000" dirty="0">
                <a:latin typeface="Consolas" panose="020B0609020204030204" pitchFamily="49" charset="0"/>
              </a:rPr>
              <a:t> y </a:t>
            </a:r>
            <a:r>
              <a:rPr lang="en-US" sz="2000" dirty="0">
                <a:solidFill>
                  <a:srgbClr val="0070C0"/>
                </a:solidFill>
                <a:latin typeface="Consolas" panose="020B0609020204030204" pitchFamily="49" charset="0"/>
              </a:rPr>
              <a:t>z</a:t>
            </a:r>
            <a:r>
              <a:rPr lang="en-US" sz="2000" dirty="0">
                <a:latin typeface="Consolas" panose="020B0609020204030204" pitchFamily="49" charset="0"/>
              </a:rPr>
              <a:t> x (z = </a:t>
            </a:r>
            <a:r>
              <a:rPr lang="en-US" sz="2000" dirty="0" err="1">
                <a:solidFill>
                  <a:srgbClr val="0070C0"/>
                </a:solidFill>
                <a:latin typeface="Consolas" panose="020B0609020204030204" pitchFamily="49" charset="0"/>
              </a:rPr>
              <a:t>demean_z</a:t>
            </a:r>
            <a:r>
              <a:rPr lang="en-US" sz="2000" dirty="0">
                <a:latin typeface="Consolas" panose="020B0609020204030204" pitchFamily="49" charset="0"/>
              </a:rPr>
              <a:t> </a:t>
            </a:r>
            <a:r>
              <a:rPr lang="en-US" sz="2000" dirty="0" err="1">
                <a:latin typeface="Consolas" panose="020B0609020204030204" pitchFamily="49" charset="0"/>
              </a:rPr>
              <a:t>demean_x</a:t>
            </a:r>
            <a:r>
              <a:rPr lang="en-US" sz="2000" dirty="0">
                <a:latin typeface="Consolas" panose="020B0609020204030204" pitchFamily="49" charset="0"/>
              </a:rPr>
              <a:t>), 	</a:t>
            </a:r>
            <a:r>
              <a:rPr lang="en-US" sz="2000" dirty="0" err="1">
                <a:latin typeface="Consolas" panose="020B0609020204030204" pitchFamily="49" charset="0"/>
              </a:rPr>
              <a:t>wmatrix</a:t>
            </a:r>
            <a:r>
              <a:rPr lang="en-US" sz="2000" dirty="0">
                <a:latin typeface="Consolas" panose="020B0609020204030204" pitchFamily="49" charset="0"/>
              </a:rPr>
              <a:t>(cluster </a:t>
            </a:r>
            <a:r>
              <a:rPr lang="en-US" sz="2000" dirty="0" err="1">
                <a:latin typeface="Consolas" panose="020B0609020204030204" pitchFamily="49" charset="0"/>
              </a:rPr>
              <a:t>firmID</a:t>
            </a:r>
            <a:r>
              <a:rPr lang="en-US" sz="2000" dirty="0">
                <a:latin typeface="Consolas" panose="020B0609020204030204" pitchFamily="49" charset="0"/>
              </a:rPr>
              <a:t>)</a:t>
            </a:r>
          </a:p>
        </p:txBody>
      </p:sp>
      <p:sp>
        <p:nvSpPr>
          <p:cNvPr id="11" name="Rectangle: Rounded Corners 10">
            <a:extLst>
              <a:ext uri="{FF2B5EF4-FFF2-40B4-BE49-F238E27FC236}">
                <a16:creationId xmlns:a16="http://schemas.microsoft.com/office/drawing/2014/main" id="{FF09DF85-E092-48BC-97F4-D517DF3A8980}"/>
              </a:ext>
            </a:extLst>
          </p:cNvPr>
          <p:cNvSpPr/>
          <p:nvPr/>
        </p:nvSpPr>
        <p:spPr>
          <a:xfrm>
            <a:off x="1043608" y="3356992"/>
            <a:ext cx="6768752" cy="68407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r>
              <a:rPr lang="en-US" sz="2000" b="1" dirty="0" err="1">
                <a:solidFill>
                  <a:srgbClr val="0070C0"/>
                </a:solidFill>
                <a:latin typeface="Consolas" panose="020B0609020204030204" pitchFamily="49" charset="0"/>
              </a:rPr>
              <a:t>poregress</a:t>
            </a:r>
            <a:r>
              <a:rPr lang="en-US" sz="2000" dirty="0">
                <a:latin typeface="Consolas" panose="020B0609020204030204" pitchFamily="49" charset="0"/>
              </a:rPr>
              <a:t> y </a:t>
            </a:r>
            <a:r>
              <a:rPr lang="en-US" sz="2000" dirty="0">
                <a:solidFill>
                  <a:srgbClr val="0070C0"/>
                </a:solidFill>
                <a:latin typeface="Consolas" panose="020B0609020204030204" pitchFamily="49" charset="0"/>
              </a:rPr>
              <a:t>z</a:t>
            </a:r>
            <a:r>
              <a:rPr lang="en-US" sz="2000" dirty="0">
                <a:latin typeface="Consolas" panose="020B0609020204030204" pitchFamily="49" charset="0"/>
              </a:rPr>
              <a:t> x, controls(</a:t>
            </a:r>
            <a:r>
              <a:rPr lang="en-US" sz="2000" dirty="0" err="1">
                <a:latin typeface="Consolas" panose="020B0609020204030204" pitchFamily="49" charset="0"/>
              </a:rPr>
              <a:t>i.firmID</a:t>
            </a:r>
            <a:r>
              <a:rPr lang="en-US" sz="2000" dirty="0">
                <a:latin typeface="Consolas" panose="020B0609020204030204" pitchFamily="49" charset="0"/>
              </a:rPr>
              <a:t>) 	</a:t>
            </a:r>
            <a:r>
              <a:rPr lang="en-US" sz="2000" dirty="0" err="1">
                <a:latin typeface="Consolas" panose="020B0609020204030204" pitchFamily="49" charset="0"/>
              </a:rPr>
              <a:t>vce</a:t>
            </a:r>
            <a:r>
              <a:rPr lang="en-US" sz="2000" dirty="0">
                <a:latin typeface="Consolas" panose="020B0609020204030204" pitchFamily="49" charset="0"/>
              </a:rPr>
              <a:t>(cluster </a:t>
            </a:r>
            <a:r>
              <a:rPr lang="en-US" sz="2000" dirty="0" err="1">
                <a:latin typeface="Consolas" panose="020B0609020204030204" pitchFamily="49" charset="0"/>
              </a:rPr>
              <a:t>firmID</a:t>
            </a:r>
            <a:r>
              <a:rPr lang="en-US" sz="2000" dirty="0">
                <a:latin typeface="Consolas" panose="020B0609020204030204" pitchFamily="49" charset="0"/>
              </a:rPr>
              <a:t>)</a:t>
            </a:r>
          </a:p>
        </p:txBody>
      </p:sp>
      <p:sp>
        <p:nvSpPr>
          <p:cNvPr id="13" name="Rectangle: Rounded Corners 12">
            <a:extLst>
              <a:ext uri="{FF2B5EF4-FFF2-40B4-BE49-F238E27FC236}">
                <a16:creationId xmlns:a16="http://schemas.microsoft.com/office/drawing/2014/main" id="{C27C3B45-6D85-46C6-97E3-728B99C987E5}"/>
              </a:ext>
            </a:extLst>
          </p:cNvPr>
          <p:cNvSpPr/>
          <p:nvPr/>
        </p:nvSpPr>
        <p:spPr>
          <a:xfrm>
            <a:off x="1043608" y="4905163"/>
            <a:ext cx="6768752" cy="684075"/>
          </a:xfrm>
          <a:prstGeom prst="roundRect">
            <a:avLst/>
          </a:prstGeom>
          <a:ln>
            <a:noFill/>
          </a:ln>
        </p:spPr>
        <p:style>
          <a:lnRef idx="1">
            <a:schemeClr val="dk1"/>
          </a:lnRef>
          <a:fillRef idx="2">
            <a:schemeClr val="dk1"/>
          </a:fillRef>
          <a:effectRef idx="1">
            <a:schemeClr val="dk1"/>
          </a:effectRef>
          <a:fontRef idx="minor">
            <a:schemeClr val="dk1"/>
          </a:fontRef>
        </p:style>
        <p:txBody>
          <a:bodyPr rtlCol="0" anchor="ctr"/>
          <a:lstStyle/>
          <a:p>
            <a:r>
              <a:rPr lang="en-US" sz="2000" b="1" dirty="0" err="1">
                <a:solidFill>
                  <a:srgbClr val="0070C0"/>
                </a:solidFill>
                <a:latin typeface="Consolas" panose="020B0609020204030204" pitchFamily="49" charset="0"/>
              </a:rPr>
              <a:t>xporegress</a:t>
            </a:r>
            <a:r>
              <a:rPr lang="en-US" sz="2000" b="1" dirty="0">
                <a:solidFill>
                  <a:srgbClr val="0070C0"/>
                </a:solidFill>
                <a:latin typeface="Consolas" panose="020B0609020204030204" pitchFamily="49" charset="0"/>
              </a:rPr>
              <a:t> </a:t>
            </a:r>
            <a:r>
              <a:rPr lang="en-US" sz="2000" dirty="0">
                <a:latin typeface="Consolas" panose="020B0609020204030204" pitchFamily="49" charset="0"/>
              </a:rPr>
              <a:t>y </a:t>
            </a:r>
            <a:r>
              <a:rPr lang="en-US" sz="2000" dirty="0">
                <a:solidFill>
                  <a:srgbClr val="0070C0"/>
                </a:solidFill>
                <a:latin typeface="Consolas" panose="020B0609020204030204" pitchFamily="49" charset="0"/>
              </a:rPr>
              <a:t>z</a:t>
            </a:r>
            <a:r>
              <a:rPr lang="en-US" sz="2000" dirty="0">
                <a:latin typeface="Consolas" panose="020B0609020204030204" pitchFamily="49" charset="0"/>
              </a:rPr>
              <a:t> x, controls(</a:t>
            </a:r>
            <a:r>
              <a:rPr lang="en-US" sz="2000" dirty="0" err="1">
                <a:latin typeface="Consolas" panose="020B0609020204030204" pitchFamily="49" charset="0"/>
              </a:rPr>
              <a:t>i.firmID</a:t>
            </a:r>
            <a:r>
              <a:rPr lang="en-US" sz="2000" dirty="0">
                <a:latin typeface="Consolas" panose="020B0609020204030204" pitchFamily="49" charset="0"/>
              </a:rPr>
              <a:t>) 	</a:t>
            </a:r>
            <a:r>
              <a:rPr lang="en-US" sz="2000" dirty="0" err="1">
                <a:latin typeface="Consolas" panose="020B0609020204030204" pitchFamily="49" charset="0"/>
              </a:rPr>
              <a:t>vce</a:t>
            </a:r>
            <a:r>
              <a:rPr lang="en-US" sz="2000" dirty="0">
                <a:latin typeface="Consolas" panose="020B0609020204030204" pitchFamily="49" charset="0"/>
              </a:rPr>
              <a:t>(cluster </a:t>
            </a:r>
            <a:r>
              <a:rPr lang="en-US" sz="2000" dirty="0" err="1">
                <a:latin typeface="Consolas" panose="020B0609020204030204" pitchFamily="49" charset="0"/>
              </a:rPr>
              <a:t>firmID</a:t>
            </a:r>
            <a:r>
              <a:rPr lang="en-US" sz="2000" dirty="0">
                <a:latin typeface="Consolas" panose="020B0609020204030204" pitchFamily="49" charset="0"/>
              </a:rPr>
              <a:t>) </a:t>
            </a:r>
            <a:r>
              <a:rPr lang="en-US" sz="2000" dirty="0" err="1">
                <a:latin typeface="Consolas" panose="020B0609020204030204" pitchFamily="49" charset="0"/>
              </a:rPr>
              <a:t>xfolds</a:t>
            </a:r>
            <a:r>
              <a:rPr lang="en-US" sz="2000" dirty="0">
                <a:latin typeface="Consolas" panose="020B0609020204030204" pitchFamily="49" charset="0"/>
              </a:rPr>
              <a:t>(#folds)</a:t>
            </a:r>
          </a:p>
        </p:txBody>
      </p:sp>
    </p:spTree>
    <p:extLst>
      <p:ext uri="{BB962C8B-B14F-4D97-AF65-F5344CB8AC3E}">
        <p14:creationId xmlns:p14="http://schemas.microsoft.com/office/powerpoint/2010/main" val="23382485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Robustness</a:t>
            </a:r>
            <a:endParaRPr lang="en-US" sz="2800" dirty="0">
              <a:solidFill>
                <a:srgbClr val="0070C0"/>
              </a:solidFill>
            </a:endParaRPr>
          </a:p>
        </p:txBody>
      </p:sp>
      <p:sp>
        <p:nvSpPr>
          <p:cNvPr id="195587" name="Rectangle 3"/>
          <p:cNvSpPr>
            <a:spLocks noGrp="1" noChangeArrowheads="1"/>
          </p:cNvSpPr>
          <p:nvPr>
            <p:ph idx="1"/>
          </p:nvPr>
        </p:nvSpPr>
        <p:spPr>
          <a:xfrm>
            <a:off x="510862" y="963680"/>
            <a:ext cx="8172392" cy="5520106"/>
          </a:xfrm>
        </p:spPr>
        <p:txBody>
          <a:bodyPr vert="horz" lIns="91440" tIns="45720" rIns="91440" bIns="45720" rtlCol="0" anchor="t">
            <a:noAutofit/>
          </a:bodyPr>
          <a:lstStyle/>
          <a:p>
            <a:pPr>
              <a:lnSpc>
                <a:spcPct val="114000"/>
              </a:lnSpc>
              <a:spcBef>
                <a:spcPts val="600"/>
              </a:spcBef>
            </a:pPr>
            <a:r>
              <a:rPr lang="en-US" altLang="zh-TW" sz="2200" dirty="0"/>
              <a:t>Alternative R&amp;D measures</a:t>
            </a:r>
          </a:p>
          <a:p>
            <a:pPr lvl="1">
              <a:lnSpc>
                <a:spcPct val="114000"/>
              </a:lnSpc>
              <a:spcBef>
                <a:spcPts val="600"/>
              </a:spcBef>
            </a:pPr>
            <a:r>
              <a:rPr lang="en-US" altLang="zh-TW" sz="1800" dirty="0"/>
              <a:t>Tested R&amp;D/ME, and Ln(1+R&amp;D) in addition to R&amp;D/AT, </a:t>
            </a:r>
          </a:p>
          <a:p>
            <a:pPr>
              <a:lnSpc>
                <a:spcPct val="114000"/>
              </a:lnSpc>
              <a:spcBef>
                <a:spcPts val="600"/>
              </a:spcBef>
            </a:pPr>
            <a:r>
              <a:rPr lang="en-US" altLang="zh-TW" sz="2200" dirty="0"/>
              <a:t>Patenting firms</a:t>
            </a:r>
          </a:p>
          <a:p>
            <a:pPr lvl="1">
              <a:lnSpc>
                <a:spcPct val="114000"/>
              </a:lnSpc>
              <a:spcBef>
                <a:spcPts val="600"/>
              </a:spcBef>
            </a:pPr>
            <a:r>
              <a:rPr lang="en-US" altLang="zh-TW" sz="1800" dirty="0"/>
              <a:t>Excluded firms without  any patent for during its sample period. </a:t>
            </a:r>
          </a:p>
          <a:p>
            <a:pPr>
              <a:lnSpc>
                <a:spcPct val="114000"/>
              </a:lnSpc>
              <a:spcBef>
                <a:spcPts val="600"/>
              </a:spcBef>
            </a:pPr>
            <a:r>
              <a:rPr lang="en-US" altLang="zh-TW" sz="2200" dirty="0"/>
              <a:t>Handling missing R&amp;D values</a:t>
            </a:r>
          </a:p>
          <a:p>
            <a:pPr lvl="1">
              <a:lnSpc>
                <a:spcPct val="114000"/>
              </a:lnSpc>
              <a:spcBef>
                <a:spcPts val="600"/>
              </a:spcBef>
            </a:pPr>
            <a:r>
              <a:rPr lang="en-US" altLang="zh-TW" sz="1800" dirty="0"/>
              <a:t>Remove firm-year observations with missing R&amp;D </a:t>
            </a:r>
          </a:p>
          <a:p>
            <a:pPr>
              <a:lnSpc>
                <a:spcPct val="114000"/>
              </a:lnSpc>
              <a:spcBef>
                <a:spcPts val="600"/>
              </a:spcBef>
            </a:pPr>
            <a:r>
              <a:rPr lang="en-US" altLang="zh-TW" sz="2200" dirty="0"/>
              <a:t>Alternative specifications in HT, PRL, and DML methods</a:t>
            </a:r>
          </a:p>
          <a:p>
            <a:pPr lvl="1">
              <a:lnSpc>
                <a:spcPct val="114000"/>
              </a:lnSpc>
              <a:spcBef>
                <a:spcPts val="600"/>
              </a:spcBef>
            </a:pPr>
            <a:r>
              <a:rPr lang="en-US" altLang="zh-TW" sz="1800" dirty="0">
                <a:latin typeface="Arial "/>
              </a:rPr>
              <a:t>Different fold count from two to five in DML method </a:t>
            </a:r>
          </a:p>
        </p:txBody>
      </p:sp>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24</a:t>
            </a:fld>
            <a:r>
              <a:rPr lang="en-US" altLang="en-US" dirty="0">
                <a:latin typeface="Garamond" pitchFamily="18" charset="0"/>
              </a:rPr>
              <a:t>/34</a:t>
            </a:r>
          </a:p>
        </p:txBody>
      </p:sp>
    </p:spTree>
    <p:extLst>
      <p:ext uri="{BB962C8B-B14F-4D97-AF65-F5344CB8AC3E}">
        <p14:creationId xmlns:p14="http://schemas.microsoft.com/office/powerpoint/2010/main" val="283243976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Poisson regression</a:t>
            </a:r>
            <a:endParaRPr lang="en-US" sz="2800" dirty="0">
              <a:solidFill>
                <a:srgbClr val="0070C0"/>
              </a:solidFill>
            </a:endParaRPr>
          </a:p>
        </p:txBody>
      </p:sp>
      <mc:AlternateContent xmlns:mc="http://schemas.openxmlformats.org/markup-compatibility/2006" xmlns:a14="http://schemas.microsoft.com/office/drawing/2010/main">
        <mc:Choice Requires="a14">
          <p:sp>
            <p:nvSpPr>
              <p:cNvPr id="195587" name="Rectangle 3"/>
              <p:cNvSpPr>
                <a:spLocks noGrp="1" noChangeArrowheads="1"/>
              </p:cNvSpPr>
              <p:nvPr>
                <p:ph idx="1"/>
              </p:nvPr>
            </p:nvSpPr>
            <p:spPr>
              <a:xfrm>
                <a:off x="457200" y="980728"/>
                <a:ext cx="8686800" cy="5520106"/>
              </a:xfrm>
            </p:spPr>
            <p:txBody>
              <a:bodyPr vert="horz" lIns="91440" tIns="45720" rIns="91440" bIns="45720" rtlCol="0" anchor="t">
                <a:noAutofit/>
              </a:bodyPr>
              <a:lstStyle/>
              <a:p>
                <a:pPr marL="0" indent="0">
                  <a:buNone/>
                </a:pPr>
                <a:r>
                  <a:rPr lang="en-US" altLang="zh-TW" sz="2000" b="0" i="1" dirty="0">
                    <a:latin typeface="Times New Roman" panose="02020603050405020304" pitchFamily="18" charset="0"/>
                    <a:cs typeface="Times New Roman" panose="02020603050405020304" pitchFamily="18" charset="0"/>
                  </a:rPr>
                  <a:t>	</a:t>
                </a:r>
              </a:p>
              <a:p>
                <a:pPr marL="0" indent="0">
                  <a:buNone/>
                </a:pP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cs typeface="Times New Roman" panose="02020603050405020304" pitchFamily="18" charset="0"/>
                        </a:rPr>
                        <m:t>𝐸</m:t>
                      </m:r>
                      <m:r>
                        <a:rPr lang="en-US" altLang="zh-TW" sz="2000" b="0" i="1" smtClean="0">
                          <a:latin typeface="Cambria Math" panose="02040503050406030204" pitchFamily="18" charset="0"/>
                          <a:cs typeface="Times New Roman" panose="02020603050405020304" pitchFamily="18" charset="0"/>
                        </a:rPr>
                        <m:t>(</m:t>
                      </m:r>
                      <m:r>
                        <a:rPr lang="en-US" altLang="zh-TW" sz="2000" i="1">
                          <a:latin typeface="Cambria Math" panose="02040503050406030204" pitchFamily="18" charset="0"/>
                        </a:rPr>
                        <m:t>𝐼𝑛𝑛𝑜</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𝑣</m:t>
                          </m:r>
                        </m:e>
                        <m:sub>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𝑡</m:t>
                          </m:r>
                          <m:r>
                            <a:rPr lang="en-US" altLang="zh-TW" sz="2000" i="1">
                              <a:latin typeface="Cambria Math" panose="02040503050406030204" pitchFamily="18" charset="0"/>
                            </a:rPr>
                            <m:t>+1 </m:t>
                          </m:r>
                        </m:sub>
                      </m:sSub>
                      <m:r>
                        <a:rPr lang="en-US" altLang="zh-TW" sz="2000" b="0" i="1" smtClean="0">
                          <a:latin typeface="Cambria Math" panose="02040503050406030204" pitchFamily="18" charset="0"/>
                          <a:cs typeface="Times New Roman" panose="02020603050405020304" pitchFamily="18" charset="0"/>
                        </a:rPr>
                        <m:t>|</m:t>
                      </m:r>
                      <m:r>
                        <a:rPr lang="en-US" altLang="zh-TW" sz="2000" i="1">
                          <a:latin typeface="Cambria Math" panose="02040503050406030204" pitchFamily="18" charset="0"/>
                        </a:rPr>
                        <m:t>𝑅</m:t>
                      </m:r>
                      <m:r>
                        <a:rPr lang="en-US" altLang="zh-TW" sz="2000" i="1">
                          <a:latin typeface="Cambria Math" panose="02040503050406030204" pitchFamily="18" charset="0"/>
                        </a:rPr>
                        <m:t>&amp;</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𝐷</m:t>
                          </m:r>
                        </m:e>
                        <m:sub>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𝑡</m:t>
                          </m:r>
                        </m:sub>
                      </m:sSub>
                      <m:r>
                        <a:rPr lang="en-US" altLang="zh-TW" sz="2000" b="0" i="1" smtClean="0">
                          <a:latin typeface="Cambria Math" panose="02040503050406030204" pitchFamily="18" charset="0"/>
                        </a:rPr>
                        <m:t>, </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𝑡</m:t>
                          </m:r>
                          <m:r>
                            <a:rPr lang="en-US" altLang="zh-TW" sz="2000" b="0" i="1" smtClean="0">
                              <a:latin typeface="Cambria Math" panose="02040503050406030204" pitchFamily="18" charset="0"/>
                            </a:rPr>
                            <m:t> </m:t>
                          </m:r>
                        </m:sub>
                      </m:sSub>
                      <m:r>
                        <a:rPr lang="en-US" altLang="zh-TW" sz="2000" b="0" i="1" smtClean="0">
                          <a:latin typeface="Cambria Math" panose="02040503050406030204" pitchFamily="18" charset="0"/>
                        </a:rPr>
                        <m:t>)</m:t>
                      </m:r>
                      <m:r>
                        <a:rPr lang="zh-TW" altLang="en-US" sz="2000" i="1" dirty="0">
                          <a:latin typeface="Cambria Math" panose="02040503050406030204" pitchFamily="18" charset="0"/>
                        </a:rPr>
                        <m:t> </m:t>
                      </m:r>
                      <m:r>
                        <a:rPr lang="en-US" altLang="zh-TW" sz="2000" i="1">
                          <a:latin typeface="Cambria Math" panose="02040503050406030204" pitchFamily="18" charset="0"/>
                        </a:rPr>
                        <m:t>=</m:t>
                      </m:r>
                    </m:oMath>
                  </m:oMathPara>
                </a14:m>
                <a:endParaRPr lang="en-US" altLang="zh-TW" sz="2000" dirty="0"/>
              </a:p>
              <a:p>
                <a:pPr marL="0" indent="0" algn="ctr">
                  <a:buNone/>
                </a:pPr>
                <a14:m>
                  <m:oMath xmlns:m="http://schemas.openxmlformats.org/officeDocument/2006/math">
                    <m:r>
                      <m:rPr>
                        <m:sty m:val="p"/>
                      </m:rPr>
                      <a:rPr lang="en-US" altLang="zh-TW" sz="2000" b="0" i="0" smtClean="0">
                        <a:solidFill>
                          <a:schemeClr val="tx1"/>
                        </a:solidFill>
                        <a:latin typeface="Cambria Math" panose="02040503050406030204" pitchFamily="18" charset="0"/>
                      </a:rPr>
                      <m:t>exp</m:t>
                    </m:r>
                    <m:r>
                      <a:rPr lang="en-US" altLang="zh-TW" sz="2000" b="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𝛽</m:t>
                        </m:r>
                      </m:e>
                      <m:sub>
                        <m:r>
                          <a:rPr lang="en-US" altLang="zh-TW" sz="2000" i="1">
                            <a:latin typeface="Cambria Math" panose="02040503050406030204" pitchFamily="18" charset="0"/>
                          </a:rPr>
                          <m:t>0</m:t>
                        </m:r>
                      </m:sub>
                    </m:sSub>
                    <m:r>
                      <a:rPr lang="en-US" altLang="zh-TW" sz="2000" i="1">
                        <a:latin typeface="Cambria Math" panose="02040503050406030204" pitchFamily="18" charset="0"/>
                      </a:rPr>
                      <m:t>+</m:t>
                    </m:r>
                    <m:sSub>
                      <m:sSubPr>
                        <m:ctrlPr>
                          <a:rPr lang="en-US" altLang="zh-TW" sz="2000" i="1" smtClean="0">
                            <a:solidFill>
                              <a:srgbClr val="0070C0"/>
                            </a:solidFill>
                            <a:latin typeface="Cambria Math" panose="02040503050406030204" pitchFamily="18" charset="0"/>
                          </a:rPr>
                        </m:ctrlPr>
                      </m:sSubPr>
                      <m:e>
                        <m:r>
                          <a:rPr lang="en-US" altLang="zh-TW" sz="2000" i="1">
                            <a:solidFill>
                              <a:srgbClr val="0070C0"/>
                            </a:solidFill>
                            <a:latin typeface="Cambria Math" panose="02040503050406030204" pitchFamily="18" charset="0"/>
                          </a:rPr>
                          <m:t>𝛽</m:t>
                        </m:r>
                      </m:e>
                      <m:sub>
                        <m:r>
                          <a:rPr lang="en-US" altLang="zh-TW" sz="2000" i="1">
                            <a:solidFill>
                              <a:srgbClr val="0070C0"/>
                            </a:solidFill>
                            <a:latin typeface="Cambria Math" panose="02040503050406030204" pitchFamily="18" charset="0"/>
                          </a:rPr>
                          <m:t>𝑅</m:t>
                        </m:r>
                        <m:r>
                          <a:rPr lang="en-US" altLang="zh-TW" sz="2000" i="1">
                            <a:solidFill>
                              <a:srgbClr val="0070C0"/>
                            </a:solidFill>
                            <a:latin typeface="Cambria Math" panose="02040503050406030204" pitchFamily="18" charset="0"/>
                          </a:rPr>
                          <m:t>&amp;</m:t>
                        </m:r>
                        <m:r>
                          <a:rPr lang="en-US" altLang="zh-TW" sz="2000" i="1">
                            <a:solidFill>
                              <a:srgbClr val="0070C0"/>
                            </a:solidFill>
                            <a:latin typeface="Cambria Math" panose="02040503050406030204" pitchFamily="18" charset="0"/>
                          </a:rPr>
                          <m:t>𝐷</m:t>
                        </m:r>
                      </m:sub>
                    </m:sSub>
                    <m:r>
                      <a:rPr lang="en-US" altLang="zh-TW" sz="2000" i="1">
                        <a:latin typeface="Cambria Math" panose="02040503050406030204" pitchFamily="18" charset="0"/>
                      </a:rPr>
                      <m:t>𝑅</m:t>
                    </m:r>
                    <m:r>
                      <a:rPr lang="en-US" altLang="zh-TW" sz="2000" i="1">
                        <a:latin typeface="Cambria Math" panose="02040503050406030204" pitchFamily="18" charset="0"/>
                      </a:rPr>
                      <m:t>&amp;</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𝐷</m:t>
                        </m:r>
                      </m:e>
                      <m:sub>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𝑡</m:t>
                        </m:r>
                      </m:sub>
                    </m:sSub>
                    <m:r>
                      <a:rPr lang="en-US" altLang="zh-TW" sz="2000" i="1">
                        <a:latin typeface="Cambria Math" panose="02040503050406030204" pitchFamily="18" charset="0"/>
                      </a:rPr>
                      <m:t>+</m:t>
                    </m:r>
                    <m:sSubSup>
                      <m:sSubSupPr>
                        <m:ctrlPr>
                          <a:rPr lang="en-US" altLang="zh-TW" sz="2000" i="1">
                            <a:latin typeface="Cambria Math" panose="02040503050406030204" pitchFamily="18" charset="0"/>
                          </a:rPr>
                        </m:ctrlPr>
                      </m:sSubSupPr>
                      <m:e>
                        <m:sSub>
                          <m:sSubPr>
                            <m:ctrlPr>
                              <a:rPr lang="en-US" altLang="zh-TW" sz="2000" i="1">
                                <a:latin typeface="Cambria Math" panose="02040503050406030204" pitchFamily="18" charset="0"/>
                              </a:rPr>
                            </m:ctrlPr>
                          </m:sSubPr>
                          <m:e>
                            <m:r>
                              <a:rPr lang="en-US" altLang="zh-TW" sz="2000" b="1" i="1">
                                <a:latin typeface="Cambria Math" panose="02040503050406030204" pitchFamily="18" charset="0"/>
                              </a:rPr>
                              <m:t>𝜷</m:t>
                            </m:r>
                          </m:e>
                          <m:sub>
                            <m:r>
                              <a:rPr lang="en-US" altLang="zh-TW" sz="2000" i="1">
                                <a:latin typeface="Cambria Math" panose="02040503050406030204" pitchFamily="18" charset="0"/>
                              </a:rPr>
                              <m:t>2</m:t>
                            </m:r>
                          </m:sub>
                        </m:sSub>
                        <m:r>
                          <a:rPr lang="en-US" altLang="zh-TW" sz="2000" b="0" i="1" smtClean="0">
                            <a:latin typeface="Cambria Math" panose="02040503050406030204" pitchFamily="18" charset="0"/>
                          </a:rPr>
                          <m:t>𝑋</m:t>
                        </m:r>
                      </m:e>
                      <m:sub>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𝑡</m:t>
                        </m:r>
                      </m:sub>
                      <m:sup/>
                    </m:sSubSup>
                    <m:r>
                      <a:rPr lang="en-US" altLang="zh-TW" sz="2000" i="1">
                        <a:latin typeface="Cambria Math" panose="02040503050406030204" pitchFamily="18" charset="0"/>
                      </a:rPr>
                      <m:t>+</m:t>
                    </m:r>
                    <m:nary>
                      <m:naryPr>
                        <m:chr m:val="∑"/>
                        <m:supHide m:val="on"/>
                        <m:ctrlPr>
                          <a:rPr lang="en-US" altLang="zh-TW" sz="2000" i="1" smtClean="0">
                            <a:solidFill>
                              <a:schemeClr val="tx1"/>
                            </a:solidFill>
                            <a:latin typeface="Cambria Math" panose="02040503050406030204" pitchFamily="18" charset="0"/>
                          </a:rPr>
                        </m:ctrlPr>
                      </m:naryPr>
                      <m:sub>
                        <m:r>
                          <m:rPr>
                            <m:brk m:alnAt="7"/>
                          </m:rPr>
                          <a:rPr lang="en-US" altLang="zh-TW" sz="2000" i="1">
                            <a:solidFill>
                              <a:schemeClr val="tx1"/>
                            </a:solidFill>
                            <a:latin typeface="Cambria Math" panose="02040503050406030204" pitchFamily="18" charset="0"/>
                          </a:rPr>
                          <m:t>𝑠</m:t>
                        </m:r>
                        <m:r>
                          <a:rPr lang="en-US" altLang="zh-TW" sz="2000" i="1">
                            <a:solidFill>
                              <a:schemeClr val="tx1"/>
                            </a:solidFill>
                            <a:latin typeface="Cambria Math" panose="02040503050406030204" pitchFamily="18" charset="0"/>
                          </a:rPr>
                          <m:t>∈</m:t>
                        </m:r>
                        <m:r>
                          <a:rPr lang="en-US" altLang="zh-TW" sz="2000" b="1" i="1" smtClean="0">
                            <a:solidFill>
                              <a:schemeClr val="tx1"/>
                            </a:solidFill>
                            <a:latin typeface="Cambria Math" panose="02040503050406030204" pitchFamily="18" charset="0"/>
                          </a:rPr>
                          <m:t>𝑺</m:t>
                        </m:r>
                      </m:sub>
                      <m:sup/>
                      <m:e>
                        <m:sSub>
                          <m:sSubPr>
                            <m:ctrlPr>
                              <a:rPr lang="en-US" altLang="zh-TW" sz="2000" i="1">
                                <a:solidFill>
                                  <a:schemeClr val="tx1"/>
                                </a:solidFill>
                                <a:latin typeface="Cambria Math" panose="02040503050406030204" pitchFamily="18" charset="0"/>
                              </a:rPr>
                            </m:ctrlPr>
                          </m:sSubPr>
                          <m:e>
                            <m:r>
                              <a:rPr lang="en-US" altLang="zh-TW" sz="2000" i="1">
                                <a:solidFill>
                                  <a:schemeClr val="tx1"/>
                                </a:solidFill>
                                <a:latin typeface="Cambria Math" panose="02040503050406030204" pitchFamily="18" charset="0"/>
                              </a:rPr>
                              <m:t>𝛼</m:t>
                            </m:r>
                          </m:e>
                          <m:sub>
                            <m:r>
                              <a:rPr lang="en-US" altLang="zh-TW" sz="2000" i="1">
                                <a:solidFill>
                                  <a:schemeClr val="tx1"/>
                                </a:solidFill>
                                <a:latin typeface="Cambria Math" panose="02040503050406030204" pitchFamily="18" charset="0"/>
                              </a:rPr>
                              <m:t>𝑠</m:t>
                            </m:r>
                          </m:sub>
                        </m:sSub>
                        <m:r>
                          <a:rPr lang="en-US" altLang="zh-TW" sz="2000" i="1">
                            <a:solidFill>
                              <a:schemeClr val="tx1"/>
                            </a:solidFill>
                            <a:latin typeface="Cambria Math" panose="02040503050406030204" pitchFamily="18" charset="0"/>
                          </a:rPr>
                          <m:t>𝑑𝑢𝑚𝑚</m:t>
                        </m:r>
                        <m:sSub>
                          <m:sSubPr>
                            <m:ctrlPr>
                              <a:rPr lang="en-US" altLang="zh-TW" sz="2000" i="1">
                                <a:solidFill>
                                  <a:schemeClr val="tx1"/>
                                </a:solidFill>
                                <a:latin typeface="Cambria Math" panose="02040503050406030204" pitchFamily="18" charset="0"/>
                              </a:rPr>
                            </m:ctrlPr>
                          </m:sSubPr>
                          <m:e>
                            <m:r>
                              <a:rPr lang="en-US" altLang="zh-TW" sz="2000" i="1">
                                <a:solidFill>
                                  <a:schemeClr val="tx1"/>
                                </a:solidFill>
                                <a:latin typeface="Cambria Math" panose="02040503050406030204" pitchFamily="18" charset="0"/>
                              </a:rPr>
                              <m:t>𝑦</m:t>
                            </m:r>
                          </m:e>
                          <m:sub>
                            <m:r>
                              <a:rPr lang="en-US" altLang="zh-TW" sz="2000" i="1">
                                <a:solidFill>
                                  <a:schemeClr val="tx1"/>
                                </a:solidFill>
                                <a:latin typeface="Cambria Math" panose="02040503050406030204" pitchFamily="18" charset="0"/>
                              </a:rPr>
                              <m:t>𝑠</m:t>
                            </m:r>
                            <m:r>
                              <a:rPr lang="en-US" altLang="zh-TW" sz="2000" i="1">
                                <a:solidFill>
                                  <a:schemeClr val="tx1"/>
                                </a:solidFill>
                                <a:latin typeface="Cambria Math" panose="02040503050406030204" pitchFamily="18" charset="0"/>
                              </a:rPr>
                              <m:t>,</m:t>
                            </m:r>
                            <m:r>
                              <a:rPr lang="en-US" altLang="zh-TW" sz="2000" i="1">
                                <a:solidFill>
                                  <a:schemeClr val="tx1"/>
                                </a:solidFill>
                                <a:latin typeface="Cambria Math" panose="02040503050406030204" pitchFamily="18" charset="0"/>
                              </a:rPr>
                              <m:t>𝑖</m:t>
                            </m:r>
                          </m:sub>
                        </m:sSub>
                      </m:e>
                    </m:nary>
                  </m:oMath>
                </a14:m>
                <a:r>
                  <a:rPr lang="en-US" altLang="zh-TW" sz="2000" dirty="0"/>
                  <a:t>)</a:t>
                </a:r>
              </a:p>
              <a:p>
                <a:pPr marL="0" indent="0" algn="ctr">
                  <a:buNone/>
                </a:pPr>
                <a:endParaRPr lang="en-US" altLang="zh-TW" sz="2000" dirty="0"/>
              </a:p>
              <a:p>
                <a:pPr>
                  <a:buFont typeface="Wingdings" panose="05000000000000000000" pitchFamily="2" charset="2"/>
                  <a:buChar char="§"/>
                </a:pPr>
                <a:r>
                  <a:rPr lang="en-US" altLang="zh-TW" sz="2000" dirty="0">
                    <a:latin typeface="Arial "/>
                    <a:ea typeface="Cambria Math" panose="02040503050406030204" pitchFamily="18" charset="0"/>
                  </a:rPr>
                  <a:t>Poisson regression</a:t>
                </a:r>
                <a14:m>
                  <m:oMath xmlns:m="http://schemas.openxmlformats.org/officeDocument/2006/math">
                    <m:r>
                      <a:rPr lang="zh-TW" altLang="en-US" sz="2000" i="1">
                        <a:latin typeface="Cambria Math" panose="02040503050406030204" pitchFamily="18" charset="0"/>
                      </a:rPr>
                      <m:t> </m:t>
                    </m:r>
                  </m:oMath>
                </a14:m>
                <a:r>
                  <a:rPr lang="en-CA" altLang="zh-TW" sz="2000" dirty="0">
                    <a:latin typeface="Arial "/>
                  </a:rPr>
                  <a:t>includes none of the firm dummies, i.e., </a:t>
                </a:r>
                <a14:m>
                  <m:oMath xmlns:m="http://schemas.openxmlformats.org/officeDocument/2006/math">
                    <m:r>
                      <a:rPr lang="en-US" altLang="zh-TW" sz="2000" b="1" i="1">
                        <a:latin typeface="Cambria Math" panose="02040503050406030204" pitchFamily="18" charset="0"/>
                      </a:rPr>
                      <m:t>𝑺</m:t>
                    </m:r>
                  </m:oMath>
                </a14:m>
                <a:r>
                  <a:rPr lang="en-CA" altLang="zh-TW" sz="2000" dirty="0">
                    <a:latin typeface="Arial "/>
                  </a:rPr>
                  <a:t> =</a:t>
                </a:r>
                <a14:m>
                  <m:oMath xmlns:m="http://schemas.openxmlformats.org/officeDocument/2006/math">
                    <m:r>
                      <a:rPr lang="en-US" altLang="zh-TW" sz="2000" dirty="0">
                        <a:latin typeface="Cambria Math" panose="02040503050406030204" pitchFamily="18" charset="0"/>
                        <a:ea typeface="Cambria Math" panose="02040503050406030204" pitchFamily="18" charset="0"/>
                      </a:rPr>
                      <m:t> </m:t>
                    </m:r>
                    <m:r>
                      <a:rPr lang="en-CA" altLang="zh-TW" sz="2000" i="1" dirty="0">
                        <a:latin typeface="Cambria Math" panose="02040503050406030204" pitchFamily="18" charset="0"/>
                        <a:ea typeface="Cambria Math" panose="02040503050406030204" pitchFamily="18" charset="0"/>
                      </a:rPr>
                      <m:t>∅</m:t>
                    </m:r>
                  </m:oMath>
                </a14:m>
                <a:r>
                  <a:rPr lang="en-CA" altLang="zh-TW" sz="2000" dirty="0">
                    <a:latin typeface="Arial "/>
                  </a:rPr>
                  <a:t>. </a:t>
                </a:r>
              </a:p>
              <a:p>
                <a:pPr>
                  <a:buFont typeface="Wingdings" panose="05000000000000000000" pitchFamily="2" charset="2"/>
                  <a:buChar char="§"/>
                </a:pPr>
                <a:r>
                  <a:rPr lang="en-US" altLang="zh-TW" sz="2000" dirty="0">
                    <a:latin typeface="Arial "/>
                    <a:ea typeface="Cambria Math" panose="02040503050406030204" pitchFamily="18" charset="0"/>
                  </a:rPr>
                  <a:t>Poisson fixed effect regression</a:t>
                </a:r>
                <a:r>
                  <a:rPr lang="en-CA" altLang="zh-TW" sz="2000" dirty="0">
                    <a:latin typeface="Arial "/>
                  </a:rPr>
                  <a:t> includes all of the firm dummies, </a:t>
                </a:r>
              </a:p>
              <a:p>
                <a:pPr marL="0" indent="0">
                  <a:buNone/>
                </a:pPr>
                <a:r>
                  <a:rPr lang="en-CA" altLang="zh-TW" sz="2000" dirty="0">
                    <a:latin typeface="Arial "/>
                  </a:rPr>
                  <a:t>     i.e., </a:t>
                </a:r>
                <a14:m>
                  <m:oMath xmlns:m="http://schemas.openxmlformats.org/officeDocument/2006/math">
                    <m:r>
                      <a:rPr lang="en-US" altLang="zh-TW" sz="2000" b="1" i="1">
                        <a:latin typeface="Cambria Math" panose="02040503050406030204" pitchFamily="18" charset="0"/>
                      </a:rPr>
                      <m:t>𝑺</m:t>
                    </m:r>
                    <m:r>
                      <a:rPr lang="en-US" altLang="zh-TW" sz="2000" i="1">
                        <a:latin typeface="Cambria Math" panose="02040503050406030204" pitchFamily="18" charset="0"/>
                      </a:rPr>
                      <m:t>= </m:t>
                    </m:r>
                    <m:r>
                      <m:rPr>
                        <m:lit/>
                      </m:rPr>
                      <a:rPr lang="en-US" altLang="zh-TW" sz="2000" i="1">
                        <a:latin typeface="Cambria Math" panose="02040503050406030204" pitchFamily="18" charset="0"/>
                      </a:rPr>
                      <m:t>{</m:t>
                    </m:r>
                    <m:r>
                      <a:rPr lang="en-US" altLang="zh-TW" sz="2000" i="1">
                        <a:latin typeface="Cambria Math" panose="02040503050406030204" pitchFamily="18" charset="0"/>
                      </a:rPr>
                      <m:t>1, ⋯, </m:t>
                    </m:r>
                    <m:r>
                      <a:rPr lang="en-US" altLang="zh-TW" sz="2000" i="1">
                        <a:latin typeface="Cambria Math" panose="02040503050406030204" pitchFamily="18" charset="0"/>
                      </a:rPr>
                      <m:t>𝑁</m:t>
                    </m:r>
                    <m:r>
                      <a:rPr lang="en-US" altLang="zh-TW" sz="2000" i="1">
                        <a:latin typeface="Cambria Math" panose="02040503050406030204" pitchFamily="18" charset="0"/>
                      </a:rPr>
                      <m:t>}.</m:t>
                    </m:r>
                  </m:oMath>
                </a14:m>
                <a:endParaRPr lang="en-US" altLang="zh-TW" sz="2000" dirty="0">
                  <a:latin typeface="Arial "/>
                </a:endParaRPr>
              </a:p>
              <a:p>
                <a:pPr>
                  <a:buFont typeface="Wingdings" panose="05000000000000000000" pitchFamily="2" charset="2"/>
                  <a:buChar char="§"/>
                </a:pPr>
                <a:r>
                  <a:rPr lang="en-US" altLang="zh-TW" sz="2000" dirty="0">
                    <a:latin typeface="Arial "/>
                  </a:rPr>
                  <a:t>Adjusted Hausman-Taylor uses demeaned </a:t>
                </a:r>
                <a14:m>
                  <m:oMath xmlns:m="http://schemas.openxmlformats.org/officeDocument/2006/math">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𝑋</m:t>
                        </m:r>
                      </m:e>
                      <m:sub>
                        <m: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m:t>
                        </m:r>
                        <m:r>
                          <a:rPr lang="en-US" altLang="zh-TW" sz="2000" b="0" i="1" smtClean="0">
                            <a:latin typeface="Cambria Math" panose="02040503050406030204" pitchFamily="18" charset="0"/>
                          </a:rPr>
                          <m:t>𝑡</m:t>
                        </m:r>
                      </m:sub>
                    </m:sSub>
                  </m:oMath>
                </a14:m>
                <a:r>
                  <a:rPr lang="en-US" altLang="zh-TW" sz="2000" dirty="0">
                    <a:latin typeface="Arial "/>
                  </a:rPr>
                  <a:t> and demeaned </a:t>
                </a:r>
                <a14:m>
                  <m:oMath xmlns:m="http://schemas.openxmlformats.org/officeDocument/2006/math">
                    <m:r>
                      <a:rPr lang="en-US" altLang="zh-TW" sz="2000" i="1">
                        <a:latin typeface="Cambria Math" panose="02040503050406030204" pitchFamily="18" charset="0"/>
                      </a:rPr>
                      <m:t>𝑅</m:t>
                    </m:r>
                    <m:r>
                      <a:rPr lang="en-US" altLang="zh-TW" sz="2000" i="1">
                        <a:latin typeface="Cambria Math" panose="02040503050406030204" pitchFamily="18" charset="0"/>
                      </a:rPr>
                      <m:t>&amp;</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𝐷</m:t>
                        </m:r>
                      </m:e>
                      <m:sub>
                        <m:r>
                          <a:rPr lang="en-US" altLang="zh-TW" sz="2000" i="1">
                            <a:latin typeface="Cambria Math" panose="02040503050406030204" pitchFamily="18" charset="0"/>
                          </a:rPr>
                          <m:t>𝑖</m:t>
                        </m:r>
                        <m:r>
                          <a:rPr lang="en-US" altLang="zh-TW" sz="2000" i="1">
                            <a:latin typeface="Cambria Math" panose="02040503050406030204" pitchFamily="18" charset="0"/>
                          </a:rPr>
                          <m:t>,</m:t>
                        </m:r>
                        <m:r>
                          <a:rPr lang="en-US" altLang="zh-TW" sz="2000" i="1">
                            <a:latin typeface="Cambria Math" panose="02040503050406030204" pitchFamily="18" charset="0"/>
                          </a:rPr>
                          <m:t>𝑡</m:t>
                        </m:r>
                      </m:sub>
                    </m:sSub>
                  </m:oMath>
                </a14:m>
                <a:r>
                  <a:rPr lang="en-US" altLang="zh-TW" sz="2000" dirty="0">
                    <a:latin typeface="Arial "/>
                  </a:rPr>
                  <a:t> in GMM to identify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𝛽</m:t>
                        </m:r>
                      </m:e>
                      <m:sub>
                        <m:r>
                          <a:rPr lang="en-US" altLang="zh-TW" sz="2000" i="1">
                            <a:latin typeface="Cambria Math" panose="02040503050406030204" pitchFamily="18" charset="0"/>
                          </a:rPr>
                          <m:t>𝑅</m:t>
                        </m:r>
                        <m:r>
                          <a:rPr lang="en-US" altLang="zh-TW" sz="2000" i="1">
                            <a:latin typeface="Cambria Math" panose="02040503050406030204" pitchFamily="18" charset="0"/>
                          </a:rPr>
                          <m:t>&amp;</m:t>
                        </m:r>
                        <m:r>
                          <a:rPr lang="en-US" altLang="zh-TW" sz="2000" i="1">
                            <a:latin typeface="Cambria Math" panose="02040503050406030204" pitchFamily="18" charset="0"/>
                          </a:rPr>
                          <m:t>𝐷</m:t>
                        </m:r>
                      </m:sub>
                    </m:sSub>
                  </m:oMath>
                </a14:m>
                <a:r>
                  <a:rPr lang="en-US" altLang="zh-TW" sz="2000" dirty="0">
                    <a:latin typeface="Arial "/>
                  </a:rPr>
                  <a:t> of the rarely time-varying R&amp;D.</a:t>
                </a:r>
              </a:p>
              <a:p>
                <a:pPr>
                  <a:buFont typeface="Wingdings" panose="05000000000000000000" pitchFamily="2" charset="2"/>
                  <a:buChar char="§"/>
                </a:pPr>
                <a:r>
                  <a:rPr lang="en-US" altLang="zh-TW" sz="2000" dirty="0">
                    <a:latin typeface="Arial "/>
                  </a:rPr>
                  <a:t>PRL Poisson (Belloni, </a:t>
                </a:r>
                <a:r>
                  <a:rPr lang="en-US" altLang="zh-TW" sz="2000" dirty="0" err="1">
                    <a:latin typeface="Arial "/>
                  </a:rPr>
                  <a:t>Chernozhukov</a:t>
                </a:r>
                <a:r>
                  <a:rPr lang="en-US" altLang="zh-TW" sz="2000" dirty="0">
                    <a:latin typeface="Arial "/>
                  </a:rPr>
                  <a:t> and Wei, 2016, JBES) and DML select some of the firm dummies, i.e., </a:t>
                </a:r>
                <a14:m>
                  <m:oMath xmlns:m="http://schemas.openxmlformats.org/officeDocument/2006/math">
                    <m:r>
                      <a:rPr lang="en-US" altLang="zh-TW" sz="2000" b="1" i="1">
                        <a:latin typeface="Cambria Math" panose="02040503050406030204" pitchFamily="18" charset="0"/>
                      </a:rPr>
                      <m:t>𝑺</m:t>
                    </m:r>
                    <m:r>
                      <a:rPr lang="en-US" altLang="zh-TW" sz="2000" i="1">
                        <a:latin typeface="Cambria Math" panose="02040503050406030204" pitchFamily="18" charset="0"/>
                      </a:rPr>
                      <m:t>∈ </m:t>
                    </m:r>
                    <m:r>
                      <m:rPr>
                        <m:lit/>
                      </m:rPr>
                      <a:rPr lang="en-US" altLang="zh-TW" sz="2000" i="1">
                        <a:latin typeface="Cambria Math" panose="02040503050406030204" pitchFamily="18" charset="0"/>
                      </a:rPr>
                      <m:t>{</m:t>
                    </m:r>
                    <m:r>
                      <a:rPr lang="en-US" altLang="zh-TW" sz="2000" i="1">
                        <a:latin typeface="Cambria Math" panose="02040503050406030204" pitchFamily="18" charset="0"/>
                      </a:rPr>
                      <m:t>1, ⋯, </m:t>
                    </m:r>
                    <m:r>
                      <a:rPr lang="en-US" altLang="zh-TW" sz="2000" i="1">
                        <a:latin typeface="Cambria Math" panose="02040503050406030204" pitchFamily="18" charset="0"/>
                      </a:rPr>
                      <m:t>𝑁</m:t>
                    </m:r>
                    <m:r>
                      <a:rPr lang="en-US" altLang="zh-TW" sz="2000" i="1">
                        <a:latin typeface="Cambria Math" panose="02040503050406030204" pitchFamily="18" charset="0"/>
                      </a:rPr>
                      <m:t>}.</m:t>
                    </m:r>
                  </m:oMath>
                </a14:m>
                <a:r>
                  <a:rPr lang="en-US" altLang="zh-TW" sz="2000" dirty="0">
                    <a:latin typeface="Arial "/>
                  </a:rPr>
                  <a:t> </a:t>
                </a:r>
              </a:p>
              <a:p>
                <a:pPr lvl="1">
                  <a:buFont typeface="Arial" panose="020B0604020202020204" pitchFamily="34" charset="0"/>
                  <a:buChar char="•"/>
                </a:pPr>
                <a:r>
                  <a:rPr lang="en-US" altLang="zh-TW" sz="1600" dirty="0">
                    <a:latin typeface="Arial "/>
                  </a:rPr>
                  <a:t>PRL Poisson</a:t>
                </a:r>
                <a:r>
                  <a:rPr lang="zh-TW" altLang="en-US" sz="1600" dirty="0">
                    <a:latin typeface="Arial "/>
                  </a:rPr>
                  <a:t> </a:t>
                </a:r>
                <a:r>
                  <a:rPr lang="en-US" altLang="zh-TW" sz="1600" dirty="0">
                    <a:latin typeface="Arial "/>
                  </a:rPr>
                  <a:t>proceeds in the similar fashion as PRL, except it uses the post LASSO Poisson regression in Step 1 and use GMM in Step 3. </a:t>
                </a:r>
              </a:p>
              <a:p>
                <a:pPr>
                  <a:buFont typeface="Wingdings" panose="05000000000000000000" pitchFamily="2" charset="2"/>
                  <a:buChar char="§"/>
                </a:pPr>
                <a:r>
                  <a:rPr lang="en-US" altLang="zh-TW" sz="2000" dirty="0">
                    <a:latin typeface="Arial "/>
                  </a:rPr>
                  <a:t>DML follows the PRL Poisson steps with cross-fitting.  </a:t>
                </a:r>
              </a:p>
              <a:p>
                <a:pPr>
                  <a:buFont typeface="Wingdings" panose="05000000000000000000" pitchFamily="2" charset="2"/>
                  <a:buChar char="§"/>
                </a:pPr>
                <a:endParaRPr lang="en-US" altLang="zh-TW" sz="2000" dirty="0">
                  <a:latin typeface="Arial "/>
                </a:endParaRPr>
              </a:p>
              <a:p>
                <a:pPr marL="0" indent="0">
                  <a:buNone/>
                </a:pPr>
                <a:endParaRPr lang="en-US" altLang="zh-TW" sz="2000" dirty="0">
                  <a:latin typeface="Times New Roman" panose="02020603050405020304" pitchFamily="18" charset="0"/>
                </a:endParaRPr>
              </a:p>
            </p:txBody>
          </p:sp>
        </mc:Choice>
        <mc:Fallback xmlns="">
          <p:sp>
            <p:nvSpPr>
              <p:cNvPr id="195587" name="Rectangle 3"/>
              <p:cNvSpPr>
                <a:spLocks noGrp="1" noRot="1" noChangeAspect="1" noMove="1" noResize="1" noEditPoints="1" noAdjustHandles="1" noChangeArrowheads="1" noChangeShapeType="1" noTextEdit="1"/>
              </p:cNvSpPr>
              <p:nvPr>
                <p:ph idx="1"/>
              </p:nvPr>
            </p:nvSpPr>
            <p:spPr>
              <a:xfrm>
                <a:off x="457200" y="980728"/>
                <a:ext cx="8686800" cy="5520106"/>
              </a:xfrm>
              <a:blipFill>
                <a:blip r:embed="rId3"/>
                <a:stretch>
                  <a:fillRect l="-632"/>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25</a:t>
            </a:fld>
            <a:r>
              <a:rPr lang="en-US" altLang="en-US" dirty="0">
                <a:latin typeface="Garamond" pitchFamily="18" charset="0"/>
              </a:rPr>
              <a:t>/34</a:t>
            </a: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spTree>
    <p:extLst>
      <p:ext uri="{BB962C8B-B14F-4D97-AF65-F5344CB8AC3E}">
        <p14:creationId xmlns:p14="http://schemas.microsoft.com/office/powerpoint/2010/main" val="2186873109"/>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26</a:t>
            </a:fld>
            <a:r>
              <a:rPr lang="en-US" altLang="en-US" dirty="0">
                <a:latin typeface="Garamond" pitchFamily="18" charset="0"/>
              </a:rPr>
              <a:t>/34</a:t>
            </a:r>
          </a:p>
        </p:txBody>
      </p:sp>
      <p:sp>
        <p:nvSpPr>
          <p:cNvPr id="8" name="Footer Placeholder 2"/>
          <p:cNvSpPr>
            <a:spLocks noGrp="1"/>
          </p:cNvSpPr>
          <p:nvPr>
            <p:ph type="ftr" sz="quarter" idx="11"/>
          </p:nvPr>
        </p:nvSpPr>
        <p:spPr>
          <a:xfrm>
            <a:off x="2123728" y="6492875"/>
            <a:ext cx="5040560" cy="365125"/>
          </a:xfrm>
        </p:spPr>
        <p:txBody>
          <a:bodyPr/>
          <a:lstStyle/>
          <a:p>
            <a:endParaRPr lang="en-CA" dirty="0"/>
          </a:p>
        </p:txBody>
      </p:sp>
      <p:sp>
        <p:nvSpPr>
          <p:cNvPr id="10"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P</a:t>
            </a:r>
            <a:r>
              <a:rPr lang="en-US" altLang="zh-TW" sz="2800" b="1" dirty="0">
                <a:solidFill>
                  <a:srgbClr val="0070C0"/>
                </a:solidFill>
                <a:ea typeface="SimSun" pitchFamily="2" charset="-122"/>
              </a:rPr>
              <a:t>RL</a:t>
            </a:r>
            <a:r>
              <a:rPr lang="en-US" altLang="zh-CN" sz="2800" b="1" dirty="0">
                <a:solidFill>
                  <a:srgbClr val="0070C0"/>
                </a:solidFill>
                <a:ea typeface="SimSun" pitchFamily="2" charset="-122"/>
              </a:rPr>
              <a:t> Poisson</a:t>
            </a:r>
            <a:r>
              <a:rPr lang="zh-TW" altLang="en-US" sz="2800" b="1" dirty="0">
                <a:solidFill>
                  <a:srgbClr val="0070C0"/>
                </a:solidFill>
                <a:ea typeface="SimSun" pitchFamily="2" charset="-122"/>
              </a:rPr>
              <a:t> </a:t>
            </a:r>
            <a:r>
              <a:rPr lang="en-US" altLang="zh-TW" sz="2800" b="1" dirty="0">
                <a:solidFill>
                  <a:srgbClr val="0070C0"/>
                </a:solidFill>
                <a:ea typeface="SimSun" pitchFamily="2" charset="-122"/>
              </a:rPr>
              <a:t>and DML</a:t>
            </a:r>
            <a:endParaRPr lang="en-US" sz="2800" dirty="0">
              <a:solidFill>
                <a:srgbClr val="0070C0"/>
              </a:solidFill>
            </a:endParaRPr>
          </a:p>
        </p:txBody>
      </p:sp>
      <p:graphicFrame>
        <p:nvGraphicFramePr>
          <p:cNvPr id="9" name="Content Placeholder 3"/>
          <p:cNvGraphicFramePr>
            <a:graphicFrameLocks noGrp="1"/>
          </p:cNvGraphicFramePr>
          <p:nvPr>
            <p:ph idx="1"/>
            <p:extLst>
              <p:ext uri="{D42A27DB-BD31-4B8C-83A1-F6EECF244321}">
                <p14:modId xmlns:p14="http://schemas.microsoft.com/office/powerpoint/2010/main" val="239927100"/>
              </p:ext>
            </p:extLst>
          </p:nvPr>
        </p:nvGraphicFramePr>
        <p:xfrm>
          <a:off x="1115615" y="1373554"/>
          <a:ext cx="7361799" cy="2231691"/>
        </p:xfrm>
        <a:graphic>
          <a:graphicData uri="http://schemas.openxmlformats.org/drawingml/2006/table">
            <a:tbl>
              <a:tblPr>
                <a:tableStyleId>{5C22544A-7EE6-4342-B048-85BDC9FD1C3A}</a:tableStyleId>
              </a:tblPr>
              <a:tblGrid>
                <a:gridCol w="1512168">
                  <a:extLst>
                    <a:ext uri="{9D8B030D-6E8A-4147-A177-3AD203B41FA5}">
                      <a16:colId xmlns:a16="http://schemas.microsoft.com/office/drawing/2014/main" val="20000"/>
                    </a:ext>
                  </a:extLst>
                </a:gridCol>
                <a:gridCol w="1293417">
                  <a:extLst>
                    <a:ext uri="{9D8B030D-6E8A-4147-A177-3AD203B41FA5}">
                      <a16:colId xmlns:a16="http://schemas.microsoft.com/office/drawing/2014/main" val="20001"/>
                    </a:ext>
                  </a:extLst>
                </a:gridCol>
                <a:gridCol w="1518738">
                  <a:extLst>
                    <a:ext uri="{9D8B030D-6E8A-4147-A177-3AD203B41FA5}">
                      <a16:colId xmlns:a16="http://schemas.microsoft.com/office/drawing/2014/main" val="2621371002"/>
                    </a:ext>
                  </a:extLst>
                </a:gridCol>
                <a:gridCol w="1518738">
                  <a:extLst>
                    <a:ext uri="{9D8B030D-6E8A-4147-A177-3AD203B41FA5}">
                      <a16:colId xmlns:a16="http://schemas.microsoft.com/office/drawing/2014/main" val="20002"/>
                    </a:ext>
                  </a:extLst>
                </a:gridCol>
                <a:gridCol w="1518738">
                  <a:extLst>
                    <a:ext uri="{9D8B030D-6E8A-4147-A177-3AD203B41FA5}">
                      <a16:colId xmlns:a16="http://schemas.microsoft.com/office/drawing/2014/main" val="1115688282"/>
                    </a:ext>
                  </a:extLst>
                </a:gridCol>
              </a:tblGrid>
              <a:tr h="461672">
                <a:tc>
                  <a:txBody>
                    <a:bodyPr/>
                    <a:lstStyle/>
                    <a:p>
                      <a:pPr marL="0" marR="0" algn="ctr">
                        <a:spcBef>
                          <a:spcPts val="0"/>
                        </a:spcBef>
                        <a:spcAft>
                          <a:spcPts val="0"/>
                        </a:spcAft>
                      </a:pPr>
                      <a:endParaRPr lang="en-US" sz="1200" kern="100" dirty="0">
                        <a:effectLst/>
                        <a:latin typeface="Arial" panose="020B0604020202020204" pitchFamily="34" charset="0"/>
                        <a:ea typeface="Cambria Math" panose="02040503050406030204" pitchFamily="18" charset="0"/>
                        <a:cs typeface="Arial" panose="020B0604020202020204" pitchFamily="34" charset="0"/>
                      </a:endParaRPr>
                    </a:p>
                  </a:txBody>
                  <a:tcPr marL="68580" marR="68580" marT="0" marB="0" anchor="b">
                    <a:solidFill>
                      <a:schemeClr val="accent1">
                        <a:lumMod val="20000"/>
                        <a:lumOff val="80000"/>
                      </a:schemeClr>
                    </a:solidFill>
                  </a:tcPr>
                </a:tc>
                <a:tc>
                  <a:txBody>
                    <a:bodyPr/>
                    <a:lstStyle/>
                    <a:p>
                      <a:pPr lvl="1" algn="l"/>
                      <a:r>
                        <a:rPr lang="en-US" altLang="zh-TW" sz="1200" b="1" dirty="0">
                          <a:solidFill>
                            <a:schemeClr val="bg1"/>
                          </a:solidFill>
                          <a:effectLst/>
                          <a:latin typeface="Arial" panose="020B0604020202020204" pitchFamily="34" charset="0"/>
                          <a:cs typeface="Arial" panose="020B0604020202020204" pitchFamily="34" charset="0"/>
                        </a:rPr>
                        <a:t>Poisson</a:t>
                      </a:r>
                      <a:endParaRPr lang="en-US" sz="1200" b="1" u="none" dirty="0">
                        <a:solidFill>
                          <a:schemeClr val="bg1"/>
                        </a:solidFill>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ctr">
                    <a:solidFill>
                      <a:schemeClr val="accent1"/>
                    </a:solidFill>
                  </a:tcPr>
                </a:tc>
                <a:tc>
                  <a:txBody>
                    <a:bodyPr/>
                    <a:lstStyle/>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altLang="zh-TW" sz="1200" b="1" dirty="0">
                        <a:solidFill>
                          <a:schemeClr val="bg1"/>
                        </a:solidFill>
                        <a:effectLst/>
                        <a:latin typeface="Arial" panose="020B0604020202020204" pitchFamily="34" charset="0"/>
                        <a:cs typeface="Arial" panose="020B0604020202020204" pitchFamily="34" charset="0"/>
                      </a:endParaRP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effectLst/>
                          <a:latin typeface="Arial" panose="020B0604020202020204" pitchFamily="34" charset="0"/>
                          <a:cs typeface="Arial" panose="020B0604020202020204" pitchFamily="34" charset="0"/>
                        </a:rPr>
                        <a:t>FE Poisson</a:t>
                      </a:r>
                    </a:p>
                    <a:p>
                      <a:pPr lvl="1" algn="l"/>
                      <a:endParaRPr lang="en-US" sz="1200" b="1" u="none" dirty="0">
                        <a:solidFill>
                          <a:schemeClr val="bg1"/>
                        </a:solidFill>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ctr">
                    <a:solidFill>
                      <a:schemeClr val="accent1"/>
                    </a:solidFill>
                  </a:tcPr>
                </a:tc>
                <a:tc>
                  <a:txBody>
                    <a:bodyPr/>
                    <a:lstStyle/>
                    <a:p>
                      <a:pPr lvl="1" algn="l"/>
                      <a:r>
                        <a:rPr lang="en-US" sz="1200" b="1" u="none" dirty="0">
                          <a:solidFill>
                            <a:srgbClr val="FFFF00"/>
                          </a:solidFill>
                          <a:latin typeface="Arial" panose="020B0604020202020204" pitchFamily="34" charset="0"/>
                          <a:ea typeface="Cambria Math" panose="02040503050406030204" pitchFamily="18" charset="0"/>
                          <a:cs typeface="Arial" panose="020B0604020202020204" pitchFamily="34" charset="0"/>
                        </a:rPr>
                        <a:t>PRL  Poisson</a:t>
                      </a:r>
                    </a:p>
                  </a:txBody>
                  <a:tcPr marL="28575" marR="28575" marT="19050" marB="19050" anchor="ctr">
                    <a:solidFill>
                      <a:schemeClr val="tx2">
                        <a:lumMod val="60000"/>
                        <a:lumOff val="40000"/>
                      </a:schemeClr>
                    </a:solidFill>
                  </a:tcPr>
                </a:tc>
                <a:tc>
                  <a:txBody>
                    <a:bodyPr/>
                    <a:lstStyle/>
                    <a:p>
                      <a:pPr lvl="1" algn="l"/>
                      <a:r>
                        <a:rPr lang="en-US" altLang="zh-TW" sz="1200" b="1" u="none" dirty="0">
                          <a:solidFill>
                            <a:srgbClr val="FFFF00"/>
                          </a:solidFill>
                          <a:latin typeface="Arial" panose="020B0604020202020204" pitchFamily="34" charset="0"/>
                          <a:ea typeface="Cambria Math" panose="02040503050406030204" pitchFamily="18" charset="0"/>
                          <a:cs typeface="Arial" panose="020B0604020202020204" pitchFamily="34" charset="0"/>
                        </a:rPr>
                        <a:t>DML</a:t>
                      </a:r>
                      <a:endParaRPr lang="en-US" sz="1200" b="1" u="none" dirty="0">
                        <a:solidFill>
                          <a:srgbClr val="FFFF00"/>
                        </a:solidFill>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ctr">
                    <a:solidFill>
                      <a:schemeClr val="tx2">
                        <a:lumMod val="75000"/>
                      </a:schemeClr>
                    </a:solidFill>
                  </a:tcPr>
                </a:tc>
                <a:extLst>
                  <a:ext uri="{0D108BD9-81ED-4DB2-BD59-A6C34878D82A}">
                    <a16:rowId xmlns:a16="http://schemas.microsoft.com/office/drawing/2014/main" val="10000"/>
                  </a:ext>
                </a:extLst>
              </a:tr>
              <a:tr h="387378">
                <a:tc>
                  <a:txBody>
                    <a:bodyPr/>
                    <a:lstStyle/>
                    <a:p>
                      <a:pPr marL="0" marR="0">
                        <a:spcBef>
                          <a:spcPts val="0"/>
                        </a:spcBef>
                        <a:spcAft>
                          <a:spcPts val="0"/>
                        </a:spcAft>
                      </a:pPr>
                      <a:endParaRPr lang="en-US" sz="1200" kern="100" dirty="0">
                        <a:effectLst/>
                        <a:latin typeface="Arial" panose="020B0604020202020204" pitchFamily="34" charset="0"/>
                        <a:ea typeface="Cambria Math" panose="02040503050406030204" pitchFamily="18" charset="0"/>
                        <a:cs typeface="Arial" panose="020B0604020202020204" pitchFamily="34" charset="0"/>
                      </a:endParaRPr>
                    </a:p>
                  </a:txBody>
                  <a:tcPr marL="68580" marR="68580" marT="0" marB="0" anchor="b">
                    <a:solidFill>
                      <a:schemeClr val="accent1">
                        <a:lumMod val="20000"/>
                        <a:lumOff val="80000"/>
                      </a:schemeClr>
                    </a:solidFill>
                  </a:tcPr>
                </a:tc>
                <a:tc>
                  <a:txBody>
                    <a:bodyPr/>
                    <a:lstStyle/>
                    <a:p>
                      <a:pPr algn="ctr" rtl="0" fontAlgn="b"/>
                      <a:r>
                        <a:rPr lang="en-US" sz="1200" b="1"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Year Dummies only</a:t>
                      </a:r>
                    </a:p>
                  </a:txBody>
                  <a:tcPr marL="28575" marR="28575" marT="19050" marB="19050" anchor="b">
                    <a:solidFill>
                      <a:schemeClr val="tx2">
                        <a:lumMod val="40000"/>
                        <a:lumOff val="60000"/>
                      </a:schemeClr>
                    </a:solidFill>
                  </a:tcPr>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All Firm and Year Dummies</a:t>
                      </a:r>
                    </a:p>
                  </a:txBody>
                  <a:tcPr>
                    <a:solidFill>
                      <a:schemeClr val="tx2">
                        <a:lumMod val="40000"/>
                        <a:lumOff val="60000"/>
                      </a:schemeClr>
                    </a:solidFill>
                  </a:tcPr>
                </a:tc>
                <a:tc>
                  <a:txBody>
                    <a:bodyPr/>
                    <a:lstStyle/>
                    <a:p>
                      <a:pPr algn="ctr" rtl="0" fontAlgn="b"/>
                      <a:r>
                        <a:rPr lang="en-US" altLang="zh-TW" sz="1200" b="1"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Firm and Year Dummies</a:t>
                      </a:r>
                    </a:p>
                  </a:txBody>
                  <a:tcPr marL="28575" marR="28575" marT="19050" marB="19050" anchor="ctr">
                    <a:solidFill>
                      <a:schemeClr val="tx2">
                        <a:lumMod val="60000"/>
                        <a:lumOff val="40000"/>
                      </a:schemeClr>
                    </a:solidFill>
                  </a:tcPr>
                </a:tc>
                <a:tc>
                  <a:txBody>
                    <a:bodyPr/>
                    <a:lstStyle/>
                    <a:p>
                      <a:pPr algn="ctr" rtl="0" fontAlgn="b"/>
                      <a:r>
                        <a:rPr lang="en-US" sz="1200" b="1"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Firm and Year </a:t>
                      </a:r>
                      <a:r>
                        <a:rPr lang="en-US" altLang="zh-TW" sz="1200" b="1"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Dummies</a:t>
                      </a:r>
                      <a:endParaRPr lang="en-US" sz="1200" b="1"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ctr">
                    <a:solidFill>
                      <a:schemeClr val="tx2">
                        <a:lumMod val="75000"/>
                      </a:schemeClr>
                    </a:solidFill>
                  </a:tcPr>
                </a:tc>
                <a:extLst>
                  <a:ext uri="{0D108BD9-81ED-4DB2-BD59-A6C34878D82A}">
                    <a16:rowId xmlns:a16="http://schemas.microsoft.com/office/drawing/2014/main" val="10001"/>
                  </a:ext>
                </a:extLst>
              </a:tr>
              <a:tr h="261297">
                <a:tc>
                  <a:txBody>
                    <a:bodyPr/>
                    <a:lstStyle/>
                    <a:p>
                      <a:pPr algn="l" rtl="0" fontAlgn="b"/>
                      <a:r>
                        <a:rPr lang="en-US" sz="1200" b="1" dirty="0">
                          <a:effectLst/>
                          <a:latin typeface="Arial" panose="020B0604020202020204" pitchFamily="34" charset="0"/>
                          <a:ea typeface="Cambria Math" panose="02040503050406030204" pitchFamily="18" charset="0"/>
                          <a:cs typeface="Arial" panose="020B0604020202020204" pitchFamily="34" charset="0"/>
                        </a:rPr>
                        <a:t>R&amp;D/Asset</a:t>
                      </a:r>
                    </a:p>
                  </a:txBody>
                  <a:tcPr marL="28575" marR="28575" marT="19050" marB="19050" anchor="b">
                    <a:solidFill>
                      <a:schemeClr val="accent1">
                        <a:lumMod val="20000"/>
                        <a:lumOff val="80000"/>
                      </a:schemeClr>
                    </a:solidFill>
                  </a:tcPr>
                </a:tc>
                <a:tc>
                  <a:txBody>
                    <a:bodyPr/>
                    <a:lstStyle/>
                    <a:p>
                      <a:pPr algn="ctr" rtl="0" fontAlgn="b"/>
                      <a:r>
                        <a:rPr lang="en-US" altLang="zh-TW" sz="1200" b="0" dirty="0">
                          <a:effectLst/>
                          <a:latin typeface="Arial" panose="020B0604020202020204" pitchFamily="34" charset="0"/>
                          <a:ea typeface="Cambria Math" panose="02040503050406030204" pitchFamily="18" charset="0"/>
                          <a:cs typeface="Arial" panose="020B0604020202020204" pitchFamily="34" charset="0"/>
                        </a:rPr>
                        <a:t>2.305</a:t>
                      </a:r>
                      <a:r>
                        <a:rPr lang="zh-TW" altLang="en-US" sz="1200" b="0" dirty="0">
                          <a:effectLst/>
                          <a:latin typeface="Arial" panose="020B0604020202020204" pitchFamily="34" charset="0"/>
                          <a:cs typeface="Arial" panose="020B0604020202020204" pitchFamily="34" charset="0"/>
                        </a:rPr>
                        <a:t>***</a:t>
                      </a:r>
                      <a:endParaRPr lang="en-US" altLang="zh-TW" sz="1200" b="0" dirty="0">
                        <a:effectLst/>
                        <a:latin typeface="Arial" panose="020B0604020202020204" pitchFamily="34" charset="0"/>
                        <a:ea typeface="Cambria Math" panose="02040503050406030204" pitchFamily="18" charset="0"/>
                        <a:cs typeface="Arial" panose="020B0604020202020204" pitchFamily="34" charset="0"/>
                      </a:endParaRPr>
                    </a:p>
                  </a:txBody>
                  <a:tcPr marL="19050" marR="19050" marT="12700" marB="1270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cs typeface="Arial" panose="020B0604020202020204" pitchFamily="34" charset="0"/>
                        </a:rPr>
                        <a:t>-0.248</a:t>
                      </a:r>
                    </a:p>
                  </a:txBody>
                  <a:tcPr marL="19050" marR="19050" marT="12700" marB="1270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2.407</a:t>
                      </a:r>
                      <a:r>
                        <a:rPr lang="zh-TW" altLang="en-US" sz="1200" b="0" dirty="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2.312</a:t>
                      </a:r>
                      <a:r>
                        <a:rPr lang="zh-TW" altLang="en-US" sz="1200" b="0" dirty="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extLst>
                  <a:ext uri="{0D108BD9-81ED-4DB2-BD59-A6C34878D82A}">
                    <a16:rowId xmlns:a16="http://schemas.microsoft.com/office/drawing/2014/main" val="10002"/>
                  </a:ext>
                </a:extLst>
              </a:tr>
              <a:tr h="261297">
                <a:tc>
                  <a:txBody>
                    <a:bodyPr/>
                    <a:lstStyle/>
                    <a:p>
                      <a:pPr algn="l" rtl="0" fontAlgn="b"/>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r>
                        <a:rPr lang="en-US" altLang="zh-TW" sz="1200" b="0" dirty="0">
                          <a:effectLst/>
                          <a:latin typeface="Arial" panose="020B0604020202020204" pitchFamily="34" charset="0"/>
                          <a:ea typeface="Cambria Math" panose="02040503050406030204" pitchFamily="18" charset="0"/>
                          <a:cs typeface="Arial" panose="020B0604020202020204" pitchFamily="34" charset="0"/>
                        </a:rPr>
                        <a:t>(0.187)</a:t>
                      </a:r>
                    </a:p>
                  </a:txBody>
                  <a:tcPr marL="19050" marR="19050" marT="12700" marB="1270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cs typeface="Arial" panose="020B0604020202020204" pitchFamily="34" charset="0"/>
                        </a:rPr>
                        <a:t>(0.255)</a:t>
                      </a:r>
                    </a:p>
                  </a:txBody>
                  <a:tcPr marL="19050" marR="19050" marT="12700" marB="1270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(0.161)</a:t>
                      </a:r>
                    </a:p>
                  </a:txBody>
                  <a:tcPr marL="28575" marR="28575" marT="19050" marB="1905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(0.120)</a:t>
                      </a:r>
                    </a:p>
                  </a:txBody>
                  <a:tcPr marL="28575" marR="28575" marT="19050" marB="19050" anchor="b">
                    <a:solidFill>
                      <a:schemeClr val="accent1">
                        <a:lumMod val="20000"/>
                        <a:lumOff val="80000"/>
                      </a:schemeClr>
                    </a:solidFill>
                  </a:tcPr>
                </a:tc>
                <a:extLst>
                  <a:ext uri="{0D108BD9-81ED-4DB2-BD59-A6C34878D82A}">
                    <a16:rowId xmlns:a16="http://schemas.microsoft.com/office/drawing/2014/main" val="10003"/>
                  </a:ext>
                </a:extLst>
              </a:tr>
              <a:tr h="261297">
                <a:tc>
                  <a:txBody>
                    <a:bodyPr/>
                    <a:lstStyle/>
                    <a:p>
                      <a:pPr algn="l" rtl="0" fontAlgn="b"/>
                      <a:r>
                        <a:rPr lang="en-US" sz="1200" b="0" i="0" kern="1200" dirty="0">
                          <a:solidFill>
                            <a:schemeClr val="dk1"/>
                          </a:solidFill>
                          <a:effectLst/>
                          <a:latin typeface="Arial" panose="020B0604020202020204" pitchFamily="34" charset="0"/>
                          <a:ea typeface="Cambria Math" panose="02040503050406030204" pitchFamily="18" charset="0"/>
                          <a:cs typeface="Arial" panose="020B0604020202020204" pitchFamily="34" charset="0"/>
                        </a:rPr>
                        <a:t>Number of dummies </a:t>
                      </a:r>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11,570</a:t>
                      </a:r>
                    </a:p>
                  </a:txBody>
                  <a:tcPr marL="28575" marR="28575" marT="19050" marB="1905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11,570</a:t>
                      </a:r>
                    </a:p>
                  </a:txBody>
                  <a:tcPr marL="28575" marR="28575" marT="19050" marB="19050" anchor="b">
                    <a:solidFill>
                      <a:schemeClr val="accent1">
                        <a:lumMod val="20000"/>
                        <a:lumOff val="80000"/>
                      </a:schemeClr>
                    </a:solidFill>
                  </a:tcPr>
                </a:tc>
                <a:extLst>
                  <a:ext uri="{0D108BD9-81ED-4DB2-BD59-A6C34878D82A}">
                    <a16:rowId xmlns:a16="http://schemas.microsoft.com/office/drawing/2014/main" val="737613278"/>
                  </a:ext>
                </a:extLst>
              </a:tr>
              <a:tr h="318618">
                <a:tc>
                  <a:txBody>
                    <a:bodyPr/>
                    <a:lstStyle/>
                    <a:p>
                      <a:pPr algn="l" rtl="0" fontAlgn="b"/>
                      <a:r>
                        <a:rPr lang="en-US" sz="1200" b="0" i="0" kern="1200" dirty="0">
                          <a:solidFill>
                            <a:schemeClr val="dk1"/>
                          </a:solidFill>
                          <a:effectLst/>
                          <a:latin typeface="Arial" panose="020B0604020202020204" pitchFamily="34" charset="0"/>
                          <a:ea typeface="Cambria Math" panose="02040503050406030204" pitchFamily="18" charset="0"/>
                          <a:cs typeface="Arial" panose="020B0604020202020204" pitchFamily="34" charset="0"/>
                        </a:rPr>
                        <a:t>Number of selected dummies</a:t>
                      </a:r>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r>
                        <a:rPr lang="en-US" sz="1200" dirty="0">
                          <a:solidFill>
                            <a:srgbClr val="0070C0"/>
                          </a:solidFill>
                          <a:effectLst/>
                          <a:latin typeface="Arial" panose="020B0604020202020204" pitchFamily="34" charset="0"/>
                          <a:ea typeface="Cambria Math" panose="02040503050406030204" pitchFamily="18" charset="0"/>
                          <a:cs typeface="Arial" panose="020B0604020202020204" pitchFamily="34" charset="0"/>
                        </a:rPr>
                        <a:t>1,218</a:t>
                      </a:r>
                    </a:p>
                    <a:p>
                      <a:pPr algn="ctr" rtl="0" fontAlgn="b"/>
                      <a:r>
                        <a:rPr lang="en-US" sz="1200" dirty="0">
                          <a:solidFill>
                            <a:srgbClr val="0070C0"/>
                          </a:solidFill>
                          <a:effectLst/>
                          <a:latin typeface="Arial" panose="020B0604020202020204" pitchFamily="34" charset="0"/>
                          <a:ea typeface="Cambria Math" panose="02040503050406030204" pitchFamily="18" charset="0"/>
                          <a:cs typeface="Arial" panose="020B0604020202020204" pitchFamily="34" charset="0"/>
                        </a:rPr>
                        <a:t> (10.53%)</a:t>
                      </a:r>
                    </a:p>
                  </a:txBody>
                  <a:tcPr marL="28575" marR="28575" marT="19050" marB="19050" anchor="b">
                    <a:solidFill>
                      <a:schemeClr val="accent1">
                        <a:lumMod val="20000"/>
                        <a:lumOff val="80000"/>
                      </a:schemeClr>
                    </a:solidFill>
                  </a:tcPr>
                </a:tc>
                <a:tc>
                  <a:txBody>
                    <a:bodyPr/>
                    <a:lstStyle/>
                    <a:p>
                      <a:pPr algn="ctr" rtl="0" fontAlgn="b"/>
                      <a:r>
                        <a:rPr lang="en-US" sz="1200" dirty="0">
                          <a:solidFill>
                            <a:srgbClr val="0070C0"/>
                          </a:solidFill>
                          <a:effectLst/>
                          <a:latin typeface="Arial" panose="020B0604020202020204" pitchFamily="34" charset="0"/>
                          <a:ea typeface="Cambria Math" panose="02040503050406030204" pitchFamily="18" charset="0"/>
                          <a:cs typeface="Arial" panose="020B0604020202020204" pitchFamily="34" charset="0"/>
                        </a:rPr>
                        <a:t>2,484</a:t>
                      </a:r>
                    </a:p>
                    <a:p>
                      <a:pPr algn="ctr" rtl="0" fontAlgn="b"/>
                      <a:r>
                        <a:rPr lang="en-US" sz="1200" dirty="0">
                          <a:solidFill>
                            <a:srgbClr val="0070C0"/>
                          </a:solidFill>
                          <a:effectLst/>
                          <a:latin typeface="Arial" panose="020B0604020202020204" pitchFamily="34" charset="0"/>
                          <a:ea typeface="Cambria Math" panose="02040503050406030204" pitchFamily="18" charset="0"/>
                          <a:cs typeface="Arial" panose="020B0604020202020204" pitchFamily="34" charset="0"/>
                        </a:rPr>
                        <a:t>(21.47%)</a:t>
                      </a:r>
                    </a:p>
                  </a:txBody>
                  <a:tcPr marL="28575" marR="28575" marT="19050" marB="19050" anchor="b">
                    <a:solidFill>
                      <a:schemeClr val="accent1">
                        <a:lumMod val="20000"/>
                        <a:lumOff val="80000"/>
                      </a:schemeClr>
                    </a:solidFill>
                  </a:tcPr>
                </a:tc>
                <a:extLst>
                  <a:ext uri="{0D108BD9-81ED-4DB2-BD59-A6C34878D82A}">
                    <a16:rowId xmlns:a16="http://schemas.microsoft.com/office/drawing/2014/main" val="564997931"/>
                  </a:ext>
                </a:extLst>
              </a:tr>
            </a:tbl>
          </a:graphicData>
        </a:graphic>
      </p:graphicFrame>
      <p:sp>
        <p:nvSpPr>
          <p:cNvPr id="2" name="矩形 1">
            <a:extLst>
              <a:ext uri="{FF2B5EF4-FFF2-40B4-BE49-F238E27FC236}">
                <a16:creationId xmlns:a16="http://schemas.microsoft.com/office/drawing/2014/main" id="{F6A7A664-3DED-41D8-BA4E-42201677CA3D}"/>
              </a:ext>
            </a:extLst>
          </p:cNvPr>
          <p:cNvSpPr/>
          <p:nvPr/>
        </p:nvSpPr>
        <p:spPr>
          <a:xfrm>
            <a:off x="835695" y="963318"/>
            <a:ext cx="1576842" cy="369332"/>
          </a:xfrm>
          <a:prstGeom prst="rect">
            <a:avLst/>
          </a:prstGeom>
        </p:spPr>
        <p:txBody>
          <a:bodyPr wrap="none">
            <a:spAutoFit/>
          </a:bodyPr>
          <a:lstStyle/>
          <a:p>
            <a:r>
              <a:rPr lang="en-US" altLang="zh-TW" b="1" dirty="0"/>
              <a:t>Patent Counts </a:t>
            </a:r>
            <a:endParaRPr lang="zh-TW" altLang="en-US" b="1" dirty="0"/>
          </a:p>
        </p:txBody>
      </p:sp>
      <p:sp>
        <p:nvSpPr>
          <p:cNvPr id="11" name="矩形 10">
            <a:extLst>
              <a:ext uri="{FF2B5EF4-FFF2-40B4-BE49-F238E27FC236}">
                <a16:creationId xmlns:a16="http://schemas.microsoft.com/office/drawing/2014/main" id="{4AA7F67C-100A-4DFD-93EE-02FC406788DC}"/>
              </a:ext>
            </a:extLst>
          </p:cNvPr>
          <p:cNvSpPr/>
          <p:nvPr/>
        </p:nvSpPr>
        <p:spPr>
          <a:xfrm>
            <a:off x="834274" y="3706928"/>
            <a:ext cx="4670894" cy="369332"/>
          </a:xfrm>
          <a:prstGeom prst="rect">
            <a:avLst/>
          </a:prstGeom>
        </p:spPr>
        <p:txBody>
          <a:bodyPr wrap="square">
            <a:spAutoFit/>
          </a:bodyPr>
          <a:lstStyle/>
          <a:p>
            <a:r>
              <a:rPr lang="en-US" altLang="zh-TW" b="1" dirty="0"/>
              <a:t>Citation Counts </a:t>
            </a:r>
            <a:endParaRPr lang="zh-TW" altLang="en-US" b="1" dirty="0"/>
          </a:p>
        </p:txBody>
      </p:sp>
      <p:graphicFrame>
        <p:nvGraphicFramePr>
          <p:cNvPr id="3" name="表格 2">
            <a:extLst>
              <a:ext uri="{FF2B5EF4-FFF2-40B4-BE49-F238E27FC236}">
                <a16:creationId xmlns:a16="http://schemas.microsoft.com/office/drawing/2014/main" id="{EF1DFED0-E537-4983-9F28-025D04FF53D0}"/>
              </a:ext>
            </a:extLst>
          </p:cNvPr>
          <p:cNvGraphicFramePr>
            <a:graphicFrameLocks noGrp="1"/>
          </p:cNvGraphicFramePr>
          <p:nvPr>
            <p:extLst>
              <p:ext uri="{D42A27DB-BD31-4B8C-83A1-F6EECF244321}">
                <p14:modId xmlns:p14="http://schemas.microsoft.com/office/powerpoint/2010/main" val="1694863120"/>
              </p:ext>
            </p:extLst>
          </p:nvPr>
        </p:nvGraphicFramePr>
        <p:xfrm>
          <a:off x="1115616" y="4158815"/>
          <a:ext cx="7361798" cy="2127799"/>
        </p:xfrm>
        <a:graphic>
          <a:graphicData uri="http://schemas.openxmlformats.org/drawingml/2006/table">
            <a:tbl>
              <a:tblPr>
                <a:tableStyleId>{5C22544A-7EE6-4342-B048-85BDC9FD1C3A}</a:tableStyleId>
              </a:tblPr>
              <a:tblGrid>
                <a:gridCol w="1467242">
                  <a:extLst>
                    <a:ext uri="{9D8B030D-6E8A-4147-A177-3AD203B41FA5}">
                      <a16:colId xmlns:a16="http://schemas.microsoft.com/office/drawing/2014/main" val="1570393717"/>
                    </a:ext>
                  </a:extLst>
                </a:gridCol>
                <a:gridCol w="1473639">
                  <a:extLst>
                    <a:ext uri="{9D8B030D-6E8A-4147-A177-3AD203B41FA5}">
                      <a16:colId xmlns:a16="http://schemas.microsoft.com/office/drawing/2014/main" val="2612690812"/>
                    </a:ext>
                  </a:extLst>
                </a:gridCol>
                <a:gridCol w="1473639">
                  <a:extLst>
                    <a:ext uri="{9D8B030D-6E8A-4147-A177-3AD203B41FA5}">
                      <a16:colId xmlns:a16="http://schemas.microsoft.com/office/drawing/2014/main" val="3865048653"/>
                    </a:ext>
                  </a:extLst>
                </a:gridCol>
                <a:gridCol w="1473639">
                  <a:extLst>
                    <a:ext uri="{9D8B030D-6E8A-4147-A177-3AD203B41FA5}">
                      <a16:colId xmlns:a16="http://schemas.microsoft.com/office/drawing/2014/main" val="479073984"/>
                    </a:ext>
                  </a:extLst>
                </a:gridCol>
                <a:gridCol w="1473639">
                  <a:extLst>
                    <a:ext uri="{9D8B030D-6E8A-4147-A177-3AD203B41FA5}">
                      <a16:colId xmlns:a16="http://schemas.microsoft.com/office/drawing/2014/main" val="579794391"/>
                    </a:ext>
                  </a:extLst>
                </a:gridCol>
              </a:tblGrid>
              <a:tr h="432391">
                <a:tc>
                  <a:txBody>
                    <a:bodyPr/>
                    <a:lstStyle/>
                    <a:p>
                      <a:pPr marL="0" marR="0" algn="ctr">
                        <a:spcBef>
                          <a:spcPts val="0"/>
                        </a:spcBef>
                        <a:spcAft>
                          <a:spcPts val="0"/>
                        </a:spcAft>
                      </a:pPr>
                      <a:endParaRPr lang="en-US" sz="1200" kern="100" dirty="0">
                        <a:effectLst/>
                        <a:latin typeface="Arial" panose="020B0604020202020204" pitchFamily="34" charset="0"/>
                        <a:ea typeface="Cambria Math" panose="02040503050406030204" pitchFamily="18" charset="0"/>
                        <a:cs typeface="Arial" panose="020B0604020202020204" pitchFamily="34" charset="0"/>
                      </a:endParaRPr>
                    </a:p>
                  </a:txBody>
                  <a:tcPr marL="68580" marR="68580" marT="0" marB="0" anchor="b">
                    <a:solidFill>
                      <a:schemeClr val="accent1">
                        <a:lumMod val="20000"/>
                        <a:lumOff val="80000"/>
                      </a:schemeClr>
                    </a:solidFill>
                  </a:tcPr>
                </a:tc>
                <a:tc>
                  <a:txBody>
                    <a:bodyPr/>
                    <a:lstStyle/>
                    <a:p>
                      <a:pPr algn="ctr"/>
                      <a:r>
                        <a:rPr lang="en-US" altLang="zh-TW" sz="1200" b="1" dirty="0">
                          <a:solidFill>
                            <a:schemeClr val="bg1"/>
                          </a:solidFill>
                          <a:effectLst/>
                          <a:latin typeface="Arial" panose="020B0604020202020204" pitchFamily="34" charset="0"/>
                          <a:cs typeface="Arial" panose="020B0604020202020204" pitchFamily="34" charset="0"/>
                        </a:rPr>
                        <a:t>Poisson</a:t>
                      </a:r>
                      <a:endParaRPr lang="en-US" sz="1200" b="1" u="none" dirty="0">
                        <a:solidFill>
                          <a:schemeClr val="bg1"/>
                        </a:solidFill>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200" b="1" dirty="0">
                          <a:solidFill>
                            <a:schemeClr val="bg1"/>
                          </a:solidFill>
                          <a:effectLst/>
                          <a:latin typeface="Arial" panose="020B0604020202020204" pitchFamily="34" charset="0"/>
                          <a:cs typeface="Arial" panose="020B0604020202020204" pitchFamily="34" charset="0"/>
                        </a:rPr>
                        <a:t>FE Poisson</a:t>
                      </a:r>
                    </a:p>
                  </a:txBody>
                  <a:tcPr marL="28575" marR="28575" marT="19050" marB="19050" anchor="b">
                    <a:solidFill>
                      <a:schemeClr val="accent1"/>
                    </a:solidFill>
                  </a:tcPr>
                </a:tc>
                <a:tc>
                  <a:txBody>
                    <a:bodyPr/>
                    <a:lstStyle/>
                    <a:p>
                      <a:pPr algn="ctr"/>
                      <a:r>
                        <a:rPr lang="en-US" sz="1200" b="1" u="none" dirty="0">
                          <a:solidFill>
                            <a:srgbClr val="FFFF00"/>
                          </a:solidFill>
                          <a:latin typeface="Arial" panose="020B0604020202020204" pitchFamily="34" charset="0"/>
                          <a:ea typeface="Cambria Math" panose="02040503050406030204" pitchFamily="18" charset="0"/>
                          <a:cs typeface="Arial" panose="020B0604020202020204" pitchFamily="34" charset="0"/>
                        </a:rPr>
                        <a:t>PRL  Poisson</a:t>
                      </a:r>
                    </a:p>
                  </a:txBody>
                  <a:tcPr marL="28575" marR="28575" marT="19050" marB="19050" anchor="b">
                    <a:solidFill>
                      <a:schemeClr val="tx2">
                        <a:lumMod val="60000"/>
                        <a:lumOff val="40000"/>
                      </a:schemeClr>
                    </a:solidFill>
                  </a:tcPr>
                </a:tc>
                <a:tc>
                  <a:txBody>
                    <a:bodyPr/>
                    <a:lstStyle/>
                    <a:p>
                      <a:pPr algn="ctr"/>
                      <a:r>
                        <a:rPr lang="en-US" altLang="zh-TW" sz="1200" b="1" u="none" dirty="0">
                          <a:solidFill>
                            <a:srgbClr val="FFFF00"/>
                          </a:solidFill>
                          <a:latin typeface="Arial" panose="020B0604020202020204" pitchFamily="34" charset="0"/>
                          <a:ea typeface="Cambria Math" panose="02040503050406030204" pitchFamily="18" charset="0"/>
                          <a:cs typeface="Arial" panose="020B0604020202020204" pitchFamily="34" charset="0"/>
                        </a:rPr>
                        <a:t>DML</a:t>
                      </a:r>
                      <a:endParaRPr lang="en-US" sz="1200" b="1" u="none" dirty="0">
                        <a:solidFill>
                          <a:srgbClr val="FFFF00"/>
                        </a:solidFill>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tx2">
                        <a:lumMod val="75000"/>
                      </a:schemeClr>
                    </a:solidFill>
                  </a:tcPr>
                </a:tc>
                <a:extLst>
                  <a:ext uri="{0D108BD9-81ED-4DB2-BD59-A6C34878D82A}">
                    <a16:rowId xmlns:a16="http://schemas.microsoft.com/office/drawing/2014/main" val="732950440"/>
                  </a:ext>
                </a:extLst>
              </a:tr>
              <a:tr h="524699">
                <a:tc>
                  <a:txBody>
                    <a:bodyPr/>
                    <a:lstStyle/>
                    <a:p>
                      <a:pPr marL="0" marR="0">
                        <a:spcBef>
                          <a:spcPts val="0"/>
                        </a:spcBef>
                        <a:spcAft>
                          <a:spcPts val="0"/>
                        </a:spcAft>
                      </a:pPr>
                      <a:endParaRPr lang="en-US" sz="1200" kern="100" dirty="0">
                        <a:effectLst/>
                        <a:latin typeface="Arial" panose="020B0604020202020204" pitchFamily="34" charset="0"/>
                        <a:ea typeface="Cambria Math" panose="02040503050406030204" pitchFamily="18" charset="0"/>
                        <a:cs typeface="Arial" panose="020B0604020202020204" pitchFamily="34" charset="0"/>
                      </a:endParaRPr>
                    </a:p>
                  </a:txBody>
                  <a:tcPr marL="68580" marR="68580" marT="0" marB="0" anchor="b">
                    <a:solidFill>
                      <a:schemeClr val="accent1">
                        <a:lumMod val="20000"/>
                        <a:lumOff val="80000"/>
                      </a:schemeClr>
                    </a:solidFill>
                  </a:tcPr>
                </a:tc>
                <a:tc>
                  <a:txBody>
                    <a:bodyPr/>
                    <a:lstStyle/>
                    <a:p>
                      <a:pPr algn="ctr" rtl="0" fontAlgn="b"/>
                      <a:r>
                        <a:rPr lang="en-US" sz="1200" b="1"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Year Dummies only</a:t>
                      </a:r>
                    </a:p>
                  </a:txBody>
                  <a:tcPr marL="28575" marR="28575" marT="19050" marB="19050" anchor="b">
                    <a:solidFill>
                      <a:schemeClr val="tx2">
                        <a:lumMod val="40000"/>
                        <a:lumOff val="60000"/>
                      </a:schemeClr>
                    </a:solidFill>
                  </a:tcPr>
                </a:tc>
                <a:tc>
                  <a:txBody>
                    <a:bodyPr/>
                    <a:lstStyle/>
                    <a:p>
                      <a:pPr algn="ctr" rtl="0" fontAlgn="b"/>
                      <a:r>
                        <a:rPr lang="en-US" altLang="zh-TW" sz="1200" b="1" dirty="0">
                          <a:solidFill>
                            <a:schemeClr val="bg1"/>
                          </a:solidFill>
                          <a:effectLst/>
                          <a:latin typeface="Arial" panose="020B0604020202020204" pitchFamily="34" charset="0"/>
                          <a:cs typeface="Arial" panose="020B0604020202020204" pitchFamily="34" charset="0"/>
                        </a:rPr>
                        <a:t>Firm and Year Dummies</a:t>
                      </a:r>
                    </a:p>
                  </a:txBody>
                  <a:tcPr>
                    <a:solidFill>
                      <a:schemeClr val="tx2">
                        <a:lumMod val="40000"/>
                        <a:lumOff val="60000"/>
                      </a:schemeClr>
                    </a:solidFill>
                  </a:tcPr>
                </a:tc>
                <a:tc>
                  <a:txBody>
                    <a:bodyPr/>
                    <a:lstStyle/>
                    <a:p>
                      <a:pPr algn="ctr" rtl="0" fontAlgn="b"/>
                      <a:r>
                        <a:rPr lang="en-US" sz="1200" b="1"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Firm and Year Dummies</a:t>
                      </a:r>
                    </a:p>
                  </a:txBody>
                  <a:tcPr marL="28575" marR="28575" marT="19050" marB="19050" anchor="ctr">
                    <a:solidFill>
                      <a:schemeClr val="tx2">
                        <a:lumMod val="60000"/>
                        <a:lumOff val="40000"/>
                      </a:schemeClr>
                    </a:solidFill>
                  </a:tcPr>
                </a:tc>
                <a:tc>
                  <a:txBody>
                    <a:bodyPr/>
                    <a:lstStyle/>
                    <a:p>
                      <a:pPr algn="ctr" rtl="0" fontAlgn="b"/>
                      <a:r>
                        <a:rPr lang="en-US" sz="1200" b="1"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Firm and Year </a:t>
                      </a:r>
                      <a:r>
                        <a:rPr lang="en-US" altLang="zh-TW" sz="1200" b="1" dirty="0">
                          <a:solidFill>
                            <a:schemeClr val="bg1"/>
                          </a:solidFill>
                          <a:effectLst/>
                          <a:latin typeface="Arial" panose="020B0604020202020204" pitchFamily="34" charset="0"/>
                          <a:ea typeface="Cambria Math" panose="02040503050406030204" pitchFamily="18" charset="0"/>
                          <a:cs typeface="Arial" panose="020B0604020202020204" pitchFamily="34" charset="0"/>
                        </a:rPr>
                        <a:t>Dummies</a:t>
                      </a:r>
                      <a:endParaRPr lang="en-US" sz="1200" b="1" dirty="0">
                        <a:solidFill>
                          <a:schemeClr val="bg1"/>
                        </a:solidFill>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ctr">
                    <a:solidFill>
                      <a:schemeClr val="tx2">
                        <a:lumMod val="75000"/>
                      </a:schemeClr>
                    </a:solidFill>
                  </a:tcPr>
                </a:tc>
                <a:extLst>
                  <a:ext uri="{0D108BD9-81ED-4DB2-BD59-A6C34878D82A}">
                    <a16:rowId xmlns:a16="http://schemas.microsoft.com/office/drawing/2014/main" val="172724894"/>
                  </a:ext>
                </a:extLst>
              </a:tr>
              <a:tr h="160325">
                <a:tc>
                  <a:txBody>
                    <a:bodyPr/>
                    <a:lstStyle/>
                    <a:p>
                      <a:pPr algn="l" rtl="0" fontAlgn="b"/>
                      <a:r>
                        <a:rPr lang="en-US" sz="1200" b="1" dirty="0">
                          <a:effectLst/>
                          <a:latin typeface="Arial" panose="020B0604020202020204" pitchFamily="34" charset="0"/>
                          <a:ea typeface="Cambria Math" panose="02040503050406030204" pitchFamily="18" charset="0"/>
                          <a:cs typeface="Arial" panose="020B0604020202020204" pitchFamily="34" charset="0"/>
                        </a:rPr>
                        <a:t>R&amp;D/Asset</a:t>
                      </a:r>
                    </a:p>
                  </a:txBody>
                  <a:tcPr marL="28575" marR="28575" marT="19050" marB="19050" anchor="b">
                    <a:solidFill>
                      <a:schemeClr val="accent1">
                        <a:lumMod val="20000"/>
                        <a:lumOff val="80000"/>
                      </a:schemeClr>
                    </a:solidFill>
                  </a:tcPr>
                </a:tc>
                <a:tc>
                  <a:txBody>
                    <a:bodyPr/>
                    <a:lstStyle/>
                    <a:p>
                      <a:pPr algn="ctr" rtl="0" fontAlgn="b"/>
                      <a:r>
                        <a:rPr lang="en-US" altLang="zh-TW" sz="1200" b="0" dirty="0">
                          <a:effectLst/>
                          <a:latin typeface="Arial" panose="020B0604020202020204" pitchFamily="34" charset="0"/>
                          <a:ea typeface="Cambria Math" panose="02040503050406030204" pitchFamily="18" charset="0"/>
                          <a:cs typeface="Arial" panose="020B0604020202020204" pitchFamily="34" charset="0"/>
                        </a:rPr>
                        <a:t>2.094***</a:t>
                      </a:r>
                    </a:p>
                  </a:txBody>
                  <a:tcPr marL="19050" marR="19050" marT="12700" marB="1270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cs typeface="Arial" panose="020B0604020202020204" pitchFamily="34" charset="0"/>
                        </a:rPr>
                        <a:t>-0.125</a:t>
                      </a:r>
                    </a:p>
                  </a:txBody>
                  <a:tcPr marL="19050" marR="19050" marT="12700" marB="1270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2.299</a:t>
                      </a:r>
                      <a:r>
                        <a:rPr lang="zh-TW" altLang="en-US" sz="1200" b="0" dirty="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2.262</a:t>
                      </a:r>
                      <a:r>
                        <a:rPr lang="zh-TW" altLang="en-US" sz="1200" b="0" dirty="0">
                          <a:effectLst/>
                          <a:latin typeface="Arial" panose="020B0604020202020204" pitchFamily="34" charset="0"/>
                          <a:cs typeface="Arial" panose="020B0604020202020204" pitchFamily="34" charset="0"/>
                        </a:rPr>
                        <a:t>***</a:t>
                      </a:r>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extLst>
                  <a:ext uri="{0D108BD9-81ED-4DB2-BD59-A6C34878D82A}">
                    <a16:rowId xmlns:a16="http://schemas.microsoft.com/office/drawing/2014/main" val="2962898779"/>
                  </a:ext>
                </a:extLst>
              </a:tr>
              <a:tr h="160325">
                <a:tc>
                  <a:txBody>
                    <a:bodyPr/>
                    <a:lstStyle/>
                    <a:p>
                      <a:pPr algn="l" rtl="0" fontAlgn="b"/>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r>
                        <a:rPr lang="en-US" altLang="zh-TW" sz="1200" b="0" dirty="0">
                          <a:effectLst/>
                          <a:latin typeface="Arial" panose="020B0604020202020204" pitchFamily="34" charset="0"/>
                          <a:ea typeface="Cambria Math" panose="02040503050406030204" pitchFamily="18" charset="0"/>
                          <a:cs typeface="Arial" panose="020B0604020202020204" pitchFamily="34" charset="0"/>
                        </a:rPr>
                        <a:t>(0.219)</a:t>
                      </a:r>
                    </a:p>
                  </a:txBody>
                  <a:tcPr marL="19050" marR="19050" marT="12700" marB="1270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cs typeface="Arial" panose="020B0604020202020204" pitchFamily="34" charset="0"/>
                        </a:rPr>
                        <a:t>(0.252)</a:t>
                      </a:r>
                    </a:p>
                  </a:txBody>
                  <a:tcPr marL="19050" marR="19050" marT="12700" marB="1270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(0.256)</a:t>
                      </a:r>
                    </a:p>
                  </a:txBody>
                  <a:tcPr marL="28575" marR="28575" marT="19050" marB="1905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(0.113)</a:t>
                      </a:r>
                    </a:p>
                  </a:txBody>
                  <a:tcPr marL="28575" marR="28575" marT="19050" marB="19050" anchor="b">
                    <a:solidFill>
                      <a:schemeClr val="accent1">
                        <a:lumMod val="20000"/>
                        <a:lumOff val="80000"/>
                      </a:schemeClr>
                    </a:solidFill>
                  </a:tcPr>
                </a:tc>
                <a:extLst>
                  <a:ext uri="{0D108BD9-81ED-4DB2-BD59-A6C34878D82A}">
                    <a16:rowId xmlns:a16="http://schemas.microsoft.com/office/drawing/2014/main" val="3286785146"/>
                  </a:ext>
                </a:extLst>
              </a:tr>
              <a:tr h="296358">
                <a:tc>
                  <a:txBody>
                    <a:bodyPr/>
                    <a:lstStyle/>
                    <a:p>
                      <a:pPr algn="l" rtl="0" fontAlgn="b"/>
                      <a:r>
                        <a:rPr lang="en-US" sz="1200" b="0" i="0" kern="1200" dirty="0">
                          <a:solidFill>
                            <a:schemeClr val="dk1"/>
                          </a:solidFill>
                          <a:effectLst/>
                          <a:latin typeface="Arial" panose="020B0604020202020204" pitchFamily="34" charset="0"/>
                          <a:ea typeface="Cambria Math" panose="02040503050406030204" pitchFamily="18" charset="0"/>
                          <a:cs typeface="Arial" panose="020B0604020202020204" pitchFamily="34" charset="0"/>
                        </a:rPr>
                        <a:t>Number of dummies </a:t>
                      </a:r>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11,570</a:t>
                      </a:r>
                    </a:p>
                  </a:txBody>
                  <a:tcPr marL="28575" marR="28575" marT="19050" marB="19050" anchor="b">
                    <a:solidFill>
                      <a:schemeClr val="accent1">
                        <a:lumMod val="20000"/>
                        <a:lumOff val="80000"/>
                      </a:schemeClr>
                    </a:solidFill>
                  </a:tcPr>
                </a:tc>
                <a:tc>
                  <a:txBody>
                    <a:bodyPr/>
                    <a:lstStyle/>
                    <a:p>
                      <a:pPr algn="ctr" rtl="0" fontAlgn="b"/>
                      <a:r>
                        <a:rPr lang="en-US" sz="1200" dirty="0">
                          <a:effectLst/>
                          <a:latin typeface="Arial" panose="020B0604020202020204" pitchFamily="34" charset="0"/>
                          <a:ea typeface="Cambria Math" panose="02040503050406030204" pitchFamily="18" charset="0"/>
                          <a:cs typeface="Arial" panose="020B0604020202020204" pitchFamily="34" charset="0"/>
                        </a:rPr>
                        <a:t>11,570</a:t>
                      </a:r>
                    </a:p>
                  </a:txBody>
                  <a:tcPr marL="28575" marR="28575" marT="19050" marB="19050" anchor="b">
                    <a:solidFill>
                      <a:schemeClr val="accent1">
                        <a:lumMod val="20000"/>
                        <a:lumOff val="80000"/>
                      </a:schemeClr>
                    </a:solidFill>
                  </a:tcPr>
                </a:tc>
                <a:extLst>
                  <a:ext uri="{0D108BD9-81ED-4DB2-BD59-A6C34878D82A}">
                    <a16:rowId xmlns:a16="http://schemas.microsoft.com/office/drawing/2014/main" val="2344472493"/>
                  </a:ext>
                </a:extLst>
              </a:tr>
              <a:tr h="432391">
                <a:tc>
                  <a:txBody>
                    <a:bodyPr/>
                    <a:lstStyle/>
                    <a:p>
                      <a:pPr algn="l" rtl="0" fontAlgn="b"/>
                      <a:r>
                        <a:rPr lang="en-US" sz="1200" b="0" i="0" kern="1200" dirty="0">
                          <a:solidFill>
                            <a:schemeClr val="dk1"/>
                          </a:solidFill>
                          <a:effectLst/>
                          <a:latin typeface="Arial" panose="020B0604020202020204" pitchFamily="34" charset="0"/>
                          <a:ea typeface="Cambria Math" panose="02040503050406030204" pitchFamily="18" charset="0"/>
                          <a:cs typeface="Arial" panose="020B0604020202020204" pitchFamily="34" charset="0"/>
                        </a:rPr>
                        <a:t>Number of selected dummies</a:t>
                      </a:r>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endParaRPr lang="en-US" sz="1200" dirty="0">
                        <a:effectLst/>
                        <a:latin typeface="Arial" panose="020B0604020202020204" pitchFamily="34" charset="0"/>
                        <a:ea typeface="Cambria Math" panose="02040503050406030204" pitchFamily="18" charset="0"/>
                        <a:cs typeface="Arial" panose="020B0604020202020204" pitchFamily="34" charset="0"/>
                      </a:endParaRPr>
                    </a:p>
                  </a:txBody>
                  <a:tcPr marL="28575" marR="28575" marT="19050" marB="19050" anchor="b">
                    <a:solidFill>
                      <a:schemeClr val="accent1">
                        <a:lumMod val="20000"/>
                        <a:lumOff val="80000"/>
                      </a:schemeClr>
                    </a:solidFill>
                  </a:tcPr>
                </a:tc>
                <a:tc>
                  <a:txBody>
                    <a:bodyPr/>
                    <a:lstStyle/>
                    <a:p>
                      <a:pPr algn="ctr" rtl="0" fontAlgn="b"/>
                      <a:r>
                        <a:rPr lang="en-US" sz="1200" dirty="0">
                          <a:solidFill>
                            <a:srgbClr val="0070C0"/>
                          </a:solidFill>
                          <a:effectLst/>
                          <a:latin typeface="Arial" panose="020B0604020202020204" pitchFamily="34" charset="0"/>
                          <a:ea typeface="Cambria Math" panose="02040503050406030204" pitchFamily="18" charset="0"/>
                          <a:cs typeface="Arial" panose="020B0604020202020204" pitchFamily="34" charset="0"/>
                        </a:rPr>
                        <a:t>1,226</a:t>
                      </a:r>
                    </a:p>
                    <a:p>
                      <a:pPr algn="ctr" rtl="0" fontAlgn="b"/>
                      <a:r>
                        <a:rPr lang="en-US" sz="1200" dirty="0">
                          <a:solidFill>
                            <a:srgbClr val="0070C0"/>
                          </a:solidFill>
                          <a:effectLst/>
                          <a:latin typeface="Arial" panose="020B0604020202020204" pitchFamily="34" charset="0"/>
                          <a:ea typeface="Cambria Math" panose="02040503050406030204" pitchFamily="18" charset="0"/>
                          <a:cs typeface="Arial" panose="020B0604020202020204" pitchFamily="34" charset="0"/>
                        </a:rPr>
                        <a:t>(10.51%)</a:t>
                      </a:r>
                    </a:p>
                  </a:txBody>
                  <a:tcPr marL="28575" marR="28575" marT="19050" marB="19050" anchor="b">
                    <a:solidFill>
                      <a:schemeClr val="accent1">
                        <a:lumMod val="20000"/>
                        <a:lumOff val="80000"/>
                      </a:schemeClr>
                    </a:solidFill>
                  </a:tcPr>
                </a:tc>
                <a:tc>
                  <a:txBody>
                    <a:bodyPr/>
                    <a:lstStyle/>
                    <a:p>
                      <a:pPr algn="ctr" rtl="0" fontAlgn="b"/>
                      <a:r>
                        <a:rPr lang="en-US" sz="1200" dirty="0">
                          <a:solidFill>
                            <a:srgbClr val="0070C0"/>
                          </a:solidFill>
                          <a:effectLst/>
                          <a:latin typeface="Arial" panose="020B0604020202020204" pitchFamily="34" charset="0"/>
                          <a:ea typeface="Cambria Math" panose="02040503050406030204" pitchFamily="18" charset="0"/>
                          <a:cs typeface="Arial" panose="020B0604020202020204" pitchFamily="34" charset="0"/>
                        </a:rPr>
                        <a:t>2,426</a:t>
                      </a:r>
                    </a:p>
                    <a:p>
                      <a:pPr algn="ctr" rtl="0" fontAlgn="b"/>
                      <a:r>
                        <a:rPr lang="en-US" sz="1200" dirty="0">
                          <a:solidFill>
                            <a:srgbClr val="0070C0"/>
                          </a:solidFill>
                          <a:effectLst/>
                          <a:latin typeface="Arial" panose="020B0604020202020204" pitchFamily="34" charset="0"/>
                          <a:ea typeface="Cambria Math" panose="02040503050406030204" pitchFamily="18" charset="0"/>
                          <a:cs typeface="Arial" panose="020B0604020202020204" pitchFamily="34" charset="0"/>
                        </a:rPr>
                        <a:t>(20.97%)</a:t>
                      </a:r>
                    </a:p>
                  </a:txBody>
                  <a:tcPr marL="28575" marR="28575" marT="19050" marB="19050" anchor="b">
                    <a:solidFill>
                      <a:schemeClr val="accent1">
                        <a:lumMod val="20000"/>
                        <a:lumOff val="80000"/>
                      </a:schemeClr>
                    </a:solidFill>
                  </a:tcPr>
                </a:tc>
                <a:extLst>
                  <a:ext uri="{0D108BD9-81ED-4DB2-BD59-A6C34878D82A}">
                    <a16:rowId xmlns:a16="http://schemas.microsoft.com/office/drawing/2014/main" val="3779882673"/>
                  </a:ext>
                </a:extLst>
              </a:tr>
            </a:tbl>
          </a:graphicData>
        </a:graphic>
      </p:graphicFrame>
    </p:spTree>
    <p:extLst>
      <p:ext uri="{BB962C8B-B14F-4D97-AF65-F5344CB8AC3E}">
        <p14:creationId xmlns:p14="http://schemas.microsoft.com/office/powerpoint/2010/main" val="3794986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Our recommendations</a:t>
            </a:r>
            <a:endParaRPr lang="en-US" sz="2800" dirty="0">
              <a:solidFill>
                <a:srgbClr val="0070C0"/>
              </a:solidFill>
            </a:endParaRPr>
          </a:p>
        </p:txBody>
      </p:sp>
      <p:sp>
        <p:nvSpPr>
          <p:cNvPr id="195587" name="Rectangle 3"/>
          <p:cNvSpPr>
            <a:spLocks noGrp="1" noChangeArrowheads="1"/>
          </p:cNvSpPr>
          <p:nvPr>
            <p:ph idx="1"/>
          </p:nvPr>
        </p:nvSpPr>
        <p:spPr>
          <a:xfrm>
            <a:off x="485804" y="1082636"/>
            <a:ext cx="8172392" cy="5520106"/>
          </a:xfrm>
        </p:spPr>
        <p:txBody>
          <a:bodyPr vert="horz" lIns="91440" tIns="45720" rIns="91440" bIns="45720" rtlCol="0" anchor="t">
            <a:noAutofit/>
          </a:bodyPr>
          <a:lstStyle/>
          <a:p>
            <a:pPr marL="514350" indent="-514350">
              <a:lnSpc>
                <a:spcPct val="114000"/>
              </a:lnSpc>
              <a:spcBef>
                <a:spcPts val="600"/>
              </a:spcBef>
              <a:buFont typeface="+mj-lt"/>
              <a:buAutoNum type="arabicPeriod"/>
            </a:pPr>
            <a:r>
              <a:rPr lang="en-US" altLang="zh-TW" sz="2000" dirty="0"/>
              <a:t>Instead of only reporting regressions </a:t>
            </a:r>
            <a:r>
              <a:rPr lang="en-US" altLang="zh-TW" sz="2000" b="1" dirty="0">
                <a:solidFill>
                  <a:srgbClr val="0070C0"/>
                </a:solidFill>
              </a:rPr>
              <a:t>with</a:t>
            </a:r>
            <a:r>
              <a:rPr lang="en-US" altLang="zh-TW" sz="2000" dirty="0">
                <a:solidFill>
                  <a:srgbClr val="0070C0"/>
                </a:solidFill>
              </a:rPr>
              <a:t> </a:t>
            </a:r>
            <a:r>
              <a:rPr lang="en-US" altLang="zh-TW" sz="2000" dirty="0"/>
              <a:t>firm fixed effects, please also present the results </a:t>
            </a:r>
            <a:r>
              <a:rPr lang="en-US" altLang="zh-TW" sz="2000" b="1" dirty="0">
                <a:solidFill>
                  <a:srgbClr val="0070C0"/>
                </a:solidFill>
              </a:rPr>
              <a:t>without </a:t>
            </a:r>
            <a:r>
              <a:rPr lang="en-US" altLang="zh-TW" sz="2000" dirty="0"/>
              <a:t>firm fixed effects and discuss why the coefficient estimates vary</a:t>
            </a:r>
          </a:p>
          <a:p>
            <a:pPr marL="514350" indent="-514350">
              <a:lnSpc>
                <a:spcPct val="114000"/>
              </a:lnSpc>
              <a:spcBef>
                <a:spcPts val="600"/>
              </a:spcBef>
              <a:buFont typeface="+mj-lt"/>
              <a:buAutoNum type="arabicPeriod"/>
            </a:pPr>
            <a:r>
              <a:rPr lang="en-US" altLang="zh-TW" sz="2000" dirty="0"/>
              <a:t>We recommend to report </a:t>
            </a:r>
            <a:r>
              <a:rPr lang="en-US" altLang="zh-TW" sz="2000" b="1" dirty="0">
                <a:solidFill>
                  <a:srgbClr val="0070C0"/>
                </a:solidFill>
              </a:rPr>
              <a:t>within R-squared</a:t>
            </a:r>
            <a:r>
              <a:rPr lang="en-US" altLang="zh-TW" sz="2000" dirty="0"/>
              <a:t> and results from regressions without firm fixed effects</a:t>
            </a:r>
          </a:p>
          <a:p>
            <a:pPr marL="514350" indent="-514350">
              <a:lnSpc>
                <a:spcPct val="114000"/>
              </a:lnSpc>
              <a:spcBef>
                <a:spcPts val="600"/>
              </a:spcBef>
              <a:buFont typeface="+mj-lt"/>
              <a:buAutoNum type="arabicPeriod"/>
            </a:pPr>
            <a:r>
              <a:rPr lang="en-US" altLang="zh-TW" sz="2000" dirty="0"/>
              <a:t>If the results from 1 and 2 are inconsistent. Consider our </a:t>
            </a:r>
            <a:r>
              <a:rPr lang="en-US" altLang="zh-TW" sz="2000" dirty="0">
                <a:solidFill>
                  <a:srgbClr val="FFC000"/>
                </a:solidFill>
              </a:rPr>
              <a:t>adjusted Hausman and Taylor</a:t>
            </a:r>
            <a:r>
              <a:rPr lang="en-US" altLang="zh-TW" sz="2000" dirty="0"/>
              <a:t>, </a:t>
            </a:r>
            <a:r>
              <a:rPr lang="en-US" altLang="zh-TW" sz="2000" dirty="0">
                <a:solidFill>
                  <a:srgbClr val="C00000"/>
                </a:solidFill>
              </a:rPr>
              <a:t>PRL</a:t>
            </a:r>
            <a:r>
              <a:rPr lang="en-US" altLang="zh-TW" sz="2000" dirty="0"/>
              <a:t> and </a:t>
            </a:r>
            <a:r>
              <a:rPr lang="en-US" altLang="zh-TW" sz="2000" dirty="0">
                <a:solidFill>
                  <a:srgbClr val="C00000"/>
                </a:solidFill>
              </a:rPr>
              <a:t>DML</a:t>
            </a:r>
            <a:r>
              <a:rPr lang="en-US" altLang="zh-TW" sz="2000" dirty="0"/>
              <a:t> methods as “</a:t>
            </a:r>
            <a:r>
              <a:rPr lang="en-US" altLang="zh-TW" sz="2000" dirty="0">
                <a:solidFill>
                  <a:srgbClr val="0070C0"/>
                </a:solidFill>
              </a:rPr>
              <a:t>second opinion</a:t>
            </a:r>
            <a:r>
              <a:rPr lang="en-US" altLang="zh-TW" sz="2000" dirty="0"/>
              <a:t>”.</a:t>
            </a:r>
            <a:endParaRPr lang="en-US" altLang="zh-TW" sz="2000" dirty="0">
              <a:solidFill>
                <a:srgbClr val="0070C0"/>
              </a:solidFill>
            </a:endParaRPr>
          </a:p>
          <a:p>
            <a:pPr lvl="1"/>
            <a:r>
              <a:rPr lang="en-US" altLang="zh-TW" sz="2000" dirty="0"/>
              <a:t>easy to implement by </a:t>
            </a:r>
            <a:r>
              <a:rPr lang="en-US" altLang="zh-TW" sz="2000" dirty="0">
                <a:solidFill>
                  <a:srgbClr val="0070C0"/>
                </a:solidFill>
              </a:rPr>
              <a:t>STATA</a:t>
            </a:r>
            <a:r>
              <a:rPr lang="en-US" altLang="zh-TW" sz="2000" dirty="0"/>
              <a:t> (or R/Python). We make our codes available online:</a:t>
            </a:r>
          </a:p>
          <a:p>
            <a:pPr lvl="1">
              <a:buFont typeface="Wingdings" panose="05000000000000000000" pitchFamily="2" charset="2"/>
              <a:buChar char="ü"/>
            </a:pPr>
            <a:r>
              <a:rPr lang="en-US" altLang="zh-TW" sz="1800" u="sng">
                <a:solidFill>
                  <a:srgbClr val="0070C0"/>
                </a:solidFill>
                <a:latin typeface="+mj-lt"/>
                <a:hlinkClick r:id="rId3"/>
              </a:rPr>
              <a:t>https://github.com/hcchuang/Revisiting-the-Missing-RD-Patent-Relation_Challenges-and-Solutions-for-Firm-Fixed-Effects-Models</a:t>
            </a:r>
            <a:endParaRPr lang="en-US" altLang="zh-TW" sz="1800" u="sng">
              <a:solidFill>
                <a:srgbClr val="0070C0"/>
              </a:solidFill>
              <a:latin typeface="+mj-lt"/>
            </a:endParaRPr>
          </a:p>
          <a:p>
            <a:pPr lvl="1">
              <a:buFont typeface="Wingdings" panose="05000000000000000000" pitchFamily="2" charset="2"/>
              <a:buChar char="ü"/>
            </a:pPr>
            <a:r>
              <a:rPr lang="en-US" altLang="zh-TW" sz="2000"/>
              <a:t>handle </a:t>
            </a:r>
            <a:r>
              <a:rPr lang="en-US" altLang="zh-TW" sz="2000" dirty="0"/>
              <a:t>omitted variable issues without strict assumptions</a:t>
            </a:r>
          </a:p>
          <a:p>
            <a:pPr lvl="1">
              <a:buFont typeface="Wingdings" panose="05000000000000000000" pitchFamily="2" charset="2"/>
              <a:buChar char="ü"/>
            </a:pPr>
            <a:r>
              <a:rPr lang="en-US" altLang="zh-TW" sz="2000" dirty="0"/>
              <a:t>enable researchers to decide exactly which firm dummies should be added in regressions.</a:t>
            </a:r>
          </a:p>
          <a:p>
            <a:pPr>
              <a:lnSpc>
                <a:spcPct val="114000"/>
              </a:lnSpc>
              <a:spcBef>
                <a:spcPts val="600"/>
              </a:spcBef>
            </a:pPr>
            <a:endParaRPr lang="en-US" altLang="zh-TW" sz="2200" dirty="0"/>
          </a:p>
        </p:txBody>
      </p:sp>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27</a:t>
            </a:fld>
            <a:r>
              <a:rPr lang="en-US" altLang="en-US" dirty="0">
                <a:latin typeface="Garamond" pitchFamily="18" charset="0"/>
              </a:rPr>
              <a:t>/34</a:t>
            </a:r>
          </a:p>
        </p:txBody>
      </p:sp>
    </p:spTree>
    <p:extLst>
      <p:ext uri="{BB962C8B-B14F-4D97-AF65-F5344CB8AC3E}">
        <p14:creationId xmlns:p14="http://schemas.microsoft.com/office/powerpoint/2010/main" val="253136940"/>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Our contributions</a:t>
            </a:r>
            <a:endParaRPr lang="en-US" sz="2800" dirty="0">
              <a:solidFill>
                <a:srgbClr val="0070C0"/>
              </a:solidFill>
            </a:endParaRPr>
          </a:p>
        </p:txBody>
      </p:sp>
      <p:sp>
        <p:nvSpPr>
          <p:cNvPr id="195587" name="Rectangle 3"/>
          <p:cNvSpPr>
            <a:spLocks noGrp="1" noChangeArrowheads="1"/>
          </p:cNvSpPr>
          <p:nvPr>
            <p:ph idx="1"/>
          </p:nvPr>
        </p:nvSpPr>
        <p:spPr>
          <a:xfrm>
            <a:off x="457200" y="980728"/>
            <a:ext cx="8686800" cy="5520106"/>
          </a:xfrm>
        </p:spPr>
        <p:txBody>
          <a:bodyPr vert="horz" lIns="91440" tIns="45720" rIns="91440" bIns="45720" rtlCol="0" anchor="t">
            <a:noAutofit/>
          </a:bodyPr>
          <a:lstStyle/>
          <a:p>
            <a:pPr>
              <a:lnSpc>
                <a:spcPct val="114000"/>
              </a:lnSpc>
              <a:spcBef>
                <a:spcPts val="600"/>
              </a:spcBef>
            </a:pPr>
            <a:r>
              <a:rPr lang="en-US" altLang="zh-TW" sz="2200" dirty="0"/>
              <a:t>Corporate finance studies tend to solve firm-specific, time-invariant </a:t>
            </a:r>
            <a:r>
              <a:rPr lang="en-US" altLang="zh-TW" sz="2200" dirty="0" err="1"/>
              <a:t>unobservables</a:t>
            </a:r>
            <a:r>
              <a:rPr lang="en-US" altLang="zh-TW" sz="2200" dirty="0"/>
              <a:t> issues by using fixed effects models (e.g., Angrist and </a:t>
            </a:r>
            <a:r>
              <a:rPr lang="en-US" altLang="zh-TW" sz="2200" dirty="0" err="1"/>
              <a:t>Pischke</a:t>
            </a:r>
            <a:r>
              <a:rPr lang="en-US" altLang="zh-TW" sz="2200" dirty="0"/>
              <a:t>, 2009; </a:t>
            </a:r>
            <a:r>
              <a:rPr lang="en-US" altLang="zh-TW" sz="2200" dirty="0" err="1"/>
              <a:t>Imbens</a:t>
            </a:r>
            <a:r>
              <a:rPr lang="en-US" altLang="zh-TW" sz="2200" dirty="0"/>
              <a:t> and Wooldridge, 2009; Roberts and Whited, 2013)</a:t>
            </a:r>
          </a:p>
          <a:p>
            <a:pPr>
              <a:lnSpc>
                <a:spcPct val="114000"/>
              </a:lnSpc>
              <a:spcBef>
                <a:spcPts val="600"/>
              </a:spcBef>
            </a:pPr>
            <a:r>
              <a:rPr lang="en-US" altLang="zh-TW" sz="2200" dirty="0"/>
              <a:t>We illustrate the potential </a:t>
            </a:r>
            <a:r>
              <a:rPr lang="en-US" altLang="zh-TW" sz="2200" dirty="0">
                <a:solidFill>
                  <a:srgbClr val="0070C0"/>
                </a:solidFill>
              </a:rPr>
              <a:t>biases</a:t>
            </a:r>
            <a:r>
              <a:rPr lang="en-US" altLang="zh-TW" sz="2200" dirty="0"/>
              <a:t> of such a practice by using the intuitive R&amp;D-patent relation as our lab.</a:t>
            </a:r>
          </a:p>
          <a:p>
            <a:pPr lvl="1">
              <a:lnSpc>
                <a:spcPct val="114000"/>
              </a:lnSpc>
              <a:spcBef>
                <a:spcPts val="600"/>
              </a:spcBef>
            </a:pPr>
            <a:r>
              <a:rPr lang="en-US" altLang="zh-TW" sz="1800" dirty="0"/>
              <a:t>More importantly, we offer two </a:t>
            </a:r>
            <a:r>
              <a:rPr lang="en-US" altLang="zh-TW" sz="1800" dirty="0">
                <a:solidFill>
                  <a:srgbClr val="0070C0"/>
                </a:solidFill>
              </a:rPr>
              <a:t>feasible and ready-to-use </a:t>
            </a:r>
            <a:r>
              <a:rPr lang="en-US" altLang="zh-TW" sz="1800" dirty="0"/>
              <a:t>methodologies to enable corporate finance researchers to analyze the effects of economic variables that are persistent in time, such as ownership structure and managerial capability.</a:t>
            </a:r>
          </a:p>
          <a:p>
            <a:pPr lvl="1">
              <a:lnSpc>
                <a:spcPct val="114000"/>
              </a:lnSpc>
              <a:spcBef>
                <a:spcPts val="600"/>
              </a:spcBef>
            </a:pPr>
            <a:r>
              <a:rPr lang="en-US" altLang="zh-TW" sz="1800" dirty="0"/>
              <a:t>In particular, we provide explanations that they may use to </a:t>
            </a:r>
            <a:r>
              <a:rPr lang="en-US" altLang="zh-TW" sz="1800" dirty="0">
                <a:solidFill>
                  <a:srgbClr val="0070C0"/>
                </a:solidFill>
              </a:rPr>
              <a:t>justify</a:t>
            </a:r>
            <a:r>
              <a:rPr lang="en-US" altLang="zh-TW" sz="1800" dirty="0"/>
              <a:t> their choice of regression specifications without firm fixed effects (or with only a limited set of firm dummies).</a:t>
            </a:r>
          </a:p>
        </p:txBody>
      </p:sp>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28</a:t>
            </a:fld>
            <a:r>
              <a:rPr lang="en-US" altLang="en-US" dirty="0">
                <a:latin typeface="Garamond" pitchFamily="18" charset="0"/>
              </a:rPr>
              <a:t>/34</a:t>
            </a: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spTree>
    <p:extLst>
      <p:ext uri="{BB962C8B-B14F-4D97-AF65-F5344CB8AC3E}">
        <p14:creationId xmlns:p14="http://schemas.microsoft.com/office/powerpoint/2010/main" val="182933827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Our contributions (Cont.)</a:t>
            </a:r>
            <a:endParaRPr lang="en-US" sz="2800" dirty="0">
              <a:solidFill>
                <a:srgbClr val="0070C0"/>
              </a:solidFill>
            </a:endParaRPr>
          </a:p>
        </p:txBody>
      </p:sp>
      <p:sp>
        <p:nvSpPr>
          <p:cNvPr id="195587" name="Rectangle 3"/>
          <p:cNvSpPr>
            <a:spLocks noGrp="1" noChangeArrowheads="1"/>
          </p:cNvSpPr>
          <p:nvPr>
            <p:ph idx="1"/>
          </p:nvPr>
        </p:nvSpPr>
        <p:spPr>
          <a:xfrm>
            <a:off x="457200" y="980728"/>
            <a:ext cx="8686800" cy="5520106"/>
          </a:xfrm>
        </p:spPr>
        <p:txBody>
          <a:bodyPr vert="horz" lIns="91440" tIns="45720" rIns="91440" bIns="45720" rtlCol="0" anchor="t">
            <a:noAutofit/>
          </a:bodyPr>
          <a:lstStyle/>
          <a:p>
            <a:pPr>
              <a:lnSpc>
                <a:spcPct val="114000"/>
              </a:lnSpc>
              <a:spcBef>
                <a:spcPts val="600"/>
              </a:spcBef>
            </a:pPr>
            <a:r>
              <a:rPr lang="en-US" altLang="zh-TW" sz="2200" dirty="0"/>
              <a:t>We add to modern machine learning techniques in corporate finance research, for the selection of relevant covariates (e.g., </a:t>
            </a:r>
            <a:r>
              <a:rPr lang="en-US" altLang="zh-TW" sz="2200" dirty="0" err="1"/>
              <a:t>Chinco</a:t>
            </a:r>
            <a:r>
              <a:rPr lang="en-US" altLang="zh-TW" sz="2200" dirty="0"/>
              <a:t> et al., 2019; Feng et al., 2020; Gu et al., 2020; </a:t>
            </a:r>
            <a:r>
              <a:rPr lang="en-US" altLang="zh-TW" sz="2200" dirty="0" err="1"/>
              <a:t>Erel</a:t>
            </a:r>
            <a:r>
              <a:rPr lang="en-US" altLang="zh-TW" sz="2200" dirty="0"/>
              <a:t> et al., 2021).</a:t>
            </a:r>
          </a:p>
          <a:p>
            <a:pPr>
              <a:lnSpc>
                <a:spcPct val="114000"/>
              </a:lnSpc>
              <a:spcBef>
                <a:spcPts val="600"/>
              </a:spcBef>
            </a:pPr>
            <a:r>
              <a:rPr lang="en-US" altLang="zh-TW" sz="2200" dirty="0"/>
              <a:t>This study also adds to the economics literature by supporting and justifying prior studies' choice of not including firm fixed effects to estimate knowledge production functions (</a:t>
            </a:r>
            <a:r>
              <a:rPr lang="en-US" altLang="zh-TW" sz="2200" dirty="0" err="1"/>
              <a:t>Pakes</a:t>
            </a:r>
            <a:r>
              <a:rPr lang="en-US" altLang="zh-TW" sz="2200" dirty="0"/>
              <a:t> and </a:t>
            </a:r>
            <a:r>
              <a:rPr lang="en-US" altLang="zh-TW" sz="2200" dirty="0" err="1"/>
              <a:t>Griliches</a:t>
            </a:r>
            <a:r>
              <a:rPr lang="en-US" altLang="zh-TW" sz="2200" dirty="0"/>
              <a:t>, 1984; Blundell et al., 1995; Hall et al., 2007; Noel and </a:t>
            </a:r>
            <a:r>
              <a:rPr lang="en-US" altLang="zh-TW" sz="2200" dirty="0" err="1"/>
              <a:t>Schankerman</a:t>
            </a:r>
            <a:r>
              <a:rPr lang="en-US" altLang="zh-TW" sz="2200" dirty="0"/>
              <a:t>, 2013).</a:t>
            </a:r>
            <a:endParaRPr lang="en-US" altLang="zh-TW" sz="1000" dirty="0"/>
          </a:p>
        </p:txBody>
      </p:sp>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29</a:t>
            </a:fld>
            <a:r>
              <a:rPr lang="en-US" altLang="en-US" dirty="0">
                <a:latin typeface="Garamond" pitchFamily="18" charset="0"/>
              </a:rPr>
              <a:t>/34</a:t>
            </a: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spTree>
    <p:extLst>
      <p:ext uri="{BB962C8B-B14F-4D97-AF65-F5344CB8AC3E}">
        <p14:creationId xmlns:p14="http://schemas.microsoft.com/office/powerpoint/2010/main" val="248516819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251520" y="144211"/>
            <a:ext cx="8229600" cy="796908"/>
          </a:xfrm>
        </p:spPr>
        <p:txBody>
          <a:bodyPr>
            <a:normAutofit/>
          </a:bodyPr>
          <a:lstStyle/>
          <a:p>
            <a:pPr algn="l"/>
            <a:r>
              <a:rPr lang="en-US" altLang="zh-TW" sz="2800" b="1" dirty="0">
                <a:solidFill>
                  <a:srgbClr val="0070C0"/>
                </a:solidFill>
                <a:ea typeface="SimSun" pitchFamily="2" charset="-122"/>
              </a:rPr>
              <a:t>Example: Luong et al. (2017, JFQA)</a:t>
            </a:r>
            <a:endParaRPr lang="en-US" sz="2800" dirty="0">
              <a:solidFill>
                <a:srgbClr val="0070C0"/>
              </a:solidFill>
            </a:endParaRPr>
          </a:p>
        </p:txBody>
      </p:sp>
      <p:sp>
        <p:nvSpPr>
          <p:cNvPr id="195587" name="Rectangle 3"/>
          <p:cNvSpPr>
            <a:spLocks noGrp="1" noChangeArrowheads="1"/>
          </p:cNvSpPr>
          <p:nvPr>
            <p:ph idx="1"/>
          </p:nvPr>
        </p:nvSpPr>
        <p:spPr>
          <a:xfrm>
            <a:off x="457200" y="980728"/>
            <a:ext cx="8686800" cy="5520106"/>
          </a:xfrm>
        </p:spPr>
        <p:txBody>
          <a:bodyPr vert="horz" lIns="91440" tIns="45720" rIns="91440" bIns="45720" rtlCol="0" anchor="t">
            <a:noAutofit/>
          </a:bodyPr>
          <a:lstStyle/>
          <a:p>
            <a:pPr>
              <a:lnSpc>
                <a:spcPct val="114000"/>
              </a:lnSpc>
              <a:spcBef>
                <a:spcPts val="600"/>
              </a:spcBef>
            </a:pPr>
            <a:endParaRPr lang="en-US" sz="2400" dirty="0"/>
          </a:p>
          <a:p>
            <a:pPr>
              <a:lnSpc>
                <a:spcPct val="114000"/>
              </a:lnSpc>
              <a:spcBef>
                <a:spcPts val="600"/>
              </a:spcBef>
            </a:pPr>
            <a:endParaRPr lang="en-US" sz="2000" dirty="0">
              <a:solidFill>
                <a:srgbClr val="0070C0"/>
              </a:solidFill>
            </a:endParaRPr>
          </a:p>
        </p:txBody>
      </p:sp>
      <p:sp>
        <p:nvSpPr>
          <p:cNvPr id="6" name="Slide Number Placeholder 5"/>
          <p:cNvSpPr>
            <a:spLocks noGrp="1"/>
          </p:cNvSpPr>
          <p:nvPr>
            <p:ph type="sldNum" sz="quarter" idx="12"/>
          </p:nvPr>
        </p:nvSpPr>
        <p:spPr/>
        <p:txBody>
          <a:bodyPr/>
          <a:lstStyle/>
          <a:p>
            <a:r>
              <a:rPr lang="en-US" altLang="en-US" dirty="0">
                <a:latin typeface="Garamond" pitchFamily="18" charset="0"/>
              </a:rPr>
              <a:t>3</a:t>
            </a: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199" y="988675"/>
            <a:ext cx="4824536" cy="4216628"/>
          </a:xfrm>
          <a:prstGeom prst="rect">
            <a:avLst/>
          </a:prstGeom>
          <a:ln>
            <a:noFill/>
          </a:ln>
          <a:effectLst>
            <a:outerShdw blurRad="190500" algn="tl" rotWithShape="0">
              <a:srgbClr val="000000">
                <a:alpha val="70000"/>
              </a:srgbClr>
            </a:outerShdw>
          </a:effectLst>
        </p:spPr>
      </p:pic>
      <p:sp>
        <p:nvSpPr>
          <p:cNvPr id="5" name="Rectangle 4"/>
          <p:cNvSpPr/>
          <p:nvPr/>
        </p:nvSpPr>
        <p:spPr>
          <a:xfrm>
            <a:off x="603741" y="3893820"/>
            <a:ext cx="4824536" cy="28612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9" name="TextBox 8"/>
          <p:cNvSpPr txBox="1"/>
          <p:nvPr/>
        </p:nvSpPr>
        <p:spPr>
          <a:xfrm>
            <a:off x="5665014" y="1494012"/>
            <a:ext cx="3266715" cy="3970318"/>
          </a:xfrm>
          <a:prstGeom prst="rect">
            <a:avLst/>
          </a:prstGeom>
          <a:noFill/>
        </p:spPr>
        <p:txBody>
          <a:bodyPr wrap="square" rtlCol="0">
            <a:spAutoFit/>
          </a:bodyPr>
          <a:lstStyle/>
          <a:p>
            <a:r>
              <a:rPr lang="en-US" sz="1400" b="1" u="sng" dirty="0">
                <a:solidFill>
                  <a:srgbClr val="0070C0"/>
                </a:solidFill>
                <a:latin typeface="Arial" panose="020B0604020202020204" pitchFamily="34" charset="0"/>
                <a:cs typeface="Arial" panose="020B0604020202020204" pitchFamily="34" charset="0"/>
              </a:rPr>
              <a:t>Dependent variables: innovation output</a:t>
            </a:r>
          </a:p>
          <a:p>
            <a:endParaRPr lang="en-US" sz="1400" b="1"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ln(PATENT): </a:t>
            </a:r>
            <a:r>
              <a:rPr lang="en-US" sz="1400" dirty="0">
                <a:latin typeface="Arial" panose="020B0604020202020204" pitchFamily="34" charset="0"/>
                <a:cs typeface="Arial" panose="020B0604020202020204" pitchFamily="34" charset="0"/>
              </a:rPr>
              <a:t>Natural logarithm of the number of patents filed by each firm in a year plus 1.</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ln(CITEPAT): </a:t>
            </a:r>
            <a:r>
              <a:rPr lang="en-US" sz="1400" dirty="0">
                <a:latin typeface="Arial" panose="020B0604020202020204" pitchFamily="34" charset="0"/>
                <a:cs typeface="Arial" panose="020B0604020202020204" pitchFamily="34" charset="0"/>
              </a:rPr>
              <a:t>Natural logarithm of the number of citations received by each firm’s patents in a year plus 1.</a:t>
            </a:r>
          </a:p>
          <a:p>
            <a:endParaRPr lang="en-US" sz="1400" dirty="0">
              <a:latin typeface="Arial" panose="020B0604020202020204" pitchFamily="34" charset="0"/>
              <a:cs typeface="Arial" panose="020B0604020202020204" pitchFamily="34" charset="0"/>
            </a:endParaRPr>
          </a:p>
          <a:p>
            <a:r>
              <a:rPr lang="en-US" sz="1400" b="1" u="sng" dirty="0">
                <a:solidFill>
                  <a:srgbClr val="0070C0"/>
                </a:solidFill>
                <a:latin typeface="Arial" panose="020B0604020202020204" pitchFamily="34" charset="0"/>
                <a:cs typeface="Arial" panose="020B0604020202020204" pitchFamily="34" charset="0"/>
              </a:rPr>
              <a:t>Our focus:</a:t>
            </a:r>
          </a:p>
          <a:p>
            <a:endParaRPr lang="en-US" sz="1400" dirty="0">
              <a:latin typeface="Arial" panose="020B0604020202020204" pitchFamily="34" charset="0"/>
              <a:cs typeface="Arial" panose="020B0604020202020204" pitchFamily="34" charset="0"/>
            </a:endParaRPr>
          </a:p>
          <a:p>
            <a:r>
              <a:rPr lang="en-US" sz="1400" b="1" dirty="0">
                <a:latin typeface="Arial" panose="020B0604020202020204" pitchFamily="34" charset="0"/>
                <a:cs typeface="Arial" panose="020B0604020202020204" pitchFamily="34" charset="0"/>
              </a:rPr>
              <a:t>RD: </a:t>
            </a:r>
            <a:r>
              <a:rPr lang="en-US" sz="1400" dirty="0">
                <a:latin typeface="Arial" panose="020B0604020202020204" pitchFamily="34" charset="0"/>
                <a:cs typeface="Arial" panose="020B0604020202020204" pitchFamily="34" charset="0"/>
              </a:rPr>
              <a:t>Research and development</a:t>
            </a:r>
          </a:p>
          <a:p>
            <a:r>
              <a:rPr lang="en-US" sz="1400" dirty="0">
                <a:latin typeface="Arial" panose="020B0604020202020204" pitchFamily="34" charset="0"/>
                <a:cs typeface="Arial" panose="020B0604020202020204" pitchFamily="34" charset="0"/>
              </a:rPr>
              <a:t> expenditures scaled by total assets.</a:t>
            </a:r>
          </a:p>
          <a:p>
            <a:endParaRPr lang="en-US" sz="1400" dirty="0">
              <a:latin typeface="Arial" panose="020B0604020202020204" pitchFamily="34" charset="0"/>
              <a:cs typeface="Arial" panose="020B0604020202020204" pitchFamily="34" charset="0"/>
            </a:endParaRPr>
          </a:p>
          <a:p>
            <a:r>
              <a:rPr lang="en-US" sz="1400" u="sng" dirty="0">
                <a:latin typeface="Arial" panose="020B0604020202020204" pitchFamily="34" charset="0"/>
                <a:cs typeface="Arial" panose="020B0604020202020204" pitchFamily="34" charset="0"/>
              </a:rPr>
              <a:t>How come R&amp;D does not explain patents?</a:t>
            </a:r>
          </a:p>
        </p:txBody>
      </p:sp>
      <p:pic>
        <p:nvPicPr>
          <p:cNvPr id="13" name="Picture 12"/>
          <p:cNvPicPr>
            <a:picLocks noChangeAspect="1"/>
          </p:cNvPicPr>
          <p:nvPr/>
        </p:nvPicPr>
        <p:blipFill>
          <a:blip r:embed="rId4"/>
          <a:stretch>
            <a:fillRect/>
          </a:stretch>
        </p:blipFill>
        <p:spPr>
          <a:xfrm>
            <a:off x="597697" y="5213250"/>
            <a:ext cx="4824536" cy="495238"/>
          </a:xfrm>
          <a:prstGeom prst="rect">
            <a:avLst/>
          </a:prstGeom>
          <a:ln>
            <a:noFill/>
          </a:ln>
          <a:effectLst>
            <a:outerShdw blurRad="190500" algn="tl" rotWithShape="0">
              <a:srgbClr val="000000">
                <a:alpha val="70000"/>
              </a:srgbClr>
            </a:outerShdw>
          </a:effectLst>
        </p:spPr>
      </p:pic>
      <p:sp>
        <p:nvSpPr>
          <p:cNvPr id="14" name="Rectangle 13"/>
          <p:cNvSpPr/>
          <p:nvPr/>
        </p:nvSpPr>
        <p:spPr>
          <a:xfrm>
            <a:off x="603741" y="5347917"/>
            <a:ext cx="4824536" cy="142614"/>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413878849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01CF344-15CE-70DF-0054-B3CC78BD7A89}"/>
              </a:ext>
            </a:extLst>
          </p:cNvPr>
          <p:cNvSpPr>
            <a:spLocks noGrp="1"/>
          </p:cNvSpPr>
          <p:nvPr>
            <p:ph type="title"/>
          </p:nvPr>
        </p:nvSpPr>
        <p:spPr>
          <a:xfrm>
            <a:off x="685800" y="1700808"/>
            <a:ext cx="7772400" cy="2736304"/>
          </a:xfrm>
        </p:spPr>
        <p:txBody>
          <a:bodyPr>
            <a:normAutofit fontScale="90000"/>
          </a:bodyPr>
          <a:lstStyle/>
          <a:p>
            <a:r>
              <a:rPr lang="en-US" altLang="zh-TW" sz="4900" cap="none" dirty="0">
                <a:solidFill>
                  <a:srgbClr val="0070C0"/>
                </a:solidFill>
                <a:latin typeface="Times New Roman" panose="02020603050405020304" pitchFamily="18" charset="0"/>
                <a:cs typeface="Times New Roman" panose="02020603050405020304" pitchFamily="18" charset="0"/>
              </a:rPr>
              <a:t>Thank you!</a:t>
            </a:r>
            <a:br>
              <a:rPr lang="en-US" altLang="zh-TW" cap="none" dirty="0">
                <a:latin typeface="Times New Roman" panose="02020603050405020304" pitchFamily="18" charset="0"/>
                <a:cs typeface="Times New Roman" panose="02020603050405020304" pitchFamily="18" charset="0"/>
              </a:rPr>
            </a:br>
            <a:br>
              <a:rPr lang="en-US" altLang="zh-TW" dirty="0">
                <a:latin typeface="Times New Roman" panose="02020603050405020304" pitchFamily="18" charset="0"/>
                <a:cs typeface="Times New Roman" panose="02020603050405020304" pitchFamily="18" charset="0"/>
              </a:rPr>
            </a:br>
            <a:r>
              <a:rPr lang="en-US" altLang="zh-TW" cap="none" dirty="0">
                <a:latin typeface="Times New Roman" panose="02020603050405020304" pitchFamily="18" charset="0"/>
                <a:cs typeface="Times New Roman" panose="02020603050405020304" pitchFamily="18" charset="0"/>
              </a:rPr>
              <a:t>Questions? Comments?</a:t>
            </a:r>
            <a:br>
              <a:rPr lang="en-US" altLang="zh-TW" cap="none" dirty="0">
                <a:latin typeface="Times New Roman" panose="02020603050405020304" pitchFamily="18" charset="0"/>
                <a:cs typeface="Times New Roman" panose="02020603050405020304" pitchFamily="18" charset="0"/>
              </a:rPr>
            </a:br>
            <a:r>
              <a:rPr lang="en-US" altLang="zh-TW" cap="none" dirty="0">
                <a:latin typeface="Times New Roman" panose="02020603050405020304" pitchFamily="18" charset="0"/>
                <a:cs typeface="Times New Roman" panose="02020603050405020304" pitchFamily="18" charset="0"/>
              </a:rPr>
              <a:t> </a:t>
            </a:r>
            <a:r>
              <a:rPr lang="en-US" altLang="zh-TW" sz="2700" b="0" cap="none" dirty="0">
                <a:latin typeface="Times New Roman" panose="02020603050405020304" pitchFamily="18" charset="0"/>
                <a:cs typeface="Times New Roman" panose="02020603050405020304" pitchFamily="18" charset="0"/>
              </a:rPr>
              <a:t>hcchuang@gm.ntpu.edu.tw (Hui-Ching Chuang)</a:t>
            </a:r>
            <a:br>
              <a:rPr lang="en-US" altLang="zh-TW" sz="2700" b="0" cap="none" dirty="0">
                <a:latin typeface="Times New Roman" panose="02020603050405020304" pitchFamily="18" charset="0"/>
                <a:cs typeface="Times New Roman" panose="02020603050405020304" pitchFamily="18" charset="0"/>
              </a:rPr>
            </a:br>
            <a:r>
              <a:rPr lang="en-US" altLang="zh-TW" sz="2700" b="0" cap="none" dirty="0">
                <a:latin typeface="Times New Roman" panose="02020603050405020304" pitchFamily="18" charset="0"/>
                <a:cs typeface="Times New Roman" panose="02020603050405020304" pitchFamily="18" charset="0"/>
              </a:rPr>
              <a:t>    </a:t>
            </a:r>
            <a:endParaRPr lang="en-US" sz="2700" b="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955F13F-0386-ECCC-7998-EDBDF71B691C}"/>
              </a:ext>
            </a:extLst>
          </p:cNvPr>
          <p:cNvSpPr>
            <a:spLocks noGrp="1"/>
          </p:cNvSpPr>
          <p:nvPr>
            <p:ph type="sldNum" sz="quarter" idx="12"/>
          </p:nvPr>
        </p:nvSpPr>
        <p:spPr/>
        <p:txBody>
          <a:bodyPr/>
          <a:lstStyle/>
          <a:p>
            <a:fld id="{095CF929-224F-496E-ADFD-B3377AEBFE82}" type="slidenum">
              <a:rPr lang="en-CA" smtClean="0"/>
              <a:pPr/>
              <a:t>30</a:t>
            </a:fld>
            <a:r>
              <a:rPr lang="en-US" altLang="en-US" dirty="0">
                <a:latin typeface="Garamond" pitchFamily="18" charset="0"/>
              </a:rPr>
              <a:t>/34</a:t>
            </a:r>
            <a:endParaRPr lang="en-CA" dirty="0"/>
          </a:p>
        </p:txBody>
      </p:sp>
      <p:sp>
        <p:nvSpPr>
          <p:cNvPr id="4" name="Footer Placeholder 2">
            <a:extLst>
              <a:ext uri="{FF2B5EF4-FFF2-40B4-BE49-F238E27FC236}">
                <a16:creationId xmlns:a16="http://schemas.microsoft.com/office/drawing/2014/main" id="{CA19EDE0-39AE-4C9F-A0B5-C6EE1D7870F0}"/>
              </a:ext>
            </a:extLst>
          </p:cNvPr>
          <p:cNvSpPr>
            <a:spLocks noGrp="1"/>
          </p:cNvSpPr>
          <p:nvPr>
            <p:ph type="ftr" sz="quarter" idx="11"/>
          </p:nvPr>
        </p:nvSpPr>
        <p:spPr>
          <a:xfrm>
            <a:off x="755576" y="4623073"/>
            <a:ext cx="7560840" cy="1733277"/>
          </a:xfrm>
        </p:spPr>
        <p:txBody>
          <a:bodyPr/>
          <a:lstStyle/>
          <a:p>
            <a:pPr algn="l"/>
            <a:r>
              <a:rPr lang="en-US" altLang="zh-TW" dirty="0">
                <a:solidFill>
                  <a:schemeClr val="tx1"/>
                </a:solidFill>
              </a:rPr>
              <a:t>Chuang, Hui-Ching and Hsu, Po-Hsuan and Kuan, Chung‐Ming and Yang, Jui-Chung, </a:t>
            </a:r>
            <a:r>
              <a:rPr lang="en-US" dirty="0">
                <a:solidFill>
                  <a:schemeClr val="tx1"/>
                </a:solidFill>
              </a:rPr>
              <a:t>Revisiting the Missing R&amp;D-Patent Relation: Challenges and Solutions for Firm Fixed Effects Models</a:t>
            </a:r>
          </a:p>
          <a:p>
            <a:pPr algn="l"/>
            <a:r>
              <a:rPr lang="en-US" altLang="zh-TW" dirty="0">
                <a:solidFill>
                  <a:schemeClr val="tx1"/>
                </a:solidFill>
              </a:rPr>
              <a:t>(2024). Available at SSRN: </a:t>
            </a:r>
            <a:r>
              <a:rPr lang="en-US" altLang="zh-TW" dirty="0">
                <a:solidFill>
                  <a:schemeClr val="tx1"/>
                </a:solidFill>
                <a:hlinkClick r:id="rId3">
                  <a:extLst>
                    <a:ext uri="{A12FA001-AC4F-418D-AE19-62706E023703}">
                      <ahyp:hlinkClr xmlns:ahyp="http://schemas.microsoft.com/office/drawing/2018/hyperlinkcolor" val="tx"/>
                    </a:ext>
                  </a:extLst>
                </a:hlinkClick>
              </a:rPr>
              <a:t>https://ssrn.com/abstract=4636846</a:t>
            </a:r>
            <a:endParaRPr lang="en-US" altLang="zh-TW" dirty="0">
              <a:solidFill>
                <a:schemeClr val="tx1"/>
              </a:solidFill>
            </a:endParaRPr>
          </a:p>
          <a:p>
            <a:pPr algn="l"/>
            <a:endParaRPr lang="en-CA" altLang="zh-TW" sz="1400" dirty="0">
              <a:solidFill>
                <a:schemeClr val="tx1"/>
              </a:solidFill>
            </a:endParaRPr>
          </a:p>
          <a:p>
            <a:pPr algn="l"/>
            <a:r>
              <a:rPr lang="en-US" altLang="zh-TW" sz="1400" dirty="0">
                <a:solidFill>
                  <a:schemeClr val="tx1"/>
                </a:solidFill>
              </a:rPr>
              <a:t>https://github.com/hcchuang/Revisiting-the-Missing-RD-Patent-Relation_Challenges-and-Solutions-for-Firm-Fixed-Effects-Models</a:t>
            </a:r>
            <a:endParaRPr lang="en-CA" sz="1400" dirty="0">
              <a:solidFill>
                <a:schemeClr val="tx1"/>
              </a:solidFill>
            </a:endParaRPr>
          </a:p>
        </p:txBody>
      </p:sp>
    </p:spTree>
    <p:extLst>
      <p:ext uri="{BB962C8B-B14F-4D97-AF65-F5344CB8AC3E}">
        <p14:creationId xmlns:p14="http://schemas.microsoft.com/office/powerpoint/2010/main" val="312430853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Selected </a:t>
            </a:r>
            <a:r>
              <a:rPr lang="en-US" altLang="zh-TW" sz="2800" b="1" dirty="0">
                <a:solidFill>
                  <a:srgbClr val="0070C0"/>
                </a:solidFill>
                <a:ea typeface="SimSun" pitchFamily="2" charset="-122"/>
              </a:rPr>
              <a:t>Top 30 </a:t>
            </a:r>
            <a:r>
              <a:rPr lang="en-US" altLang="zh-CN" sz="2800" b="1" dirty="0">
                <a:solidFill>
                  <a:srgbClr val="0070C0"/>
                </a:solidFill>
                <a:ea typeface="SimSun" pitchFamily="2" charset="-122"/>
              </a:rPr>
              <a:t>Firms</a:t>
            </a:r>
            <a:endParaRPr lang="en-US" sz="2800" dirty="0">
              <a:solidFill>
                <a:srgbClr val="0070C0"/>
              </a:solidFill>
            </a:endParaRPr>
          </a:p>
        </p:txBody>
      </p:sp>
      <p:sp>
        <p:nvSpPr>
          <p:cNvPr id="6" name="Slide Number Placeholder 5"/>
          <p:cNvSpPr>
            <a:spLocks noGrp="1"/>
          </p:cNvSpPr>
          <p:nvPr>
            <p:ph type="sldNum" sz="quarter" idx="12"/>
          </p:nvPr>
        </p:nvSpPr>
        <p:spPr/>
        <p:txBody>
          <a:bodyPr/>
          <a:lstStyle/>
          <a:p>
            <a:fld id="{5DEBDDE8-D559-47BF-A5D0-F85840D61AFD}" type="slidenum">
              <a:rPr lang="en-US" altLang="en-US">
                <a:latin typeface="Garamond" pitchFamily="18" charset="0"/>
              </a:rPr>
              <a:pPr/>
              <a:t>31</a:t>
            </a:fld>
            <a:endParaRPr lang="en-US" altLang="en-US" dirty="0">
              <a:latin typeface="Garamond" pitchFamily="18" charset="0"/>
            </a:endParaRP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graphicFrame>
        <p:nvGraphicFramePr>
          <p:cNvPr id="3" name="Table 2">
            <a:extLst>
              <a:ext uri="{FF2B5EF4-FFF2-40B4-BE49-F238E27FC236}">
                <a16:creationId xmlns:a16="http://schemas.microsoft.com/office/drawing/2014/main" id="{1AF9D2D4-F88F-4443-9888-64DAB9D0CF05}"/>
              </a:ext>
            </a:extLst>
          </p:cNvPr>
          <p:cNvGraphicFramePr>
            <a:graphicFrameLocks noGrp="1"/>
          </p:cNvGraphicFramePr>
          <p:nvPr>
            <p:extLst>
              <p:ext uri="{D42A27DB-BD31-4B8C-83A1-F6EECF244321}">
                <p14:modId xmlns:p14="http://schemas.microsoft.com/office/powerpoint/2010/main" val="2715259402"/>
              </p:ext>
            </p:extLst>
          </p:nvPr>
        </p:nvGraphicFramePr>
        <p:xfrm>
          <a:off x="899592" y="1106987"/>
          <a:ext cx="7776864" cy="4648786"/>
        </p:xfrm>
        <a:graphic>
          <a:graphicData uri="http://schemas.openxmlformats.org/drawingml/2006/table">
            <a:tbl>
              <a:tblPr>
                <a:tableStyleId>{073A0DAA-6AF3-43AB-8588-CEC1D06C72B9}</a:tableStyleId>
              </a:tblPr>
              <a:tblGrid>
                <a:gridCol w="360040">
                  <a:extLst>
                    <a:ext uri="{9D8B030D-6E8A-4147-A177-3AD203B41FA5}">
                      <a16:colId xmlns:a16="http://schemas.microsoft.com/office/drawing/2014/main" val="2535439176"/>
                    </a:ext>
                  </a:extLst>
                </a:gridCol>
                <a:gridCol w="2232248">
                  <a:extLst>
                    <a:ext uri="{9D8B030D-6E8A-4147-A177-3AD203B41FA5}">
                      <a16:colId xmlns:a16="http://schemas.microsoft.com/office/drawing/2014/main" val="3538578776"/>
                    </a:ext>
                  </a:extLst>
                </a:gridCol>
                <a:gridCol w="432048">
                  <a:extLst>
                    <a:ext uri="{9D8B030D-6E8A-4147-A177-3AD203B41FA5}">
                      <a16:colId xmlns:a16="http://schemas.microsoft.com/office/drawing/2014/main" val="3401823081"/>
                    </a:ext>
                  </a:extLst>
                </a:gridCol>
                <a:gridCol w="2016224">
                  <a:extLst>
                    <a:ext uri="{9D8B030D-6E8A-4147-A177-3AD203B41FA5}">
                      <a16:colId xmlns:a16="http://schemas.microsoft.com/office/drawing/2014/main" val="946714623"/>
                    </a:ext>
                  </a:extLst>
                </a:gridCol>
                <a:gridCol w="288032">
                  <a:extLst>
                    <a:ext uri="{9D8B030D-6E8A-4147-A177-3AD203B41FA5}">
                      <a16:colId xmlns:a16="http://schemas.microsoft.com/office/drawing/2014/main" val="2800501445"/>
                    </a:ext>
                  </a:extLst>
                </a:gridCol>
                <a:gridCol w="2448272">
                  <a:extLst>
                    <a:ext uri="{9D8B030D-6E8A-4147-A177-3AD203B41FA5}">
                      <a16:colId xmlns:a16="http://schemas.microsoft.com/office/drawing/2014/main" val="4192201602"/>
                    </a:ext>
                  </a:extLst>
                </a:gridCol>
              </a:tblGrid>
              <a:tr h="457200">
                <a:tc>
                  <a:txBody>
                    <a:bodyPr/>
                    <a:lstStyle/>
                    <a:p>
                      <a:pPr algn="ctr" rtl="0" fontAlgn="b"/>
                      <a:r>
                        <a:rPr lang="en-US" sz="1400" b="0" dirty="0">
                          <a:effectLst/>
                        </a:rPr>
                        <a:t>1</a:t>
                      </a:r>
                    </a:p>
                  </a:txBody>
                  <a:tcPr marL="11255" marR="11255" marT="7503" marB="7503" anchor="ctr"/>
                </a:tc>
                <a:tc>
                  <a:txBody>
                    <a:bodyPr/>
                    <a:lstStyle/>
                    <a:p>
                      <a:pPr algn="ctr" rtl="0" fontAlgn="b"/>
                      <a:r>
                        <a:rPr lang="zh-TW" altLang="en-US" sz="1400" b="0" dirty="0">
                          <a:effectLst/>
                        </a:rPr>
                        <a:t> </a:t>
                      </a:r>
                      <a:r>
                        <a:rPr lang="en-US" sz="1400" b="0" dirty="0">
                          <a:effectLst/>
                        </a:rPr>
                        <a:t>INTL BUSINESS MACHINES</a:t>
                      </a:r>
                    </a:p>
                  </a:txBody>
                  <a:tcPr marL="11255" marR="11255" marT="7503" marB="7503" anchor="ctr"/>
                </a:tc>
                <a:tc>
                  <a:txBody>
                    <a:bodyPr/>
                    <a:lstStyle/>
                    <a:p>
                      <a:pPr algn="ctr" rtl="0" fontAlgn="b"/>
                      <a:r>
                        <a:rPr lang="en-US" sz="1400" b="0" dirty="0">
                          <a:effectLst/>
                        </a:rPr>
                        <a:t>11</a:t>
                      </a:r>
                    </a:p>
                  </a:txBody>
                  <a:tcPr marL="11255" marR="11255" marT="7503" marB="7503" anchor="ctr"/>
                </a:tc>
                <a:tc>
                  <a:txBody>
                    <a:bodyPr/>
                    <a:lstStyle/>
                    <a:p>
                      <a:pPr algn="ctr" rtl="0" fontAlgn="b"/>
                      <a:r>
                        <a:rPr lang="en-US" sz="1400" b="0" dirty="0">
                          <a:effectLst/>
                        </a:rPr>
                        <a:t>XEROX HOLDINGS CORP</a:t>
                      </a:r>
                    </a:p>
                  </a:txBody>
                  <a:tcPr marL="11255" marR="11255" marT="7503" marB="7503" anchor="ctr"/>
                </a:tc>
                <a:tc>
                  <a:txBody>
                    <a:bodyPr/>
                    <a:lstStyle/>
                    <a:p>
                      <a:pPr algn="ctr" rtl="0" fontAlgn="b"/>
                      <a:r>
                        <a:rPr lang="en-US" sz="1400" b="0" dirty="0">
                          <a:effectLst/>
                        </a:rPr>
                        <a:t>21</a:t>
                      </a:r>
                    </a:p>
                  </a:txBody>
                  <a:tcPr marL="11255" marR="11255" marT="7503" marB="7503" anchor="ctr"/>
                </a:tc>
                <a:tc>
                  <a:txBody>
                    <a:bodyPr/>
                    <a:lstStyle/>
                    <a:p>
                      <a:pPr algn="ctr" rtl="0" fontAlgn="b"/>
                      <a:r>
                        <a:rPr lang="en-US" sz="1400" b="0" dirty="0">
                          <a:effectLst/>
                        </a:rPr>
                        <a:t>FORD MOTOR CO</a:t>
                      </a:r>
                    </a:p>
                  </a:txBody>
                  <a:tcPr marL="11255" marR="11255" marT="7503" marB="7503" anchor="ctr"/>
                </a:tc>
                <a:extLst>
                  <a:ext uri="{0D108BD9-81ED-4DB2-BD59-A6C34878D82A}">
                    <a16:rowId xmlns:a16="http://schemas.microsoft.com/office/drawing/2014/main" val="2024938400"/>
                  </a:ext>
                </a:extLst>
              </a:tr>
              <a:tr h="514393">
                <a:tc>
                  <a:txBody>
                    <a:bodyPr/>
                    <a:lstStyle/>
                    <a:p>
                      <a:pPr algn="ctr" rtl="0" fontAlgn="b"/>
                      <a:r>
                        <a:rPr lang="en-US" sz="1400" b="0" dirty="0">
                          <a:effectLst/>
                        </a:rPr>
                        <a:t>2</a:t>
                      </a:r>
                    </a:p>
                  </a:txBody>
                  <a:tcPr marL="11255" marR="11255" marT="7503" marB="7503" anchor="ctr"/>
                </a:tc>
                <a:tc>
                  <a:txBody>
                    <a:bodyPr/>
                    <a:lstStyle/>
                    <a:p>
                      <a:pPr algn="ctr" rtl="0" fontAlgn="b"/>
                      <a:r>
                        <a:rPr lang="en-US" sz="1400" b="0" dirty="0">
                          <a:effectLst/>
                        </a:rPr>
                        <a:t>LUCENT TECHNOLOGIES</a:t>
                      </a:r>
                    </a:p>
                  </a:txBody>
                  <a:tcPr marL="11255" marR="11255" marT="7503" marB="7503" anchor="ctr"/>
                </a:tc>
                <a:tc>
                  <a:txBody>
                    <a:bodyPr/>
                    <a:lstStyle/>
                    <a:p>
                      <a:pPr algn="ctr" rtl="0" fontAlgn="b"/>
                      <a:r>
                        <a:rPr lang="en-US" sz="1400" b="0" dirty="0">
                          <a:effectLst/>
                        </a:rPr>
                        <a:t>12</a:t>
                      </a:r>
                    </a:p>
                  </a:txBody>
                  <a:tcPr marL="11255" marR="11255" marT="7503" marB="7503" anchor="ctr"/>
                </a:tc>
                <a:tc>
                  <a:txBody>
                    <a:bodyPr/>
                    <a:lstStyle/>
                    <a:p>
                      <a:pPr algn="ctr" rtl="0" fontAlgn="b"/>
                      <a:r>
                        <a:rPr lang="en-US" sz="1400" b="0" dirty="0">
                          <a:effectLst/>
                        </a:rPr>
                        <a:t>AT&amp;T INC</a:t>
                      </a:r>
                    </a:p>
                  </a:txBody>
                  <a:tcPr marL="11255" marR="11255" marT="7503" marB="7503" anchor="ctr"/>
                </a:tc>
                <a:tc>
                  <a:txBody>
                    <a:bodyPr/>
                    <a:lstStyle/>
                    <a:p>
                      <a:pPr algn="ctr" rtl="0" fontAlgn="b"/>
                      <a:r>
                        <a:rPr lang="en-US" sz="1400" b="0" dirty="0">
                          <a:effectLst/>
                        </a:rPr>
                        <a:t>22</a:t>
                      </a:r>
                    </a:p>
                  </a:txBody>
                  <a:tcPr marL="11255" marR="11255" marT="7503" marB="7503" anchor="ctr"/>
                </a:tc>
                <a:tc>
                  <a:txBody>
                    <a:bodyPr/>
                    <a:lstStyle/>
                    <a:p>
                      <a:pPr algn="ctr" rtl="0" fontAlgn="b"/>
                      <a:r>
                        <a:rPr lang="en-US" sz="1400" b="0" dirty="0">
                          <a:effectLst/>
                        </a:rPr>
                        <a:t>HONEYWELL INTERNATIONAL INC</a:t>
                      </a:r>
                    </a:p>
                  </a:txBody>
                  <a:tcPr marL="11255" marR="11255" marT="7503" marB="7503" anchor="ctr"/>
                </a:tc>
                <a:extLst>
                  <a:ext uri="{0D108BD9-81ED-4DB2-BD59-A6C34878D82A}">
                    <a16:rowId xmlns:a16="http://schemas.microsoft.com/office/drawing/2014/main" val="2749348018"/>
                  </a:ext>
                </a:extLst>
              </a:tr>
              <a:tr h="457200">
                <a:tc>
                  <a:txBody>
                    <a:bodyPr/>
                    <a:lstStyle/>
                    <a:p>
                      <a:pPr algn="ctr" rtl="0" fontAlgn="b"/>
                      <a:r>
                        <a:rPr lang="en-US" sz="1400" b="0" dirty="0">
                          <a:effectLst/>
                        </a:rPr>
                        <a:t>3</a:t>
                      </a:r>
                    </a:p>
                  </a:txBody>
                  <a:tcPr marL="11255" marR="11255" marT="7503" marB="7503" anchor="ctr"/>
                </a:tc>
                <a:tc>
                  <a:txBody>
                    <a:bodyPr/>
                    <a:lstStyle/>
                    <a:p>
                      <a:pPr algn="ctr" rtl="0" fontAlgn="b"/>
                      <a:r>
                        <a:rPr lang="en-US" sz="1400" b="0" dirty="0">
                          <a:effectLst/>
                        </a:rPr>
                        <a:t>GENERAL ELECTRIC</a:t>
                      </a:r>
                    </a:p>
                  </a:txBody>
                  <a:tcPr marL="11255" marR="11255" marT="7503" marB="7503" anchor="ctr"/>
                </a:tc>
                <a:tc>
                  <a:txBody>
                    <a:bodyPr/>
                    <a:lstStyle/>
                    <a:p>
                      <a:pPr algn="ctr" rtl="0" fontAlgn="b"/>
                      <a:r>
                        <a:rPr lang="en-US" sz="1400" b="0" dirty="0">
                          <a:effectLst/>
                        </a:rPr>
                        <a:t>13</a:t>
                      </a:r>
                    </a:p>
                  </a:txBody>
                  <a:tcPr marL="11255" marR="11255" marT="7503" marB="7503" anchor="ctr"/>
                </a:tc>
                <a:tc>
                  <a:txBody>
                    <a:bodyPr/>
                    <a:lstStyle/>
                    <a:p>
                      <a:pPr algn="ctr" rtl="0" fontAlgn="b"/>
                      <a:r>
                        <a:rPr lang="en-US" sz="1400" b="0" dirty="0">
                          <a:effectLst/>
                        </a:rPr>
                        <a:t>TEXAS INSTRUMENTS INC</a:t>
                      </a:r>
                    </a:p>
                  </a:txBody>
                  <a:tcPr marL="11255" marR="11255" marT="7503" marB="7503" anchor="ctr"/>
                </a:tc>
                <a:tc>
                  <a:txBody>
                    <a:bodyPr/>
                    <a:lstStyle/>
                    <a:p>
                      <a:pPr algn="ctr" rtl="0" fontAlgn="b"/>
                      <a:r>
                        <a:rPr lang="en-US" sz="1400" b="0" dirty="0">
                          <a:effectLst/>
                        </a:rPr>
                        <a:t>23</a:t>
                      </a:r>
                    </a:p>
                  </a:txBody>
                  <a:tcPr marL="11255" marR="11255" marT="7503" marB="7503" anchor="ctr"/>
                </a:tc>
                <a:tc>
                  <a:txBody>
                    <a:bodyPr/>
                    <a:lstStyle/>
                    <a:p>
                      <a:pPr algn="ctr" rtl="0" fontAlgn="b"/>
                      <a:r>
                        <a:rPr lang="en-US" sz="1400" b="0" dirty="0">
                          <a:effectLst/>
                        </a:rPr>
                        <a:t>CBS CORP -OLD</a:t>
                      </a:r>
                    </a:p>
                  </a:txBody>
                  <a:tcPr marL="11255" marR="11255" marT="7503" marB="7503" anchor="ctr"/>
                </a:tc>
                <a:extLst>
                  <a:ext uri="{0D108BD9-81ED-4DB2-BD59-A6C34878D82A}">
                    <a16:rowId xmlns:a16="http://schemas.microsoft.com/office/drawing/2014/main" val="2500211550"/>
                  </a:ext>
                </a:extLst>
              </a:tr>
              <a:tr h="457200">
                <a:tc>
                  <a:txBody>
                    <a:bodyPr/>
                    <a:lstStyle/>
                    <a:p>
                      <a:pPr algn="ctr" rtl="0" fontAlgn="b"/>
                      <a:r>
                        <a:rPr lang="en-US" sz="1400" b="0" dirty="0">
                          <a:effectLst/>
                        </a:rPr>
                        <a:t>4</a:t>
                      </a:r>
                    </a:p>
                  </a:txBody>
                  <a:tcPr marL="11255" marR="11255" marT="7503" marB="7503" anchor="ctr"/>
                </a:tc>
                <a:tc>
                  <a:txBody>
                    <a:bodyPr/>
                    <a:lstStyle/>
                    <a:p>
                      <a:pPr algn="ctr" rtl="0" fontAlgn="b"/>
                      <a:r>
                        <a:rPr lang="en-US" sz="1400" b="0" dirty="0">
                          <a:effectLst/>
                        </a:rPr>
                        <a:t>APTIV PLC</a:t>
                      </a:r>
                    </a:p>
                  </a:txBody>
                  <a:tcPr marL="11255" marR="11255" marT="7503" marB="7503" anchor="ctr"/>
                </a:tc>
                <a:tc>
                  <a:txBody>
                    <a:bodyPr/>
                    <a:lstStyle/>
                    <a:p>
                      <a:pPr algn="ctr" rtl="0" fontAlgn="b"/>
                      <a:r>
                        <a:rPr lang="en-US" sz="1400" b="0" dirty="0">
                          <a:effectLst/>
                        </a:rPr>
                        <a:t>14</a:t>
                      </a:r>
                    </a:p>
                  </a:txBody>
                  <a:tcPr marL="11255" marR="11255" marT="7503" marB="7503" anchor="ctr"/>
                </a:tc>
                <a:tc>
                  <a:txBody>
                    <a:bodyPr/>
                    <a:lstStyle/>
                    <a:p>
                      <a:pPr algn="ctr" rtl="0" fontAlgn="b"/>
                      <a:r>
                        <a:rPr lang="en-US" sz="1400" b="0" dirty="0">
                          <a:effectLst/>
                        </a:rPr>
                        <a:t>3M CO</a:t>
                      </a:r>
                    </a:p>
                  </a:txBody>
                  <a:tcPr marL="11255" marR="11255" marT="7503" marB="7503" anchor="ctr"/>
                </a:tc>
                <a:tc>
                  <a:txBody>
                    <a:bodyPr/>
                    <a:lstStyle/>
                    <a:p>
                      <a:pPr algn="ctr" rtl="0" fontAlgn="b"/>
                      <a:r>
                        <a:rPr lang="en-US" sz="1400" b="0">
                          <a:effectLst/>
                        </a:rPr>
                        <a:t>24</a:t>
                      </a:r>
                    </a:p>
                  </a:txBody>
                  <a:tcPr marL="11255" marR="11255" marT="7503" marB="7503" anchor="ctr"/>
                </a:tc>
                <a:tc>
                  <a:txBody>
                    <a:bodyPr/>
                    <a:lstStyle/>
                    <a:p>
                      <a:pPr algn="ctr" rtl="0" fontAlgn="b"/>
                      <a:r>
                        <a:rPr lang="en-US" sz="1400" b="0" dirty="0">
                          <a:effectLst/>
                        </a:rPr>
                        <a:t>RAYTHEON TECHNOLOGIES CORP</a:t>
                      </a:r>
                    </a:p>
                  </a:txBody>
                  <a:tcPr marL="11255" marR="11255" marT="7503" marB="7503" anchor="ctr"/>
                </a:tc>
                <a:extLst>
                  <a:ext uri="{0D108BD9-81ED-4DB2-BD59-A6C34878D82A}">
                    <a16:rowId xmlns:a16="http://schemas.microsoft.com/office/drawing/2014/main" val="1793903682"/>
                  </a:ext>
                </a:extLst>
              </a:tr>
              <a:tr h="476793">
                <a:tc>
                  <a:txBody>
                    <a:bodyPr/>
                    <a:lstStyle/>
                    <a:p>
                      <a:pPr algn="ctr" rtl="0" fontAlgn="b"/>
                      <a:r>
                        <a:rPr lang="en-US" sz="1400" b="0" dirty="0">
                          <a:effectLst/>
                        </a:rPr>
                        <a:t>5</a:t>
                      </a:r>
                    </a:p>
                  </a:txBody>
                  <a:tcPr marL="11255" marR="11255" marT="7503" marB="7503" anchor="ctr"/>
                </a:tc>
                <a:tc>
                  <a:txBody>
                    <a:bodyPr/>
                    <a:lstStyle/>
                    <a:p>
                      <a:pPr algn="ctr" rtl="0" fontAlgn="b"/>
                      <a:r>
                        <a:rPr lang="en-US" sz="1400" b="0" dirty="0">
                          <a:effectLst/>
                        </a:rPr>
                        <a:t>EASTMAN KODAK</a:t>
                      </a:r>
                    </a:p>
                  </a:txBody>
                  <a:tcPr marL="11255" marR="11255" marT="7503" marB="7503" anchor="ctr"/>
                </a:tc>
                <a:tc>
                  <a:txBody>
                    <a:bodyPr/>
                    <a:lstStyle/>
                    <a:p>
                      <a:pPr algn="ctr" rtl="0" fontAlgn="b"/>
                      <a:r>
                        <a:rPr lang="en-US" sz="1400" b="0" dirty="0">
                          <a:effectLst/>
                        </a:rPr>
                        <a:t>15</a:t>
                      </a:r>
                    </a:p>
                  </a:txBody>
                  <a:tcPr marL="11255" marR="11255" marT="7503" marB="7503" anchor="ctr"/>
                </a:tc>
                <a:tc>
                  <a:txBody>
                    <a:bodyPr/>
                    <a:lstStyle/>
                    <a:p>
                      <a:pPr algn="ctr" rtl="0" fontAlgn="b"/>
                      <a:r>
                        <a:rPr lang="en-US" sz="1400" b="0" dirty="0">
                          <a:effectLst/>
                        </a:rPr>
                        <a:t>RCA CORP</a:t>
                      </a:r>
                    </a:p>
                  </a:txBody>
                  <a:tcPr marL="11255" marR="11255" marT="7503" marB="7503" anchor="ctr"/>
                </a:tc>
                <a:tc>
                  <a:txBody>
                    <a:bodyPr/>
                    <a:lstStyle/>
                    <a:p>
                      <a:pPr algn="ctr" rtl="0" fontAlgn="b"/>
                      <a:r>
                        <a:rPr lang="en-US" sz="1400" b="0" dirty="0">
                          <a:effectLst/>
                        </a:rPr>
                        <a:t>25</a:t>
                      </a:r>
                    </a:p>
                  </a:txBody>
                  <a:tcPr marL="11255" marR="11255" marT="7503" marB="7503" anchor="ctr"/>
                </a:tc>
                <a:tc>
                  <a:txBody>
                    <a:bodyPr/>
                    <a:lstStyle/>
                    <a:p>
                      <a:pPr algn="ctr" rtl="0" fontAlgn="b"/>
                      <a:r>
                        <a:rPr lang="en-US" sz="1400" b="0" dirty="0">
                          <a:effectLst/>
                        </a:rPr>
                        <a:t>PROCTER &amp; GAMBLE CO</a:t>
                      </a:r>
                    </a:p>
                  </a:txBody>
                  <a:tcPr marL="11255" marR="11255" marT="7503" marB="7503" anchor="ctr"/>
                </a:tc>
                <a:extLst>
                  <a:ext uri="{0D108BD9-81ED-4DB2-BD59-A6C34878D82A}">
                    <a16:rowId xmlns:a16="http://schemas.microsoft.com/office/drawing/2014/main" val="332747372"/>
                  </a:ext>
                </a:extLst>
              </a:tr>
              <a:tr h="457200">
                <a:tc>
                  <a:txBody>
                    <a:bodyPr/>
                    <a:lstStyle/>
                    <a:p>
                      <a:pPr algn="ctr" rtl="0" fontAlgn="b"/>
                      <a:r>
                        <a:rPr lang="en-US" sz="1400" b="0" dirty="0">
                          <a:effectLst/>
                        </a:rPr>
                        <a:t>6</a:t>
                      </a:r>
                    </a:p>
                  </a:txBody>
                  <a:tcPr marL="11255" marR="11255" marT="7503" marB="7503" anchor="ctr"/>
                </a:tc>
                <a:tc>
                  <a:txBody>
                    <a:bodyPr/>
                    <a:lstStyle/>
                    <a:p>
                      <a:pPr algn="ctr" rtl="0" fontAlgn="b"/>
                      <a:r>
                        <a:rPr lang="en-US" sz="1400" b="0" dirty="0">
                          <a:effectLst/>
                        </a:rPr>
                        <a:t>MOTOROLA SOLUTIONS </a:t>
                      </a:r>
                    </a:p>
                  </a:txBody>
                  <a:tcPr marL="11255" marR="11255" marT="7503" marB="7503" anchor="ctr"/>
                </a:tc>
                <a:tc>
                  <a:txBody>
                    <a:bodyPr/>
                    <a:lstStyle/>
                    <a:p>
                      <a:pPr algn="ctr" rtl="0" fontAlgn="b"/>
                      <a:r>
                        <a:rPr lang="en-US" sz="1400" b="0" dirty="0">
                          <a:effectLst/>
                        </a:rPr>
                        <a:t>16</a:t>
                      </a:r>
                    </a:p>
                  </a:txBody>
                  <a:tcPr marL="11255" marR="11255" marT="7503" marB="7503" anchor="ctr"/>
                </a:tc>
                <a:tc>
                  <a:txBody>
                    <a:bodyPr/>
                    <a:lstStyle/>
                    <a:p>
                      <a:pPr algn="ctr" rtl="0" fontAlgn="b"/>
                      <a:r>
                        <a:rPr lang="en-US" sz="1400" b="0" dirty="0">
                          <a:effectLst/>
                        </a:rPr>
                        <a:t>BROADCOM CORP</a:t>
                      </a:r>
                    </a:p>
                  </a:txBody>
                  <a:tcPr marL="11255" marR="11255" marT="7503" marB="7503" anchor="ctr"/>
                </a:tc>
                <a:tc>
                  <a:txBody>
                    <a:bodyPr/>
                    <a:lstStyle/>
                    <a:p>
                      <a:pPr algn="ctr" rtl="0" fontAlgn="b"/>
                      <a:r>
                        <a:rPr lang="en-US" sz="1400" b="0" dirty="0">
                          <a:effectLst/>
                        </a:rPr>
                        <a:t>26</a:t>
                      </a:r>
                    </a:p>
                  </a:txBody>
                  <a:tcPr marL="11255" marR="11255" marT="7503" marB="7503" anchor="ctr"/>
                </a:tc>
                <a:tc>
                  <a:txBody>
                    <a:bodyPr/>
                    <a:lstStyle/>
                    <a:p>
                      <a:pPr algn="ctr" rtl="0" fontAlgn="b"/>
                      <a:r>
                        <a:rPr lang="en-US" sz="1400" b="0" dirty="0">
                          <a:effectLst/>
                        </a:rPr>
                        <a:t>SUN MICROSYSTEMS INC</a:t>
                      </a:r>
                    </a:p>
                  </a:txBody>
                  <a:tcPr marL="11255" marR="11255" marT="7503" marB="7503" anchor="ctr"/>
                </a:tc>
                <a:extLst>
                  <a:ext uri="{0D108BD9-81ED-4DB2-BD59-A6C34878D82A}">
                    <a16:rowId xmlns:a16="http://schemas.microsoft.com/office/drawing/2014/main" val="2322190202"/>
                  </a:ext>
                </a:extLst>
              </a:tr>
              <a:tr h="457200">
                <a:tc>
                  <a:txBody>
                    <a:bodyPr/>
                    <a:lstStyle/>
                    <a:p>
                      <a:pPr algn="ctr" rtl="0" fontAlgn="b"/>
                      <a:r>
                        <a:rPr lang="en-US" sz="1400" b="0" dirty="0">
                          <a:effectLst/>
                        </a:rPr>
                        <a:t>7</a:t>
                      </a:r>
                    </a:p>
                  </a:txBody>
                  <a:tcPr marL="11255" marR="11255" marT="7503" marB="7503" anchor="ctr"/>
                </a:tc>
                <a:tc>
                  <a:txBody>
                    <a:bodyPr/>
                    <a:lstStyle/>
                    <a:p>
                      <a:pPr algn="ctr" rtl="0" fontAlgn="b"/>
                      <a:r>
                        <a:rPr lang="en-US" sz="1400" b="0" dirty="0">
                          <a:effectLst/>
                        </a:rPr>
                        <a:t>GENERAL MOTORS CO</a:t>
                      </a:r>
                    </a:p>
                  </a:txBody>
                  <a:tcPr marL="11255" marR="11255" marT="7503" marB="7503" anchor="ctr"/>
                </a:tc>
                <a:tc>
                  <a:txBody>
                    <a:bodyPr/>
                    <a:lstStyle/>
                    <a:p>
                      <a:pPr algn="ctr" rtl="0" fontAlgn="b"/>
                      <a:r>
                        <a:rPr lang="en-US" sz="1400" b="0" dirty="0">
                          <a:effectLst/>
                        </a:rPr>
                        <a:t>17</a:t>
                      </a:r>
                    </a:p>
                  </a:txBody>
                  <a:tcPr marL="11255" marR="11255" marT="7503" marB="7503" anchor="ctr"/>
                </a:tc>
                <a:tc>
                  <a:txBody>
                    <a:bodyPr/>
                    <a:lstStyle/>
                    <a:p>
                      <a:pPr algn="ctr" rtl="0" fontAlgn="b"/>
                      <a:r>
                        <a:rPr lang="en-US" sz="1400" b="0" dirty="0">
                          <a:effectLst/>
                        </a:rPr>
                        <a:t>NORTH AMERICAN PHILIPS CORP</a:t>
                      </a:r>
                    </a:p>
                  </a:txBody>
                  <a:tcPr marL="11255" marR="11255" marT="7503" marB="7503" anchor="ctr"/>
                </a:tc>
                <a:tc>
                  <a:txBody>
                    <a:bodyPr/>
                    <a:lstStyle/>
                    <a:p>
                      <a:pPr algn="ctr" rtl="0" fontAlgn="b"/>
                      <a:r>
                        <a:rPr lang="en-US" sz="1400" b="0" dirty="0">
                          <a:effectLst/>
                        </a:rPr>
                        <a:t>27</a:t>
                      </a:r>
                    </a:p>
                  </a:txBody>
                  <a:tcPr marL="11255" marR="11255" marT="7503" marB="7503" anchor="ctr"/>
                </a:tc>
                <a:tc>
                  <a:txBody>
                    <a:bodyPr/>
                    <a:lstStyle/>
                    <a:p>
                      <a:pPr algn="ctr" rtl="0" fontAlgn="b"/>
                      <a:r>
                        <a:rPr lang="en-US" sz="1400" b="0" dirty="0">
                          <a:effectLst/>
                        </a:rPr>
                        <a:t>QUALCOMM INC</a:t>
                      </a:r>
                    </a:p>
                  </a:txBody>
                  <a:tcPr marL="11255" marR="11255" marT="7503" marB="7503" anchor="ctr"/>
                </a:tc>
                <a:extLst>
                  <a:ext uri="{0D108BD9-81ED-4DB2-BD59-A6C34878D82A}">
                    <a16:rowId xmlns:a16="http://schemas.microsoft.com/office/drawing/2014/main" val="202795435"/>
                  </a:ext>
                </a:extLst>
              </a:tr>
              <a:tr h="457200">
                <a:tc>
                  <a:txBody>
                    <a:bodyPr/>
                    <a:lstStyle/>
                    <a:p>
                      <a:pPr algn="ctr" rtl="0" fontAlgn="b"/>
                      <a:r>
                        <a:rPr lang="en-US" sz="1400" b="0" dirty="0">
                          <a:effectLst/>
                        </a:rPr>
                        <a:t>8</a:t>
                      </a:r>
                    </a:p>
                  </a:txBody>
                  <a:tcPr marL="11255" marR="11255" marT="7503" marB="7503" anchor="ctr"/>
                </a:tc>
                <a:tc>
                  <a:txBody>
                    <a:bodyPr/>
                    <a:lstStyle/>
                    <a:p>
                      <a:pPr algn="ctr" rtl="0" fontAlgn="b"/>
                      <a:r>
                        <a:rPr lang="fr-FR" sz="1400" b="0" dirty="0">
                          <a:effectLst/>
                        </a:rPr>
                        <a:t>DU PONT (E I) DE NEMOURS</a:t>
                      </a:r>
                    </a:p>
                  </a:txBody>
                  <a:tcPr marL="11255" marR="11255" marT="7503" marB="7503" anchor="ctr"/>
                </a:tc>
                <a:tc>
                  <a:txBody>
                    <a:bodyPr/>
                    <a:lstStyle/>
                    <a:p>
                      <a:pPr algn="ctr" rtl="0" fontAlgn="b"/>
                      <a:r>
                        <a:rPr lang="en-US" sz="1400" b="0" dirty="0">
                          <a:effectLst/>
                        </a:rPr>
                        <a:t>18</a:t>
                      </a:r>
                    </a:p>
                  </a:txBody>
                  <a:tcPr marL="11255" marR="11255" marT="7503" marB="7503" anchor="ctr"/>
                </a:tc>
                <a:tc>
                  <a:txBody>
                    <a:bodyPr/>
                    <a:lstStyle/>
                    <a:p>
                      <a:pPr algn="ctr" rtl="0" fontAlgn="b"/>
                      <a:r>
                        <a:rPr lang="en-US" sz="1400" b="0" dirty="0">
                          <a:effectLst/>
                        </a:rPr>
                        <a:t>EXXON MOBIL CORP</a:t>
                      </a:r>
                    </a:p>
                  </a:txBody>
                  <a:tcPr marL="11255" marR="11255" marT="7503" marB="7503" anchor="ctr"/>
                </a:tc>
                <a:tc>
                  <a:txBody>
                    <a:bodyPr/>
                    <a:lstStyle/>
                    <a:p>
                      <a:pPr algn="ctr" rtl="0" fontAlgn="b"/>
                      <a:r>
                        <a:rPr lang="en-US" sz="1400" b="0" dirty="0">
                          <a:effectLst/>
                        </a:rPr>
                        <a:t>28</a:t>
                      </a:r>
                    </a:p>
                  </a:txBody>
                  <a:tcPr marL="11255" marR="11255" marT="7503" marB="7503" anchor="ctr"/>
                </a:tc>
                <a:tc>
                  <a:txBody>
                    <a:bodyPr/>
                    <a:lstStyle/>
                    <a:p>
                      <a:pPr algn="ctr" rtl="0" fontAlgn="b"/>
                      <a:r>
                        <a:rPr lang="en-US" sz="1400" b="0" dirty="0">
                          <a:effectLst/>
                        </a:rPr>
                        <a:t>MOBIL CORP</a:t>
                      </a:r>
                    </a:p>
                  </a:txBody>
                  <a:tcPr marL="11255" marR="11255" marT="7503" marB="7503" anchor="ctr"/>
                </a:tc>
                <a:extLst>
                  <a:ext uri="{0D108BD9-81ED-4DB2-BD59-A6C34878D82A}">
                    <a16:rowId xmlns:a16="http://schemas.microsoft.com/office/drawing/2014/main" val="3380221584"/>
                  </a:ext>
                </a:extLst>
              </a:tr>
              <a:tr h="457200">
                <a:tc>
                  <a:txBody>
                    <a:bodyPr/>
                    <a:lstStyle/>
                    <a:p>
                      <a:pPr algn="ctr" rtl="0" fontAlgn="b"/>
                      <a:r>
                        <a:rPr lang="en-US" sz="1400" b="0" dirty="0">
                          <a:effectLst/>
                        </a:rPr>
                        <a:t>9</a:t>
                      </a:r>
                    </a:p>
                  </a:txBody>
                  <a:tcPr marL="11255" marR="11255" marT="7503" marB="7503" anchor="ctr"/>
                </a:tc>
                <a:tc>
                  <a:txBody>
                    <a:bodyPr/>
                    <a:lstStyle/>
                    <a:p>
                      <a:pPr algn="ctr" rtl="0" fontAlgn="b"/>
                      <a:r>
                        <a:rPr lang="en-US" sz="1400" b="0" dirty="0">
                          <a:effectLst/>
                        </a:rPr>
                        <a:t>AT&amp;T CORP</a:t>
                      </a:r>
                    </a:p>
                  </a:txBody>
                  <a:tcPr marL="11255" marR="11255" marT="7503" marB="7503" anchor="ctr"/>
                </a:tc>
                <a:tc>
                  <a:txBody>
                    <a:bodyPr/>
                    <a:lstStyle/>
                    <a:p>
                      <a:pPr algn="ctr" rtl="0" fontAlgn="b"/>
                      <a:r>
                        <a:rPr lang="en-US" sz="1400" b="0" dirty="0">
                          <a:effectLst/>
                        </a:rPr>
                        <a:t>19</a:t>
                      </a:r>
                    </a:p>
                  </a:txBody>
                  <a:tcPr marL="11255" marR="11255" marT="7503" marB="7503" anchor="ctr"/>
                </a:tc>
                <a:tc>
                  <a:txBody>
                    <a:bodyPr/>
                    <a:lstStyle/>
                    <a:p>
                      <a:pPr algn="ctr" rtl="0" fontAlgn="b"/>
                      <a:r>
                        <a:rPr lang="en-US" sz="1400" b="0" dirty="0">
                          <a:effectLst/>
                        </a:rPr>
                        <a:t>HP INC</a:t>
                      </a:r>
                    </a:p>
                  </a:txBody>
                  <a:tcPr marL="11255" marR="11255" marT="7503" marB="7503" anchor="ctr"/>
                </a:tc>
                <a:tc>
                  <a:txBody>
                    <a:bodyPr/>
                    <a:lstStyle/>
                    <a:p>
                      <a:pPr algn="ctr" rtl="0" fontAlgn="b"/>
                      <a:r>
                        <a:rPr lang="en-US" sz="1400" b="0" dirty="0">
                          <a:effectLst/>
                        </a:rPr>
                        <a:t>29</a:t>
                      </a:r>
                    </a:p>
                  </a:txBody>
                  <a:tcPr marL="11255" marR="11255" marT="7503" marB="7503" anchor="ctr"/>
                </a:tc>
                <a:tc>
                  <a:txBody>
                    <a:bodyPr/>
                    <a:lstStyle/>
                    <a:p>
                      <a:pPr algn="ctr" rtl="0" fontAlgn="b"/>
                      <a:r>
                        <a:rPr lang="en-US" sz="1400" b="0" dirty="0">
                          <a:effectLst/>
                        </a:rPr>
                        <a:t>CONOCOPHILLIPS</a:t>
                      </a:r>
                    </a:p>
                  </a:txBody>
                  <a:tcPr marL="11255" marR="11255" marT="7503" marB="7503" anchor="ctr"/>
                </a:tc>
                <a:extLst>
                  <a:ext uri="{0D108BD9-81ED-4DB2-BD59-A6C34878D82A}">
                    <a16:rowId xmlns:a16="http://schemas.microsoft.com/office/drawing/2014/main" val="740512936"/>
                  </a:ext>
                </a:extLst>
              </a:tr>
              <a:tr h="457200">
                <a:tc>
                  <a:txBody>
                    <a:bodyPr/>
                    <a:lstStyle/>
                    <a:p>
                      <a:pPr algn="ctr" rtl="0" fontAlgn="b"/>
                      <a:r>
                        <a:rPr lang="en-US" sz="1400" b="0" dirty="0">
                          <a:effectLst/>
                        </a:rPr>
                        <a:t>10</a:t>
                      </a:r>
                    </a:p>
                  </a:txBody>
                  <a:tcPr marL="11255" marR="11255" marT="7503" marB="7503" anchor="ctr"/>
                </a:tc>
                <a:tc>
                  <a:txBody>
                    <a:bodyPr/>
                    <a:lstStyle/>
                    <a:p>
                      <a:pPr algn="ctr" rtl="0" fontAlgn="b"/>
                      <a:r>
                        <a:rPr lang="en-US" sz="1400" b="0" dirty="0">
                          <a:effectLst/>
                        </a:rPr>
                        <a:t>DUPONT DE NEMOURS INC</a:t>
                      </a:r>
                    </a:p>
                  </a:txBody>
                  <a:tcPr marL="11255" marR="11255" marT="7503" marB="7503" anchor="ctr"/>
                </a:tc>
                <a:tc>
                  <a:txBody>
                    <a:bodyPr/>
                    <a:lstStyle/>
                    <a:p>
                      <a:pPr algn="ctr" rtl="0" fontAlgn="b"/>
                      <a:r>
                        <a:rPr lang="en-US" sz="1400" b="0" dirty="0">
                          <a:effectLst/>
                        </a:rPr>
                        <a:t>20</a:t>
                      </a:r>
                    </a:p>
                  </a:txBody>
                  <a:tcPr marL="11255" marR="11255" marT="7503" marB="7503" anchor="ctr"/>
                </a:tc>
                <a:tc>
                  <a:txBody>
                    <a:bodyPr/>
                    <a:lstStyle/>
                    <a:p>
                      <a:pPr algn="ctr" rtl="0" fontAlgn="b"/>
                      <a:r>
                        <a:rPr lang="en-US" sz="1400" b="0" dirty="0">
                          <a:effectLst/>
                        </a:rPr>
                        <a:t>MERCK &amp; CO</a:t>
                      </a:r>
                    </a:p>
                  </a:txBody>
                  <a:tcPr marL="11255" marR="11255" marT="7503" marB="7503" anchor="ctr"/>
                </a:tc>
                <a:tc>
                  <a:txBody>
                    <a:bodyPr/>
                    <a:lstStyle/>
                    <a:p>
                      <a:pPr algn="ctr" rtl="0" fontAlgn="b"/>
                      <a:r>
                        <a:rPr lang="en-US" sz="1400" b="0" dirty="0">
                          <a:effectLst/>
                        </a:rPr>
                        <a:t>30</a:t>
                      </a:r>
                    </a:p>
                  </a:txBody>
                  <a:tcPr marL="11255" marR="11255" marT="7503" marB="7503" anchor="ctr"/>
                </a:tc>
                <a:tc>
                  <a:txBody>
                    <a:bodyPr/>
                    <a:lstStyle/>
                    <a:p>
                      <a:pPr algn="ctr" rtl="0" fontAlgn="b"/>
                      <a:r>
                        <a:rPr lang="en-US" sz="1400" b="0" dirty="0">
                          <a:effectLst/>
                        </a:rPr>
                        <a:t>MICRON TECHNOLOGY INC</a:t>
                      </a:r>
                    </a:p>
                  </a:txBody>
                  <a:tcPr marL="11255" marR="11255" marT="7503" marB="7503" anchor="ctr"/>
                </a:tc>
                <a:extLst>
                  <a:ext uri="{0D108BD9-81ED-4DB2-BD59-A6C34878D82A}">
                    <a16:rowId xmlns:a16="http://schemas.microsoft.com/office/drawing/2014/main" val="4256217174"/>
                  </a:ext>
                </a:extLst>
              </a:tr>
            </a:tbl>
          </a:graphicData>
        </a:graphic>
      </p:graphicFrame>
    </p:spTree>
    <p:extLst>
      <p:ext uri="{BB962C8B-B14F-4D97-AF65-F5344CB8AC3E}">
        <p14:creationId xmlns:p14="http://schemas.microsoft.com/office/powerpoint/2010/main" val="35808028"/>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A33BAE-084C-425F-873E-2CA79363CAAB}"/>
              </a:ext>
            </a:extLst>
          </p:cNvPr>
          <p:cNvSpPr>
            <a:spLocks noGrp="1"/>
          </p:cNvSpPr>
          <p:nvPr>
            <p:ph type="title"/>
          </p:nvPr>
        </p:nvSpPr>
        <p:spPr/>
        <p:txBody>
          <a:bodyPr/>
          <a:lstStyle/>
          <a:p>
            <a:pPr algn="l"/>
            <a:r>
              <a:rPr lang="en-US" altLang="zh-CN" b="1" dirty="0">
                <a:solidFill>
                  <a:srgbClr val="0070C0"/>
                </a:solidFill>
                <a:ea typeface="SimSun" pitchFamily="2" charset="-122"/>
              </a:rPr>
              <a:t>Alternative R&amp;D measures: </a:t>
            </a:r>
            <a:r>
              <a:rPr lang="en-US" altLang="zh-TW" b="1" dirty="0">
                <a:solidFill>
                  <a:srgbClr val="0070C0"/>
                </a:solidFill>
                <a:ea typeface="SimSun" pitchFamily="2" charset="-122"/>
              </a:rPr>
              <a:t>Patent regression</a:t>
            </a:r>
            <a:endParaRPr lang="en-US" altLang="zh-TW" b="1" dirty="0">
              <a:solidFill>
                <a:srgbClr val="0070C0"/>
              </a:solidFill>
            </a:endParaRPr>
          </a:p>
        </p:txBody>
      </p:sp>
      <p:sp>
        <p:nvSpPr>
          <p:cNvPr id="5" name="投影片編號版面配置區 4">
            <a:extLst>
              <a:ext uri="{FF2B5EF4-FFF2-40B4-BE49-F238E27FC236}">
                <a16:creationId xmlns:a16="http://schemas.microsoft.com/office/drawing/2014/main" id="{997E69AC-735B-4530-9AF8-2890D322C894}"/>
              </a:ext>
            </a:extLst>
          </p:cNvPr>
          <p:cNvSpPr>
            <a:spLocks noGrp="1"/>
          </p:cNvSpPr>
          <p:nvPr>
            <p:ph type="sldNum" sz="quarter" idx="12"/>
          </p:nvPr>
        </p:nvSpPr>
        <p:spPr/>
        <p:txBody>
          <a:bodyPr/>
          <a:lstStyle/>
          <a:p>
            <a:fld id="{095CF929-224F-496E-ADFD-B3377AEBFE82}" type="slidenum">
              <a:rPr lang="en-CA" smtClean="0"/>
              <a:pPr/>
              <a:t>32</a:t>
            </a:fld>
            <a:endParaRPr lang="en-CA" dirty="0"/>
          </a:p>
        </p:txBody>
      </p:sp>
      <p:sp>
        <p:nvSpPr>
          <p:cNvPr id="7" name="文字方塊 6">
            <a:extLst>
              <a:ext uri="{FF2B5EF4-FFF2-40B4-BE49-F238E27FC236}">
                <a16:creationId xmlns:a16="http://schemas.microsoft.com/office/drawing/2014/main" id="{40AFDF9E-94E4-4DD4-B194-098EEFEFAD70}"/>
              </a:ext>
            </a:extLst>
          </p:cNvPr>
          <p:cNvSpPr txBox="1"/>
          <p:nvPr/>
        </p:nvSpPr>
        <p:spPr>
          <a:xfrm>
            <a:off x="611560" y="5533052"/>
            <a:ext cx="7492757" cy="923330"/>
          </a:xfrm>
          <a:prstGeom prst="rect">
            <a:avLst/>
          </a:prstGeom>
          <a:noFill/>
        </p:spPr>
        <p:txBody>
          <a:bodyPr wrap="none" rtlCol="0">
            <a:spAutoFit/>
          </a:bodyPr>
          <a:lstStyle/>
          <a:p>
            <a:pPr fontAlgn="b">
              <a:defRPr/>
            </a:pPr>
            <a:r>
              <a:rPr lang="en-US" altLang="zh-TW" dirty="0">
                <a:latin typeface="Times New Roman" panose="02020603050405020304" pitchFamily="18" charset="0"/>
                <a:cs typeface="Times New Roman" panose="02020603050405020304" pitchFamily="18" charset="0"/>
              </a:rPr>
              <a:t>Firm cluster standard errors in parentheses. *p&lt;0.1, **p&lt;0.05, and ***p&lt;0.01. </a:t>
            </a:r>
          </a:p>
          <a:p>
            <a:pPr fontAlgn="b">
              <a:defRPr/>
            </a:pPr>
            <a:r>
              <a:rPr lang="en-US" altLang="zh-TW" dirty="0">
                <a:latin typeface="Times New Roman" panose="02020603050405020304" pitchFamily="18" charset="0"/>
                <a:cs typeface="Times New Roman" panose="02020603050405020304" pitchFamily="18" charset="0"/>
              </a:rPr>
              <a:t>We suppress the year</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and firm characteristics variables to save space. </a:t>
            </a:r>
          </a:p>
          <a:p>
            <a:endParaRPr lang="zh-TW" altLang="en-US" dirty="0"/>
          </a:p>
        </p:txBody>
      </p:sp>
      <p:graphicFrame>
        <p:nvGraphicFramePr>
          <p:cNvPr id="8" name="表格 7">
            <a:extLst>
              <a:ext uri="{FF2B5EF4-FFF2-40B4-BE49-F238E27FC236}">
                <a16:creationId xmlns:a16="http://schemas.microsoft.com/office/drawing/2014/main" id="{B7232CDB-6446-4A0A-A519-D662DFBCCA09}"/>
              </a:ext>
            </a:extLst>
          </p:cNvPr>
          <p:cNvGraphicFramePr>
            <a:graphicFrameLocks noGrp="1"/>
          </p:cNvGraphicFramePr>
          <p:nvPr>
            <p:extLst>
              <p:ext uri="{D42A27DB-BD31-4B8C-83A1-F6EECF244321}">
                <p14:modId xmlns:p14="http://schemas.microsoft.com/office/powerpoint/2010/main" val="1215774061"/>
              </p:ext>
            </p:extLst>
          </p:nvPr>
        </p:nvGraphicFramePr>
        <p:xfrm>
          <a:off x="611560" y="2501904"/>
          <a:ext cx="8229598" cy="991762"/>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1005979971"/>
                    </a:ext>
                  </a:extLst>
                </a:gridCol>
                <a:gridCol w="1317592">
                  <a:extLst>
                    <a:ext uri="{9D8B030D-6E8A-4147-A177-3AD203B41FA5}">
                      <a16:colId xmlns:a16="http://schemas.microsoft.com/office/drawing/2014/main" val="2965252559"/>
                    </a:ext>
                  </a:extLst>
                </a:gridCol>
                <a:gridCol w="1317592">
                  <a:extLst>
                    <a:ext uri="{9D8B030D-6E8A-4147-A177-3AD203B41FA5}">
                      <a16:colId xmlns:a16="http://schemas.microsoft.com/office/drawing/2014/main" val="1817221331"/>
                    </a:ext>
                  </a:extLst>
                </a:gridCol>
                <a:gridCol w="1317592">
                  <a:extLst>
                    <a:ext uri="{9D8B030D-6E8A-4147-A177-3AD203B41FA5}">
                      <a16:colId xmlns:a16="http://schemas.microsoft.com/office/drawing/2014/main" val="1061095880"/>
                    </a:ext>
                  </a:extLst>
                </a:gridCol>
                <a:gridCol w="1586185">
                  <a:extLst>
                    <a:ext uri="{9D8B030D-6E8A-4147-A177-3AD203B41FA5}">
                      <a16:colId xmlns:a16="http://schemas.microsoft.com/office/drawing/2014/main" val="1792362319"/>
                    </a:ext>
                  </a:extLst>
                </a:gridCol>
                <a:gridCol w="1586185">
                  <a:extLst>
                    <a:ext uri="{9D8B030D-6E8A-4147-A177-3AD203B41FA5}">
                      <a16:colId xmlns:a16="http://schemas.microsoft.com/office/drawing/2014/main" val="347672822"/>
                    </a:ext>
                  </a:extLst>
                </a:gridCol>
              </a:tblGrid>
              <a:tr h="4958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effectLst/>
                          <a:latin typeface="Times New Roman" panose="02020603050405020304" pitchFamily="18" charset="0"/>
                          <a:cs typeface="Times New Roman" panose="02020603050405020304" pitchFamily="18" charset="0"/>
                        </a:rPr>
                        <a:t>R&amp;D/ME</a:t>
                      </a:r>
                      <a:endParaRPr lang="zh-TW" altLang="en-US" sz="140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0.026</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0.502***</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0.139***</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0.112***</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0.123***</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027949387"/>
                  </a:ext>
                </a:extLst>
              </a:tr>
              <a:tr h="495881">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(0.018)</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(0.035)</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(0.018)</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(0.015)</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(0.012)</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250967144"/>
                  </a:ext>
                </a:extLst>
              </a:tr>
            </a:tbl>
          </a:graphicData>
        </a:graphic>
      </p:graphicFrame>
      <p:graphicFrame>
        <p:nvGraphicFramePr>
          <p:cNvPr id="9" name="表格 8">
            <a:extLst>
              <a:ext uri="{FF2B5EF4-FFF2-40B4-BE49-F238E27FC236}">
                <a16:creationId xmlns:a16="http://schemas.microsoft.com/office/drawing/2014/main" id="{5EF0ABD4-38DC-4FD6-9FBF-BB78473B074D}"/>
              </a:ext>
            </a:extLst>
          </p:cNvPr>
          <p:cNvGraphicFramePr>
            <a:graphicFrameLocks noGrp="1"/>
          </p:cNvGraphicFramePr>
          <p:nvPr>
            <p:extLst>
              <p:ext uri="{D42A27DB-BD31-4B8C-83A1-F6EECF244321}">
                <p14:modId xmlns:p14="http://schemas.microsoft.com/office/powerpoint/2010/main" val="2544364376"/>
              </p:ext>
            </p:extLst>
          </p:nvPr>
        </p:nvGraphicFramePr>
        <p:xfrm>
          <a:off x="622034" y="4100412"/>
          <a:ext cx="8229598" cy="923330"/>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1005979971"/>
                    </a:ext>
                  </a:extLst>
                </a:gridCol>
                <a:gridCol w="1317592">
                  <a:extLst>
                    <a:ext uri="{9D8B030D-6E8A-4147-A177-3AD203B41FA5}">
                      <a16:colId xmlns:a16="http://schemas.microsoft.com/office/drawing/2014/main" val="2965252559"/>
                    </a:ext>
                  </a:extLst>
                </a:gridCol>
                <a:gridCol w="1317592">
                  <a:extLst>
                    <a:ext uri="{9D8B030D-6E8A-4147-A177-3AD203B41FA5}">
                      <a16:colId xmlns:a16="http://schemas.microsoft.com/office/drawing/2014/main" val="1817221331"/>
                    </a:ext>
                  </a:extLst>
                </a:gridCol>
                <a:gridCol w="1317592">
                  <a:extLst>
                    <a:ext uri="{9D8B030D-6E8A-4147-A177-3AD203B41FA5}">
                      <a16:colId xmlns:a16="http://schemas.microsoft.com/office/drawing/2014/main" val="1061095880"/>
                    </a:ext>
                  </a:extLst>
                </a:gridCol>
                <a:gridCol w="1586185">
                  <a:extLst>
                    <a:ext uri="{9D8B030D-6E8A-4147-A177-3AD203B41FA5}">
                      <a16:colId xmlns:a16="http://schemas.microsoft.com/office/drawing/2014/main" val="1792362319"/>
                    </a:ext>
                  </a:extLst>
                </a:gridCol>
                <a:gridCol w="1586185">
                  <a:extLst>
                    <a:ext uri="{9D8B030D-6E8A-4147-A177-3AD203B41FA5}">
                      <a16:colId xmlns:a16="http://schemas.microsoft.com/office/drawing/2014/main" val="3531685796"/>
                    </a:ext>
                  </a:extLst>
                </a:gridCol>
              </a:tblGrid>
              <a:tr h="4616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effectLst/>
                          <a:latin typeface="Times New Roman" panose="02020603050405020304" pitchFamily="18" charset="0"/>
                          <a:cs typeface="Times New Roman" panose="02020603050405020304" pitchFamily="18" charset="0"/>
                        </a:rPr>
                        <a:t>Ln(R&amp;D)</a:t>
                      </a:r>
                      <a:endParaRPr lang="zh-TW" altLang="en-US" sz="140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0.023***</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0.140***</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0.071***</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0.032***</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0.035***</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027949387"/>
                  </a:ext>
                </a:extLst>
              </a:tr>
              <a:tr h="461665">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(0.003)</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(0.004)</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(0.003)</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(0.001)</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(0.001)</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250967144"/>
                  </a:ext>
                </a:extLst>
              </a:tr>
            </a:tbl>
          </a:graphicData>
        </a:graphic>
      </p:graphicFrame>
      <p:graphicFrame>
        <p:nvGraphicFramePr>
          <p:cNvPr id="16" name="表格 15">
            <a:extLst>
              <a:ext uri="{FF2B5EF4-FFF2-40B4-BE49-F238E27FC236}">
                <a16:creationId xmlns:a16="http://schemas.microsoft.com/office/drawing/2014/main" id="{052C30DB-2E42-4D50-87EA-3608EA490482}"/>
              </a:ext>
            </a:extLst>
          </p:cNvPr>
          <p:cNvGraphicFramePr>
            <a:graphicFrameLocks noGrp="1"/>
          </p:cNvGraphicFramePr>
          <p:nvPr>
            <p:extLst>
              <p:ext uri="{D42A27DB-BD31-4B8C-83A1-F6EECF244321}">
                <p14:modId xmlns:p14="http://schemas.microsoft.com/office/powerpoint/2010/main" val="2891568270"/>
              </p:ext>
            </p:extLst>
          </p:nvPr>
        </p:nvGraphicFramePr>
        <p:xfrm>
          <a:off x="611560" y="1358904"/>
          <a:ext cx="8229598" cy="665480"/>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3182549549"/>
                    </a:ext>
                  </a:extLst>
                </a:gridCol>
                <a:gridCol w="1317592">
                  <a:extLst>
                    <a:ext uri="{9D8B030D-6E8A-4147-A177-3AD203B41FA5}">
                      <a16:colId xmlns:a16="http://schemas.microsoft.com/office/drawing/2014/main" val="3473208043"/>
                    </a:ext>
                  </a:extLst>
                </a:gridCol>
                <a:gridCol w="1317592">
                  <a:extLst>
                    <a:ext uri="{9D8B030D-6E8A-4147-A177-3AD203B41FA5}">
                      <a16:colId xmlns:a16="http://schemas.microsoft.com/office/drawing/2014/main" val="1874090312"/>
                    </a:ext>
                  </a:extLst>
                </a:gridCol>
                <a:gridCol w="1317592">
                  <a:extLst>
                    <a:ext uri="{9D8B030D-6E8A-4147-A177-3AD203B41FA5}">
                      <a16:colId xmlns:a16="http://schemas.microsoft.com/office/drawing/2014/main" val="2082227317"/>
                    </a:ext>
                  </a:extLst>
                </a:gridCol>
                <a:gridCol w="1586185">
                  <a:extLst>
                    <a:ext uri="{9D8B030D-6E8A-4147-A177-3AD203B41FA5}">
                      <a16:colId xmlns:a16="http://schemas.microsoft.com/office/drawing/2014/main" val="543395388"/>
                    </a:ext>
                  </a:extLst>
                </a:gridCol>
                <a:gridCol w="1586185">
                  <a:extLst>
                    <a:ext uri="{9D8B030D-6E8A-4147-A177-3AD203B41FA5}">
                      <a16:colId xmlns:a16="http://schemas.microsoft.com/office/drawing/2014/main" val="88770474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6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Fixed Effects</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OLS</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(Year Dummies)</a:t>
                      </a:r>
                    </a:p>
                  </a:txBody>
                  <a:tcPr marL="19050" marR="19050" marT="12700" marB="12700" anchor="ctr"/>
                </a:tc>
                <a:tc>
                  <a:txBody>
                    <a:bodyPr/>
                    <a:lstStyle/>
                    <a:p>
                      <a:pPr algn="ctr" rtl="0" fontAlgn="b"/>
                      <a:r>
                        <a:rPr lang="en-US" altLang="zh-TW" sz="1400" b="1" dirty="0" err="1">
                          <a:solidFill>
                            <a:schemeClr val="bg1"/>
                          </a:solidFill>
                          <a:effectLst/>
                          <a:latin typeface="Times New Roman" panose="02020603050405020304" pitchFamily="18" charset="0"/>
                          <a:cs typeface="Times New Roman" panose="02020603050405020304" pitchFamily="18" charset="0"/>
                        </a:rPr>
                        <a:t>adjHT</a:t>
                      </a:r>
                      <a:endParaRPr lang="en-US" altLang="zh-TW" sz="1400" b="1" dirty="0">
                        <a:solidFill>
                          <a:schemeClr val="bg1"/>
                        </a:solidFill>
                        <a:effectLst/>
                        <a:latin typeface="Times New Roman" panose="02020603050405020304" pitchFamily="18" charset="0"/>
                        <a:cs typeface="Times New Roman" panose="02020603050405020304" pitchFamily="18" charset="0"/>
                      </a:endParaRP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PRL</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DML</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extLst>
                  <a:ext uri="{0D108BD9-81ED-4DB2-BD59-A6C34878D82A}">
                    <a16:rowId xmlns:a16="http://schemas.microsoft.com/office/drawing/2014/main" val="4066738797"/>
                  </a:ext>
                </a:extLst>
              </a:tr>
            </a:tbl>
          </a:graphicData>
        </a:graphic>
      </p:graphicFrame>
    </p:spTree>
    <p:extLst>
      <p:ext uri="{BB962C8B-B14F-4D97-AF65-F5344CB8AC3E}">
        <p14:creationId xmlns:p14="http://schemas.microsoft.com/office/powerpoint/2010/main" val="440515585"/>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A33BAE-084C-425F-873E-2CA79363CAAB}"/>
              </a:ext>
            </a:extLst>
          </p:cNvPr>
          <p:cNvSpPr>
            <a:spLocks noGrp="1"/>
          </p:cNvSpPr>
          <p:nvPr>
            <p:ph type="title"/>
          </p:nvPr>
        </p:nvSpPr>
        <p:spPr/>
        <p:txBody>
          <a:bodyPr/>
          <a:lstStyle/>
          <a:p>
            <a:pPr algn="l"/>
            <a:r>
              <a:rPr lang="en-US" altLang="zh-CN" b="1" dirty="0">
                <a:solidFill>
                  <a:srgbClr val="0070C0"/>
                </a:solidFill>
                <a:ea typeface="SimSun" pitchFamily="2" charset="-122"/>
              </a:rPr>
              <a:t>Alternative R&amp;D measures: </a:t>
            </a:r>
            <a:r>
              <a:rPr lang="en-US" altLang="zh-TW" b="1" dirty="0">
                <a:solidFill>
                  <a:srgbClr val="0070C0"/>
                </a:solidFill>
                <a:ea typeface="SimSun" pitchFamily="2" charset="-122"/>
              </a:rPr>
              <a:t>Citation regression</a:t>
            </a:r>
            <a:endParaRPr lang="en-US" altLang="zh-TW" b="1" dirty="0">
              <a:solidFill>
                <a:srgbClr val="0070C0"/>
              </a:solidFill>
            </a:endParaRPr>
          </a:p>
        </p:txBody>
      </p:sp>
      <p:sp>
        <p:nvSpPr>
          <p:cNvPr id="5" name="投影片編號版面配置區 4">
            <a:extLst>
              <a:ext uri="{FF2B5EF4-FFF2-40B4-BE49-F238E27FC236}">
                <a16:creationId xmlns:a16="http://schemas.microsoft.com/office/drawing/2014/main" id="{997E69AC-735B-4530-9AF8-2890D322C894}"/>
              </a:ext>
            </a:extLst>
          </p:cNvPr>
          <p:cNvSpPr>
            <a:spLocks noGrp="1"/>
          </p:cNvSpPr>
          <p:nvPr>
            <p:ph type="sldNum" sz="quarter" idx="12"/>
          </p:nvPr>
        </p:nvSpPr>
        <p:spPr/>
        <p:txBody>
          <a:bodyPr/>
          <a:lstStyle/>
          <a:p>
            <a:fld id="{095CF929-224F-496E-ADFD-B3377AEBFE82}" type="slidenum">
              <a:rPr lang="en-CA" smtClean="0"/>
              <a:pPr/>
              <a:t>33</a:t>
            </a:fld>
            <a:endParaRPr lang="en-CA" dirty="0"/>
          </a:p>
        </p:txBody>
      </p:sp>
      <p:sp>
        <p:nvSpPr>
          <p:cNvPr id="7" name="文字方塊 6">
            <a:extLst>
              <a:ext uri="{FF2B5EF4-FFF2-40B4-BE49-F238E27FC236}">
                <a16:creationId xmlns:a16="http://schemas.microsoft.com/office/drawing/2014/main" id="{40AFDF9E-94E4-4DD4-B194-098EEFEFAD70}"/>
              </a:ext>
            </a:extLst>
          </p:cNvPr>
          <p:cNvSpPr txBox="1"/>
          <p:nvPr/>
        </p:nvSpPr>
        <p:spPr>
          <a:xfrm>
            <a:off x="611560" y="5533052"/>
            <a:ext cx="7492757" cy="923330"/>
          </a:xfrm>
          <a:prstGeom prst="rect">
            <a:avLst/>
          </a:prstGeom>
          <a:noFill/>
        </p:spPr>
        <p:txBody>
          <a:bodyPr wrap="none" rtlCol="0">
            <a:spAutoFit/>
          </a:bodyPr>
          <a:lstStyle/>
          <a:p>
            <a:pPr fontAlgn="b">
              <a:defRPr/>
            </a:pPr>
            <a:r>
              <a:rPr lang="en-US" altLang="zh-TW" dirty="0">
                <a:latin typeface="Times New Roman" panose="02020603050405020304" pitchFamily="18" charset="0"/>
                <a:cs typeface="Times New Roman" panose="02020603050405020304" pitchFamily="18" charset="0"/>
              </a:rPr>
              <a:t>Firm cluster standard errors in parentheses. *p&lt;0.1, **p&lt;0.05, and ***p&lt;0.01. </a:t>
            </a:r>
          </a:p>
          <a:p>
            <a:pPr fontAlgn="b">
              <a:defRPr/>
            </a:pPr>
            <a:r>
              <a:rPr lang="en-US" altLang="zh-TW" dirty="0">
                <a:latin typeface="Times New Roman" panose="02020603050405020304" pitchFamily="18" charset="0"/>
                <a:cs typeface="Times New Roman" panose="02020603050405020304" pitchFamily="18" charset="0"/>
              </a:rPr>
              <a:t>We suppress the year and firm characteristics variables to save space. </a:t>
            </a:r>
          </a:p>
          <a:p>
            <a:endParaRPr lang="zh-TW" altLang="en-US" dirty="0"/>
          </a:p>
        </p:txBody>
      </p:sp>
      <p:graphicFrame>
        <p:nvGraphicFramePr>
          <p:cNvPr id="8" name="表格 7">
            <a:extLst>
              <a:ext uri="{FF2B5EF4-FFF2-40B4-BE49-F238E27FC236}">
                <a16:creationId xmlns:a16="http://schemas.microsoft.com/office/drawing/2014/main" id="{B7232CDB-6446-4A0A-A519-D662DFBCCA09}"/>
              </a:ext>
            </a:extLst>
          </p:cNvPr>
          <p:cNvGraphicFramePr>
            <a:graphicFrameLocks noGrp="1"/>
          </p:cNvGraphicFramePr>
          <p:nvPr>
            <p:extLst>
              <p:ext uri="{D42A27DB-BD31-4B8C-83A1-F6EECF244321}">
                <p14:modId xmlns:p14="http://schemas.microsoft.com/office/powerpoint/2010/main" val="1509772852"/>
              </p:ext>
            </p:extLst>
          </p:nvPr>
        </p:nvGraphicFramePr>
        <p:xfrm>
          <a:off x="611560" y="2501904"/>
          <a:ext cx="8229598" cy="991762"/>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1005979971"/>
                    </a:ext>
                  </a:extLst>
                </a:gridCol>
                <a:gridCol w="1317592">
                  <a:extLst>
                    <a:ext uri="{9D8B030D-6E8A-4147-A177-3AD203B41FA5}">
                      <a16:colId xmlns:a16="http://schemas.microsoft.com/office/drawing/2014/main" val="2965252559"/>
                    </a:ext>
                  </a:extLst>
                </a:gridCol>
                <a:gridCol w="1317592">
                  <a:extLst>
                    <a:ext uri="{9D8B030D-6E8A-4147-A177-3AD203B41FA5}">
                      <a16:colId xmlns:a16="http://schemas.microsoft.com/office/drawing/2014/main" val="1817221331"/>
                    </a:ext>
                  </a:extLst>
                </a:gridCol>
                <a:gridCol w="1317592">
                  <a:extLst>
                    <a:ext uri="{9D8B030D-6E8A-4147-A177-3AD203B41FA5}">
                      <a16:colId xmlns:a16="http://schemas.microsoft.com/office/drawing/2014/main" val="1061095880"/>
                    </a:ext>
                  </a:extLst>
                </a:gridCol>
                <a:gridCol w="1586185">
                  <a:extLst>
                    <a:ext uri="{9D8B030D-6E8A-4147-A177-3AD203B41FA5}">
                      <a16:colId xmlns:a16="http://schemas.microsoft.com/office/drawing/2014/main" val="1792362319"/>
                    </a:ext>
                  </a:extLst>
                </a:gridCol>
                <a:gridCol w="1586185">
                  <a:extLst>
                    <a:ext uri="{9D8B030D-6E8A-4147-A177-3AD203B41FA5}">
                      <a16:colId xmlns:a16="http://schemas.microsoft.com/office/drawing/2014/main" val="347672822"/>
                    </a:ext>
                  </a:extLst>
                </a:gridCol>
              </a:tblGrid>
              <a:tr h="4958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effectLst/>
                          <a:latin typeface="Times New Roman" panose="02020603050405020304" pitchFamily="18" charset="0"/>
                          <a:cs typeface="Times New Roman" panose="02020603050405020304" pitchFamily="18" charset="0"/>
                        </a:rPr>
                        <a:t>R&amp;D/ME</a:t>
                      </a:r>
                      <a:endParaRPr lang="zh-TW" altLang="en-US" sz="140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-0.024</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1.040***</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0.286***</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1.015***</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1.001***</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027949387"/>
                  </a:ext>
                </a:extLst>
              </a:tr>
              <a:tr h="495881">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(0.040)</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(0.064)</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(0.040)</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(0.064)</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(0.038)</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250967144"/>
                  </a:ext>
                </a:extLst>
              </a:tr>
            </a:tbl>
          </a:graphicData>
        </a:graphic>
      </p:graphicFrame>
      <p:graphicFrame>
        <p:nvGraphicFramePr>
          <p:cNvPr id="9" name="表格 8">
            <a:extLst>
              <a:ext uri="{FF2B5EF4-FFF2-40B4-BE49-F238E27FC236}">
                <a16:creationId xmlns:a16="http://schemas.microsoft.com/office/drawing/2014/main" id="{5EF0ABD4-38DC-4FD6-9FBF-BB78473B074D}"/>
              </a:ext>
            </a:extLst>
          </p:cNvPr>
          <p:cNvGraphicFramePr>
            <a:graphicFrameLocks noGrp="1"/>
          </p:cNvGraphicFramePr>
          <p:nvPr>
            <p:extLst>
              <p:ext uri="{D42A27DB-BD31-4B8C-83A1-F6EECF244321}">
                <p14:modId xmlns:p14="http://schemas.microsoft.com/office/powerpoint/2010/main" val="2966288165"/>
              </p:ext>
            </p:extLst>
          </p:nvPr>
        </p:nvGraphicFramePr>
        <p:xfrm>
          <a:off x="622034" y="4100412"/>
          <a:ext cx="8229598" cy="923330"/>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1005979971"/>
                    </a:ext>
                  </a:extLst>
                </a:gridCol>
                <a:gridCol w="1317592">
                  <a:extLst>
                    <a:ext uri="{9D8B030D-6E8A-4147-A177-3AD203B41FA5}">
                      <a16:colId xmlns:a16="http://schemas.microsoft.com/office/drawing/2014/main" val="2965252559"/>
                    </a:ext>
                  </a:extLst>
                </a:gridCol>
                <a:gridCol w="1317592">
                  <a:extLst>
                    <a:ext uri="{9D8B030D-6E8A-4147-A177-3AD203B41FA5}">
                      <a16:colId xmlns:a16="http://schemas.microsoft.com/office/drawing/2014/main" val="1817221331"/>
                    </a:ext>
                  </a:extLst>
                </a:gridCol>
                <a:gridCol w="1317592">
                  <a:extLst>
                    <a:ext uri="{9D8B030D-6E8A-4147-A177-3AD203B41FA5}">
                      <a16:colId xmlns:a16="http://schemas.microsoft.com/office/drawing/2014/main" val="1061095880"/>
                    </a:ext>
                  </a:extLst>
                </a:gridCol>
                <a:gridCol w="1586185">
                  <a:extLst>
                    <a:ext uri="{9D8B030D-6E8A-4147-A177-3AD203B41FA5}">
                      <a16:colId xmlns:a16="http://schemas.microsoft.com/office/drawing/2014/main" val="1792362319"/>
                    </a:ext>
                  </a:extLst>
                </a:gridCol>
                <a:gridCol w="1586185">
                  <a:extLst>
                    <a:ext uri="{9D8B030D-6E8A-4147-A177-3AD203B41FA5}">
                      <a16:colId xmlns:a16="http://schemas.microsoft.com/office/drawing/2014/main" val="3531685796"/>
                    </a:ext>
                  </a:extLst>
                </a:gridCol>
              </a:tblGrid>
              <a:tr h="4616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effectLst/>
                          <a:latin typeface="Times New Roman" panose="02020603050405020304" pitchFamily="18" charset="0"/>
                          <a:cs typeface="Times New Roman" panose="02020603050405020304" pitchFamily="18" charset="0"/>
                        </a:rPr>
                        <a:t>Ln(R&amp;D)</a:t>
                      </a:r>
                      <a:endParaRPr lang="zh-TW" altLang="en-US" sz="140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0.036***</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0.286***</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0.176***</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0.285***</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0.285***</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027949387"/>
                  </a:ext>
                </a:extLst>
              </a:tr>
              <a:tr h="461665">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(0.007)</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(0.006)</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(0.006)</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(0.006)</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(0.003)</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250967144"/>
                  </a:ext>
                </a:extLst>
              </a:tr>
            </a:tbl>
          </a:graphicData>
        </a:graphic>
      </p:graphicFrame>
      <p:graphicFrame>
        <p:nvGraphicFramePr>
          <p:cNvPr id="16" name="表格 15">
            <a:extLst>
              <a:ext uri="{FF2B5EF4-FFF2-40B4-BE49-F238E27FC236}">
                <a16:creationId xmlns:a16="http://schemas.microsoft.com/office/drawing/2014/main" id="{052C30DB-2E42-4D50-87EA-3608EA490482}"/>
              </a:ext>
            </a:extLst>
          </p:cNvPr>
          <p:cNvGraphicFramePr>
            <a:graphicFrameLocks noGrp="1"/>
          </p:cNvGraphicFramePr>
          <p:nvPr>
            <p:extLst>
              <p:ext uri="{D42A27DB-BD31-4B8C-83A1-F6EECF244321}">
                <p14:modId xmlns:p14="http://schemas.microsoft.com/office/powerpoint/2010/main" val="792810744"/>
              </p:ext>
            </p:extLst>
          </p:nvPr>
        </p:nvGraphicFramePr>
        <p:xfrm>
          <a:off x="611560" y="1358904"/>
          <a:ext cx="8229598" cy="665480"/>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3182549549"/>
                    </a:ext>
                  </a:extLst>
                </a:gridCol>
                <a:gridCol w="1317592">
                  <a:extLst>
                    <a:ext uri="{9D8B030D-6E8A-4147-A177-3AD203B41FA5}">
                      <a16:colId xmlns:a16="http://schemas.microsoft.com/office/drawing/2014/main" val="3473208043"/>
                    </a:ext>
                  </a:extLst>
                </a:gridCol>
                <a:gridCol w="1317592">
                  <a:extLst>
                    <a:ext uri="{9D8B030D-6E8A-4147-A177-3AD203B41FA5}">
                      <a16:colId xmlns:a16="http://schemas.microsoft.com/office/drawing/2014/main" val="1874090312"/>
                    </a:ext>
                  </a:extLst>
                </a:gridCol>
                <a:gridCol w="1317592">
                  <a:extLst>
                    <a:ext uri="{9D8B030D-6E8A-4147-A177-3AD203B41FA5}">
                      <a16:colId xmlns:a16="http://schemas.microsoft.com/office/drawing/2014/main" val="2082227317"/>
                    </a:ext>
                  </a:extLst>
                </a:gridCol>
                <a:gridCol w="1586185">
                  <a:extLst>
                    <a:ext uri="{9D8B030D-6E8A-4147-A177-3AD203B41FA5}">
                      <a16:colId xmlns:a16="http://schemas.microsoft.com/office/drawing/2014/main" val="543395388"/>
                    </a:ext>
                  </a:extLst>
                </a:gridCol>
                <a:gridCol w="1586185">
                  <a:extLst>
                    <a:ext uri="{9D8B030D-6E8A-4147-A177-3AD203B41FA5}">
                      <a16:colId xmlns:a16="http://schemas.microsoft.com/office/drawing/2014/main" val="88770474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6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Fixed Effects</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OLS</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(Year Dummies)</a:t>
                      </a:r>
                    </a:p>
                  </a:txBody>
                  <a:tcPr marL="19050" marR="19050" marT="12700" marB="12700" anchor="ctr"/>
                </a:tc>
                <a:tc>
                  <a:txBody>
                    <a:bodyPr/>
                    <a:lstStyle/>
                    <a:p>
                      <a:pPr algn="ctr" rtl="0" fontAlgn="b"/>
                      <a:r>
                        <a:rPr lang="en-US" altLang="zh-TW" sz="1400" b="1" dirty="0" err="1">
                          <a:solidFill>
                            <a:schemeClr val="bg1"/>
                          </a:solidFill>
                          <a:effectLst/>
                          <a:latin typeface="Times New Roman" panose="02020603050405020304" pitchFamily="18" charset="0"/>
                          <a:cs typeface="Times New Roman" panose="02020603050405020304" pitchFamily="18" charset="0"/>
                        </a:rPr>
                        <a:t>adjHT</a:t>
                      </a:r>
                      <a:endParaRPr lang="en-US" altLang="zh-TW" sz="1400" b="1" dirty="0">
                        <a:solidFill>
                          <a:schemeClr val="bg1"/>
                        </a:solidFill>
                        <a:effectLst/>
                        <a:latin typeface="Times New Roman" panose="02020603050405020304" pitchFamily="18" charset="0"/>
                        <a:cs typeface="Times New Roman" panose="02020603050405020304" pitchFamily="18" charset="0"/>
                      </a:endParaRP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PRL</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DML</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extLst>
                  <a:ext uri="{0D108BD9-81ED-4DB2-BD59-A6C34878D82A}">
                    <a16:rowId xmlns:a16="http://schemas.microsoft.com/office/drawing/2014/main" val="4066738797"/>
                  </a:ext>
                </a:extLst>
              </a:tr>
            </a:tbl>
          </a:graphicData>
        </a:graphic>
      </p:graphicFrame>
    </p:spTree>
    <p:extLst>
      <p:ext uri="{BB962C8B-B14F-4D97-AF65-F5344CB8AC3E}">
        <p14:creationId xmlns:p14="http://schemas.microsoft.com/office/powerpoint/2010/main" val="305256082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A33BAE-084C-425F-873E-2CA79363CAAB}"/>
              </a:ext>
            </a:extLst>
          </p:cNvPr>
          <p:cNvSpPr>
            <a:spLocks noGrp="1"/>
          </p:cNvSpPr>
          <p:nvPr>
            <p:ph type="title"/>
          </p:nvPr>
        </p:nvSpPr>
        <p:spPr/>
        <p:txBody>
          <a:bodyPr/>
          <a:lstStyle/>
          <a:p>
            <a:pPr algn="l"/>
            <a:r>
              <a:rPr lang="en-US" altLang="zh-CN" b="1" dirty="0">
                <a:solidFill>
                  <a:srgbClr val="0070C0"/>
                </a:solidFill>
                <a:ea typeface="SimSun" pitchFamily="2" charset="-122"/>
              </a:rPr>
              <a:t>Alternative R&amp;D measures: </a:t>
            </a:r>
            <a:r>
              <a:rPr lang="en-US" altLang="zh-TW" b="1" dirty="0" err="1">
                <a:solidFill>
                  <a:srgbClr val="0070C0"/>
                </a:solidFill>
                <a:ea typeface="SimSun" pitchFamily="2" charset="-122"/>
              </a:rPr>
              <a:t>AdjCitation</a:t>
            </a:r>
            <a:r>
              <a:rPr lang="en-US" altLang="zh-TW" b="1" dirty="0">
                <a:solidFill>
                  <a:srgbClr val="0070C0"/>
                </a:solidFill>
                <a:ea typeface="SimSun" pitchFamily="2" charset="-122"/>
              </a:rPr>
              <a:t> regression</a:t>
            </a:r>
            <a:endParaRPr lang="en-US" altLang="zh-TW" b="1" dirty="0">
              <a:solidFill>
                <a:srgbClr val="0070C0"/>
              </a:solidFill>
            </a:endParaRPr>
          </a:p>
        </p:txBody>
      </p:sp>
      <p:sp>
        <p:nvSpPr>
          <p:cNvPr id="5" name="投影片編號版面配置區 4">
            <a:extLst>
              <a:ext uri="{FF2B5EF4-FFF2-40B4-BE49-F238E27FC236}">
                <a16:creationId xmlns:a16="http://schemas.microsoft.com/office/drawing/2014/main" id="{997E69AC-735B-4530-9AF8-2890D322C894}"/>
              </a:ext>
            </a:extLst>
          </p:cNvPr>
          <p:cNvSpPr>
            <a:spLocks noGrp="1"/>
          </p:cNvSpPr>
          <p:nvPr>
            <p:ph type="sldNum" sz="quarter" idx="12"/>
          </p:nvPr>
        </p:nvSpPr>
        <p:spPr/>
        <p:txBody>
          <a:bodyPr/>
          <a:lstStyle/>
          <a:p>
            <a:fld id="{095CF929-224F-496E-ADFD-B3377AEBFE82}" type="slidenum">
              <a:rPr lang="en-CA" smtClean="0"/>
              <a:pPr/>
              <a:t>34</a:t>
            </a:fld>
            <a:endParaRPr lang="en-CA" dirty="0"/>
          </a:p>
        </p:txBody>
      </p:sp>
      <p:sp>
        <p:nvSpPr>
          <p:cNvPr id="7" name="文字方塊 6">
            <a:extLst>
              <a:ext uri="{FF2B5EF4-FFF2-40B4-BE49-F238E27FC236}">
                <a16:creationId xmlns:a16="http://schemas.microsoft.com/office/drawing/2014/main" id="{40AFDF9E-94E4-4DD4-B194-098EEFEFAD70}"/>
              </a:ext>
            </a:extLst>
          </p:cNvPr>
          <p:cNvSpPr txBox="1"/>
          <p:nvPr/>
        </p:nvSpPr>
        <p:spPr>
          <a:xfrm>
            <a:off x="611560" y="5533052"/>
            <a:ext cx="7492757" cy="923330"/>
          </a:xfrm>
          <a:prstGeom prst="rect">
            <a:avLst/>
          </a:prstGeom>
          <a:noFill/>
        </p:spPr>
        <p:txBody>
          <a:bodyPr wrap="none" rtlCol="0">
            <a:spAutoFit/>
          </a:bodyPr>
          <a:lstStyle/>
          <a:p>
            <a:pPr fontAlgn="b">
              <a:defRPr/>
            </a:pPr>
            <a:r>
              <a:rPr lang="en-US" altLang="zh-TW" dirty="0">
                <a:latin typeface="Times New Roman" panose="02020603050405020304" pitchFamily="18" charset="0"/>
                <a:cs typeface="Times New Roman" panose="02020603050405020304" pitchFamily="18" charset="0"/>
              </a:rPr>
              <a:t>Firm cluster standard errors in parentheses. *p&lt;0.1, **p&lt;0.05, and ***p&lt;0.01. </a:t>
            </a:r>
          </a:p>
          <a:p>
            <a:pPr fontAlgn="b">
              <a:defRPr/>
            </a:pPr>
            <a:r>
              <a:rPr lang="en-US" altLang="zh-TW" dirty="0">
                <a:latin typeface="Times New Roman" panose="02020603050405020304" pitchFamily="18" charset="0"/>
                <a:cs typeface="Times New Roman" panose="02020603050405020304" pitchFamily="18" charset="0"/>
              </a:rPr>
              <a:t>We suppress the year and firm characteristics variables to save space. </a:t>
            </a:r>
          </a:p>
          <a:p>
            <a:endParaRPr lang="zh-TW" altLang="en-US" dirty="0"/>
          </a:p>
        </p:txBody>
      </p:sp>
      <p:graphicFrame>
        <p:nvGraphicFramePr>
          <p:cNvPr id="8" name="表格 7">
            <a:extLst>
              <a:ext uri="{FF2B5EF4-FFF2-40B4-BE49-F238E27FC236}">
                <a16:creationId xmlns:a16="http://schemas.microsoft.com/office/drawing/2014/main" id="{B7232CDB-6446-4A0A-A519-D662DFBCCA09}"/>
              </a:ext>
            </a:extLst>
          </p:cNvPr>
          <p:cNvGraphicFramePr>
            <a:graphicFrameLocks noGrp="1"/>
          </p:cNvGraphicFramePr>
          <p:nvPr>
            <p:extLst>
              <p:ext uri="{D42A27DB-BD31-4B8C-83A1-F6EECF244321}">
                <p14:modId xmlns:p14="http://schemas.microsoft.com/office/powerpoint/2010/main" val="2688770868"/>
              </p:ext>
            </p:extLst>
          </p:nvPr>
        </p:nvGraphicFramePr>
        <p:xfrm>
          <a:off x="611560" y="2501904"/>
          <a:ext cx="8229598" cy="991762"/>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1005979971"/>
                    </a:ext>
                  </a:extLst>
                </a:gridCol>
                <a:gridCol w="1317592">
                  <a:extLst>
                    <a:ext uri="{9D8B030D-6E8A-4147-A177-3AD203B41FA5}">
                      <a16:colId xmlns:a16="http://schemas.microsoft.com/office/drawing/2014/main" val="2965252559"/>
                    </a:ext>
                  </a:extLst>
                </a:gridCol>
                <a:gridCol w="1317592">
                  <a:extLst>
                    <a:ext uri="{9D8B030D-6E8A-4147-A177-3AD203B41FA5}">
                      <a16:colId xmlns:a16="http://schemas.microsoft.com/office/drawing/2014/main" val="1817221331"/>
                    </a:ext>
                  </a:extLst>
                </a:gridCol>
                <a:gridCol w="1317592">
                  <a:extLst>
                    <a:ext uri="{9D8B030D-6E8A-4147-A177-3AD203B41FA5}">
                      <a16:colId xmlns:a16="http://schemas.microsoft.com/office/drawing/2014/main" val="1061095880"/>
                    </a:ext>
                  </a:extLst>
                </a:gridCol>
                <a:gridCol w="1586185">
                  <a:extLst>
                    <a:ext uri="{9D8B030D-6E8A-4147-A177-3AD203B41FA5}">
                      <a16:colId xmlns:a16="http://schemas.microsoft.com/office/drawing/2014/main" val="1792362319"/>
                    </a:ext>
                  </a:extLst>
                </a:gridCol>
                <a:gridCol w="1586185">
                  <a:extLst>
                    <a:ext uri="{9D8B030D-6E8A-4147-A177-3AD203B41FA5}">
                      <a16:colId xmlns:a16="http://schemas.microsoft.com/office/drawing/2014/main" val="347672822"/>
                    </a:ext>
                  </a:extLst>
                </a:gridCol>
              </a:tblGrid>
              <a:tr h="49588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effectLst/>
                          <a:latin typeface="Times New Roman" panose="02020603050405020304" pitchFamily="18" charset="0"/>
                          <a:cs typeface="Times New Roman" panose="02020603050405020304" pitchFamily="18" charset="0"/>
                        </a:rPr>
                        <a:t>R&amp;D/ME</a:t>
                      </a:r>
                      <a:endParaRPr lang="zh-TW" altLang="en-US" sz="140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0.021</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0.506***</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0.135***</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0.119***</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0.117***</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027949387"/>
                  </a:ext>
                </a:extLst>
              </a:tr>
              <a:tr h="495881">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(0.019)</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(0.037)</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(0.019)</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(0.016)</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(0.012)</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250967144"/>
                  </a:ext>
                </a:extLst>
              </a:tr>
            </a:tbl>
          </a:graphicData>
        </a:graphic>
      </p:graphicFrame>
      <p:graphicFrame>
        <p:nvGraphicFramePr>
          <p:cNvPr id="9" name="表格 8">
            <a:extLst>
              <a:ext uri="{FF2B5EF4-FFF2-40B4-BE49-F238E27FC236}">
                <a16:creationId xmlns:a16="http://schemas.microsoft.com/office/drawing/2014/main" id="{5EF0ABD4-38DC-4FD6-9FBF-BB78473B074D}"/>
              </a:ext>
            </a:extLst>
          </p:cNvPr>
          <p:cNvGraphicFramePr>
            <a:graphicFrameLocks noGrp="1"/>
          </p:cNvGraphicFramePr>
          <p:nvPr>
            <p:extLst>
              <p:ext uri="{D42A27DB-BD31-4B8C-83A1-F6EECF244321}">
                <p14:modId xmlns:p14="http://schemas.microsoft.com/office/powerpoint/2010/main" val="4054728724"/>
              </p:ext>
            </p:extLst>
          </p:nvPr>
        </p:nvGraphicFramePr>
        <p:xfrm>
          <a:off x="622034" y="4100412"/>
          <a:ext cx="8229598" cy="923330"/>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1005979971"/>
                    </a:ext>
                  </a:extLst>
                </a:gridCol>
                <a:gridCol w="1317592">
                  <a:extLst>
                    <a:ext uri="{9D8B030D-6E8A-4147-A177-3AD203B41FA5}">
                      <a16:colId xmlns:a16="http://schemas.microsoft.com/office/drawing/2014/main" val="2965252559"/>
                    </a:ext>
                  </a:extLst>
                </a:gridCol>
                <a:gridCol w="1317592">
                  <a:extLst>
                    <a:ext uri="{9D8B030D-6E8A-4147-A177-3AD203B41FA5}">
                      <a16:colId xmlns:a16="http://schemas.microsoft.com/office/drawing/2014/main" val="1817221331"/>
                    </a:ext>
                  </a:extLst>
                </a:gridCol>
                <a:gridCol w="1317592">
                  <a:extLst>
                    <a:ext uri="{9D8B030D-6E8A-4147-A177-3AD203B41FA5}">
                      <a16:colId xmlns:a16="http://schemas.microsoft.com/office/drawing/2014/main" val="1061095880"/>
                    </a:ext>
                  </a:extLst>
                </a:gridCol>
                <a:gridCol w="1586185">
                  <a:extLst>
                    <a:ext uri="{9D8B030D-6E8A-4147-A177-3AD203B41FA5}">
                      <a16:colId xmlns:a16="http://schemas.microsoft.com/office/drawing/2014/main" val="1792362319"/>
                    </a:ext>
                  </a:extLst>
                </a:gridCol>
                <a:gridCol w="1586185">
                  <a:extLst>
                    <a:ext uri="{9D8B030D-6E8A-4147-A177-3AD203B41FA5}">
                      <a16:colId xmlns:a16="http://schemas.microsoft.com/office/drawing/2014/main" val="3531685796"/>
                    </a:ext>
                  </a:extLst>
                </a:gridCol>
              </a:tblGrid>
              <a:tr h="46166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effectLst/>
                          <a:latin typeface="Times New Roman" panose="02020603050405020304" pitchFamily="18" charset="0"/>
                          <a:cs typeface="Times New Roman" panose="02020603050405020304" pitchFamily="18" charset="0"/>
                        </a:rPr>
                        <a:t>Ln(R&amp;D)</a:t>
                      </a:r>
                      <a:endParaRPr lang="zh-TW" altLang="en-US" sz="140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0.022***</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0.143***</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0.071***</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0.035***</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0.035***</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027949387"/>
                  </a:ext>
                </a:extLst>
              </a:tr>
              <a:tr h="461665">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(0.003)</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(0.004)</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(0.003)</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(0.001)</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(0.001)</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250967144"/>
                  </a:ext>
                </a:extLst>
              </a:tr>
            </a:tbl>
          </a:graphicData>
        </a:graphic>
      </p:graphicFrame>
      <p:graphicFrame>
        <p:nvGraphicFramePr>
          <p:cNvPr id="16" name="表格 15">
            <a:extLst>
              <a:ext uri="{FF2B5EF4-FFF2-40B4-BE49-F238E27FC236}">
                <a16:creationId xmlns:a16="http://schemas.microsoft.com/office/drawing/2014/main" id="{052C30DB-2E42-4D50-87EA-3608EA490482}"/>
              </a:ext>
            </a:extLst>
          </p:cNvPr>
          <p:cNvGraphicFramePr>
            <a:graphicFrameLocks noGrp="1"/>
          </p:cNvGraphicFramePr>
          <p:nvPr/>
        </p:nvGraphicFramePr>
        <p:xfrm>
          <a:off x="611560" y="1358904"/>
          <a:ext cx="8229598" cy="665480"/>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3182549549"/>
                    </a:ext>
                  </a:extLst>
                </a:gridCol>
                <a:gridCol w="1317592">
                  <a:extLst>
                    <a:ext uri="{9D8B030D-6E8A-4147-A177-3AD203B41FA5}">
                      <a16:colId xmlns:a16="http://schemas.microsoft.com/office/drawing/2014/main" val="3473208043"/>
                    </a:ext>
                  </a:extLst>
                </a:gridCol>
                <a:gridCol w="1317592">
                  <a:extLst>
                    <a:ext uri="{9D8B030D-6E8A-4147-A177-3AD203B41FA5}">
                      <a16:colId xmlns:a16="http://schemas.microsoft.com/office/drawing/2014/main" val="1874090312"/>
                    </a:ext>
                  </a:extLst>
                </a:gridCol>
                <a:gridCol w="1317592">
                  <a:extLst>
                    <a:ext uri="{9D8B030D-6E8A-4147-A177-3AD203B41FA5}">
                      <a16:colId xmlns:a16="http://schemas.microsoft.com/office/drawing/2014/main" val="2082227317"/>
                    </a:ext>
                  </a:extLst>
                </a:gridCol>
                <a:gridCol w="1586185">
                  <a:extLst>
                    <a:ext uri="{9D8B030D-6E8A-4147-A177-3AD203B41FA5}">
                      <a16:colId xmlns:a16="http://schemas.microsoft.com/office/drawing/2014/main" val="543395388"/>
                    </a:ext>
                  </a:extLst>
                </a:gridCol>
                <a:gridCol w="1586185">
                  <a:extLst>
                    <a:ext uri="{9D8B030D-6E8A-4147-A177-3AD203B41FA5}">
                      <a16:colId xmlns:a16="http://schemas.microsoft.com/office/drawing/2014/main" val="88770474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6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Fixed Effects</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OLS</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(Year Dummies)</a:t>
                      </a:r>
                    </a:p>
                  </a:txBody>
                  <a:tcPr marL="19050" marR="19050" marT="12700" marB="12700" anchor="ctr"/>
                </a:tc>
                <a:tc>
                  <a:txBody>
                    <a:bodyPr/>
                    <a:lstStyle/>
                    <a:p>
                      <a:pPr algn="ctr" rtl="0" fontAlgn="b"/>
                      <a:r>
                        <a:rPr lang="en-US" altLang="zh-TW" sz="1400" b="1" dirty="0" err="1">
                          <a:solidFill>
                            <a:schemeClr val="bg1"/>
                          </a:solidFill>
                          <a:effectLst/>
                          <a:latin typeface="Times New Roman" panose="02020603050405020304" pitchFamily="18" charset="0"/>
                          <a:cs typeface="Times New Roman" panose="02020603050405020304" pitchFamily="18" charset="0"/>
                        </a:rPr>
                        <a:t>adjHT</a:t>
                      </a:r>
                      <a:endParaRPr lang="en-US" altLang="zh-TW" sz="1400" b="1" dirty="0">
                        <a:solidFill>
                          <a:schemeClr val="bg1"/>
                        </a:solidFill>
                        <a:effectLst/>
                        <a:latin typeface="Times New Roman" panose="02020603050405020304" pitchFamily="18" charset="0"/>
                        <a:cs typeface="Times New Roman" panose="02020603050405020304" pitchFamily="18" charset="0"/>
                      </a:endParaRP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PRL</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DML</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extLst>
                  <a:ext uri="{0D108BD9-81ED-4DB2-BD59-A6C34878D82A}">
                    <a16:rowId xmlns:a16="http://schemas.microsoft.com/office/drawing/2014/main" val="4066738797"/>
                  </a:ext>
                </a:extLst>
              </a:tr>
            </a:tbl>
          </a:graphicData>
        </a:graphic>
      </p:graphicFrame>
    </p:spTree>
    <p:extLst>
      <p:ext uri="{BB962C8B-B14F-4D97-AF65-F5344CB8AC3E}">
        <p14:creationId xmlns:p14="http://schemas.microsoft.com/office/powerpoint/2010/main" val="3796609921"/>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2A33BAE-084C-425F-873E-2CA79363CAAB}"/>
              </a:ext>
            </a:extLst>
          </p:cNvPr>
          <p:cNvSpPr>
            <a:spLocks noGrp="1"/>
          </p:cNvSpPr>
          <p:nvPr>
            <p:ph type="title"/>
          </p:nvPr>
        </p:nvSpPr>
        <p:spPr/>
        <p:txBody>
          <a:bodyPr/>
          <a:lstStyle/>
          <a:p>
            <a:pPr algn="l"/>
            <a:r>
              <a:rPr lang="en-US" altLang="zh-CN" sz="3200" b="1" dirty="0">
                <a:solidFill>
                  <a:srgbClr val="0070C0"/>
                </a:solidFill>
                <a:ea typeface="SimSun" pitchFamily="2" charset="-122"/>
              </a:rPr>
              <a:t>Patenting firms</a:t>
            </a:r>
            <a:br>
              <a:rPr lang="en-US" altLang="zh-CN" sz="3200" b="1" dirty="0">
                <a:solidFill>
                  <a:srgbClr val="0070C0"/>
                </a:solidFill>
                <a:ea typeface="SimSun" pitchFamily="2" charset="-122"/>
              </a:rPr>
            </a:br>
            <a:r>
              <a:rPr lang="en-US" altLang="zh-TW" sz="3200" b="1" dirty="0">
                <a:solidFill>
                  <a:srgbClr val="0070C0"/>
                </a:solidFill>
                <a:ea typeface="SimSun" pitchFamily="2" charset="-122"/>
              </a:rPr>
              <a:t>(Observation: 45,913)</a:t>
            </a:r>
            <a:endParaRPr lang="en-US" altLang="zh-TW" b="1" dirty="0">
              <a:solidFill>
                <a:srgbClr val="0070C0"/>
              </a:solidFill>
            </a:endParaRPr>
          </a:p>
        </p:txBody>
      </p:sp>
      <p:sp>
        <p:nvSpPr>
          <p:cNvPr id="5" name="投影片編號版面配置區 4">
            <a:extLst>
              <a:ext uri="{FF2B5EF4-FFF2-40B4-BE49-F238E27FC236}">
                <a16:creationId xmlns:a16="http://schemas.microsoft.com/office/drawing/2014/main" id="{997E69AC-735B-4530-9AF8-2890D322C894}"/>
              </a:ext>
            </a:extLst>
          </p:cNvPr>
          <p:cNvSpPr>
            <a:spLocks noGrp="1"/>
          </p:cNvSpPr>
          <p:nvPr>
            <p:ph type="sldNum" sz="quarter" idx="12"/>
          </p:nvPr>
        </p:nvSpPr>
        <p:spPr/>
        <p:txBody>
          <a:bodyPr/>
          <a:lstStyle/>
          <a:p>
            <a:fld id="{095CF929-224F-496E-ADFD-B3377AEBFE82}" type="slidenum">
              <a:rPr lang="en-CA" smtClean="0"/>
              <a:pPr/>
              <a:t>35</a:t>
            </a:fld>
            <a:endParaRPr lang="en-CA" dirty="0"/>
          </a:p>
        </p:txBody>
      </p:sp>
      <p:sp>
        <p:nvSpPr>
          <p:cNvPr id="7" name="文字方塊 6">
            <a:extLst>
              <a:ext uri="{FF2B5EF4-FFF2-40B4-BE49-F238E27FC236}">
                <a16:creationId xmlns:a16="http://schemas.microsoft.com/office/drawing/2014/main" id="{40AFDF9E-94E4-4DD4-B194-098EEFEFAD70}"/>
              </a:ext>
            </a:extLst>
          </p:cNvPr>
          <p:cNvSpPr txBox="1"/>
          <p:nvPr/>
        </p:nvSpPr>
        <p:spPr>
          <a:xfrm>
            <a:off x="611560" y="5533052"/>
            <a:ext cx="7492757" cy="923330"/>
          </a:xfrm>
          <a:prstGeom prst="rect">
            <a:avLst/>
          </a:prstGeom>
          <a:noFill/>
        </p:spPr>
        <p:txBody>
          <a:bodyPr wrap="none" rtlCol="0">
            <a:spAutoFit/>
          </a:bodyPr>
          <a:lstStyle/>
          <a:p>
            <a:pPr fontAlgn="b">
              <a:defRPr/>
            </a:pPr>
            <a:r>
              <a:rPr lang="en-US" altLang="zh-TW" dirty="0">
                <a:latin typeface="Times New Roman" panose="02020603050405020304" pitchFamily="18" charset="0"/>
                <a:cs typeface="Times New Roman" panose="02020603050405020304" pitchFamily="18" charset="0"/>
              </a:rPr>
              <a:t>Firm cluster standard errors in parentheses. *p&lt;0.1, **p&lt;0.05, and ***p&lt;0.01. </a:t>
            </a:r>
          </a:p>
          <a:p>
            <a:pPr fontAlgn="b">
              <a:defRPr/>
            </a:pPr>
            <a:r>
              <a:rPr lang="en-US" altLang="zh-TW" dirty="0">
                <a:latin typeface="Times New Roman" panose="02020603050405020304" pitchFamily="18" charset="0"/>
                <a:cs typeface="Times New Roman" panose="02020603050405020304" pitchFamily="18" charset="0"/>
              </a:rPr>
              <a:t>We suppress the year and firm characteristics variables to save space. </a:t>
            </a:r>
          </a:p>
          <a:p>
            <a:endParaRPr lang="zh-TW" altLang="en-US" dirty="0"/>
          </a:p>
        </p:txBody>
      </p:sp>
      <p:graphicFrame>
        <p:nvGraphicFramePr>
          <p:cNvPr id="8" name="表格 7">
            <a:extLst>
              <a:ext uri="{FF2B5EF4-FFF2-40B4-BE49-F238E27FC236}">
                <a16:creationId xmlns:a16="http://schemas.microsoft.com/office/drawing/2014/main" id="{B7232CDB-6446-4A0A-A519-D662DFBCCA09}"/>
              </a:ext>
            </a:extLst>
          </p:cNvPr>
          <p:cNvGraphicFramePr>
            <a:graphicFrameLocks noGrp="1"/>
          </p:cNvGraphicFramePr>
          <p:nvPr>
            <p:extLst>
              <p:ext uri="{D42A27DB-BD31-4B8C-83A1-F6EECF244321}">
                <p14:modId xmlns:p14="http://schemas.microsoft.com/office/powerpoint/2010/main" val="2009234386"/>
              </p:ext>
            </p:extLst>
          </p:nvPr>
        </p:nvGraphicFramePr>
        <p:xfrm>
          <a:off x="611560" y="3505825"/>
          <a:ext cx="8229598" cy="741680"/>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1005979971"/>
                    </a:ext>
                  </a:extLst>
                </a:gridCol>
                <a:gridCol w="1317592">
                  <a:extLst>
                    <a:ext uri="{9D8B030D-6E8A-4147-A177-3AD203B41FA5}">
                      <a16:colId xmlns:a16="http://schemas.microsoft.com/office/drawing/2014/main" val="2965252559"/>
                    </a:ext>
                  </a:extLst>
                </a:gridCol>
                <a:gridCol w="1317592">
                  <a:extLst>
                    <a:ext uri="{9D8B030D-6E8A-4147-A177-3AD203B41FA5}">
                      <a16:colId xmlns:a16="http://schemas.microsoft.com/office/drawing/2014/main" val="1817221331"/>
                    </a:ext>
                  </a:extLst>
                </a:gridCol>
                <a:gridCol w="1317592">
                  <a:extLst>
                    <a:ext uri="{9D8B030D-6E8A-4147-A177-3AD203B41FA5}">
                      <a16:colId xmlns:a16="http://schemas.microsoft.com/office/drawing/2014/main" val="1061095880"/>
                    </a:ext>
                  </a:extLst>
                </a:gridCol>
                <a:gridCol w="1586185">
                  <a:extLst>
                    <a:ext uri="{9D8B030D-6E8A-4147-A177-3AD203B41FA5}">
                      <a16:colId xmlns:a16="http://schemas.microsoft.com/office/drawing/2014/main" val="1792362319"/>
                    </a:ext>
                  </a:extLst>
                </a:gridCol>
                <a:gridCol w="1586185">
                  <a:extLst>
                    <a:ext uri="{9D8B030D-6E8A-4147-A177-3AD203B41FA5}">
                      <a16:colId xmlns:a16="http://schemas.microsoft.com/office/drawing/2014/main" val="347672822"/>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effectLst/>
                          <a:latin typeface="Times New Roman" panose="02020603050405020304" pitchFamily="18" charset="0"/>
                          <a:cs typeface="Times New Roman" panose="02020603050405020304" pitchFamily="18" charset="0"/>
                        </a:rPr>
                        <a:t>R&amp;D/AT</a:t>
                      </a:r>
                      <a:endParaRPr lang="zh-TW" altLang="en-US" sz="140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-0.061</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0.777***</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0.317***</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0.738***</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0.740***</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027949387"/>
                  </a:ext>
                </a:extLst>
              </a:tr>
              <a:tr h="370840">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(0.079)</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(0.087)</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(0.075)</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(0.084)</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(0.054)</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250967144"/>
                  </a:ext>
                </a:extLst>
              </a:tr>
            </a:tbl>
          </a:graphicData>
        </a:graphic>
      </p:graphicFrame>
      <p:graphicFrame>
        <p:nvGraphicFramePr>
          <p:cNvPr id="9" name="表格 8">
            <a:extLst>
              <a:ext uri="{FF2B5EF4-FFF2-40B4-BE49-F238E27FC236}">
                <a16:creationId xmlns:a16="http://schemas.microsoft.com/office/drawing/2014/main" id="{5EF0ABD4-38DC-4FD6-9FBF-BB78473B074D}"/>
              </a:ext>
            </a:extLst>
          </p:cNvPr>
          <p:cNvGraphicFramePr>
            <a:graphicFrameLocks noGrp="1"/>
          </p:cNvGraphicFramePr>
          <p:nvPr>
            <p:extLst>
              <p:ext uri="{D42A27DB-BD31-4B8C-83A1-F6EECF244321}">
                <p14:modId xmlns:p14="http://schemas.microsoft.com/office/powerpoint/2010/main" val="1883049647"/>
              </p:ext>
            </p:extLst>
          </p:nvPr>
        </p:nvGraphicFramePr>
        <p:xfrm>
          <a:off x="622034" y="4553953"/>
          <a:ext cx="8229598" cy="741680"/>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1005979971"/>
                    </a:ext>
                  </a:extLst>
                </a:gridCol>
                <a:gridCol w="1317592">
                  <a:extLst>
                    <a:ext uri="{9D8B030D-6E8A-4147-A177-3AD203B41FA5}">
                      <a16:colId xmlns:a16="http://schemas.microsoft.com/office/drawing/2014/main" val="2965252559"/>
                    </a:ext>
                  </a:extLst>
                </a:gridCol>
                <a:gridCol w="1317592">
                  <a:extLst>
                    <a:ext uri="{9D8B030D-6E8A-4147-A177-3AD203B41FA5}">
                      <a16:colId xmlns:a16="http://schemas.microsoft.com/office/drawing/2014/main" val="1817221331"/>
                    </a:ext>
                  </a:extLst>
                </a:gridCol>
                <a:gridCol w="1317592">
                  <a:extLst>
                    <a:ext uri="{9D8B030D-6E8A-4147-A177-3AD203B41FA5}">
                      <a16:colId xmlns:a16="http://schemas.microsoft.com/office/drawing/2014/main" val="1061095880"/>
                    </a:ext>
                  </a:extLst>
                </a:gridCol>
                <a:gridCol w="1586185">
                  <a:extLst>
                    <a:ext uri="{9D8B030D-6E8A-4147-A177-3AD203B41FA5}">
                      <a16:colId xmlns:a16="http://schemas.microsoft.com/office/drawing/2014/main" val="1792362319"/>
                    </a:ext>
                  </a:extLst>
                </a:gridCol>
                <a:gridCol w="1586185">
                  <a:extLst>
                    <a:ext uri="{9D8B030D-6E8A-4147-A177-3AD203B41FA5}">
                      <a16:colId xmlns:a16="http://schemas.microsoft.com/office/drawing/2014/main" val="3531685796"/>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effectLst/>
                          <a:latin typeface="Times New Roman" panose="02020603050405020304" pitchFamily="18" charset="0"/>
                          <a:cs typeface="Times New Roman" panose="02020603050405020304" pitchFamily="18" charset="0"/>
                        </a:rPr>
                        <a:t>R&amp;D/AT</a:t>
                      </a:r>
                      <a:endParaRPr lang="zh-TW" altLang="en-US" sz="140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0.033</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0.419***</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0.175***</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0.369***</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0.377***</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027949387"/>
                  </a:ext>
                </a:extLst>
              </a:tr>
              <a:tr h="370840">
                <a:tc>
                  <a:txBody>
                    <a:bodyPr/>
                    <a:lstStyle/>
                    <a:p>
                      <a:pPr algn="ctr"/>
                      <a:endParaRPr lang="zh-TW" altLang="en-US" sz="16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(0.036)</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(0.049)</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(0.034)</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(0.047)</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(0.028)</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1250967144"/>
                  </a:ext>
                </a:extLst>
              </a:tr>
            </a:tbl>
          </a:graphicData>
        </a:graphic>
      </p:graphicFrame>
      <p:graphicFrame>
        <p:nvGraphicFramePr>
          <p:cNvPr id="15" name="表格 14">
            <a:extLst>
              <a:ext uri="{FF2B5EF4-FFF2-40B4-BE49-F238E27FC236}">
                <a16:creationId xmlns:a16="http://schemas.microsoft.com/office/drawing/2014/main" id="{BDE1AF9D-3535-4109-93CC-4311A7EA4085}"/>
              </a:ext>
            </a:extLst>
          </p:cNvPr>
          <p:cNvGraphicFramePr>
            <a:graphicFrameLocks noGrp="1"/>
          </p:cNvGraphicFramePr>
          <p:nvPr>
            <p:extLst>
              <p:ext uri="{D42A27DB-BD31-4B8C-83A1-F6EECF244321}">
                <p14:modId xmlns:p14="http://schemas.microsoft.com/office/powerpoint/2010/main" val="1445308924"/>
              </p:ext>
            </p:extLst>
          </p:nvPr>
        </p:nvGraphicFramePr>
        <p:xfrm>
          <a:off x="622034" y="2478373"/>
          <a:ext cx="8229598" cy="741680"/>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483636109"/>
                    </a:ext>
                  </a:extLst>
                </a:gridCol>
                <a:gridCol w="1317592">
                  <a:extLst>
                    <a:ext uri="{9D8B030D-6E8A-4147-A177-3AD203B41FA5}">
                      <a16:colId xmlns:a16="http://schemas.microsoft.com/office/drawing/2014/main" val="1988577408"/>
                    </a:ext>
                  </a:extLst>
                </a:gridCol>
                <a:gridCol w="1317592">
                  <a:extLst>
                    <a:ext uri="{9D8B030D-6E8A-4147-A177-3AD203B41FA5}">
                      <a16:colId xmlns:a16="http://schemas.microsoft.com/office/drawing/2014/main" val="4216190373"/>
                    </a:ext>
                  </a:extLst>
                </a:gridCol>
                <a:gridCol w="1317592">
                  <a:extLst>
                    <a:ext uri="{9D8B030D-6E8A-4147-A177-3AD203B41FA5}">
                      <a16:colId xmlns:a16="http://schemas.microsoft.com/office/drawing/2014/main" val="3195557066"/>
                    </a:ext>
                  </a:extLst>
                </a:gridCol>
                <a:gridCol w="1586185">
                  <a:extLst>
                    <a:ext uri="{9D8B030D-6E8A-4147-A177-3AD203B41FA5}">
                      <a16:colId xmlns:a16="http://schemas.microsoft.com/office/drawing/2014/main" val="1868148456"/>
                    </a:ext>
                  </a:extLst>
                </a:gridCol>
                <a:gridCol w="1586185">
                  <a:extLst>
                    <a:ext uri="{9D8B030D-6E8A-4147-A177-3AD203B41FA5}">
                      <a16:colId xmlns:a16="http://schemas.microsoft.com/office/drawing/2014/main" val="423733369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TW" sz="1400" dirty="0">
                          <a:effectLst/>
                          <a:latin typeface="Times New Roman" panose="02020603050405020304" pitchFamily="18" charset="0"/>
                          <a:cs typeface="Times New Roman" panose="02020603050405020304" pitchFamily="18" charset="0"/>
                        </a:rPr>
                        <a:t>R&amp;D/AT</a:t>
                      </a:r>
                      <a:endParaRPr lang="zh-TW" altLang="en-US" sz="1400" dirty="0">
                        <a:latin typeface="Times New Roman" panose="02020603050405020304" pitchFamily="18" charset="0"/>
                        <a:cs typeface="Times New Roman" panose="02020603050405020304" pitchFamily="18" charset="0"/>
                      </a:endParaRPr>
                    </a:p>
                  </a:txBody>
                  <a:tcPr anchor="ct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0.035</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0.448***</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0.161***</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0.406***</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0.399***</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3099477474"/>
                  </a:ext>
                </a:extLst>
              </a:tr>
              <a:tr h="370840">
                <a:tc>
                  <a:txBody>
                    <a:bodyPr/>
                    <a:lstStyle/>
                    <a:p>
                      <a:pPr algn="ctr"/>
                      <a:endParaRPr lang="zh-TW" altLang="en-US" sz="1400" dirty="0">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(0.031)</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(0.045)</a:t>
                      </a:r>
                    </a:p>
                  </a:txBody>
                  <a:tcPr marL="19050" marR="19050" marT="12700" marB="12700" anchor="ctr">
                    <a:solidFill>
                      <a:schemeClr val="accent1">
                        <a:lumMod val="20000"/>
                        <a:lumOff val="80000"/>
                      </a:schemeClr>
                    </a:solidFill>
                  </a:tcPr>
                </a:tc>
                <a:tc>
                  <a:txBody>
                    <a:bodyPr/>
                    <a:lstStyle/>
                    <a:p>
                      <a:pPr algn="ctr" rtl="0" fontAlgn="b"/>
                      <a:r>
                        <a:rPr lang="en-US" sz="1200" b="0" dirty="0">
                          <a:solidFill>
                            <a:schemeClr val="tx1"/>
                          </a:solidFill>
                          <a:effectLst/>
                          <a:latin typeface="Arial" panose="020B0604020202020204" pitchFamily="34" charset="0"/>
                          <a:cs typeface="Arial" panose="020B0604020202020204" pitchFamily="34" charset="0"/>
                        </a:rPr>
                        <a:t>(0.030)</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(0.044)</a:t>
                      </a:r>
                    </a:p>
                  </a:txBody>
                  <a:tcPr marL="19050" marR="19050" marT="12700" marB="12700" anchor="ctr">
                    <a:solidFill>
                      <a:schemeClr val="accent1">
                        <a:lumMod val="20000"/>
                        <a:lumOff val="80000"/>
                      </a:schemeClr>
                    </a:solidFill>
                  </a:tcPr>
                </a:tc>
                <a:tc>
                  <a:txBody>
                    <a:bodyPr/>
                    <a:lstStyle/>
                    <a:p>
                      <a:pPr algn="ctr" rtl="0" fontAlgn="b"/>
                      <a:r>
                        <a:rPr lang="en-US" altLang="zh-TW" sz="1200" b="0" dirty="0">
                          <a:solidFill>
                            <a:schemeClr val="tx1"/>
                          </a:solidFill>
                          <a:effectLst/>
                          <a:latin typeface="Arial" panose="020B0604020202020204" pitchFamily="34" charset="0"/>
                          <a:cs typeface="Arial" panose="020B0604020202020204" pitchFamily="34" charset="0"/>
                        </a:rPr>
                        <a:t>(0.025)</a:t>
                      </a:r>
                    </a:p>
                  </a:txBody>
                  <a:tcPr marL="19050" marR="19050" marT="12700" marB="12700" anchor="ctr">
                    <a:solidFill>
                      <a:schemeClr val="accent1">
                        <a:lumMod val="20000"/>
                        <a:lumOff val="80000"/>
                      </a:schemeClr>
                    </a:solidFill>
                  </a:tcPr>
                </a:tc>
                <a:extLst>
                  <a:ext uri="{0D108BD9-81ED-4DB2-BD59-A6C34878D82A}">
                    <a16:rowId xmlns:a16="http://schemas.microsoft.com/office/drawing/2014/main" val="2905357494"/>
                  </a:ext>
                </a:extLst>
              </a:tr>
            </a:tbl>
          </a:graphicData>
        </a:graphic>
      </p:graphicFrame>
      <p:graphicFrame>
        <p:nvGraphicFramePr>
          <p:cNvPr id="16" name="表格 15">
            <a:extLst>
              <a:ext uri="{FF2B5EF4-FFF2-40B4-BE49-F238E27FC236}">
                <a16:creationId xmlns:a16="http://schemas.microsoft.com/office/drawing/2014/main" id="{052C30DB-2E42-4D50-87EA-3608EA490482}"/>
              </a:ext>
            </a:extLst>
          </p:cNvPr>
          <p:cNvGraphicFramePr>
            <a:graphicFrameLocks noGrp="1"/>
          </p:cNvGraphicFramePr>
          <p:nvPr>
            <p:extLst>
              <p:ext uri="{D42A27DB-BD31-4B8C-83A1-F6EECF244321}">
                <p14:modId xmlns:p14="http://schemas.microsoft.com/office/powerpoint/2010/main" val="3241009706"/>
              </p:ext>
            </p:extLst>
          </p:nvPr>
        </p:nvGraphicFramePr>
        <p:xfrm>
          <a:off x="611560" y="1358904"/>
          <a:ext cx="8229598" cy="665480"/>
        </p:xfrm>
        <a:graphic>
          <a:graphicData uri="http://schemas.openxmlformats.org/drawingml/2006/table">
            <a:tbl>
              <a:tblPr firstRow="1" bandRow="1">
                <a:tableStyleId>{5C22544A-7EE6-4342-B048-85BDC9FD1C3A}</a:tableStyleId>
              </a:tblPr>
              <a:tblGrid>
                <a:gridCol w="1104452">
                  <a:extLst>
                    <a:ext uri="{9D8B030D-6E8A-4147-A177-3AD203B41FA5}">
                      <a16:colId xmlns:a16="http://schemas.microsoft.com/office/drawing/2014/main" val="3182549549"/>
                    </a:ext>
                  </a:extLst>
                </a:gridCol>
                <a:gridCol w="1317592">
                  <a:extLst>
                    <a:ext uri="{9D8B030D-6E8A-4147-A177-3AD203B41FA5}">
                      <a16:colId xmlns:a16="http://schemas.microsoft.com/office/drawing/2014/main" val="3473208043"/>
                    </a:ext>
                  </a:extLst>
                </a:gridCol>
                <a:gridCol w="1317592">
                  <a:extLst>
                    <a:ext uri="{9D8B030D-6E8A-4147-A177-3AD203B41FA5}">
                      <a16:colId xmlns:a16="http://schemas.microsoft.com/office/drawing/2014/main" val="1874090312"/>
                    </a:ext>
                  </a:extLst>
                </a:gridCol>
                <a:gridCol w="1317592">
                  <a:extLst>
                    <a:ext uri="{9D8B030D-6E8A-4147-A177-3AD203B41FA5}">
                      <a16:colId xmlns:a16="http://schemas.microsoft.com/office/drawing/2014/main" val="2082227317"/>
                    </a:ext>
                  </a:extLst>
                </a:gridCol>
                <a:gridCol w="1586185">
                  <a:extLst>
                    <a:ext uri="{9D8B030D-6E8A-4147-A177-3AD203B41FA5}">
                      <a16:colId xmlns:a16="http://schemas.microsoft.com/office/drawing/2014/main" val="543395388"/>
                    </a:ext>
                  </a:extLst>
                </a:gridCol>
                <a:gridCol w="1586185">
                  <a:extLst>
                    <a:ext uri="{9D8B030D-6E8A-4147-A177-3AD203B41FA5}">
                      <a16:colId xmlns:a16="http://schemas.microsoft.com/office/drawing/2014/main" val="887704747"/>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zh-TW" altLang="en-US" sz="1600" b="1" dirty="0">
                        <a:solidFill>
                          <a:schemeClr val="bg1"/>
                        </a:solidFill>
                        <a:latin typeface="Times New Roman" panose="02020603050405020304" pitchFamily="18" charset="0"/>
                        <a:cs typeface="Times New Roman" panose="02020603050405020304" pitchFamily="18" charset="0"/>
                      </a:endParaRPr>
                    </a:p>
                  </a:txBody>
                  <a:tcPr anchor="ctr">
                    <a:solidFill>
                      <a:schemeClr val="accent1">
                        <a:lumMod val="20000"/>
                        <a:lumOff val="80000"/>
                      </a:schemeClr>
                    </a:solidFill>
                  </a:tcP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Fixed Effects</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(All Firm and 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OLS</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(Year Dummies)</a:t>
                      </a:r>
                    </a:p>
                  </a:txBody>
                  <a:tcPr marL="19050" marR="19050" marT="12700" marB="12700" anchor="ctr"/>
                </a:tc>
                <a:tc>
                  <a:txBody>
                    <a:bodyPr/>
                    <a:lstStyle/>
                    <a:p>
                      <a:pPr algn="ctr" rtl="0" fontAlgn="b"/>
                      <a:r>
                        <a:rPr lang="en-US" altLang="zh-TW" sz="1400" b="1" dirty="0" err="1">
                          <a:solidFill>
                            <a:schemeClr val="bg1"/>
                          </a:solidFill>
                          <a:effectLst/>
                          <a:latin typeface="Times New Roman" panose="02020603050405020304" pitchFamily="18" charset="0"/>
                          <a:cs typeface="Times New Roman" panose="02020603050405020304" pitchFamily="18" charset="0"/>
                        </a:rPr>
                        <a:t>adjHT</a:t>
                      </a:r>
                      <a:endParaRPr lang="en-US" altLang="zh-TW" sz="1400" b="1" dirty="0">
                        <a:solidFill>
                          <a:schemeClr val="bg1"/>
                        </a:solidFill>
                        <a:effectLst/>
                        <a:latin typeface="Times New Roman" panose="02020603050405020304" pitchFamily="18" charset="0"/>
                        <a:cs typeface="Times New Roman" panose="02020603050405020304" pitchFamily="18" charset="0"/>
                      </a:endParaRP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PRL</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tc>
                  <a:txBody>
                    <a:bodyPr/>
                    <a:lstStyle/>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DML</a:t>
                      </a:r>
                    </a:p>
                    <a:p>
                      <a:pPr algn="ctr" rtl="0" fontAlgn="b"/>
                      <a:r>
                        <a:rPr lang="en-US" altLang="zh-TW" sz="1400" b="1" dirty="0">
                          <a:solidFill>
                            <a:schemeClr val="bg1"/>
                          </a:solidFill>
                          <a:effectLst/>
                          <a:latin typeface="Times New Roman" panose="02020603050405020304" pitchFamily="18" charset="0"/>
                          <a:cs typeface="Times New Roman" panose="02020603050405020304" pitchFamily="18" charset="0"/>
                        </a:rPr>
                        <a:t>(Firm and Year Dummies)</a:t>
                      </a:r>
                    </a:p>
                  </a:txBody>
                  <a:tcPr marL="19050" marR="19050" marT="12700" marB="12700" anchor="ctr"/>
                </a:tc>
                <a:extLst>
                  <a:ext uri="{0D108BD9-81ED-4DB2-BD59-A6C34878D82A}">
                    <a16:rowId xmlns:a16="http://schemas.microsoft.com/office/drawing/2014/main" val="4066738797"/>
                  </a:ext>
                </a:extLst>
              </a:tr>
            </a:tbl>
          </a:graphicData>
        </a:graphic>
      </p:graphicFrame>
      <p:sp>
        <p:nvSpPr>
          <p:cNvPr id="10" name="TextBox 9">
            <a:extLst>
              <a:ext uri="{FF2B5EF4-FFF2-40B4-BE49-F238E27FC236}">
                <a16:creationId xmlns:a16="http://schemas.microsoft.com/office/drawing/2014/main" id="{2BBD98A3-ED55-485B-A152-3CBE2FDDDFAE}"/>
              </a:ext>
            </a:extLst>
          </p:cNvPr>
          <p:cNvSpPr txBox="1"/>
          <p:nvPr/>
        </p:nvSpPr>
        <p:spPr>
          <a:xfrm>
            <a:off x="536002" y="4286340"/>
            <a:ext cx="4572000" cy="307777"/>
          </a:xfrm>
          <a:prstGeom prst="rect">
            <a:avLst/>
          </a:prstGeom>
          <a:noFill/>
        </p:spPr>
        <p:txBody>
          <a:bodyPr wrap="square">
            <a:spAutoFit/>
          </a:bodyPr>
          <a:lstStyle/>
          <a:p>
            <a:r>
              <a:rPr lang="en-US" altLang="zh-TW" sz="1400" b="1" dirty="0" err="1">
                <a:latin typeface="Arial" panose="020B0604020202020204" pitchFamily="34" charset="0"/>
                <a:cs typeface="Arial" panose="020B0604020202020204" pitchFamily="34" charset="0"/>
              </a:rPr>
              <a:t>AdjCitation</a:t>
            </a:r>
            <a:r>
              <a:rPr lang="en-US" altLang="zh-TW" sz="1400" b="1" dirty="0">
                <a:latin typeface="Arial" panose="020B0604020202020204" pitchFamily="34" charset="0"/>
                <a:cs typeface="Arial" panose="020B0604020202020204" pitchFamily="34" charset="0"/>
              </a:rPr>
              <a:t> regression</a:t>
            </a:r>
          </a:p>
        </p:txBody>
      </p:sp>
      <p:sp>
        <p:nvSpPr>
          <p:cNvPr id="11" name="TextBox 10">
            <a:extLst>
              <a:ext uri="{FF2B5EF4-FFF2-40B4-BE49-F238E27FC236}">
                <a16:creationId xmlns:a16="http://schemas.microsoft.com/office/drawing/2014/main" id="{44355786-1CDF-4A2B-9E7C-75B8BD767FF7}"/>
              </a:ext>
            </a:extLst>
          </p:cNvPr>
          <p:cNvSpPr txBox="1"/>
          <p:nvPr/>
        </p:nvSpPr>
        <p:spPr>
          <a:xfrm>
            <a:off x="536002" y="3240732"/>
            <a:ext cx="4572000" cy="307777"/>
          </a:xfrm>
          <a:prstGeom prst="rect">
            <a:avLst/>
          </a:prstGeom>
          <a:noFill/>
        </p:spPr>
        <p:txBody>
          <a:bodyPr wrap="square">
            <a:spAutoFit/>
          </a:bodyPr>
          <a:lstStyle/>
          <a:p>
            <a:r>
              <a:rPr lang="en-US" altLang="zh-TW" sz="1400" b="1" dirty="0">
                <a:latin typeface="Arial" panose="020B0604020202020204" pitchFamily="34" charset="0"/>
                <a:cs typeface="Arial" panose="020B0604020202020204" pitchFamily="34" charset="0"/>
              </a:rPr>
              <a:t>Citation regression</a:t>
            </a:r>
          </a:p>
        </p:txBody>
      </p:sp>
      <p:sp>
        <p:nvSpPr>
          <p:cNvPr id="12" name="TextBox 11">
            <a:extLst>
              <a:ext uri="{FF2B5EF4-FFF2-40B4-BE49-F238E27FC236}">
                <a16:creationId xmlns:a16="http://schemas.microsoft.com/office/drawing/2014/main" id="{B4148B6B-34EE-4D99-87E0-4302E066596C}"/>
              </a:ext>
            </a:extLst>
          </p:cNvPr>
          <p:cNvSpPr txBox="1"/>
          <p:nvPr/>
        </p:nvSpPr>
        <p:spPr>
          <a:xfrm>
            <a:off x="536002" y="2202684"/>
            <a:ext cx="4572000" cy="307777"/>
          </a:xfrm>
          <a:prstGeom prst="rect">
            <a:avLst/>
          </a:prstGeom>
          <a:noFill/>
        </p:spPr>
        <p:txBody>
          <a:bodyPr wrap="square">
            <a:spAutoFit/>
          </a:bodyPr>
          <a:lstStyle/>
          <a:p>
            <a:r>
              <a:rPr lang="en-US" altLang="zh-TW" sz="1400" b="1" dirty="0">
                <a:latin typeface="Arial" panose="020B0604020202020204" pitchFamily="34" charset="0"/>
                <a:cs typeface="Arial" panose="020B0604020202020204" pitchFamily="34" charset="0"/>
              </a:rPr>
              <a:t>Patent regression</a:t>
            </a:r>
          </a:p>
        </p:txBody>
      </p:sp>
    </p:spTree>
    <p:extLst>
      <p:ext uri="{BB962C8B-B14F-4D97-AF65-F5344CB8AC3E}">
        <p14:creationId xmlns:p14="http://schemas.microsoft.com/office/powerpoint/2010/main" val="104530437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395536" y="188640"/>
            <a:ext cx="8463884" cy="796908"/>
          </a:xfrm>
        </p:spPr>
        <p:txBody>
          <a:bodyPr>
            <a:normAutofit/>
          </a:bodyPr>
          <a:lstStyle/>
          <a:p>
            <a:pPr algn="l"/>
            <a:r>
              <a:rPr lang="en-US" altLang="zh-CN" sz="2800" b="1" dirty="0">
                <a:solidFill>
                  <a:srgbClr val="0070C0"/>
                </a:solidFill>
                <a:ea typeface="SimSun" pitchFamily="2" charset="-122"/>
              </a:rPr>
              <a:t>Summary statistics</a:t>
            </a:r>
            <a:endParaRPr lang="en-US" sz="2800" dirty="0">
              <a:solidFill>
                <a:srgbClr val="0070C0"/>
              </a:solidFill>
            </a:endParaRPr>
          </a:p>
        </p:txBody>
      </p:sp>
      <p:sp>
        <p:nvSpPr>
          <p:cNvPr id="6" name="Slide Number Placeholder 5"/>
          <p:cNvSpPr>
            <a:spLocks noGrp="1"/>
          </p:cNvSpPr>
          <p:nvPr>
            <p:ph type="sldNum" sz="quarter" idx="12"/>
          </p:nvPr>
        </p:nvSpPr>
        <p:spPr/>
        <p:txBody>
          <a:bodyPr/>
          <a:lstStyle/>
          <a:p>
            <a:fld id="{5DEBDDE8-D559-47BF-A5D0-F85840D61AFD}" type="slidenum">
              <a:rPr lang="en-US" altLang="en-US">
                <a:latin typeface="Garamond" pitchFamily="18" charset="0"/>
              </a:rPr>
              <a:pPr/>
              <a:t>36</a:t>
            </a:fld>
            <a:endParaRPr lang="en-US" altLang="en-US" dirty="0">
              <a:latin typeface="Garamond" pitchFamily="18" charset="0"/>
            </a:endParaRPr>
          </a:p>
        </p:txBody>
      </p:sp>
      <p:sp>
        <p:nvSpPr>
          <p:cNvPr id="2" name="Footer Placeholder 1"/>
          <p:cNvSpPr>
            <a:spLocks noGrp="1"/>
          </p:cNvSpPr>
          <p:nvPr>
            <p:ph type="ftr" sz="quarter" idx="11"/>
          </p:nvPr>
        </p:nvSpPr>
        <p:spPr/>
        <p:txBody>
          <a:bodyPr/>
          <a:lstStyle/>
          <a:p>
            <a:endParaRPr lang="en-CA" dirty="0"/>
          </a:p>
        </p:txBody>
      </p:sp>
      <p:graphicFrame>
        <p:nvGraphicFramePr>
          <p:cNvPr id="3" name="Table 2"/>
          <p:cNvGraphicFramePr>
            <a:graphicFrameLocks noGrp="1"/>
          </p:cNvGraphicFramePr>
          <p:nvPr>
            <p:extLst>
              <p:ext uri="{D42A27DB-BD31-4B8C-83A1-F6EECF244321}">
                <p14:modId xmlns:p14="http://schemas.microsoft.com/office/powerpoint/2010/main" val="793642339"/>
              </p:ext>
            </p:extLst>
          </p:nvPr>
        </p:nvGraphicFramePr>
        <p:xfrm>
          <a:off x="899592" y="948851"/>
          <a:ext cx="7272061" cy="4815917"/>
        </p:xfrm>
        <a:graphic>
          <a:graphicData uri="http://schemas.openxmlformats.org/drawingml/2006/table">
            <a:tbl>
              <a:tblPr firstRow="1" firstCol="1" bandRow="1">
                <a:tableStyleId>{5C22544A-7EE6-4342-B048-85BDC9FD1C3A}</a:tableStyleId>
              </a:tblPr>
              <a:tblGrid>
                <a:gridCol w="1601429">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792088">
                  <a:extLst>
                    <a:ext uri="{9D8B030D-6E8A-4147-A177-3AD203B41FA5}">
                      <a16:colId xmlns:a16="http://schemas.microsoft.com/office/drawing/2014/main" val="20002"/>
                    </a:ext>
                  </a:extLst>
                </a:gridCol>
                <a:gridCol w="792088">
                  <a:extLst>
                    <a:ext uri="{9D8B030D-6E8A-4147-A177-3AD203B41FA5}">
                      <a16:colId xmlns:a16="http://schemas.microsoft.com/office/drawing/2014/main" val="20003"/>
                    </a:ext>
                  </a:extLst>
                </a:gridCol>
                <a:gridCol w="933534">
                  <a:extLst>
                    <a:ext uri="{9D8B030D-6E8A-4147-A177-3AD203B41FA5}">
                      <a16:colId xmlns:a16="http://schemas.microsoft.com/office/drawing/2014/main" val="20004"/>
                    </a:ext>
                  </a:extLst>
                </a:gridCol>
                <a:gridCol w="1067807">
                  <a:extLst>
                    <a:ext uri="{9D8B030D-6E8A-4147-A177-3AD203B41FA5}">
                      <a16:colId xmlns:a16="http://schemas.microsoft.com/office/drawing/2014/main" val="20005"/>
                    </a:ext>
                  </a:extLst>
                </a:gridCol>
                <a:gridCol w="1004995">
                  <a:extLst>
                    <a:ext uri="{9D8B030D-6E8A-4147-A177-3AD203B41FA5}">
                      <a16:colId xmlns:a16="http://schemas.microsoft.com/office/drawing/2014/main" val="20006"/>
                    </a:ext>
                  </a:extLst>
                </a:gridCol>
              </a:tblGrid>
              <a:tr h="391917">
                <a:tc>
                  <a:txBody>
                    <a:bodyPr/>
                    <a:lstStyle/>
                    <a:p>
                      <a:pPr marL="0" marR="0" algn="ctr">
                        <a:lnSpc>
                          <a:spcPct val="115000"/>
                        </a:lnSpc>
                        <a:spcBef>
                          <a:spcPts val="0"/>
                        </a:spcBef>
                        <a:spcAft>
                          <a:spcPts val="0"/>
                        </a:spcAft>
                      </a:pPr>
                      <a:endParaRPr lang="en-US" sz="1200" dirty="0">
                        <a:effectLst/>
                        <a:latin typeface="Arial" panose="020B0604020202020204" pitchFamily="34" charset="0"/>
                        <a:ea typeface="SimSun"/>
                        <a:cs typeface="Arial" panose="020B0604020202020204" pitchFamily="34" charset="0"/>
                      </a:endParaRPr>
                    </a:p>
                  </a:txBody>
                  <a:tcPr marL="68196" marR="68196" marT="0" marB="0" anchor="ctr"/>
                </a:tc>
                <a:tc>
                  <a:txBody>
                    <a:bodyPr/>
                    <a:lstStyle/>
                    <a:p>
                      <a:pPr marL="0" marR="0" algn="ctr">
                        <a:spcBef>
                          <a:spcPts val="0"/>
                        </a:spcBef>
                        <a:spcAft>
                          <a:spcPts val="0"/>
                        </a:spcAft>
                      </a:pPr>
                      <a:r>
                        <a:rPr lang="en-US" sz="1200" b="0" kern="100" dirty="0">
                          <a:solidFill>
                            <a:srgbClr val="000000"/>
                          </a:solidFill>
                          <a:effectLst/>
                          <a:latin typeface="Arial" panose="020B0604020202020204" pitchFamily="34" charset="0"/>
                          <a:ea typeface="Times New Roman"/>
                          <a:cs typeface="Arial" panose="020B0604020202020204" pitchFamily="34" charset="0"/>
                        </a:rPr>
                        <a:t>Obs.</a:t>
                      </a:r>
                      <a:endParaRPr lang="en-US" sz="1200" b="0" kern="100" dirty="0">
                        <a:effectLst/>
                        <a:latin typeface="Arial" panose="020B0604020202020204" pitchFamily="34" charset="0"/>
                        <a:ea typeface="SimSun"/>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b="0" kern="100" dirty="0">
                          <a:solidFill>
                            <a:srgbClr val="000000"/>
                          </a:solidFill>
                          <a:effectLst/>
                          <a:latin typeface="Arial" panose="020B0604020202020204" pitchFamily="34" charset="0"/>
                          <a:ea typeface="Times New Roman"/>
                          <a:cs typeface="Arial" panose="020B0604020202020204" pitchFamily="34" charset="0"/>
                        </a:rPr>
                        <a:t>Mean</a:t>
                      </a:r>
                      <a:endParaRPr lang="en-US" sz="1200" b="0" kern="100" dirty="0">
                        <a:effectLst/>
                        <a:latin typeface="Arial" panose="020B0604020202020204" pitchFamily="34" charset="0"/>
                        <a:ea typeface="SimSun"/>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b="0" kern="100" dirty="0">
                          <a:solidFill>
                            <a:srgbClr val="000000"/>
                          </a:solidFill>
                          <a:effectLst/>
                          <a:latin typeface="Arial" panose="020B0604020202020204" pitchFamily="34" charset="0"/>
                          <a:ea typeface="Times New Roman"/>
                          <a:cs typeface="Arial" panose="020B0604020202020204" pitchFamily="34" charset="0"/>
                        </a:rPr>
                        <a:t>Median</a:t>
                      </a:r>
                      <a:endParaRPr lang="en-US" sz="1200" b="0" kern="100" dirty="0">
                        <a:effectLst/>
                        <a:latin typeface="Arial" panose="020B0604020202020204" pitchFamily="34" charset="0"/>
                        <a:ea typeface="SimSun"/>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b="0" kern="100" dirty="0">
                          <a:solidFill>
                            <a:srgbClr val="000000"/>
                          </a:solidFill>
                          <a:effectLst/>
                          <a:latin typeface="Arial" panose="020B0604020202020204" pitchFamily="34" charset="0"/>
                          <a:ea typeface="Times New Roman"/>
                          <a:cs typeface="Arial" panose="020B0604020202020204" pitchFamily="34" charset="0"/>
                        </a:rPr>
                        <a:t>Std.</a:t>
                      </a:r>
                      <a:r>
                        <a:rPr lang="en-US" sz="1200" b="0" kern="100" baseline="0" dirty="0">
                          <a:solidFill>
                            <a:srgbClr val="000000"/>
                          </a:solidFill>
                          <a:effectLst/>
                          <a:latin typeface="Arial" panose="020B0604020202020204" pitchFamily="34" charset="0"/>
                          <a:ea typeface="Times New Roman"/>
                          <a:cs typeface="Arial" panose="020B0604020202020204" pitchFamily="34" charset="0"/>
                        </a:rPr>
                        <a:t> dev.</a:t>
                      </a:r>
                      <a:endParaRPr lang="en-US" sz="1200" b="0" kern="100" dirty="0">
                        <a:effectLst/>
                        <a:latin typeface="Arial" panose="020B0604020202020204" pitchFamily="34" charset="0"/>
                        <a:ea typeface="SimSun"/>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b="0" kern="100" dirty="0">
                          <a:solidFill>
                            <a:srgbClr val="000000"/>
                          </a:solidFill>
                          <a:effectLst/>
                          <a:latin typeface="Arial" panose="020B0604020202020204" pitchFamily="34" charset="0"/>
                          <a:ea typeface="Times New Roman"/>
                          <a:cs typeface="Arial" panose="020B0604020202020204" pitchFamily="34" charset="0"/>
                        </a:rPr>
                        <a:t>P25</a:t>
                      </a:r>
                      <a:endParaRPr lang="en-US" sz="1200" b="0" kern="100" dirty="0">
                        <a:effectLst/>
                        <a:latin typeface="Arial" panose="020B0604020202020204" pitchFamily="34" charset="0"/>
                        <a:ea typeface="SimSun"/>
                        <a:cs typeface="Arial" panose="020B0604020202020204" pitchFamily="34" charset="0"/>
                      </a:endParaRPr>
                    </a:p>
                  </a:txBody>
                  <a:tcPr marL="68580" marR="68580" marT="0" marB="0" anchor="ctr"/>
                </a:tc>
                <a:tc>
                  <a:txBody>
                    <a:bodyPr/>
                    <a:lstStyle/>
                    <a:p>
                      <a:pPr marL="0" marR="0" algn="ctr">
                        <a:spcBef>
                          <a:spcPts val="0"/>
                        </a:spcBef>
                        <a:spcAft>
                          <a:spcPts val="0"/>
                        </a:spcAft>
                      </a:pPr>
                      <a:r>
                        <a:rPr lang="en-US" sz="1200" b="0" kern="100" dirty="0">
                          <a:solidFill>
                            <a:srgbClr val="000000"/>
                          </a:solidFill>
                          <a:effectLst/>
                          <a:latin typeface="Arial" panose="020B0604020202020204" pitchFamily="34" charset="0"/>
                          <a:ea typeface="Times New Roman"/>
                          <a:cs typeface="Arial" panose="020B0604020202020204" pitchFamily="34" charset="0"/>
                        </a:rPr>
                        <a:t>P75</a:t>
                      </a:r>
                      <a:endParaRPr lang="en-US" sz="1200" b="0" kern="100" dirty="0">
                        <a:effectLst/>
                        <a:latin typeface="Arial" panose="020B0604020202020204" pitchFamily="34" charset="0"/>
                        <a:ea typeface="SimSun"/>
                        <a:cs typeface="Arial" panose="020B0604020202020204" pitchFamily="34" charset="0"/>
                      </a:endParaRPr>
                    </a:p>
                  </a:txBody>
                  <a:tcPr marL="68580" marR="68580" marT="0" marB="0" anchor="ctr"/>
                </a:tc>
                <a:extLst>
                  <a:ext uri="{0D108BD9-81ED-4DB2-BD59-A6C34878D82A}">
                    <a16:rowId xmlns:a16="http://schemas.microsoft.com/office/drawing/2014/main" val="10000"/>
                  </a:ext>
                </a:extLst>
              </a:tr>
              <a:tr h="276500">
                <a:tc>
                  <a:txBody>
                    <a:bodyPr/>
                    <a:lstStyle/>
                    <a:p>
                      <a:pPr rtl="0" fontAlgn="b"/>
                      <a:r>
                        <a:rPr lang="en-US" sz="1200" b="0" dirty="0">
                          <a:solidFill>
                            <a:schemeClr val="tx1"/>
                          </a:solidFill>
                          <a:effectLst/>
                          <a:latin typeface="Arial" panose="020B0604020202020204" pitchFamily="34" charset="0"/>
                          <a:cs typeface="Arial" panose="020B0604020202020204" pitchFamily="34" charset="0"/>
                        </a:rPr>
                        <a:t>ln(1+Patent)</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86,341</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0.53</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1.11</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0.69</a:t>
                      </a:r>
                    </a:p>
                  </a:txBody>
                  <a:tcPr marL="28575" marR="28575" marT="19050" marB="19050" anchor="ctr"/>
                </a:tc>
                <a:extLst>
                  <a:ext uri="{0D108BD9-81ED-4DB2-BD59-A6C34878D82A}">
                    <a16:rowId xmlns:a16="http://schemas.microsoft.com/office/drawing/2014/main" val="10001"/>
                  </a:ext>
                </a:extLst>
              </a:tr>
              <a:tr h="276500">
                <a:tc>
                  <a:txBody>
                    <a:bodyPr/>
                    <a:lstStyle/>
                    <a:p>
                      <a:pPr rtl="0" fontAlgn="b"/>
                      <a:r>
                        <a:rPr lang="en-US" sz="1200" b="0" dirty="0">
                          <a:solidFill>
                            <a:schemeClr val="tx1"/>
                          </a:solidFill>
                          <a:effectLst/>
                          <a:latin typeface="Arial" panose="020B0604020202020204" pitchFamily="34" charset="0"/>
                          <a:cs typeface="Arial" panose="020B0604020202020204" pitchFamily="34" charset="0"/>
                        </a:rPr>
                        <a:t>ln(1+Citation)</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86,341</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1.25</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2.27</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2.20</a:t>
                      </a:r>
                    </a:p>
                  </a:txBody>
                  <a:tcPr marL="28575" marR="28575" marT="19050" marB="19050" anchor="ctr"/>
                </a:tc>
                <a:extLst>
                  <a:ext uri="{0D108BD9-81ED-4DB2-BD59-A6C34878D82A}">
                    <a16:rowId xmlns:a16="http://schemas.microsoft.com/office/drawing/2014/main" val="2252596092"/>
                  </a:ext>
                </a:extLst>
              </a:tr>
              <a:tr h="2765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altLang="zh-TW" sz="1200" b="0" dirty="0">
                          <a:solidFill>
                            <a:schemeClr val="tx1"/>
                          </a:solidFill>
                          <a:effectLst/>
                          <a:latin typeface="Arial" panose="020B0604020202020204" pitchFamily="34" charset="0"/>
                          <a:cs typeface="Arial" panose="020B0604020202020204" pitchFamily="34" charset="0"/>
                        </a:rPr>
                        <a:t>ln(1+AdjCitation)</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altLang="zh-TW" sz="1200" b="0" dirty="0">
                          <a:effectLst/>
                          <a:latin typeface="Arial" panose="020B0604020202020204" pitchFamily="34" charset="0"/>
                          <a:cs typeface="Arial" panose="020B0604020202020204" pitchFamily="34" charset="0"/>
                        </a:rPr>
                        <a:t>86,341</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0.54</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1.16</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0.34</a:t>
                      </a:r>
                    </a:p>
                  </a:txBody>
                  <a:tcPr marL="28575" marR="28575" marT="19050" marB="19050" anchor="ctr"/>
                </a:tc>
                <a:extLst>
                  <a:ext uri="{0D108BD9-81ED-4DB2-BD59-A6C34878D82A}">
                    <a16:rowId xmlns:a16="http://schemas.microsoft.com/office/drawing/2014/main" val="1953366940"/>
                  </a:ext>
                </a:extLst>
              </a:tr>
              <a:tr h="276500">
                <a:tc>
                  <a:txBody>
                    <a:bodyPr/>
                    <a:lstStyle/>
                    <a:p>
                      <a:pPr rtl="0" fontAlgn="b"/>
                      <a:r>
                        <a:rPr lang="en-US" sz="1200" b="0" dirty="0">
                          <a:solidFill>
                            <a:schemeClr val="tx1"/>
                          </a:solidFill>
                          <a:effectLst/>
                          <a:latin typeface="Arial" panose="020B0604020202020204" pitchFamily="34" charset="0"/>
                          <a:cs typeface="Arial" panose="020B0604020202020204" pitchFamily="34" charset="0"/>
                        </a:rPr>
                        <a:t>R&amp;D/</a:t>
                      </a:r>
                      <a:r>
                        <a:rPr lang="en-US" sz="1200" b="0" baseline="0" dirty="0">
                          <a:solidFill>
                            <a:schemeClr val="tx1"/>
                          </a:solidFill>
                          <a:effectLst/>
                          <a:latin typeface="Arial" panose="020B0604020202020204" pitchFamily="34" charset="0"/>
                          <a:cs typeface="Arial" panose="020B0604020202020204" pitchFamily="34" charset="0"/>
                        </a:rPr>
                        <a:t>Asset</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86,341</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0.13</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0.26</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0.14</a:t>
                      </a:r>
                    </a:p>
                  </a:txBody>
                  <a:tcPr marL="28575" marR="28575" marT="19050" marB="19050" anchor="ctr"/>
                </a:tc>
                <a:extLst>
                  <a:ext uri="{0D108BD9-81ED-4DB2-BD59-A6C34878D82A}">
                    <a16:rowId xmlns:a16="http://schemas.microsoft.com/office/drawing/2014/main" val="3666954444"/>
                  </a:ext>
                </a:extLst>
              </a:tr>
              <a:tr h="276500">
                <a:tc>
                  <a:txBody>
                    <a:bodyPr/>
                    <a:lstStyle/>
                    <a:p>
                      <a:pPr rtl="0" fontAlgn="b"/>
                      <a:r>
                        <a:rPr lang="en-US" sz="1200" b="0" dirty="0">
                          <a:solidFill>
                            <a:schemeClr val="tx1"/>
                          </a:solidFill>
                          <a:effectLst/>
                          <a:latin typeface="Arial" panose="020B0604020202020204" pitchFamily="34" charset="0"/>
                          <a:cs typeface="Arial" panose="020B0604020202020204" pitchFamily="34" charset="0"/>
                        </a:rPr>
                        <a:t>ln(ME)</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86,341</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11.13</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10.95</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2.07</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9.60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12.51</a:t>
                      </a:r>
                    </a:p>
                  </a:txBody>
                  <a:tcPr marL="28575" marR="28575" marT="19050" marB="19050" anchor="ctr"/>
                </a:tc>
                <a:extLst>
                  <a:ext uri="{0D108BD9-81ED-4DB2-BD59-A6C34878D82A}">
                    <a16:rowId xmlns:a16="http://schemas.microsoft.com/office/drawing/2014/main" val="10005"/>
                  </a:ext>
                </a:extLst>
              </a:tr>
              <a:tr h="276500">
                <a:tc>
                  <a:txBody>
                    <a:bodyPr/>
                    <a:lstStyle/>
                    <a:p>
                      <a:pPr rtl="0" fontAlgn="b"/>
                      <a:r>
                        <a:rPr lang="en-US" sz="1200" b="0">
                          <a:solidFill>
                            <a:schemeClr val="tx1"/>
                          </a:solidFill>
                          <a:effectLst/>
                          <a:latin typeface="Arial" panose="020B0604020202020204" pitchFamily="34" charset="0"/>
                          <a:cs typeface="Arial" panose="020B0604020202020204" pitchFamily="34" charset="0"/>
                        </a:rPr>
                        <a:t>R&amp;D Missing Dummy</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86,341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0.43</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0.00</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0.50</a:t>
                      </a: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0.00</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1.00</a:t>
                      </a:r>
                    </a:p>
                  </a:txBody>
                  <a:tcPr marL="28575" marR="28575" marT="19050" marB="19050" anchor="ctr"/>
                </a:tc>
                <a:extLst>
                  <a:ext uri="{0D108BD9-81ED-4DB2-BD59-A6C34878D82A}">
                    <a16:rowId xmlns:a16="http://schemas.microsoft.com/office/drawing/2014/main" val="10006"/>
                  </a:ext>
                </a:extLst>
              </a:tr>
              <a:tr h="276500">
                <a:tc>
                  <a:txBody>
                    <a:bodyPr/>
                    <a:lstStyle/>
                    <a:p>
                      <a:pPr rtl="0" fontAlgn="b"/>
                      <a:r>
                        <a:rPr lang="en-US" sz="1200" b="0" dirty="0">
                          <a:solidFill>
                            <a:schemeClr val="tx1"/>
                          </a:solidFill>
                          <a:effectLst/>
                          <a:latin typeface="Arial" panose="020B0604020202020204" pitchFamily="34" charset="0"/>
                          <a:cs typeface="Arial" panose="020B0604020202020204" pitchFamily="34" charset="0"/>
                        </a:rPr>
                        <a:t>ln(1+Age)</a:t>
                      </a: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86,341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2.48</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2.48</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0.75</a:t>
                      </a: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1.95</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3.09</a:t>
                      </a:r>
                      <a:endParaRPr lang="en-US" sz="1200" b="0" dirty="0">
                        <a:effectLst/>
                        <a:latin typeface="Arial" panose="020B0604020202020204" pitchFamily="34" charset="0"/>
                        <a:cs typeface="Arial" panose="020B0604020202020204" pitchFamily="34" charset="0"/>
                      </a:endParaRPr>
                    </a:p>
                  </a:txBody>
                  <a:tcPr marL="28575" marR="28575" marT="19050" marB="19050" anchor="ctr"/>
                </a:tc>
                <a:extLst>
                  <a:ext uri="{0D108BD9-81ED-4DB2-BD59-A6C34878D82A}">
                    <a16:rowId xmlns:a16="http://schemas.microsoft.com/office/drawing/2014/main" val="10007"/>
                  </a:ext>
                </a:extLst>
              </a:tr>
              <a:tr h="276500">
                <a:tc>
                  <a:txBody>
                    <a:bodyPr/>
                    <a:lstStyle/>
                    <a:p>
                      <a:pPr rtl="0" fontAlgn="b"/>
                      <a:r>
                        <a:rPr lang="en-US" sz="1200" b="0">
                          <a:solidFill>
                            <a:schemeClr val="tx1"/>
                          </a:solidFill>
                          <a:effectLst/>
                          <a:latin typeface="Arial" panose="020B0604020202020204" pitchFamily="34" charset="0"/>
                          <a:cs typeface="Arial" panose="020B0604020202020204" pitchFamily="34" charset="0"/>
                        </a:rPr>
                        <a:t>ln(K/L)</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86,341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10.00</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9.85</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1.29</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9.18</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10.64</a:t>
                      </a:r>
                    </a:p>
                  </a:txBody>
                  <a:tcPr marL="28575" marR="28575" marT="19050" marB="19050" anchor="ctr"/>
                </a:tc>
                <a:extLst>
                  <a:ext uri="{0D108BD9-81ED-4DB2-BD59-A6C34878D82A}">
                    <a16:rowId xmlns:a16="http://schemas.microsoft.com/office/drawing/2014/main" val="10008"/>
                  </a:ext>
                </a:extLst>
              </a:tr>
              <a:tr h="276500">
                <a:tc>
                  <a:txBody>
                    <a:bodyPr/>
                    <a:lstStyle/>
                    <a:p>
                      <a:pPr rtl="0" fontAlgn="b"/>
                      <a:r>
                        <a:rPr lang="en-US" sz="1200" b="0" dirty="0">
                          <a:solidFill>
                            <a:schemeClr val="tx1"/>
                          </a:solidFill>
                          <a:effectLst/>
                          <a:latin typeface="Arial" panose="020B0604020202020204" pitchFamily="34" charset="0"/>
                          <a:cs typeface="Arial" panose="020B0604020202020204" pitchFamily="34" charset="0"/>
                        </a:rPr>
                        <a:t>Tobin</a:t>
                      </a:r>
                      <a:r>
                        <a:rPr lang="en-US" sz="1200" b="0" baseline="0" dirty="0">
                          <a:solidFill>
                            <a:schemeClr val="tx1"/>
                          </a:solidFill>
                          <a:effectLst/>
                          <a:latin typeface="Arial" panose="020B0604020202020204" pitchFamily="34" charset="0"/>
                          <a:cs typeface="Arial" panose="020B0604020202020204" pitchFamily="34" charset="0"/>
                        </a:rPr>
                        <a:t> Q</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86,341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1.76</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1.22</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1.66</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0.94</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1.85</a:t>
                      </a:r>
                    </a:p>
                  </a:txBody>
                  <a:tcPr marL="28575" marR="28575" marT="19050" marB="19050" anchor="ctr"/>
                </a:tc>
                <a:extLst>
                  <a:ext uri="{0D108BD9-81ED-4DB2-BD59-A6C34878D82A}">
                    <a16:rowId xmlns:a16="http://schemas.microsoft.com/office/drawing/2014/main" val="10009"/>
                  </a:ext>
                </a:extLst>
              </a:tr>
              <a:tr h="276500">
                <a:tc>
                  <a:txBody>
                    <a:bodyPr/>
                    <a:lstStyle/>
                    <a:p>
                      <a:pPr rtl="0" fontAlgn="b"/>
                      <a:r>
                        <a:rPr lang="en-US" sz="1200" b="0">
                          <a:solidFill>
                            <a:schemeClr val="tx1"/>
                          </a:solidFill>
                          <a:effectLst/>
                          <a:latin typeface="Arial" panose="020B0604020202020204" pitchFamily="34" charset="0"/>
                          <a:cs typeface="Arial" panose="020B0604020202020204" pitchFamily="34" charset="0"/>
                        </a:rPr>
                        <a:t>ROA</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86,341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0.10</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0.13</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0.18</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0.06</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0.19</a:t>
                      </a:r>
                    </a:p>
                  </a:txBody>
                  <a:tcPr marL="28575" marR="28575" marT="19050" marB="19050" anchor="ctr"/>
                </a:tc>
                <a:extLst>
                  <a:ext uri="{0D108BD9-81ED-4DB2-BD59-A6C34878D82A}">
                    <a16:rowId xmlns:a16="http://schemas.microsoft.com/office/drawing/2014/main" val="10010"/>
                  </a:ext>
                </a:extLst>
              </a:tr>
              <a:tr h="276500">
                <a:tc>
                  <a:txBody>
                    <a:bodyPr/>
                    <a:lstStyle/>
                    <a:p>
                      <a:pPr rtl="0" fontAlgn="b"/>
                      <a:r>
                        <a:rPr lang="en-US" sz="1200" b="0">
                          <a:solidFill>
                            <a:schemeClr val="tx1"/>
                          </a:solidFill>
                          <a:effectLst/>
                          <a:latin typeface="Arial" panose="020B0604020202020204" pitchFamily="34" charset="0"/>
                          <a:cs typeface="Arial" panose="020B0604020202020204" pitchFamily="34" charset="0"/>
                        </a:rPr>
                        <a:t>Leverage</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86,341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0.23</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0.21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0.18</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0.07</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0.35</a:t>
                      </a:r>
                    </a:p>
                  </a:txBody>
                  <a:tcPr marL="28575" marR="28575" marT="19050" marB="19050" anchor="ctr"/>
                </a:tc>
                <a:extLst>
                  <a:ext uri="{0D108BD9-81ED-4DB2-BD59-A6C34878D82A}">
                    <a16:rowId xmlns:a16="http://schemas.microsoft.com/office/drawing/2014/main" val="10011"/>
                  </a:ext>
                </a:extLst>
              </a:tr>
              <a:tr h="276500">
                <a:tc>
                  <a:txBody>
                    <a:bodyPr/>
                    <a:lstStyle/>
                    <a:p>
                      <a:pPr rtl="0" fontAlgn="b"/>
                      <a:r>
                        <a:rPr lang="en-US" sz="1200" b="0">
                          <a:solidFill>
                            <a:schemeClr val="tx1"/>
                          </a:solidFill>
                          <a:effectLst/>
                          <a:latin typeface="Arial" panose="020B0604020202020204" pitchFamily="34" charset="0"/>
                          <a:cs typeface="Arial" panose="020B0604020202020204" pitchFamily="34" charset="0"/>
                        </a:rPr>
                        <a:t>Cash/</a:t>
                      </a:r>
                      <a:r>
                        <a:rPr lang="en-US" sz="1200" b="0" baseline="0">
                          <a:solidFill>
                            <a:schemeClr val="tx1"/>
                          </a:solidFill>
                          <a:effectLst/>
                          <a:latin typeface="Arial" panose="020B0604020202020204" pitchFamily="34" charset="0"/>
                          <a:cs typeface="Arial" panose="020B0604020202020204" pitchFamily="34" charset="0"/>
                        </a:rPr>
                        <a:t>Asset</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86,341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0.14</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0.07</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0.17</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0.02</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0.18</a:t>
                      </a:r>
                    </a:p>
                  </a:txBody>
                  <a:tcPr marL="28575" marR="28575" marT="19050" marB="19050" anchor="ctr"/>
                </a:tc>
                <a:extLst>
                  <a:ext uri="{0D108BD9-81ED-4DB2-BD59-A6C34878D82A}">
                    <a16:rowId xmlns:a16="http://schemas.microsoft.com/office/drawing/2014/main" val="10012"/>
                  </a:ext>
                </a:extLst>
              </a:tr>
              <a:tr h="276500">
                <a:tc>
                  <a:txBody>
                    <a:bodyPr/>
                    <a:lstStyle/>
                    <a:p>
                      <a:pPr rtl="0" fontAlgn="b"/>
                      <a:r>
                        <a:rPr lang="en-US" sz="1200" b="0">
                          <a:solidFill>
                            <a:schemeClr val="tx1"/>
                          </a:solidFill>
                          <a:effectLst/>
                          <a:latin typeface="Arial" panose="020B0604020202020204" pitchFamily="34" charset="0"/>
                          <a:cs typeface="Arial" panose="020B0604020202020204" pitchFamily="34" charset="0"/>
                        </a:rPr>
                        <a:t>KZ Index</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86,341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-3.42</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-0.54</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10.77</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-3.48</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1.03</a:t>
                      </a:r>
                    </a:p>
                  </a:txBody>
                  <a:tcPr marL="28575" marR="28575" marT="19050" marB="19050" anchor="ctr"/>
                </a:tc>
                <a:extLst>
                  <a:ext uri="{0D108BD9-81ED-4DB2-BD59-A6C34878D82A}">
                    <a16:rowId xmlns:a16="http://schemas.microsoft.com/office/drawing/2014/main" val="10013"/>
                  </a:ext>
                </a:extLst>
              </a:tr>
              <a:tr h="276500">
                <a:tc>
                  <a:txBody>
                    <a:bodyPr/>
                    <a:lstStyle/>
                    <a:p>
                      <a:pPr rtl="0" fontAlgn="b"/>
                      <a:r>
                        <a:rPr lang="en-US" sz="1200" b="0">
                          <a:solidFill>
                            <a:schemeClr val="tx1"/>
                          </a:solidFill>
                          <a:effectLst/>
                          <a:latin typeface="Arial" panose="020B0604020202020204" pitchFamily="34" charset="0"/>
                          <a:cs typeface="Arial" panose="020B0604020202020204" pitchFamily="34" charset="0"/>
                        </a:rPr>
                        <a:t>Institutional</a:t>
                      </a:r>
                      <a:r>
                        <a:rPr lang="en-US" sz="1200" b="0" baseline="0">
                          <a:solidFill>
                            <a:schemeClr val="tx1"/>
                          </a:solidFill>
                          <a:effectLst/>
                          <a:latin typeface="Arial" panose="020B0604020202020204" pitchFamily="34" charset="0"/>
                          <a:cs typeface="Arial" panose="020B0604020202020204" pitchFamily="34" charset="0"/>
                        </a:rPr>
                        <a:t> ownership</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86,341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0.23</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0.15</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0.24</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0.01</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0.40</a:t>
                      </a:r>
                    </a:p>
                  </a:txBody>
                  <a:tcPr marL="28575" marR="28575" marT="19050" marB="19050" anchor="ctr"/>
                </a:tc>
                <a:extLst>
                  <a:ext uri="{0D108BD9-81ED-4DB2-BD59-A6C34878D82A}">
                    <a16:rowId xmlns:a16="http://schemas.microsoft.com/office/drawing/2014/main" val="10014"/>
                  </a:ext>
                </a:extLst>
              </a:tr>
              <a:tr h="276500">
                <a:tc>
                  <a:txBody>
                    <a:bodyPr/>
                    <a:lstStyle/>
                    <a:p>
                      <a:pPr rtl="0" fontAlgn="b"/>
                      <a:r>
                        <a:rPr lang="en-US" sz="1200" b="0" dirty="0">
                          <a:solidFill>
                            <a:schemeClr val="tx1"/>
                          </a:solidFill>
                          <a:effectLst/>
                          <a:latin typeface="Arial" panose="020B0604020202020204" pitchFamily="34" charset="0"/>
                          <a:cs typeface="Arial" panose="020B0604020202020204" pitchFamily="34" charset="0"/>
                        </a:rPr>
                        <a:t>HH</a:t>
                      </a:r>
                      <a:r>
                        <a:rPr lang="en-US" sz="1200" b="0" baseline="0" dirty="0">
                          <a:solidFill>
                            <a:schemeClr val="tx1"/>
                          </a:solidFill>
                          <a:effectLst/>
                          <a:latin typeface="Arial" panose="020B0604020202020204" pitchFamily="34" charset="0"/>
                          <a:cs typeface="Arial" panose="020B0604020202020204" pitchFamily="34" charset="0"/>
                        </a:rPr>
                        <a:t> </a:t>
                      </a:r>
                      <a:r>
                        <a:rPr lang="en-US" sz="1200" b="0" dirty="0">
                          <a:solidFill>
                            <a:schemeClr val="tx1"/>
                          </a:solidFill>
                          <a:effectLst/>
                          <a:latin typeface="Arial" panose="020B0604020202020204" pitchFamily="34" charset="0"/>
                          <a:cs typeface="Arial" panose="020B0604020202020204" pitchFamily="34" charset="0"/>
                        </a:rPr>
                        <a:t>Index</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86,341</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0.25</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0.20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0.20</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0.11</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0.30</a:t>
                      </a:r>
                    </a:p>
                  </a:txBody>
                  <a:tcPr marL="28575" marR="28575" marT="19050" marB="19050" anchor="ctr"/>
                </a:tc>
                <a:extLst>
                  <a:ext uri="{0D108BD9-81ED-4DB2-BD59-A6C34878D82A}">
                    <a16:rowId xmlns:a16="http://schemas.microsoft.com/office/drawing/2014/main" val="10015"/>
                  </a:ext>
                </a:extLst>
              </a:tr>
              <a:tr h="276500">
                <a:tc>
                  <a:txBody>
                    <a:bodyPr/>
                    <a:lstStyle/>
                    <a:p>
                      <a:pPr marL="0" marR="0" indent="0" algn="l" defTabSz="914400" rtl="0" eaLnBrk="1" fontAlgn="b" latinLnBrk="0" hangingPunct="1">
                        <a:lnSpc>
                          <a:spcPct val="100000"/>
                        </a:lnSpc>
                        <a:spcBef>
                          <a:spcPts val="0"/>
                        </a:spcBef>
                        <a:spcAft>
                          <a:spcPts val="0"/>
                        </a:spcAft>
                        <a:buClrTx/>
                        <a:buSzTx/>
                        <a:buFontTx/>
                        <a:buNone/>
                        <a:tabLst/>
                        <a:defRPr/>
                      </a:pPr>
                      <a:r>
                        <a:rPr lang="en-US" sz="1200" b="0">
                          <a:solidFill>
                            <a:schemeClr val="tx1"/>
                          </a:solidFill>
                          <a:effectLst/>
                          <a:latin typeface="Arial" panose="020B0604020202020204" pitchFamily="34" charset="0"/>
                          <a:cs typeface="Arial" panose="020B0604020202020204" pitchFamily="34" charset="0"/>
                        </a:rPr>
                        <a:t>HH</a:t>
                      </a:r>
                      <a:r>
                        <a:rPr lang="en-US" sz="1200" b="0" baseline="0">
                          <a:solidFill>
                            <a:schemeClr val="tx1"/>
                          </a:solidFill>
                          <a:effectLst/>
                          <a:latin typeface="Arial" panose="020B0604020202020204" pitchFamily="34" charset="0"/>
                          <a:cs typeface="Arial" panose="020B0604020202020204" pitchFamily="34" charset="0"/>
                        </a:rPr>
                        <a:t> </a:t>
                      </a:r>
                      <a:r>
                        <a:rPr lang="en-US" sz="1200" b="0">
                          <a:solidFill>
                            <a:schemeClr val="tx1"/>
                          </a:solidFill>
                          <a:effectLst/>
                          <a:latin typeface="Arial" panose="020B0604020202020204" pitchFamily="34" charset="0"/>
                          <a:cs typeface="Arial" panose="020B0604020202020204" pitchFamily="34" charset="0"/>
                        </a:rPr>
                        <a:t>Index Square</a:t>
                      </a:r>
                      <a:endParaRPr lang="en-US" sz="1200" b="0" dirty="0">
                        <a:solidFill>
                          <a:schemeClr val="tx1"/>
                        </a:solidFill>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86,341</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0.10</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0.04</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a:effectLst/>
                          <a:latin typeface="Arial" panose="020B0604020202020204" pitchFamily="34" charset="0"/>
                          <a:cs typeface="Arial" panose="020B0604020202020204" pitchFamily="34" charset="0"/>
                        </a:rPr>
                        <a:t>0.18</a:t>
                      </a:r>
                      <a:endParaRPr lang="en-US" sz="1200" b="0" dirty="0">
                        <a:effectLst/>
                        <a:latin typeface="Arial" panose="020B0604020202020204" pitchFamily="34" charset="0"/>
                        <a:cs typeface="Arial" panose="020B0604020202020204" pitchFamily="34" charset="0"/>
                      </a:endParaRP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0.01</a:t>
                      </a:r>
                    </a:p>
                  </a:txBody>
                  <a:tcPr marL="28575" marR="28575" marT="19050" marB="19050" anchor="ctr"/>
                </a:tc>
                <a:tc>
                  <a:txBody>
                    <a:bodyPr/>
                    <a:lstStyle/>
                    <a:p>
                      <a:pPr algn="ctr" rtl="0" fontAlgn="b"/>
                      <a:r>
                        <a:rPr lang="en-US" sz="1200" b="0" dirty="0">
                          <a:effectLst/>
                          <a:latin typeface="Arial" panose="020B0604020202020204" pitchFamily="34" charset="0"/>
                          <a:cs typeface="Arial" panose="020B0604020202020204" pitchFamily="34" charset="0"/>
                        </a:rPr>
                        <a:t>0.09</a:t>
                      </a:r>
                    </a:p>
                  </a:txBody>
                  <a:tcPr marL="28575" marR="28575" marT="19050" marB="19050" anchor="ctr"/>
                </a:tc>
                <a:extLst>
                  <a:ext uri="{0D108BD9-81ED-4DB2-BD59-A6C34878D82A}">
                    <a16:rowId xmlns:a16="http://schemas.microsoft.com/office/drawing/2014/main" val="10016"/>
                  </a:ext>
                </a:extLst>
              </a:tr>
            </a:tbl>
          </a:graphicData>
        </a:graphic>
      </p:graphicFrame>
      <p:sp>
        <p:nvSpPr>
          <p:cNvPr id="7" name="Footer Placeholder 2"/>
          <p:cNvSpPr txBox="1">
            <a:spLocks/>
          </p:cNvSpPr>
          <p:nvPr/>
        </p:nvSpPr>
        <p:spPr>
          <a:xfrm>
            <a:off x="2123728" y="6492875"/>
            <a:ext cx="504056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CA" dirty="0"/>
          </a:p>
        </p:txBody>
      </p:sp>
    </p:spTree>
    <p:extLst>
      <p:ext uri="{BB962C8B-B14F-4D97-AF65-F5344CB8AC3E}">
        <p14:creationId xmlns:p14="http://schemas.microsoft.com/office/powerpoint/2010/main" val="28516329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391876" cy="796908"/>
          </a:xfrm>
        </p:spPr>
        <p:txBody>
          <a:bodyPr>
            <a:noAutofit/>
          </a:bodyPr>
          <a:lstStyle/>
          <a:p>
            <a:pPr algn="l"/>
            <a:r>
              <a:rPr lang="en-US" altLang="zh-CN" sz="2400" b="1" dirty="0">
                <a:solidFill>
                  <a:srgbClr val="0070C0"/>
                </a:solidFill>
                <a:ea typeface="SimSun"/>
              </a:rPr>
              <a:t>Our survey of the corporate innovation literature</a:t>
            </a:r>
            <a:br>
              <a:rPr lang="en-US" altLang="zh-CN" sz="2400" b="1" dirty="0">
                <a:solidFill>
                  <a:srgbClr val="0070C0"/>
                </a:solidFill>
                <a:ea typeface="SimSun"/>
              </a:rPr>
            </a:br>
            <a:r>
              <a:rPr lang="en-US" altLang="zh-CN" sz="2400" b="1" dirty="0">
                <a:solidFill>
                  <a:srgbClr val="0070C0"/>
                </a:solidFill>
                <a:ea typeface="SimSun"/>
              </a:rPr>
              <a:t>Least square approach on Citation (paper #)</a:t>
            </a:r>
            <a:endParaRPr lang="en-US" sz="2400" dirty="0"/>
          </a:p>
        </p:txBody>
      </p:sp>
      <p:sp>
        <p:nvSpPr>
          <p:cNvPr id="195587" name="Rectangle 3"/>
          <p:cNvSpPr>
            <a:spLocks noGrp="1" noChangeArrowheads="1"/>
          </p:cNvSpPr>
          <p:nvPr>
            <p:ph idx="1"/>
          </p:nvPr>
        </p:nvSpPr>
        <p:spPr>
          <a:xfrm>
            <a:off x="323528" y="1065154"/>
            <a:ext cx="8820472" cy="5520106"/>
          </a:xfrm>
        </p:spPr>
        <p:txBody>
          <a:bodyPr vert="horz" lIns="91440" tIns="45720" rIns="91440" bIns="45720" rtlCol="0" anchor="t">
            <a:noAutofit/>
          </a:bodyPr>
          <a:lstStyle/>
          <a:p>
            <a:pPr marL="457200" lvl="1" indent="0">
              <a:buNone/>
            </a:pPr>
            <a:endParaRPr lang="en-US" sz="2000" dirty="0"/>
          </a:p>
          <a:p>
            <a:pPr>
              <a:lnSpc>
                <a:spcPct val="113999"/>
              </a:lnSpc>
              <a:spcBef>
                <a:spcPts val="600"/>
              </a:spcBef>
            </a:pPr>
            <a:endParaRPr lang="en-HK" sz="2200" dirty="0"/>
          </a:p>
          <a:p>
            <a:pPr>
              <a:lnSpc>
                <a:spcPct val="113999"/>
              </a:lnSpc>
              <a:spcBef>
                <a:spcPts val="600"/>
              </a:spcBef>
            </a:pPr>
            <a:endParaRPr lang="en-HK" sz="2200" dirty="0"/>
          </a:p>
          <a:p>
            <a:pPr>
              <a:lnSpc>
                <a:spcPct val="114000"/>
              </a:lnSpc>
              <a:spcBef>
                <a:spcPts val="600"/>
              </a:spcBef>
            </a:pPr>
            <a:endParaRPr lang="en-US" sz="2000" dirty="0"/>
          </a:p>
          <a:p>
            <a:pPr>
              <a:lnSpc>
                <a:spcPct val="114000"/>
              </a:lnSpc>
              <a:spcBef>
                <a:spcPts val="600"/>
              </a:spcBef>
            </a:pPr>
            <a:endParaRPr lang="en-US" sz="2000" dirty="0"/>
          </a:p>
          <a:p>
            <a:pPr>
              <a:lnSpc>
                <a:spcPct val="114000"/>
              </a:lnSpc>
              <a:spcBef>
                <a:spcPts val="600"/>
              </a:spcBef>
            </a:pPr>
            <a:endParaRPr lang="en-US" sz="2000" dirty="0"/>
          </a:p>
        </p:txBody>
      </p:sp>
      <p:sp>
        <p:nvSpPr>
          <p:cNvPr id="6" name="Slide Number Placeholder 5"/>
          <p:cNvSpPr>
            <a:spLocks noGrp="1"/>
          </p:cNvSpPr>
          <p:nvPr>
            <p:ph type="sldNum" sz="quarter" idx="12"/>
          </p:nvPr>
        </p:nvSpPr>
        <p:spPr/>
        <p:txBody>
          <a:bodyPr/>
          <a:lstStyle/>
          <a:p>
            <a:fld id="{5DEBDDE8-D559-47BF-A5D0-F85840D61AFD}" type="slidenum">
              <a:rPr lang="en-US" altLang="en-US">
                <a:latin typeface="Garamond" pitchFamily="18" charset="0"/>
              </a:rPr>
              <a:pPr/>
              <a:t>37</a:t>
            </a:fld>
            <a:endParaRPr lang="en-US" altLang="en-US" dirty="0">
              <a:latin typeface="Garamond" pitchFamily="18" charset="0"/>
            </a:endParaRP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pic>
        <p:nvPicPr>
          <p:cNvPr id="3" name="圖片 2">
            <a:extLst>
              <a:ext uri="{FF2B5EF4-FFF2-40B4-BE49-F238E27FC236}">
                <a16:creationId xmlns:a16="http://schemas.microsoft.com/office/drawing/2014/main" id="{48C68C45-1B8B-42E4-96FC-2B92C7DF738D}"/>
              </a:ext>
            </a:extLst>
          </p:cNvPr>
          <p:cNvPicPr preferRelativeResize="0">
            <a:picLocks/>
          </p:cNvPicPr>
          <p:nvPr/>
        </p:nvPicPr>
        <p:blipFill>
          <a:blip r:embed="rId3"/>
          <a:stretch>
            <a:fillRect/>
          </a:stretch>
        </p:blipFill>
        <p:spPr>
          <a:xfrm>
            <a:off x="1740624" y="1457008"/>
            <a:ext cx="5400000" cy="4320000"/>
          </a:xfrm>
          <a:prstGeom prst="rect">
            <a:avLst/>
          </a:prstGeom>
        </p:spPr>
      </p:pic>
      <p:cxnSp>
        <p:nvCxnSpPr>
          <p:cNvPr id="8" name="直線單箭頭接點 7">
            <a:extLst>
              <a:ext uri="{FF2B5EF4-FFF2-40B4-BE49-F238E27FC236}">
                <a16:creationId xmlns:a16="http://schemas.microsoft.com/office/drawing/2014/main" id="{5EAAEA25-AB99-4467-A688-520F8FF9513E}"/>
              </a:ext>
            </a:extLst>
          </p:cNvPr>
          <p:cNvCxnSpPr>
            <a:cxnSpLocks/>
          </p:cNvCxnSpPr>
          <p:nvPr/>
        </p:nvCxnSpPr>
        <p:spPr>
          <a:xfrm rot="120000" flipV="1">
            <a:off x="2699792" y="2708920"/>
            <a:ext cx="504056" cy="742534"/>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0" name="直線單箭頭接點 9">
            <a:extLst>
              <a:ext uri="{FF2B5EF4-FFF2-40B4-BE49-F238E27FC236}">
                <a16:creationId xmlns:a16="http://schemas.microsoft.com/office/drawing/2014/main" id="{B2EC9660-7FC3-43B9-A37D-B00B6FCE62A1}"/>
              </a:ext>
            </a:extLst>
          </p:cNvPr>
          <p:cNvCxnSpPr>
            <a:cxnSpLocks/>
          </p:cNvCxnSpPr>
          <p:nvPr/>
        </p:nvCxnSpPr>
        <p:spPr>
          <a:xfrm flipV="1">
            <a:off x="3640357" y="2117766"/>
            <a:ext cx="571425" cy="271064"/>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cxnSp>
        <p:nvCxnSpPr>
          <p:cNvPr id="11" name="直線單箭頭接點 10">
            <a:extLst>
              <a:ext uri="{FF2B5EF4-FFF2-40B4-BE49-F238E27FC236}">
                <a16:creationId xmlns:a16="http://schemas.microsoft.com/office/drawing/2014/main" id="{462C0634-D817-4B40-8133-34D4D89C61A9}"/>
              </a:ext>
            </a:extLst>
          </p:cNvPr>
          <p:cNvCxnSpPr>
            <a:cxnSpLocks/>
          </p:cNvCxnSpPr>
          <p:nvPr/>
        </p:nvCxnSpPr>
        <p:spPr>
          <a:xfrm>
            <a:off x="4636937" y="2060848"/>
            <a:ext cx="720080" cy="144016"/>
          </a:xfrm>
          <a:prstGeom prst="straightConnector1">
            <a:avLst/>
          </a:prstGeom>
          <a:ln>
            <a:solidFill>
              <a:srgbClr val="00B050"/>
            </a:solidFill>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232278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391876" cy="796908"/>
          </a:xfrm>
        </p:spPr>
        <p:txBody>
          <a:bodyPr>
            <a:noAutofit/>
          </a:bodyPr>
          <a:lstStyle/>
          <a:p>
            <a:pPr algn="l"/>
            <a:r>
              <a:rPr lang="en-US" altLang="zh-CN" sz="2400" b="1" dirty="0">
                <a:solidFill>
                  <a:srgbClr val="0070C0"/>
                </a:solidFill>
                <a:ea typeface="SimSun"/>
              </a:rPr>
              <a:t>Our survey of the corporate innovation literature</a:t>
            </a:r>
            <a:br>
              <a:rPr lang="en-US" altLang="zh-CN" sz="2400" b="1" dirty="0">
                <a:solidFill>
                  <a:srgbClr val="0070C0"/>
                </a:solidFill>
                <a:ea typeface="SimSun"/>
              </a:rPr>
            </a:br>
            <a:r>
              <a:rPr lang="en-HK" altLang="zh-TW" sz="2400" b="1" dirty="0">
                <a:solidFill>
                  <a:srgbClr val="0070C0"/>
                </a:solidFill>
                <a:latin typeface="Arial"/>
                <a:cs typeface="Arial"/>
              </a:rPr>
              <a:t>Poisson</a:t>
            </a:r>
            <a:r>
              <a:rPr lang="zh-TW" altLang="en-US" sz="2400" b="1" dirty="0">
                <a:solidFill>
                  <a:srgbClr val="0070C0"/>
                </a:solidFill>
                <a:latin typeface="Arial"/>
                <a:cs typeface="Arial"/>
              </a:rPr>
              <a:t> </a:t>
            </a:r>
            <a:r>
              <a:rPr lang="en-US" altLang="zh-TW" sz="2400" b="1" dirty="0">
                <a:solidFill>
                  <a:srgbClr val="0070C0"/>
                </a:solidFill>
                <a:latin typeface="Arial"/>
                <a:cs typeface="Arial"/>
              </a:rPr>
              <a:t>and </a:t>
            </a:r>
            <a:r>
              <a:rPr lang="en-HK" altLang="zh-TW" sz="2400" b="1" dirty="0">
                <a:solidFill>
                  <a:srgbClr val="0070C0"/>
                </a:solidFill>
                <a:latin typeface="Arial"/>
                <a:cs typeface="Arial"/>
              </a:rPr>
              <a:t>negative binominal </a:t>
            </a:r>
            <a:r>
              <a:rPr lang="en-US" altLang="zh-CN" sz="2400" b="1" dirty="0">
                <a:solidFill>
                  <a:srgbClr val="0070C0"/>
                </a:solidFill>
                <a:ea typeface="SimSun"/>
              </a:rPr>
              <a:t>approach on Patent</a:t>
            </a:r>
            <a:endParaRPr lang="en-US" sz="2400" dirty="0"/>
          </a:p>
        </p:txBody>
      </p:sp>
      <p:sp>
        <p:nvSpPr>
          <p:cNvPr id="195587" name="Rectangle 3"/>
          <p:cNvSpPr>
            <a:spLocks noGrp="1" noChangeArrowheads="1"/>
          </p:cNvSpPr>
          <p:nvPr>
            <p:ph idx="1"/>
          </p:nvPr>
        </p:nvSpPr>
        <p:spPr>
          <a:xfrm>
            <a:off x="323528" y="1065154"/>
            <a:ext cx="8820472" cy="5520106"/>
          </a:xfrm>
        </p:spPr>
        <p:txBody>
          <a:bodyPr vert="horz" lIns="91440" tIns="45720" rIns="91440" bIns="45720" rtlCol="0" anchor="t">
            <a:noAutofit/>
          </a:bodyPr>
          <a:lstStyle/>
          <a:p>
            <a:pPr marL="514350" lvl="1" indent="0">
              <a:buNone/>
            </a:pPr>
            <a:endParaRPr lang="en-HK" altLang="zh-TW" sz="1800" dirty="0"/>
          </a:p>
          <a:p>
            <a:pPr marL="457200" lvl="1" indent="0">
              <a:buNone/>
            </a:pPr>
            <a:endParaRPr lang="en-US" sz="2000" dirty="0"/>
          </a:p>
          <a:p>
            <a:pPr>
              <a:lnSpc>
                <a:spcPct val="113999"/>
              </a:lnSpc>
              <a:spcBef>
                <a:spcPts val="600"/>
              </a:spcBef>
            </a:pPr>
            <a:endParaRPr lang="en-HK" sz="2200" dirty="0"/>
          </a:p>
          <a:p>
            <a:pPr>
              <a:lnSpc>
                <a:spcPct val="113999"/>
              </a:lnSpc>
              <a:spcBef>
                <a:spcPts val="600"/>
              </a:spcBef>
            </a:pPr>
            <a:endParaRPr lang="en-HK" sz="2200" dirty="0"/>
          </a:p>
          <a:p>
            <a:pPr>
              <a:lnSpc>
                <a:spcPct val="114000"/>
              </a:lnSpc>
              <a:spcBef>
                <a:spcPts val="600"/>
              </a:spcBef>
            </a:pPr>
            <a:endParaRPr lang="en-US" sz="2000" dirty="0"/>
          </a:p>
          <a:p>
            <a:pPr>
              <a:lnSpc>
                <a:spcPct val="114000"/>
              </a:lnSpc>
              <a:spcBef>
                <a:spcPts val="600"/>
              </a:spcBef>
            </a:pPr>
            <a:endParaRPr lang="en-US" sz="2000" dirty="0"/>
          </a:p>
          <a:p>
            <a:pPr>
              <a:lnSpc>
                <a:spcPct val="114000"/>
              </a:lnSpc>
              <a:spcBef>
                <a:spcPts val="600"/>
              </a:spcBef>
            </a:pPr>
            <a:endParaRPr lang="en-US" sz="2000" dirty="0"/>
          </a:p>
        </p:txBody>
      </p:sp>
      <p:sp>
        <p:nvSpPr>
          <p:cNvPr id="6" name="Slide Number Placeholder 5"/>
          <p:cNvSpPr>
            <a:spLocks noGrp="1"/>
          </p:cNvSpPr>
          <p:nvPr>
            <p:ph type="sldNum" sz="quarter" idx="12"/>
          </p:nvPr>
        </p:nvSpPr>
        <p:spPr/>
        <p:txBody>
          <a:bodyPr/>
          <a:lstStyle/>
          <a:p>
            <a:fld id="{5DEBDDE8-D559-47BF-A5D0-F85840D61AFD}" type="slidenum">
              <a:rPr lang="en-US" altLang="en-US">
                <a:latin typeface="Garamond" pitchFamily="18" charset="0"/>
              </a:rPr>
              <a:pPr/>
              <a:t>38</a:t>
            </a:fld>
            <a:endParaRPr lang="en-US" altLang="en-US" dirty="0">
              <a:latin typeface="Garamond" pitchFamily="18" charset="0"/>
            </a:endParaRP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pic>
        <p:nvPicPr>
          <p:cNvPr id="36" name="圖片 35">
            <a:extLst>
              <a:ext uri="{FF2B5EF4-FFF2-40B4-BE49-F238E27FC236}">
                <a16:creationId xmlns:a16="http://schemas.microsoft.com/office/drawing/2014/main" id="{F813F8D3-34FE-4099-9CB5-33FC59895849}"/>
              </a:ext>
            </a:extLst>
          </p:cNvPr>
          <p:cNvPicPr preferRelativeResize="0">
            <a:picLocks/>
          </p:cNvPicPr>
          <p:nvPr/>
        </p:nvPicPr>
        <p:blipFill>
          <a:blip r:embed="rId3"/>
          <a:stretch>
            <a:fillRect/>
          </a:stretch>
        </p:blipFill>
        <p:spPr>
          <a:xfrm>
            <a:off x="1475656" y="1849946"/>
            <a:ext cx="5400000" cy="4320000"/>
          </a:xfrm>
          <a:prstGeom prst="rect">
            <a:avLst/>
          </a:prstGeom>
        </p:spPr>
      </p:pic>
      <p:cxnSp>
        <p:nvCxnSpPr>
          <p:cNvPr id="39" name="直線單箭頭接點 38">
            <a:extLst>
              <a:ext uri="{FF2B5EF4-FFF2-40B4-BE49-F238E27FC236}">
                <a16:creationId xmlns:a16="http://schemas.microsoft.com/office/drawing/2014/main" id="{EEA085B5-0EEA-41F6-B7EE-48D4065D1310}"/>
              </a:ext>
            </a:extLst>
          </p:cNvPr>
          <p:cNvCxnSpPr>
            <a:cxnSpLocks/>
          </p:cNvCxnSpPr>
          <p:nvPr/>
        </p:nvCxnSpPr>
        <p:spPr>
          <a:xfrm>
            <a:off x="2383917" y="4149080"/>
            <a:ext cx="603907" cy="7920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2" name="直線單箭頭接點 41">
            <a:extLst>
              <a:ext uri="{FF2B5EF4-FFF2-40B4-BE49-F238E27FC236}">
                <a16:creationId xmlns:a16="http://schemas.microsoft.com/office/drawing/2014/main" id="{48D4EC3B-4B51-44E0-BF26-62BDDE124427}"/>
              </a:ext>
            </a:extLst>
          </p:cNvPr>
          <p:cNvCxnSpPr>
            <a:cxnSpLocks/>
          </p:cNvCxnSpPr>
          <p:nvPr/>
        </p:nvCxnSpPr>
        <p:spPr>
          <a:xfrm flipV="1">
            <a:off x="3419872" y="4639839"/>
            <a:ext cx="711842" cy="3013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0" name="直線單箭頭接點 49">
            <a:extLst>
              <a:ext uri="{FF2B5EF4-FFF2-40B4-BE49-F238E27FC236}">
                <a16:creationId xmlns:a16="http://schemas.microsoft.com/office/drawing/2014/main" id="{5EBE22F5-334D-44C1-8A45-2D57A9199499}"/>
              </a:ext>
            </a:extLst>
          </p:cNvPr>
          <p:cNvCxnSpPr>
            <a:cxnSpLocks/>
          </p:cNvCxnSpPr>
          <p:nvPr/>
        </p:nvCxnSpPr>
        <p:spPr>
          <a:xfrm>
            <a:off x="4644008" y="4581128"/>
            <a:ext cx="720080" cy="14401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4001615932"/>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391876" cy="796908"/>
          </a:xfrm>
        </p:spPr>
        <p:txBody>
          <a:bodyPr>
            <a:noAutofit/>
          </a:bodyPr>
          <a:lstStyle/>
          <a:p>
            <a:pPr algn="l"/>
            <a:r>
              <a:rPr lang="en-US" altLang="zh-CN" sz="2400" b="1" dirty="0">
                <a:solidFill>
                  <a:srgbClr val="0070C0"/>
                </a:solidFill>
                <a:ea typeface="SimSun"/>
              </a:rPr>
              <a:t>Our survey of the corporate innovation literature</a:t>
            </a:r>
            <a:br>
              <a:rPr lang="en-US" altLang="zh-CN" sz="2400" b="1" dirty="0">
                <a:solidFill>
                  <a:srgbClr val="0070C0"/>
                </a:solidFill>
                <a:ea typeface="SimSun"/>
              </a:rPr>
            </a:br>
            <a:r>
              <a:rPr lang="en-HK" altLang="zh-TW" sz="2400" b="1" dirty="0">
                <a:solidFill>
                  <a:srgbClr val="0070C0"/>
                </a:solidFill>
                <a:latin typeface="Arial"/>
                <a:cs typeface="Arial"/>
              </a:rPr>
              <a:t>Poisson</a:t>
            </a:r>
            <a:r>
              <a:rPr lang="zh-TW" altLang="en-US" sz="2400" b="1" dirty="0">
                <a:solidFill>
                  <a:srgbClr val="0070C0"/>
                </a:solidFill>
                <a:latin typeface="Arial"/>
                <a:cs typeface="Arial"/>
              </a:rPr>
              <a:t> </a:t>
            </a:r>
            <a:r>
              <a:rPr lang="en-US" altLang="zh-TW" sz="2400" b="1" dirty="0">
                <a:solidFill>
                  <a:srgbClr val="0070C0"/>
                </a:solidFill>
                <a:latin typeface="Arial"/>
                <a:cs typeface="Arial"/>
              </a:rPr>
              <a:t>and </a:t>
            </a:r>
            <a:r>
              <a:rPr lang="en-HK" altLang="zh-TW" sz="2400" b="1" dirty="0">
                <a:solidFill>
                  <a:srgbClr val="0070C0"/>
                </a:solidFill>
                <a:latin typeface="Arial"/>
                <a:cs typeface="Arial"/>
              </a:rPr>
              <a:t>negative binominal </a:t>
            </a:r>
            <a:r>
              <a:rPr lang="en-US" altLang="zh-CN" sz="2400" b="1" dirty="0">
                <a:solidFill>
                  <a:srgbClr val="0070C0"/>
                </a:solidFill>
                <a:ea typeface="SimSun"/>
              </a:rPr>
              <a:t>approach on Citation</a:t>
            </a:r>
            <a:endParaRPr lang="en-US" sz="2400" dirty="0"/>
          </a:p>
        </p:txBody>
      </p:sp>
      <p:sp>
        <p:nvSpPr>
          <p:cNvPr id="195587" name="Rectangle 3"/>
          <p:cNvSpPr>
            <a:spLocks noGrp="1" noChangeArrowheads="1"/>
          </p:cNvSpPr>
          <p:nvPr>
            <p:ph idx="1"/>
          </p:nvPr>
        </p:nvSpPr>
        <p:spPr>
          <a:xfrm>
            <a:off x="323528" y="1065154"/>
            <a:ext cx="8820472" cy="5520106"/>
          </a:xfrm>
        </p:spPr>
        <p:txBody>
          <a:bodyPr vert="horz" lIns="91440" tIns="45720" rIns="91440" bIns="45720" rtlCol="0" anchor="t">
            <a:noAutofit/>
          </a:bodyPr>
          <a:lstStyle/>
          <a:p>
            <a:pPr marL="514350" lvl="1" indent="0">
              <a:buNone/>
            </a:pPr>
            <a:endParaRPr lang="en-HK" altLang="zh-TW" sz="1800" dirty="0"/>
          </a:p>
          <a:p>
            <a:pPr marL="457200" lvl="1" indent="0">
              <a:buNone/>
            </a:pPr>
            <a:endParaRPr lang="en-US" sz="2000" dirty="0"/>
          </a:p>
          <a:p>
            <a:pPr>
              <a:lnSpc>
                <a:spcPct val="113999"/>
              </a:lnSpc>
              <a:spcBef>
                <a:spcPts val="600"/>
              </a:spcBef>
            </a:pPr>
            <a:endParaRPr lang="en-HK" sz="2200" dirty="0"/>
          </a:p>
          <a:p>
            <a:pPr>
              <a:lnSpc>
                <a:spcPct val="113999"/>
              </a:lnSpc>
              <a:spcBef>
                <a:spcPts val="600"/>
              </a:spcBef>
            </a:pPr>
            <a:endParaRPr lang="en-HK" sz="2200" dirty="0"/>
          </a:p>
          <a:p>
            <a:pPr>
              <a:lnSpc>
                <a:spcPct val="114000"/>
              </a:lnSpc>
              <a:spcBef>
                <a:spcPts val="600"/>
              </a:spcBef>
            </a:pPr>
            <a:endParaRPr lang="en-US" sz="2000" dirty="0"/>
          </a:p>
          <a:p>
            <a:pPr>
              <a:lnSpc>
                <a:spcPct val="114000"/>
              </a:lnSpc>
              <a:spcBef>
                <a:spcPts val="600"/>
              </a:spcBef>
            </a:pPr>
            <a:endParaRPr lang="en-US" sz="2000" dirty="0"/>
          </a:p>
          <a:p>
            <a:pPr>
              <a:lnSpc>
                <a:spcPct val="114000"/>
              </a:lnSpc>
              <a:spcBef>
                <a:spcPts val="600"/>
              </a:spcBef>
            </a:pPr>
            <a:endParaRPr lang="en-US" sz="2000" dirty="0"/>
          </a:p>
        </p:txBody>
      </p:sp>
      <p:sp>
        <p:nvSpPr>
          <p:cNvPr id="6" name="Slide Number Placeholder 5"/>
          <p:cNvSpPr>
            <a:spLocks noGrp="1"/>
          </p:cNvSpPr>
          <p:nvPr>
            <p:ph type="sldNum" sz="quarter" idx="12"/>
          </p:nvPr>
        </p:nvSpPr>
        <p:spPr/>
        <p:txBody>
          <a:bodyPr/>
          <a:lstStyle/>
          <a:p>
            <a:fld id="{5DEBDDE8-D559-47BF-A5D0-F85840D61AFD}" type="slidenum">
              <a:rPr lang="en-US" altLang="en-US">
                <a:latin typeface="Garamond" pitchFamily="18" charset="0"/>
              </a:rPr>
              <a:pPr/>
              <a:t>39</a:t>
            </a:fld>
            <a:endParaRPr lang="en-US" altLang="en-US" dirty="0">
              <a:latin typeface="Garamond" pitchFamily="18" charset="0"/>
            </a:endParaRP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pic>
        <p:nvPicPr>
          <p:cNvPr id="2" name="圖片 1">
            <a:extLst>
              <a:ext uri="{FF2B5EF4-FFF2-40B4-BE49-F238E27FC236}">
                <a16:creationId xmlns:a16="http://schemas.microsoft.com/office/drawing/2014/main" id="{037DC222-6552-40FA-BF8C-FB0AEA1413DD}"/>
              </a:ext>
            </a:extLst>
          </p:cNvPr>
          <p:cNvPicPr preferRelativeResize="0">
            <a:picLocks/>
          </p:cNvPicPr>
          <p:nvPr/>
        </p:nvPicPr>
        <p:blipFill>
          <a:blip r:embed="rId3"/>
          <a:stretch>
            <a:fillRect/>
          </a:stretch>
        </p:blipFill>
        <p:spPr>
          <a:xfrm>
            <a:off x="1547664" y="1545790"/>
            <a:ext cx="5400000" cy="4320000"/>
          </a:xfrm>
          <a:prstGeom prst="rect">
            <a:avLst/>
          </a:prstGeom>
        </p:spPr>
      </p:pic>
      <p:cxnSp>
        <p:nvCxnSpPr>
          <p:cNvPr id="11" name="直線單箭頭接點 10">
            <a:extLst>
              <a:ext uri="{FF2B5EF4-FFF2-40B4-BE49-F238E27FC236}">
                <a16:creationId xmlns:a16="http://schemas.microsoft.com/office/drawing/2014/main" id="{9610AD42-1CC7-49E5-B2C4-EF648CDEC4A6}"/>
              </a:ext>
            </a:extLst>
          </p:cNvPr>
          <p:cNvCxnSpPr>
            <a:cxnSpLocks/>
          </p:cNvCxnSpPr>
          <p:nvPr/>
        </p:nvCxnSpPr>
        <p:spPr>
          <a:xfrm>
            <a:off x="2196336" y="3844985"/>
            <a:ext cx="603907" cy="79208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2" name="直線單箭頭接點 11">
            <a:extLst>
              <a:ext uri="{FF2B5EF4-FFF2-40B4-BE49-F238E27FC236}">
                <a16:creationId xmlns:a16="http://schemas.microsoft.com/office/drawing/2014/main" id="{714858E4-82AE-47D8-8261-2C88D8A862B7}"/>
              </a:ext>
            </a:extLst>
          </p:cNvPr>
          <p:cNvCxnSpPr>
            <a:cxnSpLocks/>
          </p:cNvCxnSpPr>
          <p:nvPr/>
        </p:nvCxnSpPr>
        <p:spPr>
          <a:xfrm flipV="1">
            <a:off x="3275856" y="4355522"/>
            <a:ext cx="711842" cy="30132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13" name="直線單箭頭接點 12">
            <a:extLst>
              <a:ext uri="{FF2B5EF4-FFF2-40B4-BE49-F238E27FC236}">
                <a16:creationId xmlns:a16="http://schemas.microsoft.com/office/drawing/2014/main" id="{33DAE1C8-464C-4589-895B-4F96F1DBEDF1}"/>
              </a:ext>
            </a:extLst>
          </p:cNvPr>
          <p:cNvCxnSpPr>
            <a:cxnSpLocks/>
          </p:cNvCxnSpPr>
          <p:nvPr/>
        </p:nvCxnSpPr>
        <p:spPr>
          <a:xfrm>
            <a:off x="4464730" y="4293096"/>
            <a:ext cx="704595" cy="153598"/>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0763120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C2A4639-56E8-4C87-B498-F6B174F1A14D}"/>
              </a:ext>
            </a:extLst>
          </p:cNvPr>
          <p:cNvSpPr>
            <a:spLocks noGrp="1"/>
          </p:cNvSpPr>
          <p:nvPr>
            <p:ph type="title"/>
          </p:nvPr>
        </p:nvSpPr>
        <p:spPr/>
        <p:txBody>
          <a:bodyPr>
            <a:normAutofit/>
          </a:bodyPr>
          <a:lstStyle/>
          <a:p>
            <a:pPr algn="l"/>
            <a:r>
              <a:rPr lang="en-US" altLang="zh-CN" sz="2400" b="1" dirty="0">
                <a:solidFill>
                  <a:srgbClr val="0070C0"/>
                </a:solidFill>
                <a:ea typeface="SimSun"/>
              </a:rPr>
              <a:t>Our explanations</a:t>
            </a:r>
            <a:endParaRPr lang="zh-TW" altLang="en-US" sz="2400" dirty="0">
              <a:solidFill>
                <a:srgbClr val="0070C0"/>
              </a:solidFill>
            </a:endParaRPr>
          </a:p>
        </p:txBody>
      </p:sp>
      <p:sp>
        <p:nvSpPr>
          <p:cNvPr id="3" name="內容版面配置區 2">
            <a:extLst>
              <a:ext uri="{FF2B5EF4-FFF2-40B4-BE49-F238E27FC236}">
                <a16:creationId xmlns:a16="http://schemas.microsoft.com/office/drawing/2014/main" id="{12AEEF6F-4F10-4CF2-AADA-C241FA9BBC32}"/>
              </a:ext>
            </a:extLst>
          </p:cNvPr>
          <p:cNvSpPr>
            <a:spLocks noGrp="1"/>
          </p:cNvSpPr>
          <p:nvPr>
            <p:ph idx="1"/>
          </p:nvPr>
        </p:nvSpPr>
        <p:spPr>
          <a:xfrm>
            <a:off x="457200" y="1268760"/>
            <a:ext cx="8229600" cy="5314602"/>
          </a:xfrm>
        </p:spPr>
        <p:txBody>
          <a:bodyPr>
            <a:normAutofit/>
          </a:bodyPr>
          <a:lstStyle/>
          <a:p>
            <a:pPr>
              <a:lnSpc>
                <a:spcPct val="114000"/>
              </a:lnSpc>
              <a:spcBef>
                <a:spcPts val="600"/>
              </a:spcBef>
            </a:pPr>
            <a:r>
              <a:rPr lang="en-US" altLang="zh-TW" sz="1800" dirty="0"/>
              <a:t>OLS allows us to understand R&amp;D’s explanatory power for total variations of patents (= </a:t>
            </a:r>
            <a:r>
              <a:rPr lang="en-US" altLang="zh-TW" sz="1800" u="sng" dirty="0"/>
              <a:t>cross-sectional/between-firm</a:t>
            </a:r>
            <a:r>
              <a:rPr lang="en-US" altLang="zh-TW" sz="1800" dirty="0"/>
              <a:t> variations + </a:t>
            </a:r>
            <a:r>
              <a:rPr lang="en-US" altLang="zh-TW" sz="1800" u="sng" dirty="0"/>
              <a:t>time-series/within-firm </a:t>
            </a:r>
            <a:r>
              <a:rPr lang="en-US" altLang="zh-TW" sz="1800" dirty="0"/>
              <a:t>variations)</a:t>
            </a:r>
          </a:p>
          <a:p>
            <a:pPr>
              <a:lnSpc>
                <a:spcPct val="114000"/>
              </a:lnSpc>
              <a:spcBef>
                <a:spcPts val="600"/>
              </a:spcBef>
            </a:pPr>
            <a:r>
              <a:rPr lang="en-US" altLang="zh-TW" sz="1800" dirty="0"/>
              <a:t>FE models absorb all cross-sectional/between-firm variations in patents </a:t>
            </a:r>
          </a:p>
          <a:p>
            <a:pPr lvl="1">
              <a:lnSpc>
                <a:spcPct val="114000"/>
              </a:lnSpc>
              <a:spcBef>
                <a:spcPts val="600"/>
              </a:spcBef>
            </a:pPr>
            <a:r>
              <a:rPr lang="en-US" altLang="zh-TW" sz="1800" dirty="0"/>
              <a:t>An analogy: a high (low) tech firm’s R&amp;D and patents are persistently high (low). Thus, cross-sectional variation could be more important than time-series variation (Hausman et al., 1984; Hall et al., 2005).</a:t>
            </a:r>
          </a:p>
          <a:p>
            <a:pPr lvl="1">
              <a:lnSpc>
                <a:spcPct val="114000"/>
              </a:lnSpc>
              <a:spcBef>
                <a:spcPts val="600"/>
              </a:spcBef>
            </a:pPr>
            <a:r>
              <a:rPr lang="en-US" altLang="zh-TW" sz="1800" dirty="0"/>
              <a:t>However, FE models eliminate all cross-sectional variations in firms’ patents – so R&amp;D role is missing</a:t>
            </a:r>
          </a:p>
          <a:p>
            <a:pPr lvl="1">
              <a:lnSpc>
                <a:spcPct val="114000"/>
              </a:lnSpc>
              <a:spcBef>
                <a:spcPts val="600"/>
              </a:spcBef>
            </a:pPr>
            <a:r>
              <a:rPr lang="en-US" altLang="zh-TW" sz="1800" dirty="0"/>
              <a:t>So, the estimation results of FE models only tell us R&amp;D’s explanatory power for a firm’s time-series variations in patents </a:t>
            </a:r>
          </a:p>
          <a:p>
            <a:endParaRPr lang="zh-TW" altLang="en-US" dirty="0"/>
          </a:p>
        </p:txBody>
      </p:sp>
      <p:sp>
        <p:nvSpPr>
          <p:cNvPr id="5" name="投影片編號版面配置區 4">
            <a:extLst>
              <a:ext uri="{FF2B5EF4-FFF2-40B4-BE49-F238E27FC236}">
                <a16:creationId xmlns:a16="http://schemas.microsoft.com/office/drawing/2014/main" id="{E6A4AAE6-6485-4EEF-8363-65021413A2BD}"/>
              </a:ext>
            </a:extLst>
          </p:cNvPr>
          <p:cNvSpPr>
            <a:spLocks noGrp="1"/>
          </p:cNvSpPr>
          <p:nvPr>
            <p:ph type="sldNum" sz="quarter" idx="12"/>
          </p:nvPr>
        </p:nvSpPr>
        <p:spPr/>
        <p:txBody>
          <a:bodyPr/>
          <a:lstStyle/>
          <a:p>
            <a:fld id="{095CF929-224F-496E-ADFD-B3377AEBFE82}" type="slidenum">
              <a:rPr lang="en-CA" smtClean="0"/>
              <a:pPr/>
              <a:t>4</a:t>
            </a:fld>
            <a:endParaRPr lang="en-CA" dirty="0"/>
          </a:p>
        </p:txBody>
      </p:sp>
    </p:spTree>
    <p:extLst>
      <p:ext uri="{BB962C8B-B14F-4D97-AF65-F5344CB8AC3E}">
        <p14:creationId xmlns:p14="http://schemas.microsoft.com/office/powerpoint/2010/main" val="14539958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63D0-56CC-4E6F-85D5-C23367A70A28}"/>
              </a:ext>
            </a:extLst>
          </p:cNvPr>
          <p:cNvSpPr>
            <a:spLocks noGrp="1"/>
          </p:cNvSpPr>
          <p:nvPr>
            <p:ph type="title"/>
          </p:nvPr>
        </p:nvSpPr>
        <p:spPr/>
        <p:txBody>
          <a:bodyPr/>
          <a:lstStyle/>
          <a:p>
            <a:pPr algn="l"/>
            <a:r>
              <a:rPr lang="en-US" b="1" dirty="0">
                <a:solidFill>
                  <a:srgbClr val="0070C0"/>
                </a:solidFill>
              </a:rPr>
              <a:t>Simulation Study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4396F7C-F971-4CED-81C8-3A4A65B98E72}"/>
                  </a:ext>
                </a:extLst>
              </p:cNvPr>
              <p:cNvSpPr>
                <a:spLocks noGrp="1"/>
              </p:cNvSpPr>
              <p:nvPr>
                <p:ph idx="1"/>
              </p:nvPr>
            </p:nvSpPr>
            <p:spPr>
              <a:xfrm>
                <a:off x="683568" y="1223067"/>
                <a:ext cx="8229600" cy="4639246"/>
              </a:xfrm>
            </p:spPr>
            <p:txBody>
              <a:bodyPr>
                <a:noAutofit/>
              </a:bodyPr>
              <a:lstStyle/>
              <a:p>
                <a:r>
                  <a:rPr lang="en-US" sz="1800" dirty="0"/>
                  <a:t>Innovation outcome (patent</a:t>
                </a:r>
                <a:r>
                  <a:rPr lang="en-US" altLang="zh-TW" sz="1800" dirty="0"/>
                  <a:t>, citations) </a:t>
                </a:r>
                <a:r>
                  <a:rPr lang="en-US" sz="1800" dirty="0"/>
                  <a:t>equation:</a:t>
                </a:r>
              </a:p>
              <a:p>
                <a:pPr lvl="1"/>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oMath>
                </a14:m>
                <a:r>
                  <a:rPr lang="en-US" sz="1800" dirty="0"/>
                  <a:t> negative binominal distribution with conditional mean</a:t>
                </a:r>
              </a:p>
              <a:p>
                <a:endParaRPr lang="en-US" sz="1800" dirty="0"/>
              </a:p>
              <a:p>
                <a:pPr marL="0" indent="0">
                  <a:buNone/>
                </a:pPr>
                <a14:m>
                  <m:oMathPara xmlns:m="http://schemas.openxmlformats.org/officeDocument/2006/math">
                    <m:oMathParaPr>
                      <m:jc m:val="centerGroup"/>
                    </m:oMathParaPr>
                    <m:oMath xmlns:m="http://schemas.openxmlformats.org/officeDocument/2006/math">
                      <m:r>
                        <a:rPr lang="en-US" sz="1800" b="0" i="1" smtClean="0">
                          <a:latin typeface="Cambria Math" panose="02040503050406030204" pitchFamily="18" charset="0"/>
                        </a:rPr>
                        <m:t>𝐸</m:t>
                      </m:r>
                      <m:d>
                        <m:dPr>
                          <m:ctrlPr>
                            <a:rPr lang="en-US" sz="1800" b="0" i="1" smtClean="0">
                              <a:latin typeface="Cambria Math" panose="02040503050406030204" pitchFamily="18" charset="0"/>
                            </a:rPr>
                          </m:ctrlPr>
                        </m:dPr>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𝑦</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e>
                        <m:e>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e>
                      </m:d>
                      <m:r>
                        <a:rPr lang="en-US" sz="1800" b="0" i="1" smtClean="0">
                          <a:latin typeface="Cambria Math" panose="02040503050406030204" pitchFamily="18" charset="0"/>
                        </a:rPr>
                        <m:t>=</m:t>
                      </m:r>
                      <m:func>
                        <m:funcPr>
                          <m:ctrlPr>
                            <a:rPr lang="en-US" sz="1800" b="0" i="1" smtClean="0">
                              <a:latin typeface="Cambria Math" panose="02040503050406030204" pitchFamily="18" charset="0"/>
                            </a:rPr>
                          </m:ctrlPr>
                        </m:funcPr>
                        <m:fName>
                          <m:r>
                            <m:rPr>
                              <m:sty m:val="p"/>
                            </m:rPr>
                            <a:rPr lang="en-US" sz="1800" b="0" i="0" smtClean="0">
                              <a:latin typeface="Cambria Math" panose="02040503050406030204" pitchFamily="18" charset="0"/>
                            </a:rPr>
                            <m:t>exp</m:t>
                          </m:r>
                        </m:fName>
                        <m:e>
                          <m:d>
                            <m:dPr>
                              <m:ctrlPr>
                                <a:rPr lang="en-US" sz="1800" b="0" i="1" smtClean="0">
                                  <a:latin typeface="Cambria Math" panose="02040503050406030204" pitchFamily="18" charset="0"/>
                                </a:rPr>
                              </m:ctrlPr>
                            </m:dPr>
                            <m:e>
                              <m:r>
                                <a:rPr lang="en-US" sz="1800" b="0" i="1" smtClean="0">
                                  <a:solidFill>
                                    <a:srgbClr val="0070C0"/>
                                  </a:solidFill>
                                  <a:latin typeface="Cambria Math" panose="02040503050406030204" pitchFamily="18" charset="0"/>
                                </a:rPr>
                                <m:t>𝛽</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r>
                                <a:rPr lang="en-US" sz="1800" b="0"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e>
                          </m:d>
                        </m:e>
                      </m:func>
                    </m:oMath>
                  </m:oMathPara>
                </a14:m>
                <a:endParaRPr lang="en-US" sz="1800" b="0" dirty="0"/>
              </a:p>
              <a:p>
                <a:pPr marL="0" indent="0">
                  <a:buNone/>
                </a:pPr>
                <a:endParaRPr lang="en-US" sz="1800" b="0" dirty="0"/>
              </a:p>
              <a:p>
                <a:pPr lvl="1"/>
                <a:r>
                  <a:rPr lang="en-US" sz="1800" dirty="0"/>
                  <a:t>and a over-dispersion parameter </a:t>
                </a:r>
                <a14:m>
                  <m:oMath xmlns:m="http://schemas.openxmlformats.org/officeDocument/2006/math">
                    <m:r>
                      <m:rPr>
                        <m:lit/>
                      </m:rPr>
                      <a:rPr lang="en-US" sz="1800" b="0" i="0" smtClean="0">
                        <a:latin typeface="Cambria Math" panose="02040503050406030204" pitchFamily="18" charset="0"/>
                      </a:rPr>
                      <m:t> </m:t>
                    </m:r>
                    <m:r>
                      <m:rPr>
                        <m:sty m:val="p"/>
                      </m:rPr>
                      <a:rPr lang="en-US" sz="1800" b="0" i="1" smtClean="0">
                        <a:latin typeface="Cambria Math" panose="02040503050406030204" pitchFamily="18" charset="0"/>
                      </a:rPr>
                      <m:t>α</m:t>
                    </m:r>
                  </m:oMath>
                </a14:m>
                <a:r>
                  <a:rPr lang="en-US" sz="1800" b="0" i="1" dirty="0"/>
                  <a:t>, </a:t>
                </a:r>
                <a:r>
                  <a:rPr lang="en-US" sz="1800" dirty="0"/>
                  <a:t> larger value corresponds to a greater dispersion.</a:t>
                </a:r>
              </a:p>
              <a:p>
                <a:r>
                  <a:rPr lang="en-US" sz="1800" dirty="0"/>
                  <a:t>R&amp;D equation:</a:t>
                </a:r>
              </a:p>
              <a:p>
                <a:pPr marL="0" indent="0">
                  <a:buNone/>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𝑧</m:t>
                          </m:r>
                        </m:e>
                        <m:sub>
                          <m:r>
                            <a:rPr lang="en-US" sz="1800" b="0" i="1" smtClean="0">
                              <a:latin typeface="Cambria Math" panose="02040503050406030204" pitchFamily="18" charset="0"/>
                            </a:rPr>
                            <m:t>𝑖</m:t>
                          </m:r>
                          <m:r>
                            <a:rPr lang="en-US" sz="1800" b="0" i="1" smtClean="0">
                              <a:latin typeface="Cambria Math" panose="02040503050406030204" pitchFamily="18" charset="0"/>
                            </a:rPr>
                            <m:t>, </m:t>
                          </m:r>
                          <m:r>
                            <a:rPr lang="en-US" sz="1800" b="0" i="1" smtClean="0">
                              <a:latin typeface="Cambria Math" panose="02040503050406030204" pitchFamily="18" charset="0"/>
                            </a:rPr>
                            <m:t>𝑡</m:t>
                          </m:r>
                          <m:r>
                            <a:rPr lang="en-US" sz="1800" b="0" i="1" smtClean="0">
                              <a:latin typeface="Cambria Math" panose="02040503050406030204" pitchFamily="18" charset="0"/>
                            </a:rPr>
                            <m:t> </m:t>
                          </m:r>
                        </m:sub>
                      </m:sSub>
                      <m:r>
                        <a:rPr lang="en-US" sz="1800" b="0" i="1" smtClean="0">
                          <a:latin typeface="Cambria Math" panose="02040503050406030204" pitchFamily="18" charset="0"/>
                        </a:rPr>
                        <m:t>=0.5 </m:t>
                      </m:r>
                      <m:sSub>
                        <m:sSubPr>
                          <m:ctrlPr>
                            <a:rPr lang="en-US" sz="1800" i="1" smtClean="0">
                              <a:solidFill>
                                <a:srgbClr val="0070C0"/>
                              </a:solidFill>
                              <a:latin typeface="Cambria Math" panose="02040503050406030204" pitchFamily="18" charset="0"/>
                            </a:rPr>
                          </m:ctrlPr>
                        </m:sSubPr>
                        <m:e>
                          <m:r>
                            <a:rPr lang="en-US" sz="1800" b="0" i="1" smtClean="0">
                              <a:solidFill>
                                <a:srgbClr val="0070C0"/>
                              </a:solidFill>
                              <a:latin typeface="Cambria Math" panose="02040503050406030204" pitchFamily="18" charset="0"/>
                            </a:rPr>
                            <m:t>𝜂</m:t>
                          </m:r>
                        </m:e>
                        <m:sub>
                          <m:r>
                            <a:rPr lang="en-US" sz="1800" b="0" i="1" smtClean="0">
                              <a:solidFill>
                                <a:srgbClr val="0070C0"/>
                              </a:solidFill>
                              <a:latin typeface="Cambria Math" panose="02040503050406030204" pitchFamily="18" charset="0"/>
                            </a:rPr>
                            <m:t>𝑖</m:t>
                          </m:r>
                        </m:sub>
                      </m:sSub>
                      <m:r>
                        <a:rPr lang="en-US" sz="1800" b="0" i="1" smtClean="0">
                          <a:latin typeface="Cambria Math" panose="02040503050406030204" pitchFamily="18" charset="0"/>
                        </a:rPr>
                        <m:t>+0.5 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oMath>
                  </m:oMathPara>
                </a14:m>
                <a:endParaRPr lang="en-US" sz="1800" dirty="0"/>
              </a:p>
              <a:p>
                <a:pPr lvl="1">
                  <a:buFontTx/>
                  <a:buChar cha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𝜂</m:t>
                        </m:r>
                      </m:e>
                      <m:sub>
                        <m:r>
                          <a:rPr lang="en-US" sz="1800" b="0" i="1" smtClean="0">
                            <a:latin typeface="Cambria Math" panose="02040503050406030204" pitchFamily="18" charset="0"/>
                          </a:rPr>
                          <m:t>𝑖</m:t>
                        </m:r>
                      </m:sub>
                    </m:sSub>
                  </m:oMath>
                </a14:m>
                <a:r>
                  <a:rPr lang="en-US" sz="1800" dirty="0"/>
                  <a:t>   : </a:t>
                </a:r>
                <a:r>
                  <a:rPr lang="en-US" sz="1800" dirty="0">
                    <a:latin typeface="Cambria Math" panose="02040503050406030204" pitchFamily="18" charset="0"/>
                    <a:ea typeface="Cambria Math" panose="02040503050406030204" pitchFamily="18" charset="0"/>
                  </a:rPr>
                  <a:t>time-invariant firm-fixed effect drawn from </a:t>
                </a:r>
                <a14:m>
                  <m:oMath xmlns:m="http://schemas.openxmlformats.org/officeDocument/2006/math">
                    <m:r>
                      <a:rPr lang="en-US" sz="1800" b="0" i="1" smtClean="0">
                        <a:latin typeface="Cambria Math" panose="02040503050406030204" pitchFamily="18" charset="0"/>
                        <a:ea typeface="Cambria Math" panose="02040503050406030204" pitchFamily="18" charset="0"/>
                      </a:rPr>
                      <m:t>𝑁</m:t>
                    </m:r>
                    <m:d>
                      <m:dPr>
                        <m:ctrlPr>
                          <a:rPr lang="en-US" sz="1800" b="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𝜎</m:t>
                            </m:r>
                          </m:e>
                          <m:sub>
                            <m:r>
                              <a:rPr lang="en-US" sz="1800" b="0" i="1" smtClean="0">
                                <a:latin typeface="Cambria Math" panose="02040503050406030204" pitchFamily="18" charset="0"/>
                                <a:ea typeface="Cambria Math" panose="02040503050406030204" pitchFamily="18" charset="0"/>
                              </a:rPr>
                              <m:t>𝜂</m:t>
                            </m:r>
                          </m:sub>
                        </m:sSub>
                      </m:e>
                    </m:d>
                  </m:oMath>
                </a14:m>
                <a:endParaRPr lang="en-US" sz="1800" b="0" dirty="0">
                  <a:latin typeface="Cambria Math" panose="02040503050406030204" pitchFamily="18" charset="0"/>
                  <a:ea typeface="Cambria Math" panose="02040503050406030204" pitchFamily="18" charset="0"/>
                </a:endParaRPr>
              </a:p>
              <a:p>
                <a:pPr lvl="1">
                  <a:buFontTx/>
                  <a:buChar char="-"/>
                </a:pPr>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𝑣</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r>
                      <a:rPr lang="en-US" sz="1800" b="0" i="0" smtClean="0">
                        <a:latin typeface="Cambria Math" panose="02040503050406030204" pitchFamily="18" charset="0"/>
                      </a:rPr>
                      <m:t> : </m:t>
                    </m:r>
                    <m:r>
                      <m:rPr>
                        <m:sty m:val="p"/>
                      </m:rPr>
                      <a:rPr lang="en-US" sz="1800" i="0">
                        <a:latin typeface="Cambria Math" panose="02040503050406030204" pitchFamily="18" charset="0"/>
                      </a:rPr>
                      <m:t>firm</m:t>
                    </m:r>
                    <m:r>
                      <a:rPr lang="en-US" sz="1800" b="0" i="0" smtClean="0">
                        <a:latin typeface="Cambria Math" panose="02040503050406030204" pitchFamily="18" charset="0"/>
                      </a:rPr>
                      <m:t> </m:t>
                    </m:r>
                    <m:r>
                      <m:rPr>
                        <m:sty m:val="p"/>
                      </m:rPr>
                      <a:rPr lang="en-US" sz="1800" i="0">
                        <a:latin typeface="Cambria Math" panose="02040503050406030204" pitchFamily="18" charset="0"/>
                      </a:rPr>
                      <m:t>and</m:t>
                    </m:r>
                    <m:r>
                      <a:rPr lang="en-US" sz="1800" b="0" i="0" smtClean="0">
                        <a:latin typeface="Cambria Math" panose="02040503050406030204" pitchFamily="18" charset="0"/>
                      </a:rPr>
                      <m:t> </m:t>
                    </m:r>
                    <m:r>
                      <m:rPr>
                        <m:sty m:val="p"/>
                      </m:rPr>
                      <a:rPr lang="en-US" sz="1800" b="0" i="0" smtClean="0">
                        <a:latin typeface="Cambria Math" panose="02040503050406030204" pitchFamily="18" charset="0"/>
                      </a:rPr>
                      <m:t>time</m:t>
                    </m:r>
                    <m:r>
                      <a:rPr lang="en-US" sz="1800" i="0">
                        <a:latin typeface="Cambria Math" panose="02040503050406030204" pitchFamily="18" charset="0"/>
                      </a:rPr>
                      <m:t> </m:t>
                    </m:r>
                    <m:r>
                      <m:rPr>
                        <m:sty m:val="p"/>
                      </m:rPr>
                      <a:rPr lang="en-US" sz="1800" i="0">
                        <a:latin typeface="Cambria Math" panose="02040503050406030204" pitchFamily="18" charset="0"/>
                      </a:rPr>
                      <m:t>varying</m:t>
                    </m:r>
                    <m:r>
                      <a:rPr lang="en-US" sz="1800" i="0">
                        <a:latin typeface="Cambria Math" panose="02040503050406030204" pitchFamily="18" charset="0"/>
                      </a:rPr>
                      <m:t> </m:t>
                    </m:r>
                    <m:r>
                      <m:rPr>
                        <m:sty m:val="p"/>
                      </m:rPr>
                      <a:rPr lang="en-US" sz="1800" i="0">
                        <a:latin typeface="Cambria Math" panose="02040503050406030204" pitchFamily="18" charset="0"/>
                        <a:ea typeface="Cambria Math" panose="02040503050406030204" pitchFamily="18" charset="0"/>
                      </a:rPr>
                      <m:t>component</m:t>
                    </m:r>
                  </m:oMath>
                </a14:m>
                <a:r>
                  <a:rPr lang="en-US" sz="1800" dirty="0">
                    <a:ea typeface="Cambria Math" panose="02040503050406030204" pitchFamily="18" charset="0"/>
                  </a:rPr>
                  <a:t> drawn from</a:t>
                </a:r>
                <a:r>
                  <a:rPr lang="en-US" sz="1800" dirty="0">
                    <a:latin typeface="Cambria Math" panose="02040503050406030204" pitchFamily="18" charset="0"/>
                    <a:ea typeface="Cambria Math" panose="02040503050406030204" pitchFamily="18" charset="0"/>
                  </a:rPr>
                  <a:t> </a:t>
                </a:r>
                <a14:m>
                  <m:oMath xmlns:m="http://schemas.openxmlformats.org/officeDocument/2006/math">
                    <m:r>
                      <a:rPr lang="en-US" sz="1800" i="1">
                        <a:latin typeface="Cambria Math" panose="02040503050406030204" pitchFamily="18" charset="0"/>
                      </a:rPr>
                      <m:t>𝑁</m:t>
                    </m:r>
                    <m:d>
                      <m:dPr>
                        <m:ctrlPr>
                          <a:rPr lang="en-US" sz="1800" i="1">
                            <a:latin typeface="Cambria Math" panose="02040503050406030204" pitchFamily="18" charset="0"/>
                          </a:rPr>
                        </m:ctrlPr>
                      </m:dPr>
                      <m:e>
                        <m:r>
                          <a:rPr lang="en-US" sz="1800" i="1">
                            <a:latin typeface="Cambria Math" panose="02040503050406030204" pitchFamily="18" charset="0"/>
                          </a:rPr>
                          <m:t>0, </m:t>
                        </m:r>
                        <m:sSub>
                          <m:sSubPr>
                            <m:ctrlPr>
                              <a:rPr lang="en-US" sz="1800" i="1">
                                <a:latin typeface="Cambria Math" panose="02040503050406030204" pitchFamily="18" charset="0"/>
                              </a:rPr>
                            </m:ctrlPr>
                          </m:sSubPr>
                          <m:e>
                            <m:r>
                              <a:rPr lang="en-US" sz="1800" i="1">
                                <a:latin typeface="Cambria Math" panose="02040503050406030204" pitchFamily="18" charset="0"/>
                              </a:rPr>
                              <m:t>𝜎</m:t>
                            </m:r>
                          </m:e>
                          <m:sub>
                            <m:r>
                              <a:rPr lang="en-US" sz="1800" b="0" i="1" smtClean="0">
                                <a:latin typeface="Cambria Math" panose="02040503050406030204" pitchFamily="18" charset="0"/>
                              </a:rPr>
                              <m:t>𝜈</m:t>
                            </m:r>
                          </m:sub>
                        </m:sSub>
                      </m:e>
                    </m:d>
                  </m:oMath>
                </a14:m>
                <a:endParaRPr lang="en-US" sz="1800" dirty="0"/>
              </a:p>
              <a:p>
                <a:pPr lvl="2">
                  <a:buFontTx/>
                  <a:buChar char="-"/>
                </a:pPr>
                <a14:m>
                  <m:oMath xmlns:m="http://schemas.openxmlformats.org/officeDocument/2006/math">
                    <m:r>
                      <m:rPr>
                        <m:sty m:val="p"/>
                      </m:rPr>
                      <a:rPr lang="en-US" sz="1800" b="0" i="0" smtClean="0">
                        <a:solidFill>
                          <a:srgbClr val="0070C0"/>
                        </a:solidFill>
                        <a:latin typeface="Cambria Math" panose="02040503050406030204" pitchFamily="18" charset="0"/>
                      </a:rPr>
                      <m:t>Between</m:t>
                    </m:r>
                    <m:r>
                      <a:rPr lang="en-US" sz="1800" b="0" i="0" smtClean="0">
                        <a:latin typeface="Cambria Math" panose="02040503050406030204" pitchFamily="18" charset="0"/>
                      </a:rPr>
                      <m:t> </m:t>
                    </m:r>
                    <m:r>
                      <m:rPr>
                        <m:sty m:val="p"/>
                      </m:rPr>
                      <a:rPr lang="en-US" sz="1800" b="0" i="0" smtClean="0">
                        <a:solidFill>
                          <a:srgbClr val="0070C0"/>
                        </a:solidFill>
                        <a:latin typeface="Cambria Math" panose="02040503050406030204" pitchFamily="18" charset="0"/>
                      </a:rPr>
                      <m:t>Ratio</m:t>
                    </m:r>
                  </m:oMath>
                </a14:m>
                <a:r>
                  <a:rPr lang="en-US" sz="1800" b="0" dirty="0"/>
                  <a:t>  </a:t>
                </a:r>
                <a14:m>
                  <m:oMath xmlns:m="http://schemas.openxmlformats.org/officeDocument/2006/math">
                    <m:r>
                      <a:rPr lang="en-US" sz="1800" b="0" i="1" smtClean="0">
                        <a:latin typeface="Cambria Math" panose="02040503050406030204" pitchFamily="18" charset="0"/>
                      </a:rPr>
                      <m:t>=</m:t>
                    </m:r>
                    <m:f>
                      <m:fPr>
                        <m:ctrlPr>
                          <a:rPr lang="en-US" sz="1800" b="0" i="1" smtClean="0">
                            <a:latin typeface="Cambria Math" panose="02040503050406030204" pitchFamily="18" charset="0"/>
                          </a:rPr>
                        </m:ctrlPr>
                      </m:fPr>
                      <m:num>
                        <m:sSubSup>
                          <m:sSubSupPr>
                            <m:ctrlPr>
                              <a:rPr lang="en-US" sz="1800" b="0" i="1" smtClean="0">
                                <a:solidFill>
                                  <a:srgbClr val="0070C0"/>
                                </a:solidFill>
                                <a:latin typeface="Cambria Math" panose="02040503050406030204" pitchFamily="18" charset="0"/>
                              </a:rPr>
                            </m:ctrlPr>
                          </m:sSubSupPr>
                          <m:e>
                            <m:r>
                              <a:rPr lang="en-US" sz="1800" b="0" i="1" smtClean="0">
                                <a:solidFill>
                                  <a:srgbClr val="0070C0"/>
                                </a:solidFill>
                                <a:latin typeface="Cambria Math" panose="02040503050406030204" pitchFamily="18" charset="0"/>
                              </a:rPr>
                              <m:t>𝜎</m:t>
                            </m:r>
                          </m:e>
                          <m:sub>
                            <m:r>
                              <a:rPr lang="en-US" sz="1800" b="0" i="1" smtClean="0">
                                <a:solidFill>
                                  <a:srgbClr val="0070C0"/>
                                </a:solidFill>
                                <a:latin typeface="Cambria Math" panose="02040503050406030204" pitchFamily="18" charset="0"/>
                              </a:rPr>
                              <m:t>𝜂</m:t>
                            </m:r>
                          </m:sub>
                          <m:sup>
                            <m:r>
                              <a:rPr lang="en-US" sz="1800" b="0" i="1" smtClean="0">
                                <a:solidFill>
                                  <a:srgbClr val="0070C0"/>
                                </a:solidFill>
                                <a:latin typeface="Cambria Math" panose="02040503050406030204" pitchFamily="18" charset="0"/>
                              </a:rPr>
                              <m:t>2</m:t>
                            </m:r>
                          </m:sup>
                        </m:sSubSup>
                      </m:num>
                      <m:den>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𝜎</m:t>
                            </m:r>
                          </m:e>
                          <m:sub>
                            <m:r>
                              <a:rPr lang="en-US" sz="1800" b="0" i="1" smtClean="0">
                                <a:latin typeface="Cambria Math" panose="02040503050406030204" pitchFamily="18" charset="0"/>
                              </a:rPr>
                              <m:t>𝜂</m:t>
                            </m:r>
                            <m:r>
                              <a:rPr lang="en-US" sz="1800" b="0" i="1" smtClean="0">
                                <a:latin typeface="Cambria Math" panose="02040503050406030204" pitchFamily="18" charset="0"/>
                              </a:rPr>
                              <m:t> </m:t>
                            </m:r>
                          </m:sub>
                          <m:sup>
                            <m:r>
                              <a:rPr lang="en-US" sz="1800" b="0" i="1" smtClean="0">
                                <a:latin typeface="Cambria Math" panose="02040503050406030204" pitchFamily="18" charset="0"/>
                              </a:rPr>
                              <m:t>2</m:t>
                            </m:r>
                          </m:sup>
                        </m:sSubSup>
                        <m:r>
                          <a:rPr lang="en-US" sz="1800" b="0" i="1" smtClean="0">
                            <a:latin typeface="Cambria Math" panose="02040503050406030204" pitchFamily="18" charset="0"/>
                          </a:rPr>
                          <m:t>+</m:t>
                        </m:r>
                        <m:sSubSup>
                          <m:sSubSupPr>
                            <m:ctrlPr>
                              <a:rPr lang="en-US" sz="1800" b="0" i="1" smtClean="0">
                                <a:latin typeface="Cambria Math" panose="02040503050406030204" pitchFamily="18" charset="0"/>
                              </a:rPr>
                            </m:ctrlPr>
                          </m:sSubSupPr>
                          <m:e>
                            <m:r>
                              <a:rPr lang="en-US" sz="1800" b="0" i="1" smtClean="0">
                                <a:latin typeface="Cambria Math" panose="02040503050406030204" pitchFamily="18" charset="0"/>
                              </a:rPr>
                              <m:t>𝜎</m:t>
                            </m:r>
                          </m:e>
                          <m:sub>
                            <m:r>
                              <a:rPr lang="en-US" sz="1800" b="0" i="1" smtClean="0">
                                <a:latin typeface="Cambria Math" panose="02040503050406030204" pitchFamily="18" charset="0"/>
                              </a:rPr>
                              <m:t>𝜈</m:t>
                            </m:r>
                          </m:sub>
                          <m:sup>
                            <m:r>
                              <a:rPr lang="en-US" sz="1800" b="0" i="1" smtClean="0">
                                <a:latin typeface="Cambria Math" panose="02040503050406030204" pitchFamily="18" charset="0"/>
                              </a:rPr>
                              <m:t>2</m:t>
                            </m:r>
                          </m:sup>
                        </m:sSubSup>
                      </m:den>
                    </m:f>
                  </m:oMath>
                </a14:m>
                <a:endParaRPr lang="en-US" sz="1800" b="0" dirty="0"/>
              </a:p>
              <a:p>
                <a14:m>
                  <m:oMath xmlns:m="http://schemas.openxmlformats.org/officeDocument/2006/math">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𝑥</m:t>
                        </m:r>
                      </m:e>
                      <m:sub>
                        <m:r>
                          <a:rPr lang="en-US" sz="1800" b="0" i="1" smtClean="0">
                            <a:latin typeface="Cambria Math" panose="02040503050406030204" pitchFamily="18" charset="0"/>
                          </a:rPr>
                          <m:t>𝑖</m:t>
                        </m:r>
                        <m:r>
                          <a:rPr lang="en-US" sz="1800" b="0" i="1" smtClean="0">
                            <a:latin typeface="Cambria Math" panose="02040503050406030204" pitchFamily="18" charset="0"/>
                          </a:rPr>
                          <m:t>,</m:t>
                        </m:r>
                        <m:r>
                          <a:rPr lang="en-US" sz="1800" b="0" i="1" smtClean="0">
                            <a:latin typeface="Cambria Math" panose="02040503050406030204" pitchFamily="18" charset="0"/>
                          </a:rPr>
                          <m:t>𝑡</m:t>
                        </m:r>
                      </m:sub>
                    </m:sSub>
                  </m:oMath>
                </a14:m>
                <a:r>
                  <a:rPr lang="en-US" sz="1800" b="0" dirty="0"/>
                  <a:t> </a:t>
                </a:r>
                <a:r>
                  <a:rPr lang="en-US" sz="1800" dirty="0"/>
                  <a:t>drawn from </a:t>
                </a:r>
                <a14:m>
                  <m:oMath xmlns:m="http://schemas.openxmlformats.org/officeDocument/2006/math">
                    <m:r>
                      <a:rPr lang="en-US" sz="1600" i="1">
                        <a:latin typeface="Cambria Math" panose="02040503050406030204" pitchFamily="18" charset="0"/>
                      </a:rPr>
                      <m:t>𝑁</m:t>
                    </m:r>
                    <m:d>
                      <m:dPr>
                        <m:ctrlPr>
                          <a:rPr lang="en-US" sz="1600" i="1">
                            <a:latin typeface="Cambria Math" panose="02040503050406030204" pitchFamily="18" charset="0"/>
                          </a:rPr>
                        </m:ctrlPr>
                      </m:dPr>
                      <m:e>
                        <m:r>
                          <a:rPr lang="en-US" sz="1600" i="1">
                            <a:latin typeface="Cambria Math" panose="02040503050406030204" pitchFamily="18" charset="0"/>
                          </a:rPr>
                          <m:t>0, </m:t>
                        </m:r>
                        <m:r>
                          <a:rPr lang="en-US" sz="1600" b="0" i="1" smtClean="0">
                            <a:latin typeface="Cambria Math" panose="02040503050406030204" pitchFamily="18" charset="0"/>
                          </a:rPr>
                          <m:t>2</m:t>
                        </m:r>
                      </m:e>
                    </m:d>
                  </m:oMath>
                </a14:m>
                <a:r>
                  <a:rPr lang="en-US" sz="1600" b="0" dirty="0"/>
                  <a:t>, and </a:t>
                </a:r>
                <a14:m>
                  <m:oMath xmlns:m="http://schemas.openxmlformats.org/officeDocument/2006/math">
                    <m:r>
                      <a:rPr lang="en-US" sz="1600" b="0" i="1" smtClean="0">
                        <a:latin typeface="Cambria Math" panose="02040503050406030204" pitchFamily="18" charset="0"/>
                      </a:rPr>
                      <m:t>𝑁</m:t>
                    </m:r>
                    <m:r>
                      <a:rPr lang="en-US" sz="1600" b="0" i="1" smtClean="0">
                        <a:latin typeface="Cambria Math" panose="02040503050406030204" pitchFamily="18" charset="0"/>
                      </a:rPr>
                      <m:t>=500, </m:t>
                    </m:r>
                    <m:r>
                      <a:rPr lang="en-US" sz="1600" b="0" i="1" smtClean="0">
                        <a:latin typeface="Cambria Math" panose="02040503050406030204" pitchFamily="18" charset="0"/>
                      </a:rPr>
                      <m:t>𝑇</m:t>
                    </m:r>
                    <m:r>
                      <a:rPr lang="en-US" sz="1600" b="0" i="1" smtClean="0">
                        <a:latin typeface="Cambria Math" panose="02040503050406030204" pitchFamily="18" charset="0"/>
                      </a:rPr>
                      <m:t>=10</m:t>
                    </m:r>
                  </m:oMath>
                </a14:m>
                <a:r>
                  <a:rPr lang="en-US" sz="1600" b="0" dirty="0"/>
                  <a:t>, Monte Carlo replicate 10,000.</a:t>
                </a:r>
              </a:p>
            </p:txBody>
          </p:sp>
        </mc:Choice>
        <mc:Fallback xmlns="">
          <p:sp>
            <p:nvSpPr>
              <p:cNvPr id="3" name="Content Placeholder 2">
                <a:extLst>
                  <a:ext uri="{FF2B5EF4-FFF2-40B4-BE49-F238E27FC236}">
                    <a16:creationId xmlns:a16="http://schemas.microsoft.com/office/drawing/2014/main" id="{24396F7C-F971-4CED-81C8-3A4A65B98E72}"/>
                  </a:ext>
                </a:extLst>
              </p:cNvPr>
              <p:cNvSpPr>
                <a:spLocks noGrp="1" noRot="1" noChangeAspect="1" noMove="1" noResize="1" noEditPoints="1" noAdjustHandles="1" noChangeArrowheads="1" noChangeShapeType="1" noTextEdit="1"/>
              </p:cNvSpPr>
              <p:nvPr>
                <p:ph idx="1"/>
              </p:nvPr>
            </p:nvSpPr>
            <p:spPr>
              <a:xfrm>
                <a:off x="683568" y="1223067"/>
                <a:ext cx="8229600" cy="4639246"/>
              </a:xfrm>
              <a:blipFill>
                <a:blip r:embed="rId2"/>
                <a:stretch>
                  <a:fillRect l="-444" t="-788" b="-526"/>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93145654-9B24-4CC7-B567-9C463513C70A}"/>
              </a:ext>
            </a:extLst>
          </p:cNvPr>
          <p:cNvSpPr>
            <a:spLocks noGrp="1"/>
          </p:cNvSpPr>
          <p:nvPr>
            <p:ph type="sldNum" sz="quarter" idx="12"/>
          </p:nvPr>
        </p:nvSpPr>
        <p:spPr/>
        <p:txBody>
          <a:bodyPr/>
          <a:lstStyle/>
          <a:p>
            <a:fld id="{095CF929-224F-496E-ADFD-B3377AEBFE82}" type="slidenum">
              <a:rPr lang="en-CA" smtClean="0"/>
              <a:pPr/>
              <a:t>5</a:t>
            </a:fld>
            <a:endParaRPr lang="en-CA" dirty="0"/>
          </a:p>
        </p:txBody>
      </p:sp>
    </p:spTree>
    <p:extLst>
      <p:ext uri="{BB962C8B-B14F-4D97-AF65-F5344CB8AC3E}">
        <p14:creationId xmlns:p14="http://schemas.microsoft.com/office/powerpoint/2010/main" val="425319807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363D0-56CC-4E6F-85D5-C23367A70A28}"/>
              </a:ext>
            </a:extLst>
          </p:cNvPr>
          <p:cNvSpPr>
            <a:spLocks noGrp="1"/>
          </p:cNvSpPr>
          <p:nvPr>
            <p:ph type="title"/>
          </p:nvPr>
        </p:nvSpPr>
        <p:spPr/>
        <p:txBody>
          <a:bodyPr/>
          <a:lstStyle/>
          <a:p>
            <a:pPr algn="l"/>
            <a:r>
              <a:rPr lang="en-US" b="1" dirty="0">
                <a:solidFill>
                  <a:srgbClr val="0070C0"/>
                </a:solidFill>
              </a:rPr>
              <a:t>Simulation Study (cont’d)</a:t>
            </a:r>
          </a:p>
        </p:txBody>
      </p:sp>
      <p:sp>
        <p:nvSpPr>
          <p:cNvPr id="3" name="Content Placeholder 2">
            <a:extLst>
              <a:ext uri="{FF2B5EF4-FFF2-40B4-BE49-F238E27FC236}">
                <a16:creationId xmlns:a16="http://schemas.microsoft.com/office/drawing/2014/main" id="{24396F7C-F971-4CED-81C8-3A4A65B98E72}"/>
              </a:ext>
            </a:extLst>
          </p:cNvPr>
          <p:cNvSpPr>
            <a:spLocks noGrp="1"/>
          </p:cNvSpPr>
          <p:nvPr>
            <p:ph idx="1"/>
          </p:nvPr>
        </p:nvSpPr>
        <p:spPr>
          <a:xfrm>
            <a:off x="467544" y="1336350"/>
            <a:ext cx="8229600" cy="4525963"/>
          </a:xfrm>
        </p:spPr>
        <p:txBody>
          <a:bodyPr>
            <a:normAutofit/>
          </a:bodyPr>
          <a:lstStyle/>
          <a:p>
            <a:pPr lvl="1"/>
            <a:endParaRPr lang="en-US" sz="1600" dirty="0"/>
          </a:p>
          <a:p>
            <a:pPr lvl="1"/>
            <a:r>
              <a:rPr lang="en-US" sz="1600" dirty="0"/>
              <a:t>Mean Square Error (FE)</a:t>
            </a:r>
          </a:p>
          <a:p>
            <a:pPr lvl="1"/>
            <a:endParaRPr lang="en-US" sz="1600" dirty="0"/>
          </a:p>
        </p:txBody>
      </p:sp>
      <p:sp>
        <p:nvSpPr>
          <p:cNvPr id="5" name="Slide Number Placeholder 4">
            <a:extLst>
              <a:ext uri="{FF2B5EF4-FFF2-40B4-BE49-F238E27FC236}">
                <a16:creationId xmlns:a16="http://schemas.microsoft.com/office/drawing/2014/main" id="{93145654-9B24-4CC7-B567-9C463513C70A}"/>
              </a:ext>
            </a:extLst>
          </p:cNvPr>
          <p:cNvSpPr>
            <a:spLocks noGrp="1"/>
          </p:cNvSpPr>
          <p:nvPr>
            <p:ph type="sldNum" sz="quarter" idx="12"/>
          </p:nvPr>
        </p:nvSpPr>
        <p:spPr/>
        <p:txBody>
          <a:bodyPr/>
          <a:lstStyle/>
          <a:p>
            <a:fld id="{095CF929-224F-496E-ADFD-B3377AEBFE82}" type="slidenum">
              <a:rPr lang="en-CA" smtClean="0"/>
              <a:pPr/>
              <a:t>6</a:t>
            </a:fld>
            <a:endParaRPr lang="en-CA" dirty="0"/>
          </a:p>
        </p:txBody>
      </p:sp>
      <p:sp>
        <p:nvSpPr>
          <p:cNvPr id="4" name="AutoShape 2">
            <a:extLst>
              <a:ext uri="{FF2B5EF4-FFF2-40B4-BE49-F238E27FC236}">
                <a16:creationId xmlns:a16="http://schemas.microsoft.com/office/drawing/2014/main" id="{C0C37D0A-BEF9-4267-B430-036123D5BED2}"/>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7">
            <a:extLst>
              <a:ext uri="{FF2B5EF4-FFF2-40B4-BE49-F238E27FC236}">
                <a16:creationId xmlns:a16="http://schemas.microsoft.com/office/drawing/2014/main" id="{E7CC6BE1-0940-444B-A12D-C63F47E2D6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99592" y="2518713"/>
            <a:ext cx="7056784" cy="2375044"/>
          </a:xfrm>
          <a:prstGeom prst="rect">
            <a:avLst/>
          </a:prstGeom>
        </p:spPr>
      </p:pic>
    </p:spTree>
    <p:extLst>
      <p:ext uri="{BB962C8B-B14F-4D97-AF65-F5344CB8AC3E}">
        <p14:creationId xmlns:p14="http://schemas.microsoft.com/office/powerpoint/2010/main" val="136060014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Econometric Tools</a:t>
            </a:r>
            <a:endParaRPr lang="en-US" sz="2800" dirty="0">
              <a:solidFill>
                <a:srgbClr val="0070C0"/>
              </a:solidFill>
            </a:endParaRPr>
          </a:p>
        </p:txBody>
      </p:sp>
      <p:sp>
        <p:nvSpPr>
          <p:cNvPr id="195587" name="Rectangle 3"/>
          <p:cNvSpPr>
            <a:spLocks noGrp="1" noChangeArrowheads="1"/>
          </p:cNvSpPr>
          <p:nvPr>
            <p:ph idx="1"/>
          </p:nvPr>
        </p:nvSpPr>
        <p:spPr>
          <a:xfrm>
            <a:off x="457200" y="980728"/>
            <a:ext cx="8686800" cy="5520106"/>
          </a:xfrm>
        </p:spPr>
        <p:txBody>
          <a:bodyPr vert="horz" lIns="91440" tIns="45720" rIns="91440" bIns="45720" rtlCol="0" anchor="t">
            <a:noAutofit/>
          </a:bodyPr>
          <a:lstStyle/>
          <a:p>
            <a:pPr>
              <a:lnSpc>
                <a:spcPct val="114000"/>
              </a:lnSpc>
              <a:spcBef>
                <a:spcPts val="600"/>
              </a:spcBef>
            </a:pPr>
            <a:r>
              <a:rPr lang="en-US" altLang="zh-TW" sz="2200" dirty="0"/>
              <a:t>A lack of appropriate econometric tools to address the issue for more reliable statistical inferences.</a:t>
            </a:r>
          </a:p>
          <a:p>
            <a:pPr>
              <a:lnSpc>
                <a:spcPct val="114000"/>
              </a:lnSpc>
              <a:spcBef>
                <a:spcPts val="600"/>
              </a:spcBef>
            </a:pPr>
            <a:r>
              <a:rPr lang="en-US" altLang="zh-TW" sz="2200" dirty="0"/>
              <a:t>Not to include firm fixed effects (</a:t>
            </a:r>
            <a:r>
              <a:rPr lang="en-US" altLang="zh-TW" sz="2200" dirty="0" err="1"/>
              <a:t>Baltagi</a:t>
            </a:r>
            <a:r>
              <a:rPr lang="en-US" altLang="zh-TW" sz="2200" dirty="0"/>
              <a:t> et al., 2000; Hall et al., 2005; Noel and </a:t>
            </a:r>
            <a:r>
              <a:rPr lang="en-US" altLang="zh-TW" sz="2200" dirty="0" err="1"/>
              <a:t>Schankerman</a:t>
            </a:r>
            <a:r>
              <a:rPr lang="en-US" altLang="zh-TW" sz="2200" dirty="0"/>
              <a:t>, 2013; </a:t>
            </a:r>
            <a:r>
              <a:rPr lang="en-US" altLang="zh-TW" sz="2200" dirty="0" err="1"/>
              <a:t>Pesaran</a:t>
            </a:r>
            <a:r>
              <a:rPr lang="en-US" altLang="zh-TW" sz="2200" dirty="0"/>
              <a:t> and Zhou, 2018) may introduce alternative biases.</a:t>
            </a:r>
          </a:p>
          <a:p>
            <a:pPr>
              <a:lnSpc>
                <a:spcPct val="114000"/>
              </a:lnSpc>
              <a:spcBef>
                <a:spcPts val="600"/>
              </a:spcBef>
            </a:pPr>
            <a:endParaRPr lang="en-US" altLang="zh-TW" sz="2200" dirty="0"/>
          </a:p>
          <a:p>
            <a:pPr>
              <a:lnSpc>
                <a:spcPct val="114000"/>
              </a:lnSpc>
              <a:spcBef>
                <a:spcPts val="600"/>
              </a:spcBef>
            </a:pPr>
            <a:r>
              <a:rPr lang="en-US" altLang="zh-TW" sz="2200" dirty="0">
                <a:solidFill>
                  <a:srgbClr val="0070C0"/>
                </a:solidFill>
              </a:rPr>
              <a:t>Our propositions and contributions</a:t>
            </a:r>
            <a:r>
              <a:rPr lang="en-US" altLang="zh-TW" sz="2200" dirty="0"/>
              <a:t>:</a:t>
            </a:r>
          </a:p>
          <a:p>
            <a:pPr marL="0" indent="0">
              <a:lnSpc>
                <a:spcPct val="114000"/>
              </a:lnSpc>
              <a:spcBef>
                <a:spcPts val="600"/>
              </a:spcBef>
              <a:buNone/>
            </a:pPr>
            <a:r>
              <a:rPr lang="en-US" altLang="zh-TW" sz="2200" dirty="0"/>
              <a:t>1. Adjusted Hausman and Taylor (“</a:t>
            </a:r>
            <a:r>
              <a:rPr lang="en-US" altLang="zh-TW" sz="2200" dirty="0">
                <a:solidFill>
                  <a:srgbClr val="FFC000"/>
                </a:solidFill>
              </a:rPr>
              <a:t>adj-HT</a:t>
            </a:r>
            <a:r>
              <a:rPr lang="en-US" altLang="zh-TW" sz="2200" dirty="0"/>
              <a:t>” 1981) method</a:t>
            </a:r>
          </a:p>
          <a:p>
            <a:pPr marL="0" indent="0">
              <a:lnSpc>
                <a:spcPct val="114000"/>
              </a:lnSpc>
              <a:spcBef>
                <a:spcPts val="600"/>
              </a:spcBef>
              <a:buNone/>
            </a:pPr>
            <a:r>
              <a:rPr lang="en-US" altLang="zh-TW" sz="2200" dirty="0"/>
              <a:t>2. Machine learning</a:t>
            </a:r>
          </a:p>
          <a:p>
            <a:pPr marL="685800" lvl="1">
              <a:lnSpc>
                <a:spcPct val="114000"/>
              </a:lnSpc>
              <a:spcBef>
                <a:spcPts val="600"/>
              </a:spcBef>
              <a:buFont typeface="Arial" panose="020B0604020202020204" pitchFamily="34" charset="0"/>
              <a:buChar char="•"/>
            </a:pPr>
            <a:r>
              <a:rPr lang="en-US" altLang="zh-TW" sz="1800" dirty="0"/>
              <a:t>Post-Regularization LASSO (</a:t>
            </a:r>
            <a:r>
              <a:rPr lang="en-US" altLang="zh-TW" sz="1800" b="1" dirty="0">
                <a:solidFill>
                  <a:srgbClr val="C00000"/>
                </a:solidFill>
              </a:rPr>
              <a:t>PRL</a:t>
            </a:r>
            <a:r>
              <a:rPr lang="en-US" altLang="zh-TW" sz="1800" dirty="0"/>
              <a:t>)</a:t>
            </a:r>
          </a:p>
          <a:p>
            <a:pPr marL="685800" lvl="1">
              <a:lnSpc>
                <a:spcPct val="114000"/>
              </a:lnSpc>
              <a:spcBef>
                <a:spcPts val="600"/>
              </a:spcBef>
              <a:buFont typeface="Arial" panose="020B0604020202020204" pitchFamily="34" charset="0"/>
              <a:buChar char="•"/>
            </a:pPr>
            <a:r>
              <a:rPr lang="en-US" altLang="zh-TW" sz="1800" dirty="0"/>
              <a:t>Double-machine learning (</a:t>
            </a:r>
            <a:r>
              <a:rPr lang="en-US" altLang="zh-TW" sz="1800" b="1" dirty="0">
                <a:solidFill>
                  <a:srgbClr val="C00000"/>
                </a:solidFill>
              </a:rPr>
              <a:t>DML</a:t>
            </a:r>
            <a:r>
              <a:rPr lang="en-US" altLang="zh-TW" sz="1800" dirty="0"/>
              <a:t>)</a:t>
            </a:r>
          </a:p>
          <a:p>
            <a:pPr lvl="2">
              <a:lnSpc>
                <a:spcPct val="114000"/>
              </a:lnSpc>
              <a:spcBef>
                <a:spcPts val="600"/>
              </a:spcBef>
            </a:pPr>
            <a:endParaRPr lang="en-US" altLang="zh-TW" sz="1400" dirty="0"/>
          </a:p>
          <a:p>
            <a:pPr>
              <a:lnSpc>
                <a:spcPct val="114000"/>
              </a:lnSpc>
              <a:spcBef>
                <a:spcPts val="600"/>
              </a:spcBef>
            </a:pPr>
            <a:endParaRPr lang="en-US" altLang="zh-TW" sz="2200" dirty="0"/>
          </a:p>
        </p:txBody>
      </p:sp>
      <p:sp>
        <p:nvSpPr>
          <p:cNvPr id="6" name="Slide Number Placeholder 5"/>
          <p:cNvSpPr>
            <a:spLocks noGrp="1"/>
          </p:cNvSpPr>
          <p:nvPr>
            <p:ph type="sldNum" sz="quarter" idx="12"/>
          </p:nvPr>
        </p:nvSpPr>
        <p:spPr/>
        <p:txBody>
          <a:bodyPr/>
          <a:lstStyle/>
          <a:p>
            <a:r>
              <a:rPr lang="en-US" altLang="en-US" dirty="0">
                <a:latin typeface="Garamond" pitchFamily="18" charset="0"/>
              </a:rPr>
              <a:t>7</a:t>
            </a: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spTree>
    <p:extLst>
      <p:ext uri="{BB962C8B-B14F-4D97-AF65-F5344CB8AC3E}">
        <p14:creationId xmlns:p14="http://schemas.microsoft.com/office/powerpoint/2010/main" val="2518575054"/>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2"/>
          <p:cNvSpPr>
            <a:spLocks noGrp="1" noChangeArrowheads="1"/>
          </p:cNvSpPr>
          <p:nvPr>
            <p:ph type="title"/>
          </p:nvPr>
        </p:nvSpPr>
        <p:spPr>
          <a:xfrm>
            <a:off x="428596" y="285728"/>
            <a:ext cx="8229600" cy="796908"/>
          </a:xfrm>
        </p:spPr>
        <p:txBody>
          <a:bodyPr>
            <a:normAutofit/>
          </a:bodyPr>
          <a:lstStyle/>
          <a:p>
            <a:pPr algn="l"/>
            <a:r>
              <a:rPr lang="en-US" altLang="zh-TW" sz="2800" b="1" dirty="0">
                <a:solidFill>
                  <a:srgbClr val="0070C0"/>
                </a:solidFill>
                <a:ea typeface="SimSun" pitchFamily="2" charset="-122"/>
              </a:rPr>
              <a:t>O</a:t>
            </a:r>
            <a:r>
              <a:rPr lang="en-US" altLang="zh-CN" sz="2800" b="1" dirty="0">
                <a:solidFill>
                  <a:srgbClr val="0070C0"/>
                </a:solidFill>
                <a:ea typeface="SimSun" pitchFamily="2" charset="-122"/>
              </a:rPr>
              <a:t>verview: OLS, </a:t>
            </a:r>
            <a:r>
              <a:rPr lang="en-US" altLang="zh-CN" sz="2800" b="1" dirty="0">
                <a:ea typeface="SimSun" pitchFamily="2" charset="-122"/>
              </a:rPr>
              <a:t>FE</a:t>
            </a:r>
            <a:r>
              <a:rPr lang="en-US" altLang="zh-CN" sz="2800" b="1" dirty="0">
                <a:solidFill>
                  <a:srgbClr val="0070C0"/>
                </a:solidFill>
                <a:ea typeface="SimSun" pitchFamily="2" charset="-122"/>
              </a:rPr>
              <a:t>, </a:t>
            </a:r>
            <a:r>
              <a:rPr lang="en-US" altLang="zh-CN" sz="2800" b="1" dirty="0" err="1">
                <a:solidFill>
                  <a:srgbClr val="FFC000"/>
                </a:solidFill>
                <a:ea typeface="SimSun" pitchFamily="2" charset="-122"/>
              </a:rPr>
              <a:t>adjHT</a:t>
            </a:r>
            <a:r>
              <a:rPr lang="en-US" altLang="zh-CN" sz="2800" b="1" dirty="0">
                <a:solidFill>
                  <a:srgbClr val="0070C0"/>
                </a:solidFill>
                <a:ea typeface="SimSun" pitchFamily="2" charset="-122"/>
              </a:rPr>
              <a:t>, </a:t>
            </a:r>
            <a:r>
              <a:rPr lang="en-US" altLang="zh-CN" sz="2800" b="1" dirty="0">
                <a:solidFill>
                  <a:srgbClr val="C00000"/>
                </a:solidFill>
                <a:ea typeface="SimSun" pitchFamily="2" charset="-122"/>
              </a:rPr>
              <a:t>PRL</a:t>
            </a:r>
            <a:r>
              <a:rPr lang="en-US" altLang="zh-CN" sz="2800" b="1" dirty="0">
                <a:solidFill>
                  <a:srgbClr val="0070C0"/>
                </a:solidFill>
                <a:ea typeface="SimSun" pitchFamily="2" charset="-122"/>
              </a:rPr>
              <a:t>, and </a:t>
            </a:r>
            <a:r>
              <a:rPr lang="en-US" altLang="zh-CN" sz="2800" b="1" dirty="0">
                <a:solidFill>
                  <a:srgbClr val="C00000"/>
                </a:solidFill>
                <a:ea typeface="SimSun" pitchFamily="2" charset="-122"/>
              </a:rPr>
              <a:t>DML</a:t>
            </a:r>
            <a:endParaRPr lang="en-US" sz="2800" dirty="0">
              <a:solidFill>
                <a:srgbClr val="C00000"/>
              </a:solidFill>
            </a:endParaRPr>
          </a:p>
        </p:txBody>
      </p:sp>
      <mc:AlternateContent xmlns:mc="http://schemas.openxmlformats.org/markup-compatibility/2006" xmlns:a14="http://schemas.microsoft.com/office/drawing/2010/main">
        <mc:Choice Requires="a14">
          <p:sp>
            <p:nvSpPr>
              <p:cNvPr id="195587" name="Rectangle 3"/>
              <p:cNvSpPr>
                <a:spLocks noGrp="1" noChangeArrowheads="1"/>
              </p:cNvSpPr>
              <p:nvPr>
                <p:ph idx="1"/>
              </p:nvPr>
            </p:nvSpPr>
            <p:spPr>
              <a:xfrm>
                <a:off x="457200" y="980727"/>
                <a:ext cx="8507288" cy="5740747"/>
              </a:xfrm>
            </p:spPr>
            <p:txBody>
              <a:bodyPr>
                <a:noAutofit/>
              </a:bodyPr>
              <a:lstStyle/>
              <a:p>
                <a:pPr marL="0" indent="0">
                  <a:buNone/>
                </a:pPr>
                <a:endParaRPr lang="en-US" sz="1600" i="0" u="sng" dirty="0">
                  <a:latin typeface="+mj-lt"/>
                </a:endParaRPr>
              </a:p>
              <a:p>
                <a:pPr marL="0" indent="0">
                  <a:buNone/>
                </a:pPr>
                <a:endParaRPr lang="en-US" sz="1600" u="sng" dirty="0">
                  <a:solidFill>
                    <a:srgbClr val="002060"/>
                  </a:solidFill>
                  <a:latin typeface="+mj-lt"/>
                </a:endParaRPr>
              </a:p>
              <a:p>
                <a:pPr marL="0" indent="0">
                  <a:buNone/>
                </a:pPr>
                <a14:m>
                  <m:oMathPara xmlns:m="http://schemas.openxmlformats.org/officeDocument/2006/math">
                    <m:oMathParaPr>
                      <m:jc m:val="centerGroup"/>
                    </m:oMathParaPr>
                    <m:oMath xmlns:m="http://schemas.openxmlformats.org/officeDocument/2006/math">
                      <m:r>
                        <a:rPr lang="en-US" sz="2000" b="0" i="1" smtClean="0">
                          <a:solidFill>
                            <a:schemeClr val="tx1"/>
                          </a:solidFill>
                          <a:latin typeface="Cambria Math" panose="02040503050406030204" pitchFamily="18" charset="0"/>
                        </a:rPr>
                        <m:t>𝐼𝑛𝑛𝑜</m:t>
                      </m:r>
                      <m:sSub>
                        <m:sSubPr>
                          <m:ctrlPr>
                            <a:rPr lang="en-US" sz="2000" i="1" smtClean="0">
                              <a:solidFill>
                                <a:schemeClr val="tx1"/>
                              </a:solidFill>
                              <a:latin typeface="Cambria Math" panose="02040503050406030204" pitchFamily="18" charset="0"/>
                            </a:rPr>
                          </m:ctrlPr>
                        </m:sSubPr>
                        <m:e>
                          <m:r>
                            <a:rPr lang="en-US" sz="2000" b="0" i="1">
                              <a:solidFill>
                                <a:schemeClr val="tx1"/>
                              </a:solidFill>
                              <a:latin typeface="Cambria Math" panose="02040503050406030204" pitchFamily="18" charset="0"/>
                            </a:rPr>
                            <m:t>𝑣</m:t>
                          </m:r>
                        </m:e>
                        <m:sub>
                          <m:r>
                            <a:rPr lang="en-US" sz="2000" b="0" i="1" smtClean="0">
                              <a:solidFill>
                                <a:schemeClr val="tx1"/>
                              </a:solidFill>
                              <a:latin typeface="Cambria Math" panose="02040503050406030204" pitchFamily="18" charset="0"/>
                            </a:rPr>
                            <m:t>𝑖</m:t>
                          </m:r>
                          <m:r>
                            <a:rPr lang="en-US" sz="2000" b="0" i="1" smtClean="0">
                              <a:solidFill>
                                <a:schemeClr val="tx1"/>
                              </a:solidFill>
                              <a:latin typeface="Cambria Math" panose="02040503050406030204" pitchFamily="18" charset="0"/>
                            </a:rPr>
                            <m:t>,</m:t>
                          </m:r>
                          <m:r>
                            <a:rPr lang="en-US" sz="2000" b="0" i="1" smtClean="0">
                              <a:solidFill>
                                <a:schemeClr val="tx1"/>
                              </a:solidFill>
                              <a:latin typeface="Cambria Math" panose="02040503050406030204" pitchFamily="18" charset="0"/>
                            </a:rPr>
                            <m:t>𝑡</m:t>
                          </m:r>
                          <m:r>
                            <a:rPr lang="en-US" sz="2000" b="0" i="1" smtClean="0">
                              <a:solidFill>
                                <a:schemeClr val="tx1"/>
                              </a:solidFill>
                              <a:latin typeface="Cambria Math" panose="02040503050406030204" pitchFamily="18" charset="0"/>
                            </a:rPr>
                            <m:t>+1 </m:t>
                          </m:r>
                        </m:sub>
                      </m:sSub>
                      <m:r>
                        <a:rPr lang="en-US" sz="2000" b="0" i="1" smtClean="0">
                          <a:solidFill>
                            <a:schemeClr val="tx1"/>
                          </a:solidFill>
                          <a:latin typeface="Cambria Math" panose="02040503050406030204" pitchFamily="18" charset="0"/>
                        </a:rPr>
                        <m:t>=</m:t>
                      </m:r>
                      <m:sSub>
                        <m:sSubPr>
                          <m:ctrlPr>
                            <a:rPr lang="en-US" sz="2000" i="1" smtClean="0">
                              <a:solidFill>
                                <a:schemeClr val="tx1"/>
                              </a:solidFill>
                              <a:latin typeface="Cambria Math" panose="02040503050406030204" pitchFamily="18" charset="0"/>
                            </a:rPr>
                          </m:ctrlPr>
                        </m:sSubPr>
                        <m:e>
                          <m:r>
                            <a:rPr lang="en-US" sz="2000" b="0" i="1" smtClean="0">
                              <a:solidFill>
                                <a:schemeClr val="tx1"/>
                              </a:solidFill>
                              <a:latin typeface="Cambria Math" panose="02040503050406030204" pitchFamily="18" charset="0"/>
                            </a:rPr>
                            <m:t>𝛽</m:t>
                          </m:r>
                        </m:e>
                        <m:sub>
                          <m:r>
                            <a:rPr lang="en-US" sz="2000" b="0" i="1" smtClean="0">
                              <a:solidFill>
                                <a:schemeClr val="tx1"/>
                              </a:solidFill>
                              <a:latin typeface="Cambria Math" panose="02040503050406030204" pitchFamily="18" charset="0"/>
                            </a:rPr>
                            <m:t>0</m:t>
                          </m:r>
                        </m:sub>
                      </m:sSub>
                      <m:r>
                        <a:rPr lang="en-US" altLang="zh-TW" sz="2000" b="0" i="1">
                          <a:solidFill>
                            <a:schemeClr val="tx1"/>
                          </a:solidFill>
                          <a:latin typeface="Cambria Math" panose="02040503050406030204" pitchFamily="18" charset="0"/>
                        </a:rPr>
                        <m:t>+</m:t>
                      </m:r>
                      <m:sSub>
                        <m:sSubPr>
                          <m:ctrlPr>
                            <a:rPr lang="en-US" altLang="zh-TW" sz="2000" i="1" smtClean="0">
                              <a:solidFill>
                                <a:schemeClr val="tx1"/>
                              </a:solidFill>
                              <a:latin typeface="Cambria Math" panose="02040503050406030204" pitchFamily="18" charset="0"/>
                            </a:rPr>
                          </m:ctrlPr>
                        </m:sSubPr>
                        <m:e>
                          <m:r>
                            <a:rPr lang="en-US" altLang="zh-TW" sz="2000" b="0" i="1" smtClean="0">
                              <a:solidFill>
                                <a:schemeClr val="tx1"/>
                              </a:solidFill>
                              <a:latin typeface="Cambria Math" panose="02040503050406030204" pitchFamily="18" charset="0"/>
                            </a:rPr>
                            <m:t>𝛽</m:t>
                          </m:r>
                        </m:e>
                        <m:sub>
                          <m:r>
                            <a:rPr lang="en-US" altLang="zh-TW" sz="2000" b="0" i="1" smtClean="0">
                              <a:solidFill>
                                <a:schemeClr val="tx1"/>
                              </a:solidFill>
                              <a:latin typeface="Cambria Math" panose="02040503050406030204" pitchFamily="18" charset="0"/>
                            </a:rPr>
                            <m:t>𝑅</m:t>
                          </m:r>
                          <m:r>
                            <a:rPr lang="en-US" altLang="zh-TW" sz="2000" b="0" i="1" smtClean="0">
                              <a:solidFill>
                                <a:schemeClr val="tx1"/>
                              </a:solidFill>
                              <a:latin typeface="Cambria Math" panose="02040503050406030204" pitchFamily="18" charset="0"/>
                            </a:rPr>
                            <m:t>&amp;</m:t>
                          </m:r>
                          <m:r>
                            <a:rPr lang="en-US" altLang="zh-TW" sz="2000" b="0" i="1" smtClean="0">
                              <a:solidFill>
                                <a:schemeClr val="tx1"/>
                              </a:solidFill>
                              <a:latin typeface="Cambria Math" panose="02040503050406030204" pitchFamily="18" charset="0"/>
                            </a:rPr>
                            <m:t>𝐷</m:t>
                          </m:r>
                        </m:sub>
                      </m:sSub>
                      <m:r>
                        <a:rPr lang="en-US" altLang="zh-TW" sz="2000" b="0" i="1" smtClean="0">
                          <a:solidFill>
                            <a:schemeClr val="tx1"/>
                          </a:solidFill>
                          <a:latin typeface="Cambria Math" panose="02040503050406030204" pitchFamily="18" charset="0"/>
                        </a:rPr>
                        <m:t>𝑅</m:t>
                      </m:r>
                      <m:r>
                        <a:rPr lang="en-US" altLang="zh-TW" sz="2000" b="0" i="1" smtClean="0">
                          <a:solidFill>
                            <a:schemeClr val="tx1"/>
                          </a:solidFill>
                          <a:latin typeface="Cambria Math" panose="02040503050406030204" pitchFamily="18" charset="0"/>
                        </a:rPr>
                        <m:t>&amp;</m:t>
                      </m:r>
                      <m:sSub>
                        <m:sSubPr>
                          <m:ctrlPr>
                            <a:rPr lang="en-US" altLang="zh-TW" sz="2000" i="1" smtClean="0">
                              <a:solidFill>
                                <a:schemeClr val="tx1"/>
                              </a:solidFill>
                              <a:latin typeface="Cambria Math" panose="02040503050406030204" pitchFamily="18" charset="0"/>
                            </a:rPr>
                          </m:ctrlPr>
                        </m:sSubPr>
                        <m:e>
                          <m:r>
                            <a:rPr lang="en-US" altLang="zh-TW" sz="2000" b="0" i="1" smtClean="0">
                              <a:solidFill>
                                <a:schemeClr val="tx1"/>
                              </a:solidFill>
                              <a:latin typeface="Cambria Math" panose="02040503050406030204" pitchFamily="18" charset="0"/>
                            </a:rPr>
                            <m:t>𝐷</m:t>
                          </m:r>
                        </m:e>
                        <m:sub>
                          <m:r>
                            <a:rPr lang="en-US" altLang="zh-TW" sz="2000" b="0" i="1" smtClean="0">
                              <a:solidFill>
                                <a:schemeClr val="tx1"/>
                              </a:solidFill>
                              <a:latin typeface="Cambria Math" panose="02040503050406030204" pitchFamily="18" charset="0"/>
                            </a:rPr>
                            <m:t>𝑖</m:t>
                          </m:r>
                          <m:r>
                            <a:rPr lang="en-US" altLang="zh-TW" sz="2000" b="0" i="1" smtClean="0">
                              <a:solidFill>
                                <a:schemeClr val="tx1"/>
                              </a:solidFill>
                              <a:latin typeface="Cambria Math" panose="02040503050406030204" pitchFamily="18" charset="0"/>
                            </a:rPr>
                            <m:t>,</m:t>
                          </m:r>
                          <m:r>
                            <a:rPr lang="en-US" altLang="zh-TW" sz="2000" b="0" i="1" smtClean="0">
                              <a:solidFill>
                                <a:schemeClr val="tx1"/>
                              </a:solidFill>
                              <a:latin typeface="Cambria Math" panose="02040503050406030204" pitchFamily="18" charset="0"/>
                            </a:rPr>
                            <m:t>𝑡</m:t>
                          </m:r>
                        </m:sub>
                      </m:sSub>
                      <m:r>
                        <a:rPr lang="en-US" altLang="zh-TW" sz="2000" b="0" i="1" smtClean="0">
                          <a:solidFill>
                            <a:schemeClr val="tx1"/>
                          </a:solidFill>
                          <a:latin typeface="Cambria Math" panose="02040503050406030204" pitchFamily="18" charset="0"/>
                        </a:rPr>
                        <m:t>+</m:t>
                      </m:r>
                      <m:sSubSup>
                        <m:sSubSupPr>
                          <m:ctrlPr>
                            <a:rPr lang="en-US" altLang="zh-TW" sz="2000" i="1">
                              <a:solidFill>
                                <a:schemeClr val="tx1"/>
                              </a:solidFill>
                              <a:latin typeface="Cambria Math" panose="02040503050406030204" pitchFamily="18" charset="0"/>
                            </a:rPr>
                          </m:ctrlPr>
                        </m:sSubSupPr>
                        <m:e>
                          <m:sSub>
                            <m:sSubPr>
                              <m:ctrlPr>
                                <a:rPr lang="en-US" altLang="zh-TW" sz="2000" i="1">
                                  <a:solidFill>
                                    <a:schemeClr val="tx1"/>
                                  </a:solidFill>
                                  <a:latin typeface="Cambria Math" panose="02040503050406030204" pitchFamily="18" charset="0"/>
                                </a:rPr>
                              </m:ctrlPr>
                            </m:sSubPr>
                            <m:e>
                              <m:r>
                                <a:rPr lang="en-US" altLang="zh-TW" sz="2000" b="1" i="1">
                                  <a:solidFill>
                                    <a:schemeClr val="tx1"/>
                                  </a:solidFill>
                                  <a:latin typeface="Cambria Math" panose="02040503050406030204" pitchFamily="18" charset="0"/>
                                </a:rPr>
                                <m:t>𝜷</m:t>
                              </m:r>
                            </m:e>
                            <m:sub>
                              <m:r>
                                <a:rPr lang="en-US" altLang="zh-TW" sz="2000" i="1">
                                  <a:solidFill>
                                    <a:schemeClr val="tx1"/>
                                  </a:solidFill>
                                  <a:latin typeface="Cambria Math" panose="02040503050406030204" pitchFamily="18" charset="0"/>
                                </a:rPr>
                                <m:t>2</m:t>
                              </m:r>
                            </m:sub>
                          </m:sSub>
                          <m:r>
                            <a:rPr lang="en-US" altLang="zh-TW" sz="2000" b="1" i="1" smtClean="0">
                              <a:solidFill>
                                <a:schemeClr val="tx1"/>
                              </a:solidFill>
                              <a:latin typeface="Cambria Math" panose="02040503050406030204" pitchFamily="18" charset="0"/>
                            </a:rPr>
                            <m:t>𝑿</m:t>
                          </m:r>
                        </m:e>
                        <m:sub>
                          <m:r>
                            <a:rPr lang="en-US" altLang="zh-TW" sz="2000" b="0" i="1">
                              <a:solidFill>
                                <a:schemeClr val="tx1"/>
                              </a:solidFill>
                              <a:latin typeface="Cambria Math" panose="02040503050406030204" pitchFamily="18" charset="0"/>
                            </a:rPr>
                            <m:t>𝑖</m:t>
                          </m:r>
                          <m:r>
                            <a:rPr lang="en-US" altLang="zh-TW" sz="2000" b="0" i="1">
                              <a:solidFill>
                                <a:schemeClr val="tx1"/>
                              </a:solidFill>
                              <a:latin typeface="Cambria Math" panose="02040503050406030204" pitchFamily="18" charset="0"/>
                            </a:rPr>
                            <m:t>,</m:t>
                          </m:r>
                          <m:r>
                            <a:rPr lang="en-US" altLang="zh-TW" sz="2000" b="0" i="1">
                              <a:solidFill>
                                <a:schemeClr val="tx1"/>
                              </a:solidFill>
                              <a:latin typeface="Cambria Math" panose="02040503050406030204" pitchFamily="18" charset="0"/>
                            </a:rPr>
                            <m:t>𝑡</m:t>
                          </m:r>
                        </m:sub>
                        <m:sup/>
                      </m:sSubSup>
                      <m:r>
                        <a:rPr lang="en-US" altLang="zh-TW" sz="2000" b="0" i="1" smtClean="0">
                          <a:solidFill>
                            <a:schemeClr val="tx1"/>
                          </a:solidFill>
                          <a:latin typeface="Cambria Math" panose="02040503050406030204" pitchFamily="18" charset="0"/>
                        </a:rPr>
                        <m:t>+</m:t>
                      </m:r>
                      <m:nary>
                        <m:naryPr>
                          <m:chr m:val="∑"/>
                          <m:supHide m:val="on"/>
                          <m:ctrlPr>
                            <a:rPr lang="en-US" altLang="zh-TW" sz="2000" i="1" smtClean="0">
                              <a:solidFill>
                                <a:schemeClr val="tx1"/>
                              </a:solidFill>
                              <a:latin typeface="Cambria Math" panose="02040503050406030204" pitchFamily="18" charset="0"/>
                            </a:rPr>
                          </m:ctrlPr>
                        </m:naryPr>
                        <m:sub>
                          <m:r>
                            <m:rPr>
                              <m:brk m:alnAt="7"/>
                            </m:rPr>
                            <a:rPr lang="en-US" altLang="zh-TW" sz="2000" b="0" i="1" smtClean="0">
                              <a:solidFill>
                                <a:schemeClr val="tx1"/>
                              </a:solidFill>
                              <a:latin typeface="Cambria Math" panose="02040503050406030204" pitchFamily="18" charset="0"/>
                            </a:rPr>
                            <m:t>𝑠</m:t>
                          </m:r>
                          <m:r>
                            <a:rPr lang="en-US" altLang="zh-TW" sz="2000" b="0" i="1" smtClean="0">
                              <a:solidFill>
                                <a:schemeClr val="tx1"/>
                              </a:solidFill>
                              <a:latin typeface="Cambria Math" panose="02040503050406030204" pitchFamily="18" charset="0"/>
                            </a:rPr>
                            <m:t>∈</m:t>
                          </m:r>
                          <m:r>
                            <a:rPr lang="en-US" altLang="zh-TW" sz="2000" b="1" i="1" smtClean="0">
                              <a:solidFill>
                                <a:schemeClr val="tx1"/>
                              </a:solidFill>
                              <a:latin typeface="Cambria Math" panose="02040503050406030204" pitchFamily="18" charset="0"/>
                            </a:rPr>
                            <m:t>𝑺</m:t>
                          </m:r>
                        </m:sub>
                        <m:sup/>
                        <m:e>
                          <m:sSub>
                            <m:sSubPr>
                              <m:ctrlPr>
                                <a:rPr lang="en-US" altLang="zh-TW" sz="2000" i="1" smtClean="0">
                                  <a:solidFill>
                                    <a:schemeClr val="tx1"/>
                                  </a:solidFill>
                                  <a:latin typeface="Cambria Math" panose="02040503050406030204" pitchFamily="18" charset="0"/>
                                </a:rPr>
                              </m:ctrlPr>
                            </m:sSubPr>
                            <m:e>
                              <m:r>
                                <a:rPr lang="en-US" altLang="zh-TW" sz="2000" b="0" i="1" smtClean="0">
                                  <a:solidFill>
                                    <a:schemeClr val="tx1"/>
                                  </a:solidFill>
                                  <a:latin typeface="Cambria Math" panose="02040503050406030204" pitchFamily="18" charset="0"/>
                                </a:rPr>
                                <m:t>𝛼</m:t>
                              </m:r>
                            </m:e>
                            <m:sub>
                              <m:r>
                                <a:rPr lang="en-US" altLang="zh-TW" sz="2000" b="0" i="1" smtClean="0">
                                  <a:solidFill>
                                    <a:schemeClr val="tx1"/>
                                  </a:solidFill>
                                  <a:latin typeface="Cambria Math" panose="02040503050406030204" pitchFamily="18" charset="0"/>
                                </a:rPr>
                                <m:t>𝑠</m:t>
                              </m:r>
                            </m:sub>
                          </m:sSub>
                          <m:r>
                            <a:rPr lang="en-US" altLang="zh-TW" sz="2000" b="0" i="1" smtClean="0">
                              <a:solidFill>
                                <a:schemeClr val="tx1"/>
                              </a:solidFill>
                              <a:latin typeface="Cambria Math" panose="02040503050406030204" pitchFamily="18" charset="0"/>
                            </a:rPr>
                            <m:t>𝑑𝑢𝑚𝑚</m:t>
                          </m:r>
                          <m:sSub>
                            <m:sSubPr>
                              <m:ctrlPr>
                                <a:rPr lang="en-US" altLang="zh-TW" sz="2000" i="1" smtClean="0">
                                  <a:solidFill>
                                    <a:schemeClr val="tx1"/>
                                  </a:solidFill>
                                  <a:latin typeface="Cambria Math" panose="02040503050406030204" pitchFamily="18" charset="0"/>
                                </a:rPr>
                              </m:ctrlPr>
                            </m:sSubPr>
                            <m:e>
                              <m:r>
                                <a:rPr lang="en-US" altLang="zh-TW" sz="2000" b="0" i="1" smtClean="0">
                                  <a:solidFill>
                                    <a:schemeClr val="tx1"/>
                                  </a:solidFill>
                                  <a:latin typeface="Cambria Math" panose="02040503050406030204" pitchFamily="18" charset="0"/>
                                </a:rPr>
                                <m:t>𝑦</m:t>
                              </m:r>
                            </m:e>
                            <m:sub>
                              <m:r>
                                <a:rPr lang="en-US" altLang="zh-TW" sz="2000" b="0" i="1" smtClean="0">
                                  <a:solidFill>
                                    <a:schemeClr val="tx1"/>
                                  </a:solidFill>
                                  <a:latin typeface="Cambria Math" panose="02040503050406030204" pitchFamily="18" charset="0"/>
                                </a:rPr>
                                <m:t>𝑠</m:t>
                              </m:r>
                              <m:r>
                                <a:rPr lang="en-US" altLang="zh-TW" sz="2000" b="0" i="1" smtClean="0">
                                  <a:solidFill>
                                    <a:schemeClr val="tx1"/>
                                  </a:solidFill>
                                  <a:latin typeface="Cambria Math" panose="02040503050406030204" pitchFamily="18" charset="0"/>
                                </a:rPr>
                                <m:t>,</m:t>
                              </m:r>
                              <m:r>
                                <a:rPr lang="en-US" altLang="zh-TW" sz="2000" b="0" i="1" smtClean="0">
                                  <a:solidFill>
                                    <a:schemeClr val="tx1"/>
                                  </a:solidFill>
                                  <a:latin typeface="Cambria Math" panose="02040503050406030204" pitchFamily="18" charset="0"/>
                                </a:rPr>
                                <m:t>𝑖</m:t>
                              </m:r>
                            </m:sub>
                          </m:sSub>
                          <m:r>
                            <a:rPr lang="en-US" altLang="zh-TW" sz="2000" b="0" i="1" smtClean="0">
                              <a:solidFill>
                                <a:schemeClr val="tx1"/>
                              </a:solidFill>
                              <a:latin typeface="Cambria Math" panose="02040503050406030204" pitchFamily="18" charset="0"/>
                            </a:rPr>
                            <m:t>+</m:t>
                          </m:r>
                          <m:sSub>
                            <m:sSubPr>
                              <m:ctrlPr>
                                <a:rPr lang="en-US" altLang="zh-TW" sz="2000" i="1" smtClean="0">
                                  <a:solidFill>
                                    <a:schemeClr val="tx1"/>
                                  </a:solidFill>
                                  <a:latin typeface="Cambria Math" panose="02040503050406030204" pitchFamily="18" charset="0"/>
                                </a:rPr>
                              </m:ctrlPr>
                            </m:sSubPr>
                            <m:e>
                              <m:r>
                                <a:rPr lang="en-US" altLang="zh-TW" sz="2000" b="0" i="1" smtClean="0">
                                  <a:solidFill>
                                    <a:schemeClr val="tx1"/>
                                  </a:solidFill>
                                  <a:latin typeface="Cambria Math" panose="02040503050406030204" pitchFamily="18" charset="0"/>
                                </a:rPr>
                                <m:t>𝑢</m:t>
                              </m:r>
                            </m:e>
                            <m:sub>
                              <m:r>
                                <a:rPr lang="en-US" altLang="zh-TW" sz="2000" b="0" i="1" smtClean="0">
                                  <a:solidFill>
                                    <a:schemeClr val="tx1"/>
                                  </a:solidFill>
                                  <a:latin typeface="Cambria Math" panose="02040503050406030204" pitchFamily="18" charset="0"/>
                                </a:rPr>
                                <m:t>𝑖</m:t>
                              </m:r>
                              <m:r>
                                <a:rPr lang="en-US" altLang="zh-TW" sz="2000" b="0" i="1" smtClean="0">
                                  <a:solidFill>
                                    <a:schemeClr val="tx1"/>
                                  </a:solidFill>
                                  <a:latin typeface="Cambria Math" panose="02040503050406030204" pitchFamily="18" charset="0"/>
                                </a:rPr>
                                <m:t>,</m:t>
                              </m:r>
                              <m:r>
                                <a:rPr lang="en-US" altLang="zh-TW" sz="2000" b="0" i="1" smtClean="0">
                                  <a:solidFill>
                                    <a:schemeClr val="tx1"/>
                                  </a:solidFill>
                                  <a:latin typeface="Cambria Math" panose="02040503050406030204" pitchFamily="18" charset="0"/>
                                </a:rPr>
                                <m:t>𝑡</m:t>
                              </m:r>
                            </m:sub>
                          </m:sSub>
                        </m:e>
                      </m:nary>
                    </m:oMath>
                  </m:oMathPara>
                </a14:m>
                <a:endParaRPr lang="en-US" sz="2000" i="1" u="sng" dirty="0">
                  <a:latin typeface="+mj-lt"/>
                </a:endParaRPr>
              </a:p>
              <a:p>
                <a:pPr marL="0" indent="0">
                  <a:buNone/>
                </a:pPr>
                <a:endParaRPr lang="en-US" sz="1600" i="1" u="sng" dirty="0"/>
              </a:p>
              <a:p>
                <a:pPr>
                  <a:buFont typeface="Wingdings" panose="05000000000000000000" pitchFamily="2" charset="2"/>
                  <a:buChar char="§"/>
                </a:pPr>
                <a:r>
                  <a:rPr lang="en-US" altLang="zh-TW" sz="2000" dirty="0">
                    <a:solidFill>
                      <a:srgbClr val="0070C0"/>
                    </a:solidFill>
                    <a:latin typeface="Arial "/>
                    <a:ea typeface="Cambria Math" panose="02040503050406030204" pitchFamily="18" charset="0"/>
                  </a:rPr>
                  <a:t>OLS</a:t>
                </a:r>
                <a14:m>
                  <m:oMath xmlns:m="http://schemas.openxmlformats.org/officeDocument/2006/math">
                    <m:r>
                      <a:rPr lang="zh-TW" altLang="en-US" sz="2000" b="0" i="1" smtClean="0">
                        <a:latin typeface="Cambria Math" panose="02040503050406030204" pitchFamily="18" charset="0"/>
                      </a:rPr>
                      <m:t> </m:t>
                    </m:r>
                  </m:oMath>
                </a14:m>
                <a:r>
                  <a:rPr lang="en-CA" sz="2000" dirty="0">
                    <a:latin typeface="Arial "/>
                  </a:rPr>
                  <a:t>includes none of the firm dummies, i.e., </a:t>
                </a:r>
                <a14:m>
                  <m:oMath xmlns:m="http://schemas.openxmlformats.org/officeDocument/2006/math">
                    <m:r>
                      <a:rPr lang="en-US" altLang="zh-TW" sz="2000" b="0" i="1">
                        <a:latin typeface="Cambria Math" panose="02040503050406030204" pitchFamily="18" charset="0"/>
                      </a:rPr>
                      <m:t>𝑆</m:t>
                    </m:r>
                  </m:oMath>
                </a14:m>
                <a:r>
                  <a:rPr lang="en-CA" sz="2000" dirty="0">
                    <a:latin typeface="Arial "/>
                  </a:rPr>
                  <a:t> =</a:t>
                </a:r>
                <a14:m>
                  <m:oMath xmlns:m="http://schemas.openxmlformats.org/officeDocument/2006/math">
                    <m:r>
                      <a:rPr lang="en-US" sz="2000" b="0" i="0" dirty="0" smtClean="0">
                        <a:latin typeface="Cambria Math" panose="02040503050406030204" pitchFamily="18" charset="0"/>
                        <a:ea typeface="Cambria Math" panose="02040503050406030204" pitchFamily="18" charset="0"/>
                      </a:rPr>
                      <m:t> </m:t>
                    </m:r>
                    <m:r>
                      <a:rPr lang="en-CA" sz="2000" b="0" i="1" dirty="0" smtClean="0">
                        <a:latin typeface="Cambria Math" panose="02040503050406030204" pitchFamily="18" charset="0"/>
                        <a:ea typeface="Cambria Math" panose="02040503050406030204" pitchFamily="18" charset="0"/>
                      </a:rPr>
                      <m:t>∅</m:t>
                    </m:r>
                  </m:oMath>
                </a14:m>
                <a:r>
                  <a:rPr lang="en-CA" sz="2000" dirty="0">
                    <a:latin typeface="Arial "/>
                  </a:rPr>
                  <a:t>. </a:t>
                </a:r>
              </a:p>
              <a:p>
                <a:pPr>
                  <a:buFont typeface="Wingdings" panose="05000000000000000000" pitchFamily="2" charset="2"/>
                  <a:buChar char="§"/>
                </a:pPr>
                <a:r>
                  <a:rPr lang="en-CA" sz="2000" dirty="0">
                    <a:latin typeface="Arial "/>
                    <a:ea typeface="Cambria Math" panose="02040503050406030204" pitchFamily="18" charset="0"/>
                  </a:rPr>
                  <a:t>FE</a:t>
                </a:r>
                <a:r>
                  <a:rPr lang="en-CA" sz="2000" dirty="0">
                    <a:latin typeface="Arial "/>
                  </a:rPr>
                  <a:t> includes all of the firm dummies, i.e., </a:t>
                </a:r>
                <a14:m>
                  <m:oMath xmlns:m="http://schemas.openxmlformats.org/officeDocument/2006/math">
                    <m:r>
                      <a:rPr lang="en-US" altLang="zh-TW" sz="2000" b="0" i="1">
                        <a:latin typeface="Cambria Math" panose="02040503050406030204" pitchFamily="18" charset="0"/>
                      </a:rPr>
                      <m:t>𝑆</m:t>
                    </m:r>
                    <m:r>
                      <a:rPr lang="en-US" altLang="zh-TW" sz="2000" b="0" i="1" smtClean="0">
                        <a:latin typeface="Cambria Math" panose="02040503050406030204" pitchFamily="18" charset="0"/>
                      </a:rPr>
                      <m:t>= </m:t>
                    </m:r>
                    <m:r>
                      <m:rPr>
                        <m:lit/>
                      </m:rPr>
                      <a:rPr lang="en-US" altLang="zh-TW" sz="2000" b="0" i="1" smtClean="0">
                        <a:latin typeface="Cambria Math" panose="02040503050406030204" pitchFamily="18" charset="0"/>
                      </a:rPr>
                      <m:t>{</m:t>
                    </m:r>
                    <m:r>
                      <a:rPr lang="en-US" altLang="zh-TW" sz="2000" b="0" i="1" smtClean="0">
                        <a:latin typeface="Cambria Math" panose="02040503050406030204" pitchFamily="18" charset="0"/>
                      </a:rPr>
                      <m:t>1, ⋯, </m:t>
                    </m:r>
                    <m:r>
                      <a:rPr lang="en-US" altLang="zh-TW" sz="2000" b="0" i="1" smtClean="0">
                        <a:latin typeface="Cambria Math" panose="02040503050406030204" pitchFamily="18" charset="0"/>
                      </a:rPr>
                      <m:t>𝑁</m:t>
                    </m:r>
                    <m:r>
                      <a:rPr lang="en-US" altLang="zh-TW" sz="2000" b="0" i="1" smtClean="0">
                        <a:latin typeface="Cambria Math" panose="02040503050406030204" pitchFamily="18" charset="0"/>
                      </a:rPr>
                      <m:t>}.</m:t>
                    </m:r>
                  </m:oMath>
                </a14:m>
                <a:endParaRPr lang="en-US" altLang="zh-TW" sz="2000" dirty="0">
                  <a:latin typeface="Arial "/>
                </a:endParaRPr>
              </a:p>
              <a:p>
                <a:pPr>
                  <a:buFont typeface="Wingdings" panose="05000000000000000000" pitchFamily="2" charset="2"/>
                  <a:buChar char="§"/>
                </a:pPr>
                <a:r>
                  <a:rPr lang="en-US" altLang="zh-TW" sz="2000" dirty="0">
                    <a:solidFill>
                      <a:srgbClr val="FFC000"/>
                    </a:solidFill>
                  </a:rPr>
                  <a:t>Adjusted</a:t>
                </a:r>
                <a:r>
                  <a:rPr lang="en-US" altLang="zh-TW" sz="2000" dirty="0">
                    <a:solidFill>
                      <a:srgbClr val="FFC000"/>
                    </a:solidFill>
                    <a:latin typeface="Arial "/>
                  </a:rPr>
                  <a:t> HT </a:t>
                </a:r>
                <a:r>
                  <a:rPr lang="en-US" altLang="zh-TW" sz="2000" dirty="0">
                    <a:latin typeface="Arial "/>
                  </a:rPr>
                  <a:t>uses the </a:t>
                </a:r>
                <a:r>
                  <a:rPr lang="en-US" altLang="zh-TW" sz="2000" dirty="0">
                    <a:solidFill>
                      <a:schemeClr val="tx1"/>
                    </a:solidFill>
                    <a:latin typeface="Arial "/>
                  </a:rPr>
                  <a:t>demeaned </a:t>
                </a:r>
                <a14:m>
                  <m:oMath xmlns:m="http://schemas.openxmlformats.org/officeDocument/2006/math">
                    <m:sSub>
                      <m:sSubPr>
                        <m:ctrlPr>
                          <a:rPr lang="en-US" altLang="zh-TW" sz="2000" i="1" smtClean="0">
                            <a:solidFill>
                              <a:schemeClr val="tx1"/>
                            </a:solidFill>
                            <a:latin typeface="Cambria Math" panose="02040503050406030204" pitchFamily="18" charset="0"/>
                          </a:rPr>
                        </m:ctrlPr>
                      </m:sSubPr>
                      <m:e>
                        <m:r>
                          <a:rPr lang="en-US" altLang="zh-TW" sz="2000" b="0" i="1" smtClean="0">
                            <a:solidFill>
                              <a:schemeClr val="tx1"/>
                            </a:solidFill>
                            <a:latin typeface="Cambria Math" panose="02040503050406030204" pitchFamily="18" charset="0"/>
                          </a:rPr>
                          <m:t>𝑋</m:t>
                        </m:r>
                      </m:e>
                      <m:sub>
                        <m:r>
                          <a:rPr lang="en-US" altLang="zh-TW" sz="2000" b="0" i="1" smtClean="0">
                            <a:solidFill>
                              <a:schemeClr val="tx1"/>
                            </a:solidFill>
                            <a:latin typeface="Cambria Math" panose="02040503050406030204" pitchFamily="18" charset="0"/>
                          </a:rPr>
                          <m:t>𝑖</m:t>
                        </m:r>
                        <m:r>
                          <a:rPr lang="en-US" altLang="zh-TW" sz="2000" b="0" i="1" smtClean="0">
                            <a:solidFill>
                              <a:schemeClr val="tx1"/>
                            </a:solidFill>
                            <a:latin typeface="Cambria Math" panose="02040503050406030204" pitchFamily="18" charset="0"/>
                          </a:rPr>
                          <m:t>, </m:t>
                        </m:r>
                        <m:r>
                          <a:rPr lang="en-US" altLang="zh-TW" sz="2000" b="0" i="1" smtClean="0">
                            <a:solidFill>
                              <a:schemeClr val="tx1"/>
                            </a:solidFill>
                            <a:latin typeface="Cambria Math" panose="02040503050406030204" pitchFamily="18" charset="0"/>
                          </a:rPr>
                          <m:t>𝑡</m:t>
                        </m:r>
                      </m:sub>
                    </m:sSub>
                  </m:oMath>
                </a14:m>
                <a:r>
                  <a:rPr lang="en-US" altLang="zh-TW" sz="2000" dirty="0">
                    <a:solidFill>
                      <a:schemeClr val="tx1"/>
                    </a:solidFill>
                    <a:latin typeface="Arial "/>
                  </a:rPr>
                  <a:t> and demeaned R&amp;D to construct the moment conditions in GMM estimation for </a:t>
                </a:r>
                <a14:m>
                  <m:oMath xmlns:m="http://schemas.openxmlformats.org/officeDocument/2006/math">
                    <m:sSub>
                      <m:sSubPr>
                        <m:ctrlPr>
                          <a:rPr lang="en-US" altLang="zh-TW" sz="2000" i="1">
                            <a:solidFill>
                              <a:schemeClr val="tx1"/>
                            </a:solidFill>
                            <a:latin typeface="Cambria Math" panose="02040503050406030204" pitchFamily="18" charset="0"/>
                          </a:rPr>
                        </m:ctrlPr>
                      </m:sSubPr>
                      <m:e>
                        <m:r>
                          <a:rPr lang="en-US" altLang="zh-TW" sz="2000" b="0" i="1">
                            <a:solidFill>
                              <a:schemeClr val="tx1"/>
                            </a:solidFill>
                            <a:latin typeface="Cambria Math" panose="02040503050406030204" pitchFamily="18" charset="0"/>
                          </a:rPr>
                          <m:t>𝛽</m:t>
                        </m:r>
                      </m:e>
                      <m:sub>
                        <m:r>
                          <a:rPr lang="en-US" altLang="zh-TW" sz="2000" b="0" i="1">
                            <a:solidFill>
                              <a:schemeClr val="tx1"/>
                            </a:solidFill>
                            <a:latin typeface="Cambria Math" panose="02040503050406030204" pitchFamily="18" charset="0"/>
                          </a:rPr>
                          <m:t>𝑅</m:t>
                        </m:r>
                        <m:r>
                          <a:rPr lang="en-US" altLang="zh-TW" sz="2000" b="0" i="1">
                            <a:solidFill>
                              <a:schemeClr val="tx1"/>
                            </a:solidFill>
                            <a:latin typeface="Cambria Math" panose="02040503050406030204" pitchFamily="18" charset="0"/>
                          </a:rPr>
                          <m:t>&amp;</m:t>
                        </m:r>
                        <m:r>
                          <a:rPr lang="en-US" altLang="zh-TW" sz="2000" b="0" i="1">
                            <a:solidFill>
                              <a:schemeClr val="tx1"/>
                            </a:solidFill>
                            <a:latin typeface="Cambria Math" panose="02040503050406030204" pitchFamily="18" charset="0"/>
                          </a:rPr>
                          <m:t>𝐷</m:t>
                        </m:r>
                      </m:sub>
                    </m:sSub>
                    <m:r>
                      <a:rPr lang="en-US" altLang="zh-TW" sz="2000" b="0" i="1">
                        <a:solidFill>
                          <a:schemeClr val="tx1"/>
                        </a:solidFill>
                        <a:latin typeface="Cambria Math" panose="02040503050406030204" pitchFamily="18" charset="0"/>
                      </a:rPr>
                      <m:t> </m:t>
                    </m:r>
                  </m:oMath>
                </a14:m>
                <a:endParaRPr lang="en-US" altLang="zh-TW" sz="2000" dirty="0">
                  <a:solidFill>
                    <a:schemeClr val="tx1"/>
                  </a:solidFill>
                  <a:latin typeface="Arial "/>
                </a:endParaRPr>
              </a:p>
              <a:p>
                <a:pPr>
                  <a:buFont typeface="Wingdings" panose="05000000000000000000" pitchFamily="2" charset="2"/>
                  <a:buChar char="§"/>
                </a:pPr>
                <a:r>
                  <a:rPr lang="en-US" altLang="zh-TW" sz="2000" dirty="0">
                    <a:solidFill>
                      <a:srgbClr val="C00000"/>
                    </a:solidFill>
                    <a:latin typeface="Arial "/>
                  </a:rPr>
                  <a:t>PRL</a:t>
                </a:r>
                <a:r>
                  <a:rPr lang="en-US" altLang="zh-TW" sz="2000" dirty="0">
                    <a:solidFill>
                      <a:schemeClr val="tx1"/>
                    </a:solidFill>
                    <a:latin typeface="Arial "/>
                  </a:rPr>
                  <a:t> and </a:t>
                </a:r>
                <a:r>
                  <a:rPr lang="en-US" altLang="zh-TW" sz="2000" dirty="0">
                    <a:solidFill>
                      <a:srgbClr val="C00000"/>
                    </a:solidFill>
                    <a:latin typeface="Arial "/>
                  </a:rPr>
                  <a:t>DML</a:t>
                </a:r>
                <a:r>
                  <a:rPr lang="en-US" altLang="zh-TW" sz="2000" dirty="0">
                    <a:solidFill>
                      <a:schemeClr val="tx1"/>
                    </a:solidFill>
                    <a:latin typeface="Arial "/>
                  </a:rPr>
                  <a:t> select some of the firm dummies, i.e.</a:t>
                </a:r>
                <a:r>
                  <a:rPr lang="en-US" altLang="zh-TW" sz="2000" dirty="0">
                    <a:latin typeface="Arial "/>
                  </a:rPr>
                  <a:t>, </a:t>
                </a:r>
                <a14:m>
                  <m:oMath xmlns:m="http://schemas.openxmlformats.org/officeDocument/2006/math">
                    <m:r>
                      <a:rPr lang="en-US" altLang="zh-TW" sz="2000" b="1" i="1">
                        <a:latin typeface="Cambria Math" panose="02040503050406030204" pitchFamily="18" charset="0"/>
                      </a:rPr>
                      <m:t>𝑺</m:t>
                    </m:r>
                    <m:r>
                      <a:rPr lang="en-US" altLang="zh-TW" sz="2000" i="1" smtClean="0">
                        <a:latin typeface="Cambria Math" panose="02040503050406030204" pitchFamily="18" charset="0"/>
                      </a:rPr>
                      <m:t>∈</m:t>
                    </m:r>
                    <m:r>
                      <a:rPr lang="en-US" altLang="zh-TW" sz="2000" i="1">
                        <a:latin typeface="Cambria Math" panose="02040503050406030204" pitchFamily="18" charset="0"/>
                      </a:rPr>
                      <m:t> </m:t>
                    </m:r>
                    <m:r>
                      <m:rPr>
                        <m:lit/>
                      </m:rPr>
                      <a:rPr lang="en-US" altLang="zh-TW" sz="2000" i="1">
                        <a:latin typeface="Cambria Math" panose="02040503050406030204" pitchFamily="18" charset="0"/>
                      </a:rPr>
                      <m:t>{</m:t>
                    </m:r>
                    <m:r>
                      <a:rPr lang="en-US" altLang="zh-TW" sz="2000" i="1">
                        <a:latin typeface="Cambria Math" panose="02040503050406030204" pitchFamily="18" charset="0"/>
                      </a:rPr>
                      <m:t>1, ⋯, </m:t>
                    </m:r>
                    <m:r>
                      <a:rPr lang="en-US" altLang="zh-TW" sz="2000" i="1">
                        <a:latin typeface="Cambria Math" panose="02040503050406030204" pitchFamily="18" charset="0"/>
                      </a:rPr>
                      <m:t>𝑁</m:t>
                    </m:r>
                    <m:r>
                      <a:rPr lang="en-US" altLang="zh-TW" sz="2000" i="1">
                        <a:latin typeface="Cambria Math" panose="02040503050406030204" pitchFamily="18" charset="0"/>
                      </a:rPr>
                      <m:t>}</m:t>
                    </m:r>
                  </m:oMath>
                </a14:m>
                <a:r>
                  <a:rPr lang="en-US" altLang="zh-TW" sz="2000" dirty="0">
                    <a:latin typeface="Arial "/>
                  </a:rPr>
                  <a:t> while keep the valid inference of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𝛽</m:t>
                        </m:r>
                      </m:e>
                      <m:sub>
                        <m:r>
                          <a:rPr lang="en-US" altLang="zh-TW" sz="2000" i="1">
                            <a:latin typeface="Cambria Math" panose="02040503050406030204" pitchFamily="18" charset="0"/>
                          </a:rPr>
                          <m:t>𝑅</m:t>
                        </m:r>
                        <m:r>
                          <a:rPr lang="en-US" altLang="zh-TW" sz="2000" i="1">
                            <a:latin typeface="Cambria Math" panose="02040503050406030204" pitchFamily="18" charset="0"/>
                          </a:rPr>
                          <m:t>&amp;</m:t>
                        </m:r>
                        <m:r>
                          <a:rPr lang="en-US" altLang="zh-TW" sz="2000" i="1">
                            <a:latin typeface="Cambria Math" panose="02040503050406030204" pitchFamily="18" charset="0"/>
                          </a:rPr>
                          <m:t>𝐷</m:t>
                        </m:r>
                      </m:sub>
                    </m:sSub>
                  </m:oMath>
                </a14:m>
                <a:r>
                  <a:rPr lang="en-US" altLang="zh-TW" sz="2000" dirty="0">
                    <a:latin typeface="Arial "/>
                  </a:rPr>
                  <a:t>.</a:t>
                </a:r>
              </a:p>
              <a:p>
                <a:pPr lvl="1">
                  <a:buFont typeface="Wingdings" panose="05000000000000000000" pitchFamily="2" charset="2"/>
                  <a:buChar char="§"/>
                </a:pPr>
                <a:r>
                  <a:rPr lang="en-US" altLang="zh-TW" sz="2000" dirty="0"/>
                  <a:t>Intuitively, since important dummies have been selected to control for, we prevent the omitted-variable bias. </a:t>
                </a:r>
              </a:p>
              <a:p>
                <a:pPr lvl="1">
                  <a:buFont typeface="Wingdings" panose="05000000000000000000" pitchFamily="2" charset="2"/>
                  <a:buChar char="§"/>
                </a:pPr>
                <a:r>
                  <a:rPr lang="en-US" altLang="zh-TW" sz="2000" dirty="0"/>
                  <a:t>On the other hand, since unimportant dummies are not selected, we have better power in identifying the role of persistent R&amp;D.</a:t>
                </a:r>
                <a:endParaRPr lang="en-CA" sz="2000" dirty="0">
                  <a:latin typeface="Arial "/>
                </a:endParaRPr>
              </a:p>
              <a:p>
                <a:pPr marL="347472" indent="-347472">
                  <a:lnSpc>
                    <a:spcPct val="114000"/>
                  </a:lnSpc>
                  <a:spcBef>
                    <a:spcPts val="600"/>
                  </a:spcBef>
                </a:pPr>
                <a:endParaRPr lang="en-CA" sz="1600" i="1" dirty="0"/>
              </a:p>
              <a:p>
                <a:pPr marL="347472" indent="-347472">
                  <a:lnSpc>
                    <a:spcPct val="114000"/>
                  </a:lnSpc>
                  <a:spcBef>
                    <a:spcPts val="600"/>
                  </a:spcBef>
                </a:pPr>
                <a:endParaRPr lang="en-CA" sz="2000" i="1" dirty="0"/>
              </a:p>
              <a:p>
                <a:pPr marL="0" indent="0">
                  <a:lnSpc>
                    <a:spcPct val="114000"/>
                  </a:lnSpc>
                  <a:spcBef>
                    <a:spcPts val="600"/>
                  </a:spcBef>
                  <a:buNone/>
                </a:pPr>
                <a:endParaRPr lang="en-CA" sz="2000" dirty="0"/>
              </a:p>
            </p:txBody>
          </p:sp>
        </mc:Choice>
        <mc:Fallback xmlns="">
          <p:sp>
            <p:nvSpPr>
              <p:cNvPr id="195587" name="Rectangle 3"/>
              <p:cNvSpPr>
                <a:spLocks noGrp="1" noRot="1" noChangeAspect="1" noMove="1" noResize="1" noEditPoints="1" noAdjustHandles="1" noChangeArrowheads="1" noChangeShapeType="1" noTextEdit="1"/>
              </p:cNvSpPr>
              <p:nvPr>
                <p:ph idx="1"/>
              </p:nvPr>
            </p:nvSpPr>
            <p:spPr>
              <a:xfrm>
                <a:off x="457200" y="980727"/>
                <a:ext cx="8507288" cy="5740747"/>
              </a:xfrm>
              <a:blipFill>
                <a:blip r:embed="rId3"/>
                <a:stretch>
                  <a:fillRect l="-645" r="-215"/>
                </a:stretch>
              </a:blipFill>
            </p:spPr>
            <p:txBody>
              <a:bodyPr/>
              <a:lstStyle/>
              <a:p>
                <a:r>
                  <a:rPr lang="en-US">
                    <a:noFill/>
                  </a:rPr>
                  <a:t> </a:t>
                </a:r>
              </a:p>
            </p:txBody>
          </p:sp>
        </mc:Fallback>
      </mc:AlternateContent>
      <p:sp>
        <p:nvSpPr>
          <p:cNvPr id="6" name="Slide Number Placeholder 5"/>
          <p:cNvSpPr>
            <a:spLocks noGrp="1"/>
          </p:cNvSpPr>
          <p:nvPr>
            <p:ph type="sldNum" sz="quarter" idx="12"/>
          </p:nvPr>
        </p:nvSpPr>
        <p:spPr/>
        <p:txBody>
          <a:bodyPr/>
          <a:lstStyle/>
          <a:p>
            <a:fld id="{5DEBDDE8-D559-47BF-A5D0-F85840D61AFD}" type="slidenum">
              <a:rPr lang="en-US" altLang="en-US" smtClean="0">
                <a:latin typeface="Garamond" pitchFamily="18" charset="0"/>
              </a:rPr>
              <a:pPr/>
              <a:t>8</a:t>
            </a:fld>
            <a:r>
              <a:rPr lang="en-US" altLang="en-US" dirty="0">
                <a:latin typeface="Garamond" pitchFamily="18" charset="0"/>
              </a:rPr>
              <a:t>/34</a:t>
            </a:r>
          </a:p>
        </p:txBody>
      </p:sp>
      <p:sp>
        <p:nvSpPr>
          <p:cNvPr id="7" name="Footer Placeholder 2"/>
          <p:cNvSpPr>
            <a:spLocks noGrp="1"/>
          </p:cNvSpPr>
          <p:nvPr>
            <p:ph type="ftr" sz="quarter" idx="11"/>
          </p:nvPr>
        </p:nvSpPr>
        <p:spPr>
          <a:xfrm>
            <a:off x="2123728" y="6492875"/>
            <a:ext cx="5040560" cy="365125"/>
          </a:xfrm>
        </p:spPr>
        <p:txBody>
          <a:bodyPr/>
          <a:lstStyle/>
          <a:p>
            <a:endParaRPr lang="en-CA" dirty="0"/>
          </a:p>
        </p:txBody>
      </p:sp>
    </p:spTree>
    <p:extLst>
      <p:ext uri="{BB962C8B-B14F-4D97-AF65-F5344CB8AC3E}">
        <p14:creationId xmlns:p14="http://schemas.microsoft.com/office/powerpoint/2010/main" val="1805938916"/>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53CA9-A360-5FCB-0874-696DF21DD028}"/>
            </a:ext>
          </a:extLst>
        </p:cNvPr>
        <p:cNvGrpSpPr/>
        <p:nvPr/>
      </p:nvGrpSpPr>
      <p:grpSpPr>
        <a:xfrm>
          <a:off x="0" y="0"/>
          <a:ext cx="0" cy="0"/>
          <a:chOff x="0" y="0"/>
          <a:chExt cx="0" cy="0"/>
        </a:xfrm>
      </p:grpSpPr>
      <p:sp>
        <p:nvSpPr>
          <p:cNvPr id="195586" name="Rectangle 2">
            <a:extLst>
              <a:ext uri="{FF2B5EF4-FFF2-40B4-BE49-F238E27FC236}">
                <a16:creationId xmlns:a16="http://schemas.microsoft.com/office/drawing/2014/main" id="{FBCEDF28-91FE-D245-05CF-6412ED8242DF}"/>
              </a:ext>
            </a:extLst>
          </p:cNvPr>
          <p:cNvSpPr>
            <a:spLocks noGrp="1" noChangeArrowheads="1"/>
          </p:cNvSpPr>
          <p:nvPr>
            <p:ph type="title"/>
          </p:nvPr>
        </p:nvSpPr>
        <p:spPr>
          <a:xfrm>
            <a:off x="428596" y="285728"/>
            <a:ext cx="8229600" cy="796908"/>
          </a:xfrm>
        </p:spPr>
        <p:txBody>
          <a:bodyPr>
            <a:normAutofit/>
          </a:bodyPr>
          <a:lstStyle/>
          <a:p>
            <a:pPr algn="l"/>
            <a:r>
              <a:rPr lang="en-US" altLang="zh-CN" sz="2800" b="1" dirty="0">
                <a:solidFill>
                  <a:srgbClr val="0070C0"/>
                </a:solidFill>
                <a:ea typeface="SimSun" pitchFamily="2" charset="-122"/>
              </a:rPr>
              <a:t>Our recommendations</a:t>
            </a:r>
            <a:endParaRPr lang="en-US" sz="2800" dirty="0">
              <a:solidFill>
                <a:srgbClr val="0070C0"/>
              </a:solidFill>
            </a:endParaRPr>
          </a:p>
        </p:txBody>
      </p:sp>
      <p:sp>
        <p:nvSpPr>
          <p:cNvPr id="195587" name="Rectangle 3">
            <a:extLst>
              <a:ext uri="{FF2B5EF4-FFF2-40B4-BE49-F238E27FC236}">
                <a16:creationId xmlns:a16="http://schemas.microsoft.com/office/drawing/2014/main" id="{147BB83F-606C-81C9-842D-20E673C1A902}"/>
              </a:ext>
            </a:extLst>
          </p:cNvPr>
          <p:cNvSpPr>
            <a:spLocks noGrp="1" noChangeArrowheads="1"/>
          </p:cNvSpPr>
          <p:nvPr>
            <p:ph idx="1"/>
          </p:nvPr>
        </p:nvSpPr>
        <p:spPr>
          <a:xfrm>
            <a:off x="485804" y="1082636"/>
            <a:ext cx="8172392" cy="5520106"/>
          </a:xfrm>
        </p:spPr>
        <p:txBody>
          <a:bodyPr vert="horz" lIns="91440" tIns="45720" rIns="91440" bIns="45720" rtlCol="0" anchor="t">
            <a:noAutofit/>
          </a:bodyPr>
          <a:lstStyle/>
          <a:p>
            <a:pPr marL="514350" indent="-514350">
              <a:lnSpc>
                <a:spcPct val="114000"/>
              </a:lnSpc>
              <a:spcBef>
                <a:spcPts val="600"/>
              </a:spcBef>
              <a:buFont typeface="+mj-lt"/>
              <a:buAutoNum type="arabicPeriod"/>
            </a:pPr>
            <a:r>
              <a:rPr lang="en-US" altLang="zh-TW" sz="2000" dirty="0"/>
              <a:t>Instead of only reporting regressions </a:t>
            </a:r>
            <a:r>
              <a:rPr lang="en-US" altLang="zh-TW" sz="2000" b="1" dirty="0">
                <a:solidFill>
                  <a:srgbClr val="0070C0"/>
                </a:solidFill>
              </a:rPr>
              <a:t>with</a:t>
            </a:r>
            <a:r>
              <a:rPr lang="en-US" altLang="zh-TW" sz="2000" dirty="0">
                <a:solidFill>
                  <a:srgbClr val="0070C0"/>
                </a:solidFill>
              </a:rPr>
              <a:t> </a:t>
            </a:r>
            <a:r>
              <a:rPr lang="en-US" altLang="zh-TW" sz="2000" dirty="0"/>
              <a:t>firm fixed effects, please also present the results </a:t>
            </a:r>
            <a:r>
              <a:rPr lang="en-US" altLang="zh-TW" sz="2000" b="1" dirty="0">
                <a:solidFill>
                  <a:srgbClr val="0070C0"/>
                </a:solidFill>
              </a:rPr>
              <a:t>without </a:t>
            </a:r>
            <a:r>
              <a:rPr lang="en-US" altLang="zh-TW" sz="2000" dirty="0"/>
              <a:t>firm fixed effects and discuss why the coefficient estimates vary</a:t>
            </a:r>
          </a:p>
          <a:p>
            <a:pPr marL="514350" indent="-514350">
              <a:lnSpc>
                <a:spcPct val="114000"/>
              </a:lnSpc>
              <a:spcBef>
                <a:spcPts val="600"/>
              </a:spcBef>
              <a:buFont typeface="+mj-lt"/>
              <a:buAutoNum type="arabicPeriod"/>
            </a:pPr>
            <a:r>
              <a:rPr lang="en-US" altLang="zh-TW" sz="2000" dirty="0"/>
              <a:t>We recommend to report </a:t>
            </a:r>
            <a:r>
              <a:rPr lang="en-US" altLang="zh-TW" sz="2000" b="1" dirty="0">
                <a:solidFill>
                  <a:srgbClr val="0070C0"/>
                </a:solidFill>
              </a:rPr>
              <a:t>R-squared  </a:t>
            </a:r>
            <a:r>
              <a:rPr lang="en-US" altLang="zh-TW" sz="2000" dirty="0"/>
              <a:t>and</a:t>
            </a:r>
            <a:r>
              <a:rPr lang="en-US" altLang="zh-TW" sz="2000" b="1" dirty="0"/>
              <a:t> </a:t>
            </a:r>
            <a:r>
              <a:rPr lang="en-US" altLang="zh-TW" sz="2000" b="1" dirty="0">
                <a:solidFill>
                  <a:srgbClr val="0070C0"/>
                </a:solidFill>
              </a:rPr>
              <a:t>within R-squared </a:t>
            </a:r>
            <a:r>
              <a:rPr lang="en-US" altLang="zh-TW" sz="2000" dirty="0"/>
              <a:t>results from regressions</a:t>
            </a:r>
          </a:p>
          <a:p>
            <a:pPr marL="514350" indent="-514350">
              <a:lnSpc>
                <a:spcPct val="114000"/>
              </a:lnSpc>
              <a:spcBef>
                <a:spcPts val="600"/>
              </a:spcBef>
              <a:buFont typeface="+mj-lt"/>
              <a:buAutoNum type="arabicPeriod"/>
            </a:pPr>
            <a:r>
              <a:rPr lang="en-US" altLang="zh-TW" sz="2000" dirty="0"/>
              <a:t>If the results from 1 and 2 are inconsistent. Consider our </a:t>
            </a:r>
            <a:r>
              <a:rPr lang="en-US" altLang="zh-TW" sz="2000" dirty="0">
                <a:solidFill>
                  <a:srgbClr val="FFC000"/>
                </a:solidFill>
              </a:rPr>
              <a:t>adjusted Hausman and Taylor</a:t>
            </a:r>
            <a:r>
              <a:rPr lang="en-US" altLang="zh-TW" sz="2000" dirty="0"/>
              <a:t>, </a:t>
            </a:r>
            <a:r>
              <a:rPr lang="en-US" altLang="zh-TW" sz="2000" dirty="0">
                <a:solidFill>
                  <a:srgbClr val="C00000"/>
                </a:solidFill>
              </a:rPr>
              <a:t>PRL</a:t>
            </a:r>
            <a:r>
              <a:rPr lang="en-US" altLang="zh-TW" sz="2000" dirty="0"/>
              <a:t> and </a:t>
            </a:r>
            <a:r>
              <a:rPr lang="en-US" altLang="zh-TW" sz="2000" dirty="0">
                <a:solidFill>
                  <a:srgbClr val="C00000"/>
                </a:solidFill>
              </a:rPr>
              <a:t>DML</a:t>
            </a:r>
            <a:r>
              <a:rPr lang="en-US" altLang="zh-TW" sz="2000" dirty="0"/>
              <a:t> methods as “</a:t>
            </a:r>
            <a:r>
              <a:rPr lang="en-US" altLang="zh-TW" sz="2000" dirty="0">
                <a:solidFill>
                  <a:srgbClr val="0070C0"/>
                </a:solidFill>
              </a:rPr>
              <a:t>second opinion</a:t>
            </a:r>
            <a:r>
              <a:rPr lang="en-US" altLang="zh-TW" sz="2000" dirty="0"/>
              <a:t>”.</a:t>
            </a:r>
            <a:endParaRPr lang="en-US" altLang="zh-TW" sz="2000" dirty="0">
              <a:solidFill>
                <a:srgbClr val="0070C0"/>
              </a:solidFill>
            </a:endParaRPr>
          </a:p>
          <a:p>
            <a:pPr lvl="1"/>
            <a:r>
              <a:rPr lang="en-US" altLang="zh-TW" sz="2000" dirty="0"/>
              <a:t>easy to implement by STATA (or R/Python). We make our codes available online:</a:t>
            </a:r>
          </a:p>
          <a:p>
            <a:pPr lvl="1">
              <a:buFont typeface="Wingdings" panose="05000000000000000000" pitchFamily="2" charset="2"/>
              <a:buChar char="ü"/>
            </a:pPr>
            <a:r>
              <a:rPr lang="en-US" altLang="zh-TW" sz="1800" dirty="0">
                <a:solidFill>
                  <a:srgbClr val="0070C0"/>
                </a:solidFill>
                <a:latin typeface="+mj-lt"/>
                <a:hlinkClick r:id="rId3"/>
              </a:rPr>
              <a:t>https://github.com/hcchuang/Revisiting-the-Missing-RD-Patent-Relation_Challenges-and-Solutions-for-Firm-Fixed-Effects-Models</a:t>
            </a:r>
            <a:endParaRPr lang="en-US" altLang="zh-TW" sz="1800" dirty="0">
              <a:solidFill>
                <a:srgbClr val="0070C0"/>
              </a:solidFill>
              <a:latin typeface="+mj-lt"/>
            </a:endParaRPr>
          </a:p>
          <a:p>
            <a:pPr lvl="1">
              <a:buFont typeface="Wingdings" panose="05000000000000000000" pitchFamily="2" charset="2"/>
              <a:buChar char="ü"/>
            </a:pPr>
            <a:r>
              <a:rPr lang="en-US" altLang="zh-TW" sz="2000" dirty="0"/>
              <a:t>handle omitted variable issues without strict assumptions</a:t>
            </a:r>
          </a:p>
          <a:p>
            <a:pPr lvl="1">
              <a:buFont typeface="Wingdings" panose="05000000000000000000" pitchFamily="2" charset="2"/>
              <a:buChar char="ü"/>
            </a:pPr>
            <a:r>
              <a:rPr lang="en-US" altLang="zh-TW" sz="2000" dirty="0"/>
              <a:t>enable researchers to decide exactly which firm dummies should be added in regressions.</a:t>
            </a:r>
          </a:p>
          <a:p>
            <a:pPr>
              <a:lnSpc>
                <a:spcPct val="114000"/>
              </a:lnSpc>
              <a:spcBef>
                <a:spcPts val="600"/>
              </a:spcBef>
            </a:pPr>
            <a:endParaRPr lang="en-US" altLang="zh-TW" sz="2200" dirty="0"/>
          </a:p>
        </p:txBody>
      </p:sp>
      <p:sp>
        <p:nvSpPr>
          <p:cNvPr id="6" name="Slide Number Placeholder 5">
            <a:extLst>
              <a:ext uri="{FF2B5EF4-FFF2-40B4-BE49-F238E27FC236}">
                <a16:creationId xmlns:a16="http://schemas.microsoft.com/office/drawing/2014/main" id="{16FB3401-4788-614D-E32F-0E39B0954D57}"/>
              </a:ext>
            </a:extLst>
          </p:cNvPr>
          <p:cNvSpPr>
            <a:spLocks noGrp="1"/>
          </p:cNvSpPr>
          <p:nvPr>
            <p:ph type="sldNum" sz="quarter" idx="12"/>
          </p:nvPr>
        </p:nvSpPr>
        <p:spPr/>
        <p:txBody>
          <a:bodyPr/>
          <a:lstStyle/>
          <a:p>
            <a:fld id="{5DEBDDE8-D559-47BF-A5D0-F85840D61AFD}" type="slidenum">
              <a:rPr lang="en-US" altLang="en-US" smtClean="0">
                <a:latin typeface="Garamond" pitchFamily="18" charset="0"/>
              </a:rPr>
              <a:pPr/>
              <a:t>9</a:t>
            </a:fld>
            <a:r>
              <a:rPr lang="en-US" altLang="en-US" dirty="0">
                <a:latin typeface="Garamond" pitchFamily="18" charset="0"/>
              </a:rPr>
              <a:t>/34</a:t>
            </a:r>
          </a:p>
        </p:txBody>
      </p:sp>
    </p:spTree>
    <p:extLst>
      <p:ext uri="{BB962C8B-B14F-4D97-AF65-F5344CB8AC3E}">
        <p14:creationId xmlns:p14="http://schemas.microsoft.com/office/powerpoint/2010/main" val="630124317"/>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38159</TotalTime>
  <Words>4492</Words>
  <Application>Microsoft Office PowerPoint</Application>
  <PresentationFormat>On-screen Show (4:3)</PresentationFormat>
  <Paragraphs>848</Paragraphs>
  <Slides>39</Slides>
  <Notes>35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Arial </vt:lpstr>
      <vt:lpstr>SimSun</vt:lpstr>
      <vt:lpstr>Arial</vt:lpstr>
      <vt:lpstr>Calibri</vt:lpstr>
      <vt:lpstr>Cambria Math</vt:lpstr>
      <vt:lpstr>Consolas</vt:lpstr>
      <vt:lpstr>Garamond</vt:lpstr>
      <vt:lpstr>Times New Roman</vt:lpstr>
      <vt:lpstr>Wingdings</vt:lpstr>
      <vt:lpstr>Office Theme</vt:lpstr>
      <vt:lpstr>Revisiting the Missing R&amp;D-Patent Relation: Challenges and Solutions for Firm Fixed Effects Models</vt:lpstr>
      <vt:lpstr>The prevailing use of firm fixed effects</vt:lpstr>
      <vt:lpstr>Example: Luong et al. (2017, JFQA)</vt:lpstr>
      <vt:lpstr>Our explanations</vt:lpstr>
      <vt:lpstr>Simulation Study</vt:lpstr>
      <vt:lpstr>Simulation Study (cont’d)</vt:lpstr>
      <vt:lpstr>Econometric Tools</vt:lpstr>
      <vt:lpstr>Overview: OLS, FE, adjHT, PRL, and DML</vt:lpstr>
      <vt:lpstr>Our recommendations</vt:lpstr>
      <vt:lpstr>Our proposition-1  Adjusted Hausman-Taylor methods </vt:lpstr>
      <vt:lpstr>Our proposition-2</vt:lpstr>
      <vt:lpstr>Post-Regularization LASSO (PRL)</vt:lpstr>
      <vt:lpstr>Double Machine Learning (DML)</vt:lpstr>
      <vt:lpstr>PRL and DML benefits</vt:lpstr>
      <vt:lpstr>Simulation Study (cont’d)</vt:lpstr>
      <vt:lpstr>Sample</vt:lpstr>
      <vt:lpstr>Our baseline regressions</vt:lpstr>
      <vt:lpstr>Diagnostic steps: Within R square and Adj-HT</vt:lpstr>
      <vt:lpstr>Patent regression: PRL and DML results</vt:lpstr>
      <vt:lpstr>Citation regression: PRL and DML results</vt:lpstr>
      <vt:lpstr>Adjusted-Citation regression: PRL and DML results</vt:lpstr>
      <vt:lpstr>PRL and DML results</vt:lpstr>
      <vt:lpstr>STATA code</vt:lpstr>
      <vt:lpstr>Robustness</vt:lpstr>
      <vt:lpstr>Poisson regression</vt:lpstr>
      <vt:lpstr>PRL Poisson and DML</vt:lpstr>
      <vt:lpstr>Our recommendations</vt:lpstr>
      <vt:lpstr>Our contributions</vt:lpstr>
      <vt:lpstr>Our contributions (Cont.)</vt:lpstr>
      <vt:lpstr>Thank you!  Questions? Comments?  hcchuang@gm.ntpu.edu.tw (Hui-Ching Chuang)     </vt:lpstr>
      <vt:lpstr>Selected Top 30 Firms</vt:lpstr>
      <vt:lpstr>Alternative R&amp;D measures: Patent regression</vt:lpstr>
      <vt:lpstr>Alternative R&amp;D measures: Citation regression</vt:lpstr>
      <vt:lpstr>Alternative R&amp;D measures: AdjCitation regression</vt:lpstr>
      <vt:lpstr>Patenting firms (Observation: 45,913)</vt:lpstr>
      <vt:lpstr>Summary statistics</vt:lpstr>
      <vt:lpstr>Our survey of the corporate innovation literature Least square approach on Citation (paper #)</vt:lpstr>
      <vt:lpstr>Our survey of the corporate innovation literature Poisson and negative binominal approach on Patent</vt:lpstr>
      <vt:lpstr>Our survey of the corporate innovation literature Poisson and negative binominal approach on Citation</vt:lpstr>
    </vt:vector>
  </TitlesOfParts>
  <Company>Queen's School of Business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Effect</dc:title>
  <dc:creator>Hui-Ching Chuang</dc:creator>
  <cp:lastModifiedBy>莊惠菁</cp:lastModifiedBy>
  <cp:revision>2100</cp:revision>
  <cp:lastPrinted>2024-03-16T14:43:29Z</cp:lastPrinted>
  <dcterms:created xsi:type="dcterms:W3CDTF">2009-10-26T15:12:27Z</dcterms:created>
  <dcterms:modified xsi:type="dcterms:W3CDTF">2025-06-28T03:46:32Z</dcterms:modified>
</cp:coreProperties>
</file>