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470" r:id="rId2"/>
    <p:sldId id="472" r:id="rId3"/>
    <p:sldId id="522" r:id="rId4"/>
    <p:sldId id="549" r:id="rId5"/>
    <p:sldId id="424" r:id="rId6"/>
    <p:sldId id="466" r:id="rId7"/>
    <p:sldId id="550" r:id="rId8"/>
    <p:sldId id="545" r:id="rId9"/>
    <p:sldId id="473" r:id="rId10"/>
    <p:sldId id="476" r:id="rId11"/>
    <p:sldId id="546" r:id="rId12"/>
    <p:sldId id="567" r:id="rId13"/>
    <p:sldId id="341" r:id="rId14"/>
    <p:sldId id="516" r:id="rId15"/>
    <p:sldId id="515" r:id="rId16"/>
    <p:sldId id="366" r:id="rId17"/>
    <p:sldId id="594" r:id="rId18"/>
    <p:sldId id="601" r:id="rId19"/>
    <p:sldId id="566" r:id="rId20"/>
    <p:sldId id="477" r:id="rId21"/>
    <p:sldId id="501" r:id="rId22"/>
    <p:sldId id="547" r:id="rId23"/>
    <p:sldId id="505" r:id="rId24"/>
    <p:sldId id="602" r:id="rId25"/>
    <p:sldId id="603" r:id="rId26"/>
    <p:sldId id="604" r:id="rId27"/>
    <p:sldId id="480" r:id="rId28"/>
    <p:sldId id="598" r:id="rId29"/>
    <p:sldId id="548" r:id="rId30"/>
    <p:sldId id="605" r:id="rId31"/>
    <p:sldId id="606" r:id="rId32"/>
    <p:sldId id="607" r:id="rId33"/>
    <p:sldId id="608" r:id="rId34"/>
    <p:sldId id="507" r:id="rId35"/>
    <p:sldId id="461" r:id="rId36"/>
    <p:sldId id="509" r:id="rId37"/>
    <p:sldId id="525" r:id="rId38"/>
    <p:sldId id="610" r:id="rId39"/>
    <p:sldId id="609" r:id="rId40"/>
    <p:sldId id="612" r:id="rId41"/>
    <p:sldId id="572" r:id="rId42"/>
    <p:sldId id="484" r:id="rId43"/>
    <p:sldId id="485" r:id="rId44"/>
    <p:sldId id="487" r:id="rId45"/>
    <p:sldId id="600" r:id="rId46"/>
    <p:sldId id="596" r:id="rId47"/>
    <p:sldId id="589" r:id="rId48"/>
    <p:sldId id="597" r:id="rId49"/>
    <p:sldId id="591" r:id="rId50"/>
    <p:sldId id="375" r:id="rId51"/>
    <p:sldId id="467" r:id="rId52"/>
    <p:sldId id="468" r:id="rId53"/>
    <p:sldId id="493" r:id="rId5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i" initials="K" lastIdx="1" clrIdx="0"/>
  <p:cmAuthor id="1" name="hcc" initials="h" lastIdx="1" clrIdx="1">
    <p:extLst>
      <p:ext uri="{19B8F6BF-5375-455C-9EA6-DF929625EA0E}">
        <p15:presenceInfo xmlns:p15="http://schemas.microsoft.com/office/powerpoint/2012/main" userId="1f1a6cad3a33b2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293" autoAdjust="0"/>
    <p:restoredTop sz="85901" autoAdjust="0"/>
  </p:normalViewPr>
  <p:slideViewPr>
    <p:cSldViewPr>
      <p:cViewPr varScale="1">
        <p:scale>
          <a:sx n="113" d="100"/>
          <a:sy n="113" d="100"/>
        </p:scale>
        <p:origin x="14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73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8115" tIns="49058" rIns="98115" bIns="4905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115" tIns="49058" rIns="98115" bIns="49058" rtlCol="0"/>
          <a:lstStyle>
            <a:lvl1pPr algn="r">
              <a:defRPr sz="1300"/>
            </a:lvl1pPr>
          </a:lstStyle>
          <a:p>
            <a:fld id="{6538C06E-DDCE-4991-8DB8-3971257DDE7B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8115" tIns="49058" rIns="98115" bIns="4905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115" tIns="49058" rIns="98115" bIns="49058" rtlCol="0" anchor="b"/>
          <a:lstStyle>
            <a:lvl1pPr algn="r">
              <a:defRPr sz="1300"/>
            </a:lvl1pPr>
          </a:lstStyle>
          <a:p>
            <a:fld id="{0EBFF5FC-E45A-47BD-A2A2-3A9DB22E0D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19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8115" tIns="49058" rIns="98115" bIns="49058" rtlCol="0"/>
          <a:lstStyle>
            <a:lvl1pPr algn="l">
              <a:defRPr sz="13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115" tIns="49058" rIns="98115" bIns="49058" rtlCol="0"/>
          <a:lstStyle>
            <a:lvl1pPr algn="r">
              <a:defRPr sz="1300"/>
            </a:lvl1pPr>
          </a:lstStyle>
          <a:p>
            <a:fld id="{816D80A8-3267-4C11-972D-DAE6AEAE5AA9}" type="datetimeFigureOut">
              <a:rPr lang="en-US" smtClean="0"/>
              <a:pPr/>
              <a:t>4/21/2025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115" tIns="49058" rIns="98115" bIns="49058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8115" tIns="49058" rIns="98115" bIns="4905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8115" tIns="49058" rIns="98115" bIns="49058" rtlCol="0" anchor="b"/>
          <a:lstStyle>
            <a:lvl1pPr algn="l">
              <a:defRPr sz="13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115" tIns="49058" rIns="98115" bIns="49058" rtlCol="0" anchor="b"/>
          <a:lstStyle>
            <a:lvl1pPr algn="r">
              <a:defRPr sz="1300"/>
            </a:lvl1pPr>
          </a:lstStyle>
          <a:p>
            <a:fld id="{04914BD6-932B-4D09-B0E6-0A7FB6C688E9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2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09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89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14BD6-932B-4D09-B0E6-0A7FB6C688E9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2946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63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08096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14000"/>
              </a:lnSpc>
              <a:spcBef>
                <a:spcPts val="644"/>
              </a:spcBef>
            </a:pPr>
            <a:r>
              <a:rPr lang="en-US" altLang="zh-TW" sz="1700" dirty="0"/>
              <a:t>We find that these variables' between-firm variation is much larger than their within-firm variation.</a:t>
            </a:r>
          </a:p>
          <a:p>
            <a:pPr lvl="1">
              <a:lnSpc>
                <a:spcPct val="114000"/>
              </a:lnSpc>
              <a:spcBef>
                <a:spcPts val="644"/>
              </a:spcBef>
            </a:pPr>
            <a:r>
              <a:rPr lang="en-US" altLang="zh-TW" sz="1700" dirty="0"/>
              <a:t>It further verifies the influence of firm fixed effects on the missing R&amp;D role.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14BD6-932B-4D09-B0E6-0A7FB6C688E9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0421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4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1200" dirty="0"/>
              <a:t>Our OLS regression results suggest a robust pattern that R&amp;D input positively explains patent output when regression models do not include firm fixed effects.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1200" dirty="0"/>
              <a:t>The magnitude of this positive relation is severely weakened when firm fixed effects are included in regressions.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14BD6-932B-4D09-B0E6-0A7FB6C688E9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5331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14BD6-932B-4D09-B0E6-0A7FB6C688E9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578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9305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042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68131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14BD6-932B-4D09-B0E6-0A7FB6C688E9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846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14BD6-932B-4D09-B0E6-0A7FB6C688E9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9051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14BD6-932B-4D09-B0E6-0A7FB6C688E9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391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5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4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70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7315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Circulate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14BD6-932B-4D09-B0E6-0A7FB6C688E9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63049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729363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9AB972B8-26CD-4B2B-A53C-2329FF230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5804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98888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14BD6-932B-4D09-B0E6-0A7FB6C688E9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8670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582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41014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04464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1412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078307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14BD6-932B-4D09-B0E6-0A7FB6C688E9}" type="slidenum">
              <a:rPr lang="en-CA" smtClean="0"/>
              <a:pPr/>
              <a:t>44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69650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562626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14BD6-932B-4D09-B0E6-0A7FB6C688E9}" type="slidenum">
              <a:rPr lang="en-CA" smtClean="0"/>
              <a:pPr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91623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14BD6-932B-4D09-B0E6-0A7FB6C688E9}" type="slidenum">
              <a:rPr lang="en-CA" smtClean="0"/>
              <a:pPr/>
              <a:t>47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1530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79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14BD6-932B-4D09-B0E6-0A7FB6C688E9}" type="slidenum">
              <a:rPr lang="en-CA" smtClean="0"/>
              <a:pPr/>
              <a:t>48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52542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14BD6-932B-4D09-B0E6-0A7FB6C688E9}" type="slidenum">
              <a:rPr lang="en-CA" smtClean="0"/>
              <a:pPr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16089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Patent = e^0.53-1 = 0.69</a:t>
            </a:r>
          </a:p>
          <a:p>
            <a:r>
              <a:rPr lang="en-US" sz="1100" dirty="0"/>
              <a:t>Citation  = e^1.25-1 = 2.49</a:t>
            </a:r>
          </a:p>
          <a:p>
            <a:r>
              <a:rPr lang="en-US" sz="1100" dirty="0"/>
              <a:t>Age = 11.94</a:t>
            </a:r>
          </a:p>
          <a:p>
            <a:endParaRPr lang="en-US" sz="1100" dirty="0"/>
          </a:p>
          <a:p>
            <a:r>
              <a:rPr lang="en-US" sz="1100" dirty="0"/>
              <a:t>Kaplan-</a:t>
            </a:r>
            <a:r>
              <a:rPr lang="en-US" sz="1100" dirty="0" err="1"/>
              <a:t>Zingales</a:t>
            </a:r>
            <a:r>
              <a:rPr lang="en-US" sz="1100" dirty="0"/>
              <a:t> Index</a:t>
            </a:r>
            <a:r>
              <a:rPr lang="en-US" altLang="zh-TW" sz="1100" dirty="0"/>
              <a:t>:</a:t>
            </a:r>
            <a:r>
              <a:rPr lang="zh-TW" altLang="en-US" sz="1100" dirty="0"/>
              <a:t> </a:t>
            </a:r>
            <a:r>
              <a:rPr lang="en-US" sz="1300" dirty="0"/>
              <a:t>The KZ-Index (Kaplan-</a:t>
            </a:r>
            <a:r>
              <a:rPr lang="en-US" sz="1300" dirty="0" err="1"/>
              <a:t>Zingales</a:t>
            </a:r>
            <a:r>
              <a:rPr lang="en-US" sz="1300" dirty="0"/>
              <a:t> Index) is a relative measurement of reliance on external financing. Companies with a higher KZ-Index scores are more likely to experience difficulties when financial conditions tighten since they may have difficulty financing their ongoing operations.</a:t>
            </a:r>
            <a:endParaRPr lang="en-US" sz="1100" dirty="0"/>
          </a:p>
          <a:p>
            <a:r>
              <a:rPr lang="en-US" sz="1100" dirty="0"/>
              <a:t>KZ Index = -1.001909 x Cash Flows / K + 0.2826389 x Q + 3.139193 x Debt / Total Capital + '-39.3678 x Dividends / K + -1.314759 x Cash / K</a:t>
            </a:r>
          </a:p>
        </p:txBody>
      </p:sp>
    </p:spTree>
    <p:extLst>
      <p:ext uri="{BB962C8B-B14F-4D97-AF65-F5344CB8AC3E}">
        <p14:creationId xmlns:p14="http://schemas.microsoft.com/office/powerpoint/2010/main" val="11260582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900" dirty="0"/>
              <a:t>Among </a:t>
            </a:r>
            <a:r>
              <a:rPr lang="en-US" altLang="zh-TW" sz="1900" dirty="0">
                <a:solidFill>
                  <a:srgbClr val="0070C0"/>
                </a:solidFill>
              </a:rPr>
              <a:t>27</a:t>
            </a:r>
            <a:r>
              <a:rPr lang="en-US" altLang="zh-TW" sz="1900" dirty="0"/>
              <a:t> citation-R&amp;D papers, </a:t>
            </a:r>
          </a:p>
          <a:p>
            <a:pPr lvl="1">
              <a:buFont typeface="+mj-lt"/>
              <a:buAutoNum type="alphaLcParenR"/>
            </a:pPr>
            <a:r>
              <a:rPr lang="en-US" altLang="zh-TW" sz="1900" dirty="0"/>
              <a:t>23(5) has the scaled R&amp;D(unscaled</a:t>
            </a:r>
            <a:r>
              <a:rPr lang="zh-TW" altLang="en-US" sz="1900" dirty="0"/>
              <a:t> </a:t>
            </a:r>
            <a:r>
              <a:rPr lang="en-US" altLang="zh-TW" sz="1900" dirty="0"/>
              <a:t>R&amp;D) as an explanatory variable.</a:t>
            </a:r>
          </a:p>
          <a:p>
            <a:pPr lvl="1">
              <a:buFont typeface="+mj-lt"/>
              <a:buAutoNum type="alphaLcParenR"/>
            </a:pPr>
            <a:r>
              <a:rPr lang="en-US" altLang="zh-TW" sz="1900" dirty="0"/>
              <a:t>Among 23 citation-scaled R&amp;D papers, 12 include firm FE.</a:t>
            </a:r>
          </a:p>
          <a:p>
            <a:pPr lvl="1">
              <a:buFont typeface="+mj-lt"/>
              <a:buAutoNum type="alphaLcParenR"/>
            </a:pPr>
            <a:r>
              <a:rPr lang="en-US" altLang="zh-TW" sz="1900" dirty="0">
                <a:solidFill>
                  <a:srgbClr val="0070C0"/>
                </a:solidFill>
              </a:rPr>
              <a:t>Among 12 using firm FE, citation-scaled R&amp;D papers, 5 of them show </a:t>
            </a:r>
            <a:r>
              <a:rPr lang="en-US" altLang="zh-TW" sz="1900" u="sng" dirty="0">
                <a:solidFill>
                  <a:srgbClr val="0070C0"/>
                </a:solidFill>
              </a:rPr>
              <a:t>negative or insignificantly positive </a:t>
            </a:r>
            <a:r>
              <a:rPr lang="en-US" altLang="zh-TW" sz="1900" dirty="0">
                <a:solidFill>
                  <a:srgbClr val="0070C0"/>
                </a:solidFill>
              </a:rPr>
              <a:t>coefficients on R&amp;D.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911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fontAlgn="b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88178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fontAlgn="b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776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fontAlgn="b"/>
            <a:r>
              <a:rPr lang="en-US" dirty="0">
                <a:effectLst/>
              </a:rPr>
              <a:t>1. Patent includes: </a:t>
            </a:r>
            <a:r>
              <a:rPr lang="en-US" sz="1300" dirty="0"/>
              <a:t>EFFPATENT </a:t>
            </a:r>
            <a:r>
              <a:rPr lang="en-US" dirty="0">
                <a:effectLst/>
              </a:rPr>
              <a:t>INNOV PAT, </a:t>
            </a:r>
            <a:r>
              <a:rPr lang="en-US" sz="1300" dirty="0"/>
              <a:t>Ln(1+ firms’ patents weighted by the number of forward citations, </a:t>
            </a:r>
            <a:r>
              <a:rPr lang="en-US" dirty="0">
                <a:effectLst/>
              </a:rPr>
              <a:t>Ln(1+Patents),</a:t>
            </a:r>
            <a:r>
              <a:rPr lang="en-US" baseline="0" dirty="0">
                <a:effectLst/>
              </a:rPr>
              <a:t> </a:t>
            </a:r>
            <a:r>
              <a:rPr lang="en-US" dirty="0">
                <a:effectLst/>
              </a:rPr>
              <a:t>Logarithm of Patent Count , Number of patents, </a:t>
            </a:r>
            <a:r>
              <a:rPr lang="en-US" sz="1300" dirty="0"/>
              <a:t>patents weighted by the number of non-self forward citations, , logarithm of the total number of granted patents that are filed within the first five years after a firm's </a:t>
            </a:r>
          </a:p>
          <a:p>
            <a:pPr fontAlgn="b"/>
            <a:r>
              <a:rPr lang="en-US" sz="1300" dirty="0"/>
              <a:t>Cite-weighted patent counts</a:t>
            </a:r>
          </a:p>
          <a:p>
            <a:endParaRPr lang="en-US" dirty="0"/>
          </a:p>
          <a:p>
            <a:pPr fontAlgn="b"/>
            <a:r>
              <a:rPr lang="en-US" dirty="0"/>
              <a:t>2. </a:t>
            </a:r>
            <a:r>
              <a:rPr lang="en-US" dirty="0">
                <a:effectLst/>
              </a:rPr>
              <a:t>Citation includes: </a:t>
            </a:r>
            <a:r>
              <a:rPr lang="en-US" sz="1300" dirty="0"/>
              <a:t>CPATENT, INNOV CITE ln(1 + Citations per patent), Ln(1+ \\bar{Citation}), Ln(1+ 3yrs citation/ 3-yrs patents）, Ln(1+QCITATIONS), Ln(1+TCITATIONS), Ln(1+three year citation), LN(CPP), logarithm of citations per patent for granted patents that are filed within the first five years after a firm's IPO, Number of non-self-citations received by firm </a:t>
            </a:r>
            <a:r>
              <a:rPr lang="en-US" sz="1300" dirty="0" err="1"/>
              <a:t>i</a:t>
            </a:r>
            <a:r>
              <a:rPr lang="en-US" sz="1300" dirty="0"/>
              <a:t> on its patents filed in year 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47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1900" dirty="0"/>
              <a:t>Among </a:t>
            </a:r>
            <a:r>
              <a:rPr lang="en-US" altLang="zh-TW" sz="1900" dirty="0">
                <a:solidFill>
                  <a:srgbClr val="0070C0"/>
                </a:solidFill>
              </a:rPr>
              <a:t>28</a:t>
            </a:r>
            <a:r>
              <a:rPr lang="en-US" altLang="zh-TW" sz="1900" dirty="0"/>
              <a:t> patent-R&amp;D papers, </a:t>
            </a:r>
          </a:p>
          <a:p>
            <a:pPr lvl="1">
              <a:buFont typeface="+mj-lt"/>
              <a:buAutoNum type="alphaLcParenR"/>
            </a:pPr>
            <a:r>
              <a:rPr lang="en-US" altLang="zh-TW" sz="1900" dirty="0"/>
              <a:t>24(5) use the scaled R&amp;D(unscaled</a:t>
            </a:r>
            <a:r>
              <a:rPr lang="zh-TW" altLang="en-US" sz="1900" dirty="0"/>
              <a:t> </a:t>
            </a:r>
            <a:r>
              <a:rPr lang="en-US" altLang="zh-TW" sz="1900" dirty="0"/>
              <a:t>R&amp;D) as an explanatory variable.</a:t>
            </a:r>
          </a:p>
          <a:p>
            <a:pPr marL="981151" lvl="2"/>
            <a:r>
              <a:rPr lang="en-HK" altLang="zh-TW" sz="1700" dirty="0"/>
              <a:t>- Scaled R&amp;D: R&amp;D/Asset, R&amp;D/Sales, ln(1+R&amp;D/Asset), ln(R&amp;D/Sales) </a:t>
            </a:r>
          </a:p>
          <a:p>
            <a:pPr marL="981151" lvl="2"/>
            <a:r>
              <a:rPr lang="en-HK" altLang="zh-TW" sz="1700" dirty="0"/>
              <a:t>- Unscaled R&amp;D: ln(R&amp;D</a:t>
            </a:r>
            <a:r>
              <a:rPr lang="en-US" altLang="zh-TW" sz="1700" dirty="0"/>
              <a:t>), R&amp;D.</a:t>
            </a:r>
          </a:p>
          <a:p>
            <a:pPr lvl="1">
              <a:buFont typeface="+mj-lt"/>
              <a:buAutoNum type="alphaLcParenR"/>
            </a:pPr>
            <a:r>
              <a:rPr lang="en-US" altLang="zh-TW" sz="1900" dirty="0"/>
              <a:t>Among 24 patent-scaled R&amp;D papers, 11 include firm FE.</a:t>
            </a:r>
          </a:p>
          <a:p>
            <a:pPr lvl="1">
              <a:buFont typeface="+mj-lt"/>
              <a:buAutoNum type="alphaLcParenR"/>
            </a:pPr>
            <a:r>
              <a:rPr lang="en-US" altLang="zh-TW" sz="1900" dirty="0">
                <a:solidFill>
                  <a:srgbClr val="0070C0"/>
                </a:solidFill>
              </a:rPr>
              <a:t>Among 11 using firm FE, 6 of them show </a:t>
            </a:r>
            <a:r>
              <a:rPr lang="en-US" altLang="zh-TW" sz="1900" u="sng" dirty="0">
                <a:solidFill>
                  <a:srgbClr val="0070C0"/>
                </a:solidFill>
              </a:rPr>
              <a:t>negative or insignificantly positive </a:t>
            </a:r>
            <a:r>
              <a:rPr lang="en-US" altLang="zh-TW" sz="1900" dirty="0">
                <a:solidFill>
                  <a:srgbClr val="0070C0"/>
                </a:solidFill>
              </a:rPr>
              <a:t>coefficients on R&amp;D.</a:t>
            </a:r>
          </a:p>
          <a:p>
            <a:pPr fontAlgn="b"/>
            <a:endParaRPr lang="en-US" dirty="0">
              <a:effectLst/>
            </a:endParaRPr>
          </a:p>
          <a:p>
            <a:pPr fontAlgn="b"/>
            <a:r>
              <a:rPr lang="en-US" dirty="0">
                <a:effectLst/>
              </a:rPr>
              <a:t>1. Patent includes: </a:t>
            </a:r>
            <a:r>
              <a:rPr lang="en-US" sz="1300" dirty="0"/>
              <a:t>EFFPATENT </a:t>
            </a:r>
            <a:r>
              <a:rPr lang="en-US" dirty="0">
                <a:effectLst/>
              </a:rPr>
              <a:t>INNOV PAT, </a:t>
            </a:r>
            <a:r>
              <a:rPr lang="en-US" sz="1300" dirty="0"/>
              <a:t>Ln(1+ firms’ patents weighted by the number of forward citations, </a:t>
            </a:r>
            <a:r>
              <a:rPr lang="en-US" dirty="0">
                <a:effectLst/>
              </a:rPr>
              <a:t>Ln(1+Patents),</a:t>
            </a:r>
            <a:r>
              <a:rPr lang="en-US" baseline="0" dirty="0">
                <a:effectLst/>
              </a:rPr>
              <a:t> </a:t>
            </a:r>
            <a:r>
              <a:rPr lang="en-US" dirty="0">
                <a:effectLst/>
              </a:rPr>
              <a:t>Logarithm of Patent Count , Number of patents, </a:t>
            </a:r>
            <a:r>
              <a:rPr lang="en-US" sz="1300" dirty="0"/>
              <a:t>patents weighted by the number of non-self forward citations, , logarithm of the total number of granted patents that are filed within the first five years after a firm's </a:t>
            </a:r>
          </a:p>
          <a:p>
            <a:pPr fontAlgn="b"/>
            <a:r>
              <a:rPr lang="en-US" sz="1300" dirty="0"/>
              <a:t>Cite-weighted patent counts</a:t>
            </a:r>
          </a:p>
          <a:p>
            <a:endParaRPr lang="en-US" dirty="0"/>
          </a:p>
          <a:p>
            <a:pPr fontAlgn="b"/>
            <a:r>
              <a:rPr lang="en-US" dirty="0"/>
              <a:t>2. </a:t>
            </a:r>
            <a:r>
              <a:rPr lang="en-US" dirty="0">
                <a:effectLst/>
              </a:rPr>
              <a:t>Citation includes: </a:t>
            </a:r>
            <a:r>
              <a:rPr lang="en-US" sz="1300" dirty="0"/>
              <a:t>CPATENT, INNOV CITE ln(1 + Citations per patent), Ln(1+ \\bar{Citation}), Ln(1+ 3yrs citation/ 3-yrs patents）, Ln(1+QCITATIONS), Ln(1+TCITATIONS), Ln(1+three year citation), LN(CPP), logarithm of citations per patent for granted patents that are filed within the first five years after a firm's IPO, Number of non-self-citations received by firm </a:t>
            </a:r>
            <a:r>
              <a:rPr lang="en-US" sz="1300" dirty="0" err="1"/>
              <a:t>i</a:t>
            </a:r>
            <a:r>
              <a:rPr lang="en-US" sz="1300" dirty="0"/>
              <a:t> on its patents filed in year 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2312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900" dirty="0"/>
              <a:t>X:</a:t>
            </a:r>
            <a:r>
              <a:rPr lang="zh-TW" altLang="en-US" sz="900" dirty="0"/>
              <a:t> </a:t>
            </a:r>
            <a:r>
              <a:rPr lang="en-US" altLang="zh-TW" sz="1100" dirty="0"/>
              <a:t>include: </a:t>
            </a:r>
          </a:p>
          <a:p>
            <a:r>
              <a:rPr lang="en-US" altLang="zh-TW" sz="1100" dirty="0"/>
              <a:t>managerial overconfidence(Galasso and Simcoe (2011), </a:t>
            </a:r>
            <a:r>
              <a:rPr lang="en-US" altLang="zh-TW" sz="1100" dirty="0" err="1"/>
              <a:t>Hirshleifer</a:t>
            </a:r>
            <a:r>
              <a:rPr lang="en-US" altLang="zh-TW" sz="1100" dirty="0"/>
              <a:t>, Low, and Teoh (2012)), </a:t>
            </a:r>
          </a:p>
          <a:p>
            <a:r>
              <a:rPr lang="en-US" altLang="zh-TW" sz="1100" dirty="0"/>
              <a:t>(Foreign) Institutional</a:t>
            </a:r>
            <a:r>
              <a:rPr lang="zh-TW" altLang="en-US" sz="1100" dirty="0"/>
              <a:t> </a:t>
            </a:r>
            <a:r>
              <a:rPr lang="en-US" altLang="zh-TW" sz="1100" dirty="0"/>
              <a:t>ownership (Aghion, Van Reenen, and Zingales (2013), Luong et al (2017)), </a:t>
            </a:r>
          </a:p>
          <a:p>
            <a:r>
              <a:rPr lang="en-US" altLang="zh-TW" sz="1100" dirty="0"/>
              <a:t>corporate governance, board diversity/gender composition</a:t>
            </a:r>
            <a:r>
              <a:rPr lang="zh-TW" altLang="en-US" sz="1100" dirty="0"/>
              <a:t> </a:t>
            </a:r>
            <a:r>
              <a:rPr lang="en-US" altLang="zh-TW" sz="1100" dirty="0"/>
              <a:t>(</a:t>
            </a:r>
            <a:r>
              <a:rPr lang="en-US" altLang="zh-TW" sz="1100" dirty="0" err="1"/>
              <a:t>Sapra</a:t>
            </a:r>
            <a:r>
              <a:rPr lang="en-US" altLang="zh-TW" sz="1100" dirty="0"/>
              <a:t>, Subramanian, and Subramanian (2014)), </a:t>
            </a:r>
          </a:p>
          <a:p>
            <a:r>
              <a:rPr lang="en-US" altLang="zh-TW" sz="1100" dirty="0"/>
              <a:t>analysts following (He and Tian(2013)), </a:t>
            </a:r>
          </a:p>
          <a:p>
            <a:r>
              <a:rPr lang="en-US" altLang="zh-TW" sz="1100" dirty="0"/>
              <a:t>stock liquidity (Fang, Tian, and Tice (2014)), </a:t>
            </a:r>
          </a:p>
          <a:p>
            <a:r>
              <a:rPr lang="en-US" altLang="zh-TW" sz="1100" dirty="0"/>
              <a:t>banking deregulation</a:t>
            </a:r>
            <a:r>
              <a:rPr lang="zh-TW" altLang="en-US" sz="1100" dirty="0"/>
              <a:t> </a:t>
            </a:r>
            <a:r>
              <a:rPr lang="en-US" altLang="zh-TW" sz="1100" dirty="0"/>
              <a:t>(</a:t>
            </a:r>
            <a:r>
              <a:rPr lang="en-US" altLang="zh-TW" sz="1100" dirty="0" err="1"/>
              <a:t>Chava</a:t>
            </a:r>
            <a:r>
              <a:rPr lang="en-US" altLang="zh-TW" sz="1100" dirty="0"/>
              <a:t>, </a:t>
            </a:r>
            <a:r>
              <a:rPr lang="en-US" altLang="zh-TW" sz="1100" dirty="0" err="1"/>
              <a:t>Oettl</a:t>
            </a:r>
            <a:r>
              <a:rPr lang="en-US" altLang="zh-TW" sz="1100" dirty="0"/>
              <a:t>, Subramanian, and Subramanian (2013)), </a:t>
            </a:r>
          </a:p>
          <a:p>
            <a:r>
              <a:rPr lang="en-US" altLang="zh-TW" sz="1100" dirty="0"/>
              <a:t>accounting conservatism</a:t>
            </a:r>
            <a:r>
              <a:rPr lang="zh-TW" altLang="en-US" sz="1100" dirty="0"/>
              <a:t> </a:t>
            </a:r>
            <a:r>
              <a:rPr lang="en-US" altLang="zh-TW" sz="1100" dirty="0"/>
              <a:t>or transparency((Chang, Hilary, Kang, and Zhang (2013), Zhong 2018 JAE),</a:t>
            </a:r>
          </a:p>
          <a:p>
            <a:r>
              <a:rPr lang="en-US" altLang="zh-TW" sz="1100" dirty="0"/>
              <a:t>(Non)executive employee stock options</a:t>
            </a:r>
            <a:r>
              <a:rPr lang="zh-TW" altLang="en-US" sz="1100" dirty="0"/>
              <a:t> </a:t>
            </a:r>
            <a:r>
              <a:rPr lang="en-US" altLang="zh-TW" sz="1100" dirty="0"/>
              <a:t>(Chang, Fu, Low, and Zhang (2014)), and so on.</a:t>
            </a:r>
            <a:endParaRPr lang="en-US" altLang="zh-TW" sz="9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0996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4E42D-18B5-4DAB-908D-367D2C093CD9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063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Po-Hsuan Hsu, Sterling Huang, Massimo Massa, Hong Zhang (2015)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Po-Hsuan Hsu, Sterling Huang, Massimo Massa, Hong Zhang (2015)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Po-Hsuan Hsu, Sterling Huang, Massimo Massa, Hong Zhang (2015)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Po-Hsuan Hsu, Sterling Huang, Massimo Massa, Hong Zhang (2015)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Po-Hsuan Hsu, Sterling Huang, Massimo Massa, Hong Zhang (2015)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Po-Hsuan Hsu, Sterling Huang, Massimo Massa, Hong Zhang (2015)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Po-Hsuan Hsu, Sterling Huang, Massimo Massa, Hong Zhang (2015)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Po-Hsuan Hsu, Sterling Huang, Massimo Massa, Hong Zhang (2015)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Po-Hsuan Hsu, Sterling Huang, Massimo Massa, Hong Zhang (2015)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Po-Hsuan Hsu, Sterling Huang, Massimo Massa, Hong Zhang (2015)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Po-Hsuan Hsu, Sterling Huang, Massimo Massa, Hong Zhang (2015)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Po-Hsuan Hsu, Sterling Huang, Massimo Massa, Hong Zhang (2015)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CF929-224F-496E-ADFD-B3377AEBFE8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cchuang/Limitation-of-Firm-Fixed-Effects-Models-and-the-Missing-R-D-Patent-Relation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srn.com/abstract=4636846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80728"/>
            <a:ext cx="9144000" cy="2070864"/>
          </a:xfrm>
        </p:spPr>
        <p:txBody>
          <a:bodyPr>
            <a:noAutofit/>
          </a:bodyPr>
          <a:lstStyle/>
          <a:p>
            <a:r>
              <a:rPr lang="en-US" altLang="zh-TW" sz="2400" b="1" dirty="0">
                <a:solidFill>
                  <a:srgbClr val="0070C0"/>
                </a:solidFill>
              </a:rPr>
              <a:t>Limitation of Firm Fixed Effects Models and the </a:t>
            </a:r>
            <a:br>
              <a:rPr lang="en-US" altLang="zh-TW" sz="2400" b="1" dirty="0">
                <a:solidFill>
                  <a:srgbClr val="0070C0"/>
                </a:solidFill>
              </a:rPr>
            </a:br>
            <a:r>
              <a:rPr lang="en-US" altLang="zh-TW" sz="2400" b="1" dirty="0">
                <a:solidFill>
                  <a:srgbClr val="0070C0"/>
                </a:solidFill>
              </a:rPr>
              <a:t>Missing R&amp;D-Patent Relation: New Methods and Evidence</a:t>
            </a:r>
            <a:endParaRPr lang="en-US" sz="1800" b="1" dirty="0">
              <a:ln w="0"/>
              <a:solidFill>
                <a:srgbClr val="0070C0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664" y="5013176"/>
            <a:ext cx="9143335" cy="55953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1800" b="0" i="0" dirty="0">
                <a:solidFill>
                  <a:srgbClr val="000000"/>
                </a:solidFill>
                <a:effectLst/>
              </a:rPr>
              <a:t>Department of Economics </a:t>
            </a:r>
          </a:p>
          <a:p>
            <a:pPr marL="0" indent="0" algn="ctr">
              <a:buNone/>
            </a:pPr>
            <a:r>
              <a:rPr lang="en-US" altLang="zh-TW" sz="1800" b="0" i="0" dirty="0">
                <a:solidFill>
                  <a:srgbClr val="000000"/>
                </a:solidFill>
                <a:effectLst/>
              </a:rPr>
              <a:t>National Taipei University</a:t>
            </a:r>
          </a:p>
          <a:p>
            <a:pPr marL="0" indent="0" algn="ctr">
              <a:buNone/>
            </a:pPr>
            <a:r>
              <a:rPr lang="en-US" altLang="zh-TW" sz="1800" dirty="0"/>
              <a:t>April 21, 2025</a:t>
            </a:r>
            <a:endParaRPr lang="zh-TW" altLang="en-US" sz="1800" dirty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70C0"/>
                </a:solidFill>
                <a:latin typeface="Garamond" pitchFamily="18" charset="0"/>
                <a:ea typeface="SimSun" pitchFamily="2" charset="-122"/>
              </a:rPr>
              <a:t>			    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None/>
            </a:pPr>
            <a:r>
              <a:rPr lang="en-US" altLang="zh-CN" sz="1800" dirty="0">
                <a:solidFill>
                  <a:srgbClr val="0070C0"/>
                </a:solidFill>
                <a:latin typeface="Garamond" pitchFamily="18" charset="0"/>
                <a:ea typeface="SimSun" pitchFamily="2" charset="-122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1</a:t>
            </a:fld>
            <a:endParaRPr lang="en-C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5FF0AF-FB30-4503-943B-8826F84DB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99917"/>
              </p:ext>
            </p:extLst>
          </p:nvPr>
        </p:nvGraphicFramePr>
        <p:xfrm>
          <a:off x="1475656" y="3051592"/>
          <a:ext cx="691276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70C0"/>
                          </a:solidFill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Hui-Ching Chuang</a:t>
                      </a:r>
                      <a:endParaRPr lang="en-US" b="1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rgbClr val="0070C0"/>
                          </a:solidFill>
                          <a:latin typeface="Arial" pitchFamily="34" charset="0"/>
                          <a:cs typeface="Arial" pitchFamily="34" charset="0"/>
                        </a:rPr>
                        <a:t>National Taipei University</a:t>
                      </a:r>
                      <a:endParaRPr lang="en-US" b="0" dirty="0">
                        <a:solidFill>
                          <a:srgbClr val="0070C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Po-Hsuan Hsu 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National Tsing Hua University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Chung-Ming Kuan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National Taiwan University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-Chung Yang</a:t>
                      </a:r>
                      <a:endParaRPr lang="en-US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National Taiwan University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50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Econometric Tools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686800" cy="552010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A lack of appropriate econometric tools to address the issue for more reliable statistical inferences.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Not to include firm fixed effects (</a:t>
            </a:r>
            <a:r>
              <a:rPr lang="en-US" altLang="zh-TW" sz="2200" dirty="0" err="1"/>
              <a:t>Baltagi</a:t>
            </a:r>
            <a:r>
              <a:rPr lang="en-US" altLang="zh-TW" sz="2200" dirty="0"/>
              <a:t> et al., 2000; Hall et al., 2005; Noel and </a:t>
            </a:r>
            <a:r>
              <a:rPr lang="en-US" altLang="zh-TW" sz="2200" dirty="0" err="1"/>
              <a:t>Schankerman</a:t>
            </a:r>
            <a:r>
              <a:rPr lang="en-US" altLang="zh-TW" sz="2200" dirty="0"/>
              <a:t>, 2013; </a:t>
            </a:r>
            <a:r>
              <a:rPr lang="en-US" altLang="zh-TW" sz="2200" dirty="0" err="1"/>
              <a:t>Pesaran</a:t>
            </a:r>
            <a:r>
              <a:rPr lang="en-US" altLang="zh-TW" sz="2200" dirty="0"/>
              <a:t> and Zhou, 2018) may introduce alternative biases.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zh-TW" sz="22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>
                <a:solidFill>
                  <a:srgbClr val="0070C0"/>
                </a:solidFill>
              </a:rPr>
              <a:t>Our propositions and contributions: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TW" sz="2200" dirty="0"/>
              <a:t>1. Adjusted Hausman and Taylor (“adj-HT” 1981) method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TW" sz="2200" dirty="0"/>
              <a:t>2. Machine learning</a:t>
            </a:r>
          </a:p>
          <a:p>
            <a:pPr marL="685800" lvl="1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800" dirty="0"/>
              <a:t>Post-Regularization LASSO (PRL)</a:t>
            </a:r>
          </a:p>
          <a:p>
            <a:pPr marL="685800" lvl="1">
              <a:lnSpc>
                <a:spcPct val="114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800" dirty="0"/>
              <a:t>Double-machine learning (DML)</a:t>
            </a:r>
          </a:p>
          <a:p>
            <a:pPr lvl="2">
              <a:lnSpc>
                <a:spcPct val="114000"/>
              </a:lnSpc>
              <a:spcBef>
                <a:spcPts val="600"/>
              </a:spcBef>
            </a:pPr>
            <a:endParaRPr lang="en-US" altLang="zh-TW" sz="14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zh-TW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 smtClean="0">
                <a:latin typeface="Garamond" pitchFamily="18" charset="0"/>
              </a:rPr>
              <a:pPr/>
              <a:t>10</a:t>
            </a:fld>
            <a:r>
              <a:rPr lang="en-US" altLang="en-US" dirty="0">
                <a:latin typeface="Garamond" pitchFamily="18" charset="0"/>
              </a:rPr>
              <a:t>/34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85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TW" sz="2800" b="1" dirty="0">
                <a:solidFill>
                  <a:srgbClr val="0070C0"/>
                </a:solidFill>
                <a:ea typeface="SimSun" pitchFamily="2" charset="-122"/>
              </a:rPr>
              <a:t>O</a:t>
            </a:r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verview: OLS, FE, HT, PRL, and DML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5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980727"/>
                <a:ext cx="8507288" cy="574074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1600" i="0" u="sng" dirty="0">
                  <a:latin typeface="+mj-lt"/>
                </a:endParaRPr>
              </a:p>
              <a:p>
                <a:pPr marL="0" indent="0">
                  <a:buNone/>
                </a:pPr>
                <a:endParaRPr lang="en-US" sz="1600" u="sng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𝐼𝑛𝑛𝑜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0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&amp;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TW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</m:sSub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𝑑𝑢𝑚𝑚</m:t>
                          </m:r>
                          <m:sSub>
                            <m:sSubPr>
                              <m:ctrlPr>
                                <a:rPr lang="en-US" altLang="zh-TW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i="1" u="sng" dirty="0">
                  <a:latin typeface="+mj-lt"/>
                </a:endParaRPr>
              </a:p>
              <a:p>
                <a:pPr marL="0" indent="0">
                  <a:buNone/>
                </a:pPr>
                <a:endParaRPr lang="en-US" sz="1600" i="1" u="sng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zh-TW" sz="2000" dirty="0">
                    <a:latin typeface="Arial "/>
                    <a:ea typeface="Cambria Math" panose="02040503050406030204" pitchFamily="18" charset="0"/>
                  </a:rPr>
                  <a:t>OLS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000" dirty="0">
                    <a:latin typeface="Arial "/>
                  </a:rPr>
                  <a:t>includes none of the firm dummies, i.e.,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CA" sz="2000" dirty="0">
                    <a:latin typeface="Arial "/>
                  </a:rPr>
                  <a:t> =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CA" sz="2000" dirty="0">
                    <a:latin typeface="Arial "/>
                  </a:rPr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CA" sz="2000" dirty="0">
                    <a:latin typeface="Arial "/>
                    <a:ea typeface="Cambria Math" panose="02040503050406030204" pitchFamily="18" charset="0"/>
                  </a:rPr>
                  <a:t>FE</a:t>
                </a:r>
                <a:r>
                  <a:rPr lang="en-CA" sz="2000" dirty="0">
                    <a:latin typeface="Arial "/>
                  </a:rPr>
                  <a:t> includes all of the firm dummies, i.e.,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TW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1, ⋯,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altLang="zh-TW" sz="2000" b="0" dirty="0">
                  <a:latin typeface="Arial 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zh-TW" sz="2000" dirty="0"/>
                  <a:t>Adjusted</a:t>
                </a:r>
                <a:r>
                  <a:rPr lang="en-US" altLang="zh-TW" sz="2000" b="0" dirty="0">
                    <a:latin typeface="Arial "/>
                  </a:rPr>
                  <a:t> HT uses the </a:t>
                </a:r>
                <a:r>
                  <a:rPr lang="en-US" altLang="zh-TW" sz="2000" b="0" dirty="0">
                    <a:solidFill>
                      <a:srgbClr val="C00000"/>
                    </a:solidFill>
                    <a:latin typeface="Arial "/>
                  </a:rPr>
                  <a:t>demeaned</a:t>
                </a:r>
                <a:r>
                  <a:rPr lang="en-US" altLang="zh-TW" sz="2000" b="0" dirty="0">
                    <a:latin typeface="Arial 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zh-TW" sz="2000" b="0" dirty="0">
                    <a:latin typeface="Arial "/>
                  </a:rPr>
                  <a:t> and </a:t>
                </a:r>
                <a:r>
                  <a:rPr lang="en-US" altLang="zh-TW" sz="2000" b="0" dirty="0">
                    <a:solidFill>
                      <a:srgbClr val="C00000"/>
                    </a:solidFill>
                    <a:latin typeface="Arial "/>
                  </a:rPr>
                  <a:t>demeaned</a:t>
                </a:r>
                <a:r>
                  <a:rPr lang="en-US" altLang="zh-TW" sz="2000" b="0" dirty="0">
                    <a:latin typeface="Arial "/>
                  </a:rPr>
                  <a:t> R&amp;D to construct the moment conditions in GMM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000" dirty="0">
                  <a:latin typeface="Arial 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zh-TW" sz="2000" dirty="0">
                    <a:latin typeface="Arial "/>
                  </a:rPr>
                  <a:t>PRL and DML </a:t>
                </a:r>
                <a:r>
                  <a:rPr lang="en-US" altLang="zh-TW" sz="2000" dirty="0">
                    <a:solidFill>
                      <a:srgbClr val="C00000"/>
                    </a:solidFill>
                    <a:latin typeface="Arial "/>
                  </a:rPr>
                  <a:t>select</a:t>
                </a:r>
                <a:r>
                  <a:rPr lang="en-US" altLang="zh-TW" sz="2000" dirty="0">
                    <a:latin typeface="Arial "/>
                  </a:rPr>
                  <a:t> some of the firm dummies, i.e.,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1, ⋯, 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sz="2000" dirty="0">
                    <a:latin typeface="Arial "/>
                  </a:rPr>
                  <a:t> while keep the valid inference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Arial "/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zh-TW" sz="2000" dirty="0"/>
                  <a:t>Intuitively, since important dummies have been selected to control for, </a:t>
                </a:r>
                <a:r>
                  <a:rPr lang="en-US" altLang="zh-TW" sz="2000" dirty="0">
                    <a:solidFill>
                      <a:srgbClr val="0070C0"/>
                    </a:solidFill>
                  </a:rPr>
                  <a:t>we prevent the omitted-variable bias</a:t>
                </a:r>
                <a:r>
                  <a:rPr lang="en-US" altLang="zh-TW" sz="2000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zh-TW" sz="2000" dirty="0"/>
                  <a:t>On the other hand, since unimportant dummies are not selected, </a:t>
                </a:r>
                <a:r>
                  <a:rPr lang="en-US" altLang="zh-TW" sz="2000" dirty="0">
                    <a:solidFill>
                      <a:srgbClr val="0070C0"/>
                    </a:solidFill>
                  </a:rPr>
                  <a:t>we have better power in identifying the role of persistent R&amp;D.</a:t>
                </a:r>
                <a:endParaRPr lang="en-CA" sz="2000" dirty="0">
                  <a:solidFill>
                    <a:srgbClr val="0070C0"/>
                  </a:solidFill>
                  <a:latin typeface="Arial "/>
                </a:endParaRPr>
              </a:p>
              <a:p>
                <a:pPr marL="347472" indent="-347472">
                  <a:lnSpc>
                    <a:spcPct val="114000"/>
                  </a:lnSpc>
                  <a:spcBef>
                    <a:spcPts val="600"/>
                  </a:spcBef>
                </a:pPr>
                <a:endParaRPr lang="en-CA" sz="1600" i="1" dirty="0"/>
              </a:p>
              <a:p>
                <a:pPr marL="347472" indent="-347472">
                  <a:lnSpc>
                    <a:spcPct val="114000"/>
                  </a:lnSpc>
                  <a:spcBef>
                    <a:spcPts val="600"/>
                  </a:spcBef>
                </a:pPr>
                <a:endParaRPr lang="en-CA" sz="2000" i="1" dirty="0"/>
              </a:p>
              <a:p>
                <a:pPr marL="0" indent="0">
                  <a:lnSpc>
                    <a:spcPct val="114000"/>
                  </a:lnSpc>
                  <a:spcBef>
                    <a:spcPts val="600"/>
                  </a:spcBef>
                  <a:buNone/>
                </a:pPr>
                <a:endParaRPr lang="en-CA" sz="2000" dirty="0"/>
              </a:p>
            </p:txBody>
          </p:sp>
        </mc:Choice>
        <mc:Fallback xmlns="">
          <p:sp>
            <p:nvSpPr>
              <p:cNvPr id="195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7"/>
                <a:ext cx="8507288" cy="5740747"/>
              </a:xfrm>
              <a:blipFill>
                <a:blip r:embed="rId3"/>
                <a:stretch>
                  <a:fillRect l="-645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 smtClean="0">
                <a:latin typeface="Garamond" pitchFamily="18" charset="0"/>
              </a:rPr>
              <a:pPr/>
              <a:t>11</a:t>
            </a:fld>
            <a:r>
              <a:rPr lang="en-US" altLang="en-US" dirty="0">
                <a:latin typeface="Garamond" pitchFamily="18" charset="0"/>
              </a:rPr>
              <a:t>/34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593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16BD-D567-4A73-BEA6-82E394C7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7" y="-2102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Our proposition-1</a:t>
            </a:r>
            <a:b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</a:br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	Adjusted</a:t>
            </a:r>
            <a:r>
              <a:rPr lang="en-US" altLang="zh-CN" sz="2800" b="1" dirty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ea typeface="SimSun" pitchFamily="2" charset="-122"/>
              </a:rPr>
              <a:t>Hausman-Taylor</a:t>
            </a:r>
            <a:r>
              <a:rPr lang="en-US" altLang="zh-CN" sz="2800" b="1" dirty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methods</a:t>
            </a:r>
            <a:b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A1591-1F7B-4A1B-B6E0-CB047809E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718" y="836712"/>
                <a:ext cx="8379753" cy="583264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</a:pPr>
                <a:r>
                  <a:rPr lang="en-CA" sz="2000" dirty="0">
                    <a:latin typeface="Arial "/>
                  </a:rPr>
                  <a:t>Consider the simplified HT </a:t>
                </a:r>
                <a:r>
                  <a:rPr lang="en-US" altLang="zh-TW" sz="2000" dirty="0"/>
                  <a:t>(1981, </a:t>
                </a:r>
                <a:r>
                  <a:rPr lang="en-US" altLang="zh-TW" sz="2000" dirty="0" err="1"/>
                  <a:t>Econometrica</a:t>
                </a:r>
                <a:r>
                  <a:rPr lang="en-US" altLang="zh-TW" sz="2000" dirty="0"/>
                  <a:t>) </a:t>
                </a:r>
                <a:r>
                  <a:rPr lang="en-CA" sz="2000" dirty="0">
                    <a:latin typeface="Arial "/>
                  </a:rPr>
                  <a:t>model</a:t>
                </a:r>
              </a:p>
              <a:p>
                <a:pPr marL="0" indent="0">
                  <a:lnSpc>
                    <a:spcPct val="114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0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CA" sz="2000" dirty="0">
                  <a:latin typeface="Arial "/>
                </a:endParaRPr>
              </a:p>
              <a:p>
                <a:pPr>
                  <a:lnSpc>
                    <a:spcPct val="114000"/>
                  </a:lnSpc>
                  <a:spcBef>
                    <a:spcPts val="600"/>
                  </a:spcBef>
                </a:pPr>
                <a:r>
                  <a:rPr lang="en-CA" sz="2000" dirty="0">
                    <a:latin typeface="Arial "/>
                  </a:rPr>
                  <a:t>HT </a:t>
                </a:r>
                <a:r>
                  <a:rPr lang="en-US" sz="2000" dirty="0">
                    <a:latin typeface="Arial "/>
                  </a:rPr>
                  <a:t>allow </a:t>
                </a:r>
                <a:r>
                  <a:rPr lang="en-CA" sz="2000" dirty="0">
                    <a:latin typeface="Arial "/>
                  </a:rPr>
                  <a:t>arbitrary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000" dirty="0">
                    <a:latin typeface="Arial 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i="0" dirty="0">
                    <a:latin typeface="Arial "/>
                  </a:rPr>
                  <a:t>, and use </a:t>
                </a:r>
                <a:r>
                  <a:rPr lang="en-CA" sz="2000" dirty="0">
                    <a:latin typeface="Arial "/>
                  </a:rPr>
                  <a:t>moment conditions:</a:t>
                </a:r>
                <a:endParaRPr lang="en-US" sz="2000" dirty="0">
                  <a:latin typeface="Arial "/>
                </a:endParaRPr>
              </a:p>
              <a:p>
                <a:pPr marL="1371600" lvl="3" indent="0">
                  <a:lnSpc>
                    <a:spcPct val="114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latin typeface="Arial 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)]=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A" dirty="0">
                  <a:latin typeface="Arial "/>
                </a:endParaRPr>
              </a:p>
              <a:p>
                <a:pPr marL="1371600" lvl="3" indent="0">
                  <a:lnSpc>
                    <a:spcPct val="114000"/>
                  </a:lnSpc>
                  <a:spcBef>
                    <a:spcPts val="600"/>
                  </a:spcBef>
                  <a:buNone/>
                </a:pPr>
                <a:r>
                  <a:rPr lang="en-US" dirty="0">
                    <a:latin typeface="Arial "/>
                  </a:rPr>
                  <a:t>	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)]=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A" dirty="0">
                  <a:latin typeface="Arial "/>
                </a:endParaRPr>
              </a:p>
              <a:p>
                <a:pPr>
                  <a:lnSpc>
                    <a:spcPct val="114000"/>
                  </a:lnSpc>
                  <a:spcBef>
                    <a:spcPts val="600"/>
                  </a:spcBef>
                </a:pPr>
                <a:r>
                  <a:rPr lang="en-CA" sz="2000" dirty="0">
                    <a:latin typeface="Arial "/>
                  </a:rPr>
                  <a:t>Treat rarely time-varying </a:t>
                </a:r>
                <a:r>
                  <a:rPr lang="en-CA" sz="2000" i="1" dirty="0">
                    <a:solidFill>
                      <a:srgbClr val="0070C0"/>
                    </a:solidFill>
                    <a:latin typeface="Arial "/>
                  </a:rPr>
                  <a:t>R&amp;D</a:t>
                </a:r>
                <a:r>
                  <a:rPr lang="en-CA" sz="2000" dirty="0">
                    <a:latin typeface="Arial 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Arial "/>
                  </a:rPr>
                  <a:t>, and add an extra moment condition:</a:t>
                </a:r>
              </a:p>
              <a:p>
                <a:pPr lvl="1">
                  <a:lnSpc>
                    <a:spcPct val="114000"/>
                  </a:lnSpc>
                  <a:spcBef>
                    <a:spcPts val="600"/>
                  </a:spcBef>
                </a:pPr>
                <a:r>
                  <a:rPr lang="en-US" sz="2000" dirty="0">
                    <a:latin typeface="Arial "/>
                  </a:rPr>
                  <a:t>The correlation between firm fixed effects (FEs) and R&amp;D mainly arises from the firm's population-level R&amp;D</a:t>
                </a:r>
              </a:p>
              <a:p>
                <a:pPr lvl="1">
                  <a:lnSpc>
                    <a:spcPct val="114000"/>
                  </a:lnSpc>
                  <a:spcBef>
                    <a:spcPts val="600"/>
                  </a:spcBef>
                </a:pPr>
                <a:r>
                  <a:rPr lang="en-US" sz="2000" dirty="0">
                    <a:latin typeface="Arial "/>
                  </a:rPr>
                  <a:t>Deviations from this level are exogenous to the FEs. </a:t>
                </a:r>
                <a:endParaRPr lang="en-US" sz="2000" i="1" dirty="0">
                  <a:latin typeface="Arial "/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ba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0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)]=0.</m:t>
                      </m:r>
                    </m:oMath>
                  </m:oMathPara>
                </a14:m>
                <a:endParaRPr lang="en-CA" sz="2000" dirty="0">
                  <a:latin typeface="Arial "/>
                </a:endParaRPr>
              </a:p>
              <a:p>
                <a:pPr>
                  <a:lnSpc>
                    <a:spcPct val="114000"/>
                  </a:lnSpc>
                  <a:spcBef>
                    <a:spcPts val="600"/>
                  </a:spcBef>
                </a:pPr>
                <a:r>
                  <a:rPr lang="en-CA" sz="2000" dirty="0">
                    <a:latin typeface="Arial "/>
                  </a:rPr>
                  <a:t>Thus, similar to HT, we can identify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CA" sz="2000" dirty="0">
                    <a:latin typeface="Arial "/>
                  </a:rPr>
                  <a:t> by </a:t>
                </a:r>
                <a:r>
                  <a:rPr lang="en-US" altLang="zh-TW" sz="2000" dirty="0">
                    <a:latin typeface="Arial "/>
                  </a:rPr>
                  <a:t>GMM</a:t>
                </a:r>
                <a:r>
                  <a:rPr lang="en-CA" sz="2000" dirty="0">
                    <a:latin typeface="Arial "/>
                  </a:rPr>
                  <a:t>,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sz="2000" dirty="0">
                    <a:latin typeface="Arial "/>
                  </a:rPr>
                  <a:t>, 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&amp;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CA" sz="2000" dirty="0">
                    <a:latin typeface="Arial "/>
                  </a:rPr>
                  <a:t>) to construct the moment conditions.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A1591-1F7B-4A1B-B6E0-CB047809E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718" y="836712"/>
                <a:ext cx="8379753" cy="5832648"/>
              </a:xfrm>
              <a:blipFill>
                <a:blip r:embed="rId3"/>
                <a:stretch>
                  <a:fillRect l="-655" t="-209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8CC63-52BC-4919-BB26-5E4DF394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12</a:t>
            </a:fld>
            <a:r>
              <a:rPr lang="en-US" altLang="en-US" dirty="0">
                <a:latin typeface="Garamond" pitchFamily="18" charset="0"/>
              </a:rPr>
              <a:t>/34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455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Sample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363272" cy="5520106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sz="2200" dirty="0"/>
              <a:t>We first collect the financial and accounting data of all publicly-listed firms in the U.S. from CRSP and </a:t>
            </a:r>
            <a:r>
              <a:rPr lang="en-US" sz="2200" dirty="0" err="1"/>
              <a:t>Compustat</a:t>
            </a:r>
            <a:r>
              <a:rPr lang="en-US" sz="2200" dirty="0"/>
              <a:t>. </a:t>
            </a:r>
            <a:endParaRPr lang="en-US" sz="2200" dirty="0">
              <a:solidFill>
                <a:srgbClr val="0070C0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sz="2200" dirty="0"/>
              <a:t>We exclude financial and utility firms (SIC in 6000-6999, and 4900-4999), and firms with negative and missing total asset and sales.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sz="2200" dirty="0"/>
              <a:t>We then collect the patent and citation data of all public firms from the </a:t>
            </a:r>
            <a:r>
              <a:rPr lang="en-US" sz="2200" dirty="0" err="1"/>
              <a:t>PatentsView</a:t>
            </a:r>
            <a:r>
              <a:rPr lang="en-US" sz="2200" dirty="0"/>
              <a:t> patent database that is organized by the USPTO.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sz="2200" dirty="0"/>
              <a:t>As a result, we have 86,341 firm-year observations during 1976-2000. (We also consider sample of firms with at least one patent during the sample period.)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 smtClean="0">
                <a:latin typeface="Garamond" pitchFamily="18" charset="0"/>
              </a:rPr>
              <a:pPr/>
              <a:t>13</a:t>
            </a:fld>
            <a:r>
              <a:rPr lang="en-US" altLang="en-US" dirty="0">
                <a:latin typeface="Garamond" pitchFamily="18" charset="0"/>
              </a:rPr>
              <a:t>/34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526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Within and between variation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00996" cy="552010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1800" dirty="0"/>
              <a:t>Several authors indicates the issue on the estimation bias of the persistent explanatory variables that likely correlate with important firm </a:t>
            </a:r>
            <a:r>
              <a:rPr lang="en-US" altLang="zh-TW" sz="1800" dirty="0" err="1"/>
              <a:t>unobservables</a:t>
            </a:r>
            <a:r>
              <a:rPr lang="en-US" altLang="zh-TW" sz="1800" dirty="0"/>
              <a:t> heterogeneities.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1800" dirty="0"/>
              <a:t>Firm FEs model use OLS on the within transformed data. If the within-group variation is small (time persistent in firm), then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US" altLang="zh-TW" sz="1800" dirty="0"/>
              <a:t>amplifies the measurement error issue in FEs model. (</a:t>
            </a:r>
            <a:r>
              <a:rPr lang="en-US" altLang="zh-TW" sz="1800" dirty="0" err="1"/>
              <a:t>Griliches</a:t>
            </a:r>
            <a:r>
              <a:rPr lang="en-US" altLang="zh-TW" sz="1800" dirty="0"/>
              <a:t> and Hausman,1986; Jennings et. al., 2020)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US" altLang="zh-TW" sz="1800" dirty="0"/>
              <a:t>high variance of the estimates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US" altLang="zh-TW" sz="1800" dirty="0"/>
              <a:t>few large-within-variation group may dominate the estimation results.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US" altLang="zh-TW" sz="1800" dirty="0"/>
              <a:t>R&amp;D/Asset coefficient may be different among the subsample of firms that have no variation c.f. firms with variations on R&amp;D/Asset.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1800" dirty="0" err="1"/>
              <a:t>deHaan</a:t>
            </a:r>
            <a:r>
              <a:rPr lang="en-US" altLang="zh-TW" sz="1800" dirty="0"/>
              <a:t> (2021) and others suggest to examine the within-firm (time-series) and between-firm (cross-sectional) variations.</a:t>
            </a:r>
          </a:p>
          <a:p>
            <a:pPr marL="457200" lvl="1" indent="0">
              <a:lnSpc>
                <a:spcPct val="114000"/>
              </a:lnSpc>
              <a:spcBef>
                <a:spcPts val="600"/>
              </a:spcBef>
              <a:buNone/>
            </a:pPr>
            <a:endParaRPr lang="en-US" altLang="zh-TW" sz="1800" dirty="0"/>
          </a:p>
          <a:p>
            <a:pPr marL="457200" lvl="1" indent="0">
              <a:buNone/>
            </a:pPr>
            <a:endParaRPr lang="en-US" altLang="zh-TW" sz="1200" dirty="0"/>
          </a:p>
          <a:p>
            <a:pPr lvl="1">
              <a:lnSpc>
                <a:spcPct val="114000"/>
              </a:lnSpc>
              <a:spcBef>
                <a:spcPts val="600"/>
              </a:spcBef>
            </a:pPr>
            <a:endParaRPr lang="en-US" altLang="zh-TW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>
                <a:latin typeface="Garamond" pitchFamily="18" charset="0"/>
              </a:rPr>
              <a:pPr/>
              <a:t>14</a:t>
            </a:fld>
            <a:endParaRPr lang="en-US" altLang="en-US" dirty="0">
              <a:latin typeface="Garamond" pitchFamily="18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595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Within and between variation - verification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816" y="125963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un-proportional variations in R&amp;D expenditure of the pooled sample </a:t>
            </a:r>
            <a:r>
              <a:rPr lang="en-US" sz="2000" dirty="0" err="1"/>
              <a:t>v.s</a:t>
            </a:r>
            <a:r>
              <a:rPr lang="en-US" sz="2000" dirty="0"/>
              <a:t>. within-group sample: </a:t>
            </a:r>
            <a:r>
              <a:rPr lang="en-US" sz="2000" dirty="0">
                <a:solidFill>
                  <a:srgbClr val="C00000"/>
                </a:solidFill>
              </a:rPr>
              <a:t>Between-firm variation </a:t>
            </a:r>
            <a:r>
              <a:rPr lang="en-US" sz="2000" dirty="0"/>
              <a:t>&gt; </a:t>
            </a:r>
            <a:r>
              <a:rPr lang="en-US" sz="2000" dirty="0">
                <a:solidFill>
                  <a:srgbClr val="00B050"/>
                </a:solidFill>
              </a:rPr>
              <a:t>Within-firm variation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15</a:t>
            </a:fld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447408"/>
              </p:ext>
            </p:extLst>
          </p:nvPr>
        </p:nvGraphicFramePr>
        <p:xfrm>
          <a:off x="580590" y="2276872"/>
          <a:ext cx="4833034" cy="3720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990">
                <a:tc>
                  <a:txBody>
                    <a:bodyPr/>
                    <a:lstStyle/>
                    <a:p>
                      <a:pPr algn="ctr"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>
                          <a:effectLst/>
                        </a:rPr>
                        <a:t>Std. dev.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dirty="0">
                          <a:effectLst/>
                        </a:rPr>
                        <a:t>Btw/Within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252596092"/>
                  </a:ext>
                </a:extLst>
              </a:tr>
              <a:tr h="198971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R&amp;D/</a:t>
                      </a:r>
                      <a:r>
                        <a:rPr lang="en-US" sz="1600" baseline="0" dirty="0">
                          <a:effectLst/>
                        </a:rPr>
                        <a:t>Asset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overall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0.379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900824933"/>
                  </a:ext>
                </a:extLst>
              </a:tr>
              <a:tr h="198971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between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0.361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310077185"/>
                  </a:ext>
                </a:extLst>
              </a:tr>
              <a:tr h="198971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within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0.219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chemeClr val="accent1"/>
                          </a:solidFill>
                          <a:effectLst/>
                        </a:rPr>
                        <a:t>1.650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183489206"/>
                  </a:ext>
                </a:extLst>
              </a:tr>
              <a:tr h="198971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effectLst/>
                          <a:latin typeface="+mn-lt"/>
                          <a:cs typeface="+mn-cs"/>
                        </a:rPr>
                        <a:t>ln(1+Patent)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overall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1.105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564390449"/>
                  </a:ext>
                </a:extLst>
              </a:tr>
              <a:tr h="198971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between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0.764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133683466"/>
                  </a:ext>
                </a:extLst>
              </a:tr>
              <a:tr h="196036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within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0.430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chemeClr val="accent1"/>
                          </a:solidFill>
                          <a:effectLst/>
                        </a:rPr>
                        <a:t>1.775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166174476"/>
                  </a:ext>
                </a:extLst>
              </a:tr>
              <a:tr h="19603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effectLst/>
                          <a:latin typeface="+mn-lt"/>
                          <a:cs typeface="+mn-cs"/>
                        </a:rPr>
                        <a:t>ln(1+Citation)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overall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2.267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220330006"/>
                  </a:ext>
                </a:extLst>
              </a:tr>
              <a:tr h="196036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between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1.650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248211533"/>
                  </a:ext>
                </a:extLst>
              </a:tr>
              <a:tr h="196036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within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1.088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chemeClr val="accent1"/>
                          </a:solidFill>
                          <a:effectLst/>
                        </a:rPr>
                        <a:t>1.517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88857220"/>
                  </a:ext>
                </a:extLst>
              </a:tr>
              <a:tr h="19603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lt1"/>
                          </a:solidFill>
                          <a:effectLst/>
                          <a:latin typeface="+mn-lt"/>
                          <a:cs typeface="+mn-cs"/>
                        </a:rPr>
                        <a:t>ln(1+Adjcitation)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overall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1.164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749161133"/>
                  </a:ext>
                </a:extLst>
              </a:tr>
              <a:tr h="196036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between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0.814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597408166"/>
                  </a:ext>
                </a:extLst>
              </a:tr>
              <a:tr h="196036">
                <a:tc>
                  <a:txBody>
                    <a:bodyPr/>
                    <a:lstStyle/>
                    <a:p>
                      <a:pPr algn="ctr" rtl="0" fontAlgn="b"/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effectLst/>
                        </a:rPr>
                        <a:t>within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0.485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chemeClr val="accent1"/>
                          </a:solidFill>
                          <a:effectLst/>
                        </a:rPr>
                        <a:t>1.676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9883419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54206" y="3717032"/>
                <a:ext cx="2736304" cy="1076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Within variance</a:t>
                </a:r>
                <a:r>
                  <a:rPr lang="en-US" sz="1600" dirty="0"/>
                  <a:t>: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𝑁𝑇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TW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TW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206" y="3717032"/>
                <a:ext cx="2736304" cy="1076833"/>
              </a:xfrm>
              <a:prstGeom prst="rect">
                <a:avLst/>
              </a:prstGeom>
              <a:blipFill>
                <a:blip r:embed="rId3"/>
                <a:stretch>
                  <a:fillRect l="-1339" t="-23864" r="-10714" b="-95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55518" y="2051454"/>
                <a:ext cx="2624436" cy="11822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Between variance</a:t>
                </a:r>
                <a:r>
                  <a:rPr lang="en-US" sz="1600" dirty="0"/>
                  <a:t>: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518" y="2051454"/>
                <a:ext cx="2624436" cy="1182247"/>
              </a:xfrm>
              <a:prstGeom prst="rect">
                <a:avLst/>
              </a:prstGeom>
              <a:blipFill>
                <a:blip r:embed="rId4"/>
                <a:stretch>
                  <a:fillRect l="-1160" t="-15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23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Our baseline regressions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5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980727"/>
                <a:ext cx="8507288" cy="574074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1600" i="0" u="sng" dirty="0">
                  <a:latin typeface="+mj-lt"/>
                </a:endParaRPr>
              </a:p>
              <a:p>
                <a:pPr marL="0" indent="0">
                  <a:buNone/>
                </a:pPr>
                <a:endParaRPr lang="en-US" sz="1600" u="sng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𝐼𝑛𝑛𝑜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0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TW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TW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TW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&amp;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</m:sSub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𝑑𝑢𝑚𝑚</m:t>
                          </m:r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i="1" u="sng" dirty="0">
                  <a:latin typeface="+mj-lt"/>
                </a:endParaRPr>
              </a:p>
              <a:p>
                <a:pPr marL="0" indent="0">
                  <a:buNone/>
                </a:pPr>
                <a:endParaRPr lang="en-US" sz="1600" i="1" u="sng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𝐼𝑛𝑛𝑜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000" dirty="0">
                    <a:latin typeface="Arial "/>
                  </a:rPr>
                  <a:t>is one of innovation measures: ln(1+Patent), ln(1+Citation), and ln(1+AdjCitation).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000" dirty="0">
                    <a:latin typeface="Arial "/>
                  </a:rPr>
                  <a:t>is the past five years R&amp;D expenditures divide by total asset. We also consider R&amp;D/ME, or ln(1+R&amp;D) for five years for robustness.</a:t>
                </a:r>
              </a:p>
              <a:p>
                <a:pPr>
                  <a:lnSpc>
                    <a:spcPct val="114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TW" sz="2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</m:sSubSup>
                  </m:oMath>
                </a14:m>
                <a:r>
                  <a:rPr lang="en-US" sz="2000" baseline="-25000" dirty="0">
                    <a:latin typeface="Arial "/>
                  </a:rPr>
                  <a:t> </a:t>
                </a:r>
                <a:r>
                  <a:rPr lang="en-CA" sz="2000" dirty="0">
                    <a:latin typeface="Arial "/>
                  </a:rPr>
                  <a:t> denotes firm characteristic controls: </a:t>
                </a:r>
                <a:r>
                  <a:rPr lang="en-CA" sz="2000" i="1" dirty="0">
                    <a:latin typeface="Arial "/>
                  </a:rPr>
                  <a:t>R&amp;D missing dummy, </a:t>
                </a:r>
                <a:r>
                  <a:rPr lang="en-US" sz="2000" i="1" dirty="0">
                    <a:latin typeface="Arial "/>
                  </a:rPr>
                  <a:t>capital level</a:t>
                </a:r>
                <a:r>
                  <a:rPr lang="en-CA" sz="2000" i="1" dirty="0">
                    <a:latin typeface="Arial "/>
                  </a:rPr>
                  <a:t>, </a:t>
                </a:r>
                <a:r>
                  <a:rPr lang="en-US" sz="2000" i="1" dirty="0">
                    <a:latin typeface="Arial "/>
                  </a:rPr>
                  <a:t>ln(1+Firm age)</a:t>
                </a:r>
                <a:r>
                  <a:rPr lang="en-CA" sz="2000" i="1" dirty="0">
                    <a:latin typeface="Arial "/>
                  </a:rPr>
                  <a:t>,</a:t>
                </a:r>
                <a:r>
                  <a:rPr lang="en-US" sz="2000" i="1" dirty="0">
                    <a:latin typeface="Arial "/>
                  </a:rPr>
                  <a:t> ln(K/L)</a:t>
                </a:r>
                <a:r>
                  <a:rPr lang="en-CA" sz="2000" i="1" dirty="0">
                    <a:latin typeface="Arial "/>
                  </a:rPr>
                  <a:t>, </a:t>
                </a:r>
                <a:r>
                  <a:rPr lang="en-US" sz="2000" i="1" dirty="0">
                    <a:latin typeface="Arial "/>
                  </a:rPr>
                  <a:t>Tobin’s Q, ROA</a:t>
                </a:r>
                <a:r>
                  <a:rPr lang="en-CA" sz="2000" i="1" dirty="0">
                    <a:latin typeface="Arial "/>
                  </a:rPr>
                  <a:t>,</a:t>
                </a:r>
                <a:r>
                  <a:rPr lang="en-US" sz="2000" i="1" dirty="0">
                    <a:latin typeface="Arial "/>
                  </a:rPr>
                  <a:t> leverage</a:t>
                </a:r>
                <a:r>
                  <a:rPr lang="en-CA" sz="2000" i="1" dirty="0">
                    <a:latin typeface="Arial "/>
                  </a:rPr>
                  <a:t>,</a:t>
                </a:r>
                <a:r>
                  <a:rPr lang="en-US" sz="2000" i="1" dirty="0">
                    <a:latin typeface="Arial "/>
                  </a:rPr>
                  <a:t> cash divide by the total asset</a:t>
                </a:r>
                <a:r>
                  <a:rPr lang="en-CA" sz="2000" i="1" dirty="0">
                    <a:latin typeface="Arial "/>
                  </a:rPr>
                  <a:t>, </a:t>
                </a:r>
                <a:r>
                  <a:rPr lang="en-US" sz="2000" i="1" dirty="0">
                    <a:latin typeface="Arial "/>
                  </a:rPr>
                  <a:t>Institutional ownership ratio</a:t>
                </a:r>
                <a:r>
                  <a:rPr lang="en-CA" sz="2000" i="1" dirty="0">
                    <a:latin typeface="Arial "/>
                  </a:rPr>
                  <a:t>,</a:t>
                </a:r>
                <a:r>
                  <a:rPr lang="en-US" sz="2000" i="1" dirty="0">
                    <a:latin typeface="Arial "/>
                  </a:rPr>
                  <a:t> KZ index</a:t>
                </a:r>
                <a:r>
                  <a:rPr lang="en-CA" sz="2000" i="1" dirty="0">
                    <a:latin typeface="Arial "/>
                  </a:rPr>
                  <a:t>,</a:t>
                </a:r>
                <a:r>
                  <a:rPr lang="en-US" sz="2000" i="1" dirty="0">
                    <a:latin typeface="Arial "/>
                  </a:rPr>
                  <a:t> </a:t>
                </a:r>
                <a:r>
                  <a:rPr lang="en-US" sz="2000" i="1" dirty="0" err="1">
                    <a:latin typeface="Arial "/>
                  </a:rPr>
                  <a:t>Herfindahl</a:t>
                </a:r>
                <a:r>
                  <a:rPr lang="en-US" sz="2000" i="1" dirty="0">
                    <a:latin typeface="Arial "/>
                  </a:rPr>
                  <a:t>-Hirschman index</a:t>
                </a:r>
                <a:r>
                  <a:rPr lang="en-CA" sz="2000" i="1" dirty="0">
                    <a:latin typeface="Arial "/>
                  </a:rPr>
                  <a:t>,</a:t>
                </a:r>
                <a:r>
                  <a:rPr lang="en-US" sz="2000" i="1" dirty="0">
                    <a:latin typeface="Arial "/>
                  </a:rPr>
                  <a:t> and Herfindahl-Hirschman index square. </a:t>
                </a:r>
              </a:p>
              <a:p>
                <a:pPr>
                  <a:lnSpc>
                    <a:spcPct val="114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 "/>
                  </a:rPr>
                  <a:t>We will discuss the </a:t>
                </a:r>
                <a:r>
                  <a:rPr lang="en-US" sz="2000" dirty="0">
                    <a:solidFill>
                      <a:srgbClr val="0070C0"/>
                    </a:solidFill>
                    <a:latin typeface="Arial "/>
                  </a:rPr>
                  <a:t>Poisson</a:t>
                </a:r>
                <a:r>
                  <a:rPr lang="en-US" sz="2000" dirty="0">
                    <a:latin typeface="Arial "/>
                  </a:rPr>
                  <a:t> regression later.</a:t>
                </a:r>
              </a:p>
              <a:p>
                <a:pPr marL="0" indent="0">
                  <a:lnSpc>
                    <a:spcPct val="114000"/>
                  </a:lnSpc>
                  <a:spcBef>
                    <a:spcPts val="600"/>
                  </a:spcBef>
                  <a:buNone/>
                </a:pPr>
                <a:endParaRPr lang="en-CA" sz="1600" i="1" dirty="0"/>
              </a:p>
              <a:p>
                <a:pPr marL="347472" indent="-347472">
                  <a:lnSpc>
                    <a:spcPct val="114000"/>
                  </a:lnSpc>
                  <a:spcBef>
                    <a:spcPts val="600"/>
                  </a:spcBef>
                </a:pPr>
                <a:endParaRPr lang="en-CA" sz="1600" i="1" dirty="0"/>
              </a:p>
              <a:p>
                <a:pPr marL="347472" indent="-347472">
                  <a:lnSpc>
                    <a:spcPct val="114000"/>
                  </a:lnSpc>
                  <a:spcBef>
                    <a:spcPts val="600"/>
                  </a:spcBef>
                </a:pPr>
                <a:endParaRPr lang="en-CA" sz="2000" i="1" dirty="0"/>
              </a:p>
              <a:p>
                <a:pPr marL="0" indent="0">
                  <a:lnSpc>
                    <a:spcPct val="114000"/>
                  </a:lnSpc>
                  <a:spcBef>
                    <a:spcPts val="600"/>
                  </a:spcBef>
                  <a:buNone/>
                </a:pPr>
                <a:endParaRPr lang="en-CA" sz="2000" dirty="0"/>
              </a:p>
            </p:txBody>
          </p:sp>
        </mc:Choice>
        <mc:Fallback xmlns="">
          <p:sp>
            <p:nvSpPr>
              <p:cNvPr id="195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7"/>
                <a:ext cx="8507288" cy="5740747"/>
              </a:xfrm>
              <a:blipFill>
                <a:blip r:embed="rId3"/>
                <a:stretch>
                  <a:fillRect l="-645" r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 smtClean="0">
                <a:latin typeface="Garamond" pitchFamily="18" charset="0"/>
              </a:rPr>
              <a:pPr/>
              <a:t>16</a:t>
            </a:fld>
            <a:r>
              <a:rPr lang="en-US" altLang="en-US" dirty="0">
                <a:latin typeface="Garamond" pitchFamily="18" charset="0"/>
              </a:rPr>
              <a:t>/34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400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33BAE-084C-425F-873E-2CA79363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59" y="181050"/>
            <a:ext cx="8229600" cy="1143000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0070C0"/>
                </a:solidFill>
                <a:ea typeface="SimSun" pitchFamily="2" charset="-122"/>
              </a:rPr>
              <a:t>OLS and Fixed Effects</a:t>
            </a:r>
            <a:endParaRPr lang="en-US" altLang="zh-TW" b="1" dirty="0">
              <a:solidFill>
                <a:srgbClr val="0070C0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7E69AC-735B-4530-9AF8-2890D322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17</a:t>
            </a:fld>
            <a:r>
              <a:rPr lang="en-US" altLang="en-US" dirty="0">
                <a:latin typeface="Garamond" pitchFamily="18" charset="0"/>
              </a:rPr>
              <a:t>/34</a:t>
            </a:r>
            <a:endParaRPr lang="en-CA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AFDF9E-94E4-4DD4-B194-098EEFEFAD70}"/>
              </a:ext>
            </a:extLst>
          </p:cNvPr>
          <p:cNvSpPr txBox="1"/>
          <p:nvPr/>
        </p:nvSpPr>
        <p:spPr>
          <a:xfrm>
            <a:off x="551354" y="6152475"/>
            <a:ext cx="66928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>
              <a:defRPr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 cluster standard errors in parentheses. *p&lt;0.1, **p&lt;0.05, and ***p&lt;0.01. </a:t>
            </a:r>
          </a:p>
          <a:p>
            <a:pPr fontAlgn="b">
              <a:defRPr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suppress the year FEs and firm characteristics variables to save space. </a:t>
            </a:r>
          </a:p>
          <a:p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EF0ABD4-38DC-4FD6-9FBF-BB78473B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513008"/>
              </p:ext>
            </p:extLst>
          </p:nvPr>
        </p:nvGraphicFramePr>
        <p:xfrm>
          <a:off x="622034" y="3781838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005979971"/>
                    </a:ext>
                  </a:extLst>
                </a:gridCol>
                <a:gridCol w="3264362">
                  <a:extLst>
                    <a:ext uri="{9D8B030D-6E8A-4147-A177-3AD203B41FA5}">
                      <a16:colId xmlns:a16="http://schemas.microsoft.com/office/drawing/2014/main" val="2965252559"/>
                    </a:ext>
                  </a:extLst>
                </a:gridCol>
                <a:gridCol w="3597085">
                  <a:extLst>
                    <a:ext uri="{9D8B030D-6E8A-4147-A177-3AD203B41FA5}">
                      <a16:colId xmlns:a16="http://schemas.microsoft.com/office/drawing/2014/main" val="1061095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R&amp;D/Assets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1.396***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-0.051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94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(0.084)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(0.068)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967144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BDE1AF9D-3535-4109-93CC-4311A7EA4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67555"/>
              </p:ext>
            </p:extLst>
          </p:nvPr>
        </p:nvGraphicFramePr>
        <p:xfrm>
          <a:off x="622034" y="2478373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483636109"/>
                    </a:ext>
                  </a:extLst>
                </a:gridCol>
                <a:gridCol w="3264362">
                  <a:extLst>
                    <a:ext uri="{9D8B030D-6E8A-4147-A177-3AD203B41FA5}">
                      <a16:colId xmlns:a16="http://schemas.microsoft.com/office/drawing/2014/main" val="1988577408"/>
                    </a:ext>
                  </a:extLst>
                </a:gridCol>
                <a:gridCol w="3597085">
                  <a:extLst>
                    <a:ext uri="{9D8B030D-6E8A-4147-A177-3AD203B41FA5}">
                      <a16:colId xmlns:a16="http://schemas.microsoft.com/office/drawing/2014/main" val="3195557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Arial "/>
                          <a:cs typeface="Times New Roman" panose="02020603050405020304" pitchFamily="18" charset="0"/>
                        </a:rPr>
                        <a:t>R&amp;D/Assets</a:t>
                      </a:r>
                      <a:endParaRPr lang="zh-TW" altLang="en-US" sz="1600" dirty="0">
                        <a:latin typeface="Arial 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0.593***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0.041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7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Arial 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(0.042)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(0.028)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357494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52C30DB-2E42-4D50-87EA-3608EA490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66880"/>
              </p:ext>
            </p:extLst>
          </p:nvPr>
        </p:nvGraphicFramePr>
        <p:xfrm>
          <a:off x="611560" y="1390126"/>
          <a:ext cx="8229598" cy="51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3182549549"/>
                    </a:ext>
                  </a:extLst>
                </a:gridCol>
                <a:gridCol w="3264362">
                  <a:extLst>
                    <a:ext uri="{9D8B030D-6E8A-4147-A177-3AD203B41FA5}">
                      <a16:colId xmlns:a16="http://schemas.microsoft.com/office/drawing/2014/main" val="3473208043"/>
                    </a:ext>
                  </a:extLst>
                </a:gridCol>
                <a:gridCol w="3597084">
                  <a:extLst>
                    <a:ext uri="{9D8B030D-6E8A-4147-A177-3AD203B41FA5}">
                      <a16:colId xmlns:a16="http://schemas.microsoft.com/office/drawing/2014/main" val="2082227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OLS</a:t>
                      </a:r>
                    </a:p>
                    <a:p>
                      <a:pPr algn="ctr" rtl="0" fontAlgn="b"/>
                      <a:r>
                        <a:rPr lang="en-US" altLang="zh-TW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Dummies Only)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Effects</a:t>
                      </a:r>
                    </a:p>
                    <a:p>
                      <a:pPr algn="ctr" rtl="0" fontAlgn="b"/>
                      <a:r>
                        <a:rPr lang="en-US" altLang="zh-TW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(All Firm and Year Dummies)</a:t>
                      </a:r>
                    </a:p>
                  </a:txBody>
                  <a:tcPr marL="19050" marR="19050" marT="12700" marB="12700" anchor="ctr"/>
                </a:tc>
                <a:extLst>
                  <a:ext uri="{0D108BD9-81ED-4DB2-BD59-A6C34878D82A}">
                    <a16:rowId xmlns:a16="http://schemas.microsoft.com/office/drawing/2014/main" val="4066738797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2E29FE6C-0804-4225-89F5-FA7C7319775C}"/>
              </a:ext>
            </a:extLst>
          </p:cNvPr>
          <p:cNvSpPr/>
          <p:nvPr/>
        </p:nvSpPr>
        <p:spPr>
          <a:xfrm>
            <a:off x="504712" y="2058315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Patent regression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7A879E-1D15-4590-9FBB-6356E00E747F}"/>
              </a:ext>
            </a:extLst>
          </p:cNvPr>
          <p:cNvSpPr/>
          <p:nvPr/>
        </p:nvSpPr>
        <p:spPr>
          <a:xfrm>
            <a:off x="504712" y="3425888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Citation regression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EB4AA4D-C8E3-4640-857A-E2F7F46D8997}"/>
              </a:ext>
            </a:extLst>
          </p:cNvPr>
          <p:cNvSpPr/>
          <p:nvPr/>
        </p:nvSpPr>
        <p:spPr>
          <a:xfrm>
            <a:off x="530973" y="4773219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latin typeface="Arial" panose="020B0604020202020204" pitchFamily="34" charset="0"/>
                <a:cs typeface="Arial" panose="020B0604020202020204" pitchFamily="34" charset="0"/>
              </a:rPr>
              <a:t>AdjCitation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regression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17E447A0-15FA-43C1-9E6E-6E228F9F3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51539"/>
              </p:ext>
            </p:extLst>
          </p:nvPr>
        </p:nvGraphicFramePr>
        <p:xfrm>
          <a:off x="625053" y="5161094"/>
          <a:ext cx="8229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535655733"/>
                    </a:ext>
                  </a:extLst>
                </a:gridCol>
                <a:gridCol w="3264362">
                  <a:extLst>
                    <a:ext uri="{9D8B030D-6E8A-4147-A177-3AD203B41FA5}">
                      <a16:colId xmlns:a16="http://schemas.microsoft.com/office/drawing/2014/main" val="4125690546"/>
                    </a:ext>
                  </a:extLst>
                </a:gridCol>
                <a:gridCol w="3597085">
                  <a:extLst>
                    <a:ext uri="{9D8B030D-6E8A-4147-A177-3AD203B41FA5}">
                      <a16:colId xmlns:a16="http://schemas.microsoft.com/office/drawing/2014/main" val="3075397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R&amp;D/Assets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0.590***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0.033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8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(0.045)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(0.031)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577106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8EF39223-AAB7-45CF-A6C5-25FD1612A8D5}"/>
              </a:ext>
            </a:extLst>
          </p:cNvPr>
          <p:cNvSpPr/>
          <p:nvPr/>
        </p:nvSpPr>
        <p:spPr>
          <a:xfrm>
            <a:off x="5220072" y="1325333"/>
            <a:ext cx="3621087" cy="46252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58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33BAE-084C-425F-873E-2CA79363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59" y="181050"/>
            <a:ext cx="8229600" cy="1143000"/>
          </a:xfrm>
        </p:spPr>
        <p:txBody>
          <a:bodyPr/>
          <a:lstStyle/>
          <a:p>
            <a:pPr algn="l"/>
            <a:r>
              <a:rPr lang="en-US" altLang="zh-TW" sz="3200" b="1" dirty="0">
                <a:solidFill>
                  <a:srgbClr val="0070C0"/>
                </a:solidFill>
                <a:ea typeface="SimSun" pitchFamily="2" charset="-122"/>
              </a:rPr>
              <a:t>Adjusted HT, OLS </a:t>
            </a:r>
            <a:r>
              <a:rPr lang="en-US" altLang="zh-CN" sz="3200" b="1" dirty="0">
                <a:solidFill>
                  <a:srgbClr val="0070C0"/>
                </a:solidFill>
                <a:ea typeface="SimSun" pitchFamily="2" charset="-122"/>
              </a:rPr>
              <a:t>and Fixed Effects</a:t>
            </a:r>
            <a:endParaRPr lang="en-US" altLang="zh-TW" b="1" dirty="0">
              <a:solidFill>
                <a:srgbClr val="0070C0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7E69AC-735B-4530-9AF8-2890D322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18</a:t>
            </a:fld>
            <a:r>
              <a:rPr lang="en-US" altLang="en-US" dirty="0">
                <a:latin typeface="Garamond" pitchFamily="18" charset="0"/>
              </a:rPr>
              <a:t>/34</a:t>
            </a:r>
            <a:endParaRPr lang="en-CA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AFDF9E-94E4-4DD4-B194-098EEFEFAD70}"/>
              </a:ext>
            </a:extLst>
          </p:cNvPr>
          <p:cNvSpPr txBox="1"/>
          <p:nvPr/>
        </p:nvSpPr>
        <p:spPr>
          <a:xfrm>
            <a:off x="683568" y="6093296"/>
            <a:ext cx="66928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>
              <a:defRPr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 cluster standard errors in parentheses. *p&lt;0.1, **p&lt;0.05, and ***p&lt;0.01. </a:t>
            </a:r>
          </a:p>
          <a:p>
            <a:pPr fontAlgn="b">
              <a:defRPr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suppress the year FEs and firm characteristics variables to save space. </a:t>
            </a:r>
          </a:p>
          <a:p>
            <a:endParaRPr lang="zh-TW" alt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40A0E5D-4A1A-4624-B058-BFA1725F0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19960"/>
              </p:ext>
            </p:extLst>
          </p:nvPr>
        </p:nvGraphicFramePr>
        <p:xfrm>
          <a:off x="755576" y="1313164"/>
          <a:ext cx="7931221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733164691"/>
                    </a:ext>
                  </a:extLst>
                </a:gridCol>
                <a:gridCol w="1864516">
                  <a:extLst>
                    <a:ext uri="{9D8B030D-6E8A-4147-A177-3AD203B41FA5}">
                      <a16:colId xmlns:a16="http://schemas.microsoft.com/office/drawing/2014/main" val="3340173211"/>
                    </a:ext>
                  </a:extLst>
                </a:gridCol>
                <a:gridCol w="2167932">
                  <a:extLst>
                    <a:ext uri="{9D8B030D-6E8A-4147-A177-3AD203B41FA5}">
                      <a16:colId xmlns:a16="http://schemas.microsoft.com/office/drawing/2014/main" val="1462271331"/>
                    </a:ext>
                  </a:extLst>
                </a:gridCol>
                <a:gridCol w="2458613">
                  <a:extLst>
                    <a:ext uri="{9D8B030D-6E8A-4147-A177-3AD203B41FA5}">
                      <a16:colId xmlns:a16="http://schemas.microsoft.com/office/drawing/2014/main" val="984874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OLS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Dummies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adjHT</a:t>
                      </a:r>
                      <a:endParaRPr lang="en-US" altLang="zh-TW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Dummies Only)</a:t>
                      </a:r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Effects</a:t>
                      </a:r>
                    </a:p>
                    <a:p>
                      <a:pPr algn="l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(All Firm and Year Dummies)</a:t>
                      </a:r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7811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Patent regression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9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Arial "/>
                          <a:cs typeface="Times New Roman" panose="02020603050405020304" pitchFamily="18" charset="0"/>
                        </a:rPr>
                        <a:t>R&amp;D/Assets</a:t>
                      </a:r>
                      <a:endParaRPr lang="en-US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0.593***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0.220***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0.041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229709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(0.042)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(0.027)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(0.028)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530294753"/>
                  </a:ext>
                </a:extLst>
              </a:tr>
              <a:tr h="5486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Citation regression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8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Arial "/>
                          <a:cs typeface="Times New Roman" panose="02020603050405020304" pitchFamily="18" charset="0"/>
                        </a:rPr>
                        <a:t>R&amp;D/Assets</a:t>
                      </a:r>
                      <a:endParaRPr lang="en-US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1.396***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0.551***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-0.051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123204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(0.084)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(0.065)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(0.068)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409744353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AdjCitation</a:t>
                      </a:r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regression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8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Arial "/>
                          <a:cs typeface="Times New Roman" panose="02020603050405020304" pitchFamily="18" charset="0"/>
                        </a:rPr>
                        <a:t>R&amp;D/Assets</a:t>
                      </a:r>
                      <a:endParaRPr lang="en-US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0.590***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0.231***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0.033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25152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(0.045)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(0.030)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(0.031)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3132383221"/>
                  </a:ext>
                </a:extLst>
              </a:tr>
            </a:tbl>
          </a:graphicData>
        </a:graphic>
      </p:graphicFrame>
      <p:sp>
        <p:nvSpPr>
          <p:cNvPr id="14" name="矩形 12">
            <a:extLst>
              <a:ext uri="{FF2B5EF4-FFF2-40B4-BE49-F238E27FC236}">
                <a16:creationId xmlns:a16="http://schemas.microsoft.com/office/drawing/2014/main" id="{7E1BCBEF-00BC-4299-BAE0-0EC49EE936A1}"/>
              </a:ext>
            </a:extLst>
          </p:cNvPr>
          <p:cNvSpPr/>
          <p:nvPr/>
        </p:nvSpPr>
        <p:spPr>
          <a:xfrm>
            <a:off x="4029997" y="1323011"/>
            <a:ext cx="2198187" cy="45415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20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TW" sz="2800" b="1" dirty="0">
                <a:solidFill>
                  <a:srgbClr val="0070C0"/>
                </a:solidFill>
                <a:ea typeface="SimSun" pitchFamily="2" charset="-122"/>
              </a:rPr>
              <a:t>OLS, Adjusted HT, and </a:t>
            </a:r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Fixed Effects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686800" cy="552010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zh-TW" sz="22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Our OLS regression results suggest a robust pattern that R&amp;D input positively explains patent output when regression models do not include firm fixed effects.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The magnitude of this positive relation is severely weakened when firm fixed effects are included in regressions.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Our adjusted HT GMM results suggest a robust pattern that R&amp;D input positively explains patent output.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The magnitude of this positive relation is slightly weakened when compared to the OLS results while still significant positive (such as 0.593 =&gt; 0.220)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 smtClean="0">
                <a:latin typeface="Garamond" pitchFamily="18" charset="0"/>
              </a:rPr>
              <a:pPr/>
              <a:t>19</a:t>
            </a:fld>
            <a:r>
              <a:rPr lang="en-US" altLang="en-US" dirty="0">
                <a:latin typeface="Garamond" pitchFamily="18" charset="0"/>
              </a:rPr>
              <a:t>/34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514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</a:rPr>
              <a:t>The prevailing use of firm fixed effects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52010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A common practice in economics, finance, and accounting studies:</a:t>
            </a:r>
            <a:r>
              <a:rPr lang="zh-TW" altLang="en-US" sz="2200" dirty="0"/>
              <a:t> </a:t>
            </a:r>
            <a:r>
              <a:rPr lang="en-US" altLang="zh-TW" sz="2200" dirty="0">
                <a:solidFill>
                  <a:srgbClr val="0070C0"/>
                </a:solidFill>
              </a:rPr>
              <a:t>firm fixed effects in regression models</a:t>
            </a:r>
            <a:r>
              <a:rPr lang="en-US" altLang="zh-TW" sz="2200" dirty="0"/>
              <a:t>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FE</a:t>
            </a:r>
            <a:r>
              <a:rPr lang="zh-TW" altLang="en-US" sz="2200" dirty="0"/>
              <a:t> </a:t>
            </a:r>
            <a:r>
              <a:rPr lang="en-US" altLang="zh-TW" sz="2200" dirty="0"/>
              <a:t>regression absorbs the influences of individual-specific, unobservable, and time-invariant effects.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We argue that, without theoretical modeling or appropriate econometric designs, prevailing use of fixed effects may have disadvantage –failing to identify the effect of the </a:t>
            </a:r>
            <a:r>
              <a:rPr lang="en-US" altLang="zh-TW" sz="2200" u="sng" dirty="0"/>
              <a:t>persistent</a:t>
            </a:r>
            <a:r>
              <a:rPr lang="en-US" altLang="zh-TW" sz="2200" dirty="0"/>
              <a:t> variable of interest. 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The R&amp;D-patent relation had been extensively examined by Hausman et al. (1984), </a:t>
            </a:r>
            <a:r>
              <a:rPr lang="en-US" altLang="zh-TW" sz="2200" dirty="0" err="1"/>
              <a:t>Griliches</a:t>
            </a:r>
            <a:r>
              <a:rPr lang="en-US" altLang="zh-TW" sz="2200" dirty="0"/>
              <a:t> (1990), etc. 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US" altLang="zh-TW" sz="1800" dirty="0"/>
              <a:t>It is perhaps the most intuitive relation in economics: </a:t>
            </a:r>
            <a:r>
              <a:rPr lang="en-US" altLang="zh-TW" sz="1800" dirty="0">
                <a:solidFill>
                  <a:srgbClr val="0070C0"/>
                </a:solidFill>
              </a:rPr>
              <a:t>more R&amp;D input, more patent output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 smtClean="0">
                <a:latin typeface="Garamond" pitchFamily="18" charset="0"/>
              </a:rPr>
              <a:pPr/>
              <a:t>2</a:t>
            </a:fld>
            <a:r>
              <a:rPr lang="en-US" altLang="en-US" dirty="0">
                <a:latin typeface="Garamond" pitchFamily="18" charset="0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357064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Our proposition-2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075240" cy="552010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000" dirty="0"/>
              <a:t>Unobserved heterogeneity exists </a:t>
            </a:r>
            <a:r>
              <a:rPr lang="en-US" altLang="zh-TW" sz="2000" dirty="0">
                <a:solidFill>
                  <a:srgbClr val="0070C0"/>
                </a:solidFill>
              </a:rPr>
              <a:t>in some firms but not others</a:t>
            </a:r>
            <a:r>
              <a:rPr lang="en-US" altLang="zh-TW" sz="2000" dirty="0"/>
              <a:t>.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US" altLang="zh-TW" sz="2000" dirty="0"/>
              <a:t>Some managers are aggressive in investing in R&amp;D and pursuing patent output, but others are not.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US" altLang="zh-TW" sz="2000" dirty="0"/>
              <a:t>Some firms have a strong, innovation-oriented culture, while others do not.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000" dirty="0"/>
              <a:t>A smarter methodology that can </a:t>
            </a:r>
            <a:r>
              <a:rPr lang="en-US" altLang="zh-TW" sz="2000" dirty="0">
                <a:solidFill>
                  <a:srgbClr val="0070C0"/>
                </a:solidFill>
              </a:rPr>
              <a:t>select</a:t>
            </a:r>
            <a:r>
              <a:rPr lang="en-US" altLang="zh-TW" sz="2000" dirty="0"/>
              <a:t> which individual firm dummies to be included is called for.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000" dirty="0"/>
              <a:t>In this paper, we proposed the second advanced machine learning method: </a:t>
            </a:r>
          </a:p>
          <a:p>
            <a:pPr marL="914400" lvl="1" indent="-457200"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TW" sz="2000" dirty="0"/>
              <a:t>Post-regularization LASSO (</a:t>
            </a:r>
            <a:r>
              <a:rPr lang="en-US" altLang="zh-TW" sz="2000" dirty="0">
                <a:solidFill>
                  <a:srgbClr val="C00000"/>
                </a:solidFill>
              </a:rPr>
              <a:t>PRL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Chernozhukov</a:t>
            </a:r>
            <a:r>
              <a:rPr lang="en-US" altLang="zh-TW" sz="2000" dirty="0"/>
              <a:t> et al., 2015) </a:t>
            </a:r>
          </a:p>
          <a:p>
            <a:pPr marL="914400" lvl="1" indent="-457200"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TW" sz="2000" dirty="0"/>
              <a:t>Double machine learning (</a:t>
            </a:r>
            <a:r>
              <a:rPr lang="en-US" altLang="zh-TW" sz="2000" dirty="0">
                <a:solidFill>
                  <a:srgbClr val="C00000"/>
                </a:solidFill>
              </a:rPr>
              <a:t>DML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Chernozhukov</a:t>
            </a:r>
            <a:r>
              <a:rPr lang="en-US" altLang="zh-TW" sz="2000" dirty="0"/>
              <a:t> et al., 2018) 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US" altLang="zh-TW" sz="2000" dirty="0"/>
              <a:t>to select individual firm dummies (and explanatory variables) in explaining firm-level patent outputs.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zh-TW" sz="2200" dirty="0"/>
          </a:p>
          <a:p>
            <a:pPr marL="0" indent="0">
              <a:lnSpc>
                <a:spcPct val="114000"/>
              </a:lnSpc>
              <a:spcBef>
                <a:spcPts val="600"/>
              </a:spcBef>
              <a:buNone/>
            </a:pPr>
            <a:endParaRPr lang="en-US" altLang="zh-TW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 smtClean="0">
                <a:latin typeface="Garamond" pitchFamily="18" charset="0"/>
              </a:rPr>
              <a:pPr/>
              <a:t>20</a:t>
            </a:fld>
            <a:r>
              <a:rPr lang="en-US" altLang="en-US" dirty="0">
                <a:latin typeface="Garamond" pitchFamily="18" charset="0"/>
              </a:rPr>
              <a:t>/34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270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B4EB8A-0971-42CC-B397-E66B4259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42" y="260648"/>
            <a:ext cx="8229600" cy="57606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>
                <a:solidFill>
                  <a:srgbClr val="0070C0"/>
                </a:solidFill>
                <a:ea typeface="SimSun" pitchFamily="2" charset="-122"/>
              </a:rPr>
              <a:t>Post-Regularization LASSO (PRL)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8D9F444-9F86-4AFB-A90E-17A04ED470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001419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000" dirty="0">
                    <a:latin typeface="Arial "/>
                    <a:ea typeface="Cambria Math" panose="02040503050406030204" pitchFamily="18" charset="0"/>
                  </a:rPr>
                  <a:t>PRL proceeds in the following 3 steps:</a:t>
                </a:r>
              </a:p>
              <a:p>
                <a:endParaRPr lang="en-US" altLang="zh-TW" sz="2000" dirty="0">
                  <a:latin typeface="Arial 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b="1" dirty="0">
                    <a:latin typeface="Arial "/>
                    <a:ea typeface="Cambria Math" panose="02040503050406030204" pitchFamily="18" charset="0"/>
                  </a:rPr>
                  <a:t>Step1</a:t>
                </a:r>
                <a:r>
                  <a:rPr lang="en-US" altLang="zh-TW" sz="2000" b="1" dirty="0">
                    <a:solidFill>
                      <a:schemeClr val="tx1"/>
                    </a:solidFill>
                    <a:latin typeface="Arial "/>
                    <a:ea typeface="Cambria Math" panose="02040503050406030204" pitchFamily="18" charset="0"/>
                  </a:rPr>
                  <a:t>: </a:t>
                </a:r>
                <a:r>
                  <a:rPr lang="en-US" altLang="zh-TW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LASSO of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𝐼𝑛𝑛𝑜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US" altLang="zh-TW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on firm dummies</a:t>
                </a:r>
                <a:r>
                  <a:rPr lang="zh-TW" altLang="en-US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TW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and force small coefficients of some dummies to 0. (estimate step) Then, Post LASSO: OLS of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𝐼𝑛𝑛𝑜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US" altLang="zh-TW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on selected firm dummies, obtain the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TW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 (get residual step)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b="1" dirty="0">
                    <a:solidFill>
                      <a:schemeClr val="tx1"/>
                    </a:solidFill>
                    <a:latin typeface="Arial "/>
                    <a:ea typeface="Cambria Math" panose="02040503050406030204" pitchFamily="18" charset="0"/>
                  </a:rPr>
                  <a:t>Step2: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Arial 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altLang="zh-TW" sz="1600" dirty="0">
                    <a:solidFill>
                      <a:schemeClr val="tx1"/>
                    </a:solidFill>
                    <a:latin typeface="Arial "/>
                    <a:ea typeface="Cambria Math" panose="02040503050406030204" pitchFamily="18" charset="0"/>
                  </a:rPr>
                  <a:t>a) </a:t>
                </a:r>
                <a:r>
                  <a:rPr lang="en-US" altLang="zh-TW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LASSO of</a:t>
                </a:r>
                <a14:m>
                  <m:oMath xmlns:m="http://schemas.openxmlformats.org/officeDocument/2006/math">
                    <m:r>
                      <a:rPr lang="en-US" altLang="zh-TW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on firm dummies</a:t>
                </a:r>
                <a:r>
                  <a:rPr lang="zh-TW" altLang="en-US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TW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and force small coefficients of some 	dummies to 0. Then, Post LASSO: OLS of</a:t>
                </a:r>
                <a14:m>
                  <m:oMath xmlns:m="http://schemas.openxmlformats.org/officeDocument/2006/math">
                    <m:r>
                      <a:rPr lang="en-US" altLang="zh-TW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on selected firm	 dummies, obtain the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TW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en-US" altLang="zh-TW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b) LASSO of</a:t>
                </a:r>
                <a14:m>
                  <m:oMath xmlns:m="http://schemas.openxmlformats.org/officeDocument/2006/math">
                    <m:r>
                      <a:rPr lang="en-US" altLang="zh-TW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on firm dummies</a:t>
                </a:r>
                <a:r>
                  <a:rPr lang="zh-TW" altLang="en-US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TW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and force small coefficients of some 	dummies to 0. Then, Post LASSO: OLS of</a:t>
                </a:r>
                <a14:m>
                  <m:oMath xmlns:m="http://schemas.openxmlformats.org/officeDocument/2006/math">
                    <m:r>
                      <a:rPr lang="en-US" altLang="zh-TW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on selected firm 	dummies, obtain the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TW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TW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b="1" dirty="0">
                    <a:solidFill>
                      <a:schemeClr val="tx1"/>
                    </a:solidFill>
                    <a:latin typeface="Arial "/>
                    <a:ea typeface="Cambria Math" panose="02040503050406030204" pitchFamily="18" charset="0"/>
                  </a:rPr>
                  <a:t>Step3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Arial "/>
                    <a:ea typeface="Cambria Math" panose="02040503050406030204" pitchFamily="18" charset="0"/>
                  </a:rPr>
                  <a:t>: </a:t>
                </a:r>
                <a:r>
                  <a:rPr lang="en-US" altLang="zh-TW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a:rPr lang="en-US" altLang="zh-TW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TW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1800" i="0" smtClean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TW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zh-TW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obtain the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𝑃𝑅𝐿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en-US" altLang="zh-TW" sz="1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:endParaRPr lang="en-US" altLang="zh-TW" sz="1600" dirty="0">
                  <a:solidFill>
                    <a:schemeClr val="tx1"/>
                  </a:solidFill>
                  <a:latin typeface="Arial "/>
                  <a:ea typeface="Cambria Math" panose="02040503050406030204" pitchFamily="18" charset="0"/>
                </a:endParaRPr>
              </a:p>
              <a:p>
                <a:r>
                  <a:rPr lang="en-US" altLang="zh-TW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If a firm dummy is selected in either Step 1 or Step 2 (</a:t>
                </a:r>
                <a:r>
                  <a:rPr lang="en-US" altLang="zh-TW" sz="18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partialing</a:t>
                </a:r>
                <a:r>
                  <a:rPr lang="en-US" altLang="zh-TW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-out/residualizing), it is informative to </a:t>
                </a:r>
                <a14:m>
                  <m:oMath xmlns:m="http://schemas.openxmlformats.org/officeDocument/2006/math">
                    <m:r>
                      <a:rPr lang="en-US" altLang="zh-TW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𝐼𝑛𝑛𝑜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US" altLang="zh-TW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8D9F444-9F86-4AFB-A90E-17A04ED47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001419"/>
              </a:xfrm>
              <a:blipFill>
                <a:blip r:embed="rId3"/>
                <a:stretch>
                  <a:fillRect l="-667" t="-610" b="-10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C94721-1FB1-43DA-A5FF-56C1FBFC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21</a:t>
            </a:fld>
            <a:r>
              <a:rPr lang="en-US" altLang="en-US" dirty="0">
                <a:latin typeface="Garamond" pitchFamily="18" charset="0"/>
              </a:rPr>
              <a:t>/34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667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16BD-D567-4A73-BEA6-82E394C7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C00000"/>
                </a:solidFill>
                <a:ea typeface="SimSun" pitchFamily="2" charset="-122"/>
              </a:rPr>
              <a:t>PRL</a:t>
            </a:r>
            <a:r>
              <a:rPr lang="en-US" altLang="zh-CN" sz="2800" b="1" dirty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ea typeface="SimSun" pitchFamily="2" charset="-122"/>
              </a:rPr>
              <a:t>-</a:t>
            </a:r>
            <a:r>
              <a:rPr lang="en-US" altLang="zh-CN" sz="2800" b="1" dirty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Post-Regularization LASSO</a:t>
            </a:r>
            <a:b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</a:br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(</a:t>
            </a:r>
            <a:r>
              <a:rPr lang="en-US" altLang="zh-CN" sz="2800" b="1" dirty="0" err="1">
                <a:solidFill>
                  <a:srgbClr val="0070C0"/>
                </a:solidFill>
                <a:ea typeface="SimSun" pitchFamily="2" charset="-122"/>
              </a:rPr>
              <a:t>Chernozhukov</a:t>
            </a:r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 et al., 2015, AER PP)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A1591-1F7B-4A1B-B6E0-CB047809E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TW" sz="2200" dirty="0"/>
                  <a:t>PRL and DML are advantageous: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TW" sz="2200" dirty="0"/>
                  <a:t>Both allow us to </a:t>
                </a:r>
                <a:r>
                  <a:rPr lang="en-US" altLang="zh-TW" sz="2200" dirty="0">
                    <a:solidFill>
                      <a:srgbClr val="C00000"/>
                    </a:solidFill>
                  </a:rPr>
                  <a:t>select</a:t>
                </a:r>
                <a:r>
                  <a:rPr lang="en-US" altLang="zh-TW" sz="2200" dirty="0"/>
                  <a:t> an appropriate model that contains </a:t>
                </a:r>
                <a:r>
                  <a:rPr lang="en-US" altLang="zh-TW" sz="2200" dirty="0">
                    <a:solidFill>
                      <a:srgbClr val="0070C0"/>
                    </a:solidFill>
                  </a:rPr>
                  <a:t>only important covariates, including separate firm dummies</a:t>
                </a:r>
                <a:r>
                  <a:rPr lang="en-US" altLang="zh-TW" sz="22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TW" sz="2200" dirty="0"/>
                  <a:t>PRL and DML estimator follow the </a:t>
                </a:r>
                <a:r>
                  <a:rPr lang="en-US" altLang="zh-TW" sz="2200" dirty="0">
                    <a:solidFill>
                      <a:srgbClr val="C00000"/>
                    </a:solidFill>
                  </a:rPr>
                  <a:t>standard asymptotic normal</a:t>
                </a:r>
                <a:r>
                  <a:rPr lang="en-US" altLang="zh-TW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200" dirty="0"/>
                  <a:t>distributions which facilitate the empirical usage by assuming the sparsity condition holds (i.e., the number of strong dummies is bounded from above by an order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22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𝑁𝑇</m:t>
                        </m:r>
                      </m:e>
                    </m:rad>
                    <m:r>
                      <a:rPr lang="en-US" altLang="zh-TW" sz="22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 dirty="0" err="1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TW" sz="2200" i="1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200" dirty="0">
                        <a:latin typeface="Cambria Math" panose="02040503050406030204" pitchFamily="18" charset="0"/>
                      </a:rPr>
                      <m:t>.)</m:t>
                    </m:r>
                  </m:oMath>
                </a14:m>
                <a:endParaRPr lang="en-US" altLang="zh-TW" sz="2200" dirty="0"/>
              </a:p>
              <a:p>
                <a:pPr>
                  <a:lnSpc>
                    <a:spcPct val="120000"/>
                  </a:lnSpc>
                </a:pPr>
                <a:endParaRPr lang="en-US" sz="2200" dirty="0"/>
              </a:p>
              <a:p>
                <a:pPr>
                  <a:lnSpc>
                    <a:spcPct val="120000"/>
                  </a:lnSpc>
                </a:pPr>
                <a:endParaRPr lang="en-US" sz="29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A1591-1F7B-4A1B-B6E0-CB047809E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5" t="-1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8CC63-52BC-4919-BB26-5E4DF394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031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16BD-D567-4A73-BEA6-82E394C7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Double Machine Learning (DML)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A1591-1F7B-4A1B-B6E0-CB047809E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560" y="1068306"/>
                <a:ext cx="7920880" cy="50356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sz="2000" dirty="0">
                    <a:latin typeface="Arial "/>
                    <a:ea typeface="Cambria Math" panose="02040503050406030204" pitchFamily="18" charset="0"/>
                  </a:rPr>
                  <a:t>Chernozhukov et al. (2018) propose the DML which generalizes the PRL to a general model selection (LASSO, random forests, gradient boosting, neural nets, etc.) and add the cross-fitting procedures to PRL. </a:t>
                </a:r>
              </a:p>
              <a:p>
                <a:r>
                  <a:rPr lang="en-US" sz="2000" dirty="0">
                    <a:latin typeface="Arial "/>
                    <a:ea typeface="Cambria Math" panose="02040503050406030204" pitchFamily="18" charset="0"/>
                  </a:rPr>
                  <a:t>DML proceeds in the following steps:</a:t>
                </a:r>
              </a:p>
              <a:p>
                <a:pPr lvl="1"/>
                <a:r>
                  <a:rPr lang="en-US" sz="2000" dirty="0">
                    <a:latin typeface="Arial "/>
                    <a:ea typeface="Cambria Math" panose="02040503050406030204" pitchFamily="18" charset="0"/>
                  </a:rPr>
                  <a:t>splits sample into random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TW" sz="2000" dirty="0">
                    <a:latin typeface="Arial "/>
                    <a:ea typeface="Cambria Math" panose="02040503050406030204" pitchFamily="18" charset="0"/>
                  </a:rPr>
                  <a:t> folds, </a:t>
                </a:r>
              </a:p>
              <a:p>
                <a:pPr lvl="1"/>
                <a:r>
                  <a:rPr lang="en-US" altLang="zh-TW" sz="2000" dirty="0">
                    <a:latin typeface="Arial "/>
                    <a:ea typeface="Cambria Math" panose="02040503050406030204" pitchFamily="18" charset="0"/>
                  </a:rPr>
                  <a:t>use leave-</a:t>
                </a:r>
                <a:r>
                  <a:rPr lang="en-US" altLang="zh-TW" sz="2000" i="1" dirty="0">
                    <a:latin typeface="Arial "/>
                    <a:ea typeface="Cambria Math" panose="02040503050406030204" pitchFamily="18" charset="0"/>
                  </a:rPr>
                  <a:t>k-</a:t>
                </a:r>
                <a:r>
                  <a:rPr lang="en-US" altLang="zh-TW" sz="2000" dirty="0">
                    <a:latin typeface="Arial "/>
                    <a:ea typeface="Cambria Math" panose="02040503050406030204" pitchFamily="18" charset="0"/>
                  </a:rPr>
                  <a:t>out sample in the estimate step 1&amp;2 </a:t>
                </a:r>
              </a:p>
              <a:p>
                <a:pPr lvl="1"/>
                <a:r>
                  <a:rPr lang="en-US" altLang="zh-TW" sz="2000" dirty="0">
                    <a:latin typeface="Arial "/>
                    <a:ea typeface="Cambria Math" panose="02040503050406030204" pitchFamily="18" charset="0"/>
                  </a:rPr>
                  <a:t>use the </a:t>
                </a:r>
                <a:r>
                  <a:rPr lang="en-US" altLang="zh-TW" sz="2000" i="1" dirty="0">
                    <a:latin typeface="Arial "/>
                    <a:ea typeface="Cambria Math" panose="02040503050406030204" pitchFamily="18" charset="0"/>
                  </a:rPr>
                  <a:t>k</a:t>
                </a:r>
                <a:r>
                  <a:rPr lang="en-US" altLang="zh-TW" sz="2000" dirty="0">
                    <a:latin typeface="Arial "/>
                    <a:ea typeface="Cambria Math" panose="02040503050406030204" pitchFamily="18" charset="0"/>
                  </a:rPr>
                  <a:t>th</a:t>
                </a:r>
                <a:r>
                  <a:rPr lang="en-US" altLang="zh-TW" sz="2000" i="1" dirty="0">
                    <a:latin typeface="Arial "/>
                    <a:ea typeface="Cambria Math" panose="02040503050406030204" pitchFamily="18" charset="0"/>
                  </a:rPr>
                  <a:t>-</a:t>
                </a:r>
                <a:r>
                  <a:rPr lang="en-US" altLang="zh-TW" sz="2000" dirty="0">
                    <a:latin typeface="Arial "/>
                    <a:ea typeface="Cambria Math" panose="02040503050406030204" pitchFamily="18" charset="0"/>
                  </a:rPr>
                  <a:t>fold sample to obtain the residuals for  Y and R&amp;D </a:t>
                </a:r>
              </a:p>
              <a:p>
                <a:pPr lvl="1"/>
                <a:r>
                  <a:rPr lang="en-US" altLang="zh-TW" sz="2000" dirty="0">
                    <a:latin typeface="Arial "/>
                    <a:ea typeface="Cambria Math" panose="02040503050406030204" pitchFamily="18" charset="0"/>
                  </a:rPr>
                  <a:t>stake all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TW" sz="2000" dirty="0">
                    <a:latin typeface="Arial "/>
                    <a:ea typeface="Cambria Math" panose="02040503050406030204" pitchFamily="18" charset="0"/>
                  </a:rPr>
                  <a:t> folds residuals, use OLS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𝐷𝑀𝐿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en-US" sz="2000" dirty="0">
                  <a:latin typeface="Arial "/>
                  <a:ea typeface="Cambria Math" panose="02040503050406030204" pitchFamily="18" charset="0"/>
                </a:endParaRPr>
              </a:p>
              <a:p>
                <a:r>
                  <a:rPr lang="en-US" altLang="zh-TW" sz="2000" dirty="0">
                    <a:latin typeface="Arial "/>
                    <a:ea typeface="Cambria Math" panose="02040503050406030204" pitchFamily="18" charset="0"/>
                  </a:rPr>
                  <a:t>DML uses sample splitting to eliminates the dependence between the estimation steps, reduce the </a:t>
                </a:r>
                <a:r>
                  <a:rPr lang="en-US" altLang="zh-TW" sz="2000" dirty="0">
                    <a:solidFill>
                      <a:srgbClr val="0070C0"/>
                    </a:solidFill>
                    <a:latin typeface="Arial "/>
                    <a:ea typeface="Cambria Math" panose="02040503050406030204" pitchFamily="18" charset="0"/>
                  </a:rPr>
                  <a:t>post-model-selection bias (or, errors in estimated variables) </a:t>
                </a:r>
                <a:r>
                  <a:rPr lang="en-US" altLang="zh-TW" sz="2000" dirty="0">
                    <a:latin typeface="Arial "/>
                    <a:ea typeface="Cambria Math" panose="02040503050406030204" pitchFamily="18" charset="0"/>
                  </a:rPr>
                  <a:t>of PRL. However, as the cross-fit procedure reduces the sample size, DML also reduces the estimation efficiency.</a:t>
                </a:r>
              </a:p>
              <a:p>
                <a:r>
                  <a:rPr lang="en-US" altLang="zh-TW" sz="2000" dirty="0">
                    <a:latin typeface="Arial "/>
                    <a:ea typeface="Cambria Math" panose="02040503050406030204" pitchFamily="18" charset="0"/>
                  </a:rPr>
                  <a:t>Yang, Chuang, and </a:t>
                </a:r>
                <a:r>
                  <a:rPr lang="en-US" altLang="zh-TW" sz="2000" dirty="0" err="1">
                    <a:latin typeface="Arial "/>
                    <a:ea typeface="Cambria Math" panose="02040503050406030204" pitchFamily="18" charset="0"/>
                  </a:rPr>
                  <a:t>Kuan</a:t>
                </a:r>
                <a:r>
                  <a:rPr lang="en-US" altLang="zh-TW" sz="2000" dirty="0">
                    <a:latin typeface="Arial "/>
                    <a:ea typeface="Cambria Math" panose="02040503050406030204" pitchFamily="18" charset="0"/>
                  </a:rPr>
                  <a:t> (2020, </a:t>
                </a:r>
                <a:r>
                  <a:rPr lang="en-US" altLang="zh-TW" sz="2000" dirty="0" err="1">
                    <a:latin typeface="Arial "/>
                    <a:ea typeface="Cambria Math" panose="02040503050406030204" pitchFamily="18" charset="0"/>
                  </a:rPr>
                  <a:t>JoEcts</a:t>
                </a:r>
                <a:r>
                  <a:rPr lang="en-US" altLang="zh-TW" sz="2000" dirty="0">
                    <a:latin typeface="Arial "/>
                    <a:ea typeface="Cambria Math" panose="02040503050406030204" pitchFamily="18" charset="0"/>
                  </a:rPr>
                  <a:t>) use DML to examine the Big N audit quality effect in the accounting literature.</a:t>
                </a:r>
              </a:p>
              <a:p>
                <a:endParaRPr lang="en-US" altLang="zh-TW" sz="20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A1591-1F7B-4A1B-B6E0-CB047809E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068306"/>
                <a:ext cx="7920880" cy="5035698"/>
              </a:xfrm>
              <a:blipFill>
                <a:blip r:embed="rId3"/>
                <a:stretch>
                  <a:fillRect l="-692" t="-1090" r="-1385" b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8CC63-52BC-4919-BB26-5E4DF394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8224" y="6381328"/>
            <a:ext cx="2133600" cy="365125"/>
          </a:xfrm>
        </p:spPr>
        <p:txBody>
          <a:bodyPr/>
          <a:lstStyle/>
          <a:p>
            <a:fld id="{095CF929-224F-496E-ADFD-B3377AEBFE82}" type="slidenum">
              <a:rPr lang="en-CA" smtClean="0"/>
              <a:pPr/>
              <a:t>23</a:t>
            </a:fld>
            <a:r>
              <a:rPr lang="en-US" altLang="en-US" dirty="0">
                <a:latin typeface="Garamond" pitchFamily="18" charset="0"/>
              </a:rPr>
              <a:t>/34</a:t>
            </a:r>
            <a:endParaRPr lang="en-CA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BBB4EFD-FE85-45C1-8987-95AF29983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99280"/>
              </p:ext>
            </p:extLst>
          </p:nvPr>
        </p:nvGraphicFramePr>
        <p:xfrm>
          <a:off x="5928320" y="2040370"/>
          <a:ext cx="24719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87">
                  <a:extLst>
                    <a:ext uri="{9D8B030D-6E8A-4147-A177-3AD203B41FA5}">
                      <a16:colId xmlns:a16="http://schemas.microsoft.com/office/drawing/2014/main" val="3017646799"/>
                    </a:ext>
                  </a:extLst>
                </a:gridCol>
                <a:gridCol w="494387">
                  <a:extLst>
                    <a:ext uri="{9D8B030D-6E8A-4147-A177-3AD203B41FA5}">
                      <a16:colId xmlns:a16="http://schemas.microsoft.com/office/drawing/2014/main" val="2212670455"/>
                    </a:ext>
                  </a:extLst>
                </a:gridCol>
                <a:gridCol w="494387">
                  <a:extLst>
                    <a:ext uri="{9D8B030D-6E8A-4147-A177-3AD203B41FA5}">
                      <a16:colId xmlns:a16="http://schemas.microsoft.com/office/drawing/2014/main" val="330584081"/>
                    </a:ext>
                  </a:extLst>
                </a:gridCol>
                <a:gridCol w="494387">
                  <a:extLst>
                    <a:ext uri="{9D8B030D-6E8A-4147-A177-3AD203B41FA5}">
                      <a16:colId xmlns:a16="http://schemas.microsoft.com/office/drawing/2014/main" val="401407632"/>
                    </a:ext>
                  </a:extLst>
                </a:gridCol>
                <a:gridCol w="494387">
                  <a:extLst>
                    <a:ext uri="{9D8B030D-6E8A-4147-A177-3AD203B41FA5}">
                      <a16:colId xmlns:a16="http://schemas.microsoft.com/office/drawing/2014/main" val="364507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0330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33F62E4-BC27-4A77-836C-4F6196BB3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70282"/>
              </p:ext>
            </p:extLst>
          </p:nvPr>
        </p:nvGraphicFramePr>
        <p:xfrm>
          <a:off x="6439271" y="2478136"/>
          <a:ext cx="1953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333">
                  <a:extLst>
                    <a:ext uri="{9D8B030D-6E8A-4147-A177-3AD203B41FA5}">
                      <a16:colId xmlns:a16="http://schemas.microsoft.com/office/drawing/2014/main" val="1921204419"/>
                    </a:ext>
                  </a:extLst>
                </a:gridCol>
                <a:gridCol w="488333">
                  <a:extLst>
                    <a:ext uri="{9D8B030D-6E8A-4147-A177-3AD203B41FA5}">
                      <a16:colId xmlns:a16="http://schemas.microsoft.com/office/drawing/2014/main" val="1141405893"/>
                    </a:ext>
                  </a:extLst>
                </a:gridCol>
                <a:gridCol w="488333">
                  <a:extLst>
                    <a:ext uri="{9D8B030D-6E8A-4147-A177-3AD203B41FA5}">
                      <a16:colId xmlns:a16="http://schemas.microsoft.com/office/drawing/2014/main" val="3856845030"/>
                    </a:ext>
                  </a:extLst>
                </a:gridCol>
                <a:gridCol w="488333">
                  <a:extLst>
                    <a:ext uri="{9D8B030D-6E8A-4147-A177-3AD203B41FA5}">
                      <a16:colId xmlns:a16="http://schemas.microsoft.com/office/drawing/2014/main" val="286893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390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45947F5-2010-457A-A887-F8D857F36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244501"/>
              </p:ext>
            </p:extLst>
          </p:nvPr>
        </p:nvGraphicFramePr>
        <p:xfrm>
          <a:off x="7888548" y="2873632"/>
          <a:ext cx="5040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5">
                  <a:extLst>
                    <a:ext uri="{9D8B030D-6E8A-4147-A177-3AD203B41FA5}">
                      <a16:colId xmlns:a16="http://schemas.microsoft.com/office/drawing/2014/main" val="2078595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64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3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 smtClean="0">
                <a:latin typeface="Garamond" pitchFamily="18" charset="0"/>
              </a:rPr>
              <a:pPr/>
              <a:t>24</a:t>
            </a:fld>
            <a:r>
              <a:rPr lang="en-US" altLang="en-US" dirty="0">
                <a:latin typeface="Garamond" pitchFamily="18" charset="0"/>
              </a:rPr>
              <a:t>/34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Patent regression: PRL and DML</a:t>
            </a:r>
            <a:r>
              <a:rPr lang="zh-TW" altLang="en-US" sz="2800" b="1" dirty="0">
                <a:solidFill>
                  <a:srgbClr val="0070C0"/>
                </a:solidFill>
                <a:ea typeface="SimSun" pitchFamily="2" charset="-122"/>
              </a:rPr>
              <a:t> </a:t>
            </a:r>
            <a:r>
              <a:rPr lang="en-US" altLang="zh-TW" sz="2800" b="1" dirty="0">
                <a:solidFill>
                  <a:srgbClr val="0070C0"/>
                </a:solidFill>
                <a:ea typeface="SimSun" pitchFamily="2" charset="-122"/>
              </a:rPr>
              <a:t>results</a:t>
            </a:r>
            <a:endParaRPr 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725624"/>
              </p:ext>
            </p:extLst>
          </p:nvPr>
        </p:nvGraphicFramePr>
        <p:xfrm>
          <a:off x="776982" y="1090668"/>
          <a:ext cx="7683450" cy="2033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9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471">
                  <a:extLst>
                    <a:ext uri="{9D8B030D-6E8A-4147-A177-3AD203B41FA5}">
                      <a16:colId xmlns:a16="http://schemas.microsoft.com/office/drawing/2014/main" val="423874130"/>
                    </a:ext>
                  </a:extLst>
                </a:gridCol>
                <a:gridCol w="2133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957">
                <a:tc gridSpan="4">
                  <a:txBody>
                    <a:bodyPr/>
                    <a:lstStyle/>
                    <a:p>
                      <a:pPr algn="l"/>
                      <a:r>
                        <a:rPr lang="en-US" sz="16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PRL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9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OLS</a:t>
                      </a:r>
                    </a:p>
                    <a:p>
                      <a:pPr algn="ctr" rtl="0" fontAlgn="b"/>
                      <a:r>
                        <a:rPr lang="en-US" altLang="zh-TW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(Year Dummies Only)</a:t>
                      </a:r>
                    </a:p>
                  </a:txBody>
                  <a:tcPr marL="19050" marR="19050" marT="12700" marB="127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PRL</a:t>
                      </a:r>
                      <a:endParaRPr lang="en-US" altLang="zh-TW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b"/>
                      <a:r>
                        <a:rPr lang="en-US" altLang="zh-TW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(Firm and Year Dummies)</a:t>
                      </a:r>
                    </a:p>
                  </a:txBody>
                  <a:tcPr marL="28575" marR="28575" marT="19050" marB="1905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 Effects</a:t>
                      </a:r>
                    </a:p>
                    <a:p>
                      <a:pPr algn="l" rtl="0" fontAlgn="b"/>
                      <a:r>
                        <a:rPr lang="en-US" altLang="zh-TW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(All Firm and Year Dummies)</a:t>
                      </a:r>
                    </a:p>
                  </a:txBody>
                  <a:tcPr marL="28575" marR="28575" marT="19050" marB="1905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R&amp;D/Asset</a:t>
                      </a:r>
                    </a:p>
                  </a:txBody>
                  <a:tcPr marL="28575" marR="28575" marT="19050" marB="1905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0.593***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0.199***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0.041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(0.042)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(0.018)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(0.028)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 of dummies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11,570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TW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737613278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 of selected dummies  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1,241</a:t>
                      </a:r>
                    </a:p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(10.73%)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TW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564997931"/>
                  </a:ext>
                </a:extLst>
              </a:tr>
            </a:tbl>
          </a:graphicData>
        </a:graphic>
      </p:graphicFrame>
      <p:sp>
        <p:nvSpPr>
          <p:cNvPr id="12" name="矩形 10">
            <a:extLst>
              <a:ext uri="{FF2B5EF4-FFF2-40B4-BE49-F238E27FC236}">
                <a16:creationId xmlns:a16="http://schemas.microsoft.com/office/drawing/2014/main" id="{9E1F94DB-50BC-4A6C-9AEC-206775849708}"/>
              </a:ext>
            </a:extLst>
          </p:cNvPr>
          <p:cNvSpPr/>
          <p:nvPr/>
        </p:nvSpPr>
        <p:spPr>
          <a:xfrm>
            <a:off x="4355977" y="1352888"/>
            <a:ext cx="2160240" cy="17711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093B5A-9E81-4361-800C-8DC77B6D1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29748"/>
              </p:ext>
            </p:extLst>
          </p:nvPr>
        </p:nvGraphicFramePr>
        <p:xfrm>
          <a:off x="776982" y="3655247"/>
          <a:ext cx="7683450" cy="2033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9523">
                  <a:extLst>
                    <a:ext uri="{9D8B030D-6E8A-4147-A177-3AD203B41FA5}">
                      <a16:colId xmlns:a16="http://schemas.microsoft.com/office/drawing/2014/main" val="1376632799"/>
                    </a:ext>
                  </a:extLst>
                </a:gridCol>
                <a:gridCol w="1809471">
                  <a:extLst>
                    <a:ext uri="{9D8B030D-6E8A-4147-A177-3AD203B41FA5}">
                      <a16:colId xmlns:a16="http://schemas.microsoft.com/office/drawing/2014/main" val="3256280581"/>
                    </a:ext>
                  </a:extLst>
                </a:gridCol>
                <a:gridCol w="2133147">
                  <a:extLst>
                    <a:ext uri="{9D8B030D-6E8A-4147-A177-3AD203B41FA5}">
                      <a16:colId xmlns:a16="http://schemas.microsoft.com/office/drawing/2014/main" val="3926881038"/>
                    </a:ext>
                  </a:extLst>
                </a:gridCol>
                <a:gridCol w="1971309">
                  <a:extLst>
                    <a:ext uri="{9D8B030D-6E8A-4147-A177-3AD203B41FA5}">
                      <a16:colId xmlns:a16="http://schemas.microsoft.com/office/drawing/2014/main" val="4109950219"/>
                    </a:ext>
                  </a:extLst>
                </a:gridCol>
              </a:tblGrid>
              <a:tr h="256957">
                <a:tc gridSpan="4">
                  <a:txBody>
                    <a:bodyPr/>
                    <a:lstStyle/>
                    <a:p>
                      <a:pPr algn="l"/>
                      <a:r>
                        <a:rPr lang="en-US" sz="16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DML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764027589"/>
                  </a:ext>
                </a:extLst>
              </a:tr>
              <a:tr h="4539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OLS</a:t>
                      </a:r>
                    </a:p>
                    <a:p>
                      <a:pPr algn="ctr" rtl="0" fontAlgn="b"/>
                      <a:r>
                        <a:rPr lang="en-US" altLang="zh-TW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(Year Dummies Only)</a:t>
                      </a:r>
                    </a:p>
                  </a:txBody>
                  <a:tcPr marL="19050" marR="19050" marT="12700" marB="127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DML</a:t>
                      </a:r>
                      <a:endParaRPr lang="en-US" altLang="zh-TW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b"/>
                      <a:r>
                        <a:rPr lang="en-US" altLang="zh-TW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(Firm and Year Dummies)</a:t>
                      </a:r>
                    </a:p>
                  </a:txBody>
                  <a:tcPr marL="28575" marR="28575" marT="19050" marB="1905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 Effects</a:t>
                      </a:r>
                    </a:p>
                    <a:p>
                      <a:pPr algn="l" rtl="0" fontAlgn="b"/>
                      <a:r>
                        <a:rPr lang="en-US" altLang="zh-TW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(All Firm and Year Dummies)</a:t>
                      </a:r>
                    </a:p>
                  </a:txBody>
                  <a:tcPr marL="28575" marR="28575" marT="19050" marB="1905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676964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R&amp;D/Asset</a:t>
                      </a:r>
                    </a:p>
                  </a:txBody>
                  <a:tcPr marL="28575" marR="28575" marT="19050" marB="1905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0.593***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0.213***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0.041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557844810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(0.042)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(0.014)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(0.028)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379800828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 of dummies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1,1570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TW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4036441844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 of selected dummies  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1,737</a:t>
                      </a:r>
                    </a:p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(15.01%)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TW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736146726"/>
                  </a:ext>
                </a:extLst>
              </a:tr>
            </a:tbl>
          </a:graphicData>
        </a:graphic>
      </p:graphicFrame>
      <p:sp>
        <p:nvSpPr>
          <p:cNvPr id="15" name="矩形 10">
            <a:extLst>
              <a:ext uri="{FF2B5EF4-FFF2-40B4-BE49-F238E27FC236}">
                <a16:creationId xmlns:a16="http://schemas.microsoft.com/office/drawing/2014/main" id="{3A65D201-AA2B-4885-B9E8-1E4D7ACEADBE}"/>
              </a:ext>
            </a:extLst>
          </p:cNvPr>
          <p:cNvSpPr/>
          <p:nvPr/>
        </p:nvSpPr>
        <p:spPr>
          <a:xfrm>
            <a:off x="4355977" y="3936327"/>
            <a:ext cx="2160240" cy="17523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73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 smtClean="0">
                <a:latin typeface="Garamond" pitchFamily="18" charset="0"/>
              </a:rPr>
              <a:pPr/>
              <a:t>25</a:t>
            </a:fld>
            <a:r>
              <a:rPr lang="en-US" altLang="en-US" dirty="0">
                <a:latin typeface="Garamond" pitchFamily="18" charset="0"/>
              </a:rPr>
              <a:t>/34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Citation regression: PRL and DML</a:t>
            </a:r>
            <a:r>
              <a:rPr lang="zh-TW" altLang="en-US" sz="2800" b="1" dirty="0">
                <a:solidFill>
                  <a:srgbClr val="0070C0"/>
                </a:solidFill>
                <a:ea typeface="SimSun" pitchFamily="2" charset="-122"/>
              </a:rPr>
              <a:t> </a:t>
            </a:r>
            <a:r>
              <a:rPr lang="en-US" altLang="zh-TW" sz="2800" b="1" dirty="0">
                <a:solidFill>
                  <a:srgbClr val="0070C0"/>
                </a:solidFill>
                <a:ea typeface="SimSun" pitchFamily="2" charset="-122"/>
              </a:rPr>
              <a:t>results</a:t>
            </a:r>
            <a:endParaRPr 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066489"/>
              </p:ext>
            </p:extLst>
          </p:nvPr>
        </p:nvGraphicFramePr>
        <p:xfrm>
          <a:off x="776982" y="1082636"/>
          <a:ext cx="7683450" cy="2033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9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471">
                  <a:extLst>
                    <a:ext uri="{9D8B030D-6E8A-4147-A177-3AD203B41FA5}">
                      <a16:colId xmlns:a16="http://schemas.microsoft.com/office/drawing/2014/main" val="423874130"/>
                    </a:ext>
                  </a:extLst>
                </a:gridCol>
                <a:gridCol w="2133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957">
                <a:tc gridSpan="4">
                  <a:txBody>
                    <a:bodyPr/>
                    <a:lstStyle/>
                    <a:p>
                      <a:pPr algn="l"/>
                      <a:r>
                        <a:rPr lang="en-US" sz="16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PRL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9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OLS</a:t>
                      </a:r>
                    </a:p>
                    <a:p>
                      <a:pPr algn="ctr" rtl="0" fontAlgn="b"/>
                      <a:r>
                        <a:rPr lang="en-US" altLang="zh-TW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(Year Dummies Only)</a:t>
                      </a:r>
                    </a:p>
                  </a:txBody>
                  <a:tcPr marL="19050" marR="19050" marT="12700" marB="127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PRL</a:t>
                      </a:r>
                      <a:endParaRPr lang="en-US" altLang="zh-TW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b"/>
                      <a:r>
                        <a:rPr lang="en-US" altLang="zh-TW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(Firm and Year Dummies)</a:t>
                      </a:r>
                    </a:p>
                  </a:txBody>
                  <a:tcPr marL="28575" marR="28575" marT="19050" marB="1905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 Effects</a:t>
                      </a:r>
                    </a:p>
                    <a:p>
                      <a:pPr algn="l" rtl="0" fontAlgn="b"/>
                      <a:r>
                        <a:rPr lang="en-US" altLang="zh-TW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(All Firm and Year Dummies)</a:t>
                      </a:r>
                    </a:p>
                  </a:txBody>
                  <a:tcPr marL="28575" marR="28575" marT="19050" marB="1905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R&amp;D/Asset</a:t>
                      </a:r>
                    </a:p>
                  </a:txBody>
                  <a:tcPr marL="28575" marR="28575" marT="19050" marB="1905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1.396***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1.397***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-0.051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(0.084)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(0.083)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(0.068)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 of dummies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11,570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TW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737613278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 of selected dummies  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525</a:t>
                      </a:r>
                    </a:p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(4.54%)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TW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564997931"/>
                  </a:ext>
                </a:extLst>
              </a:tr>
            </a:tbl>
          </a:graphicData>
        </a:graphic>
      </p:graphicFrame>
      <p:sp>
        <p:nvSpPr>
          <p:cNvPr id="12" name="矩形 10">
            <a:extLst>
              <a:ext uri="{FF2B5EF4-FFF2-40B4-BE49-F238E27FC236}">
                <a16:creationId xmlns:a16="http://schemas.microsoft.com/office/drawing/2014/main" id="{9E1F94DB-50BC-4A6C-9AEC-206775849708}"/>
              </a:ext>
            </a:extLst>
          </p:cNvPr>
          <p:cNvSpPr/>
          <p:nvPr/>
        </p:nvSpPr>
        <p:spPr>
          <a:xfrm>
            <a:off x="4355977" y="1352889"/>
            <a:ext cx="2160240" cy="176314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093B5A-9E81-4361-800C-8DC77B6D1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54378"/>
              </p:ext>
            </p:extLst>
          </p:nvPr>
        </p:nvGraphicFramePr>
        <p:xfrm>
          <a:off x="776982" y="3655247"/>
          <a:ext cx="7683450" cy="2033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9523">
                  <a:extLst>
                    <a:ext uri="{9D8B030D-6E8A-4147-A177-3AD203B41FA5}">
                      <a16:colId xmlns:a16="http://schemas.microsoft.com/office/drawing/2014/main" val="1376632799"/>
                    </a:ext>
                  </a:extLst>
                </a:gridCol>
                <a:gridCol w="1809471">
                  <a:extLst>
                    <a:ext uri="{9D8B030D-6E8A-4147-A177-3AD203B41FA5}">
                      <a16:colId xmlns:a16="http://schemas.microsoft.com/office/drawing/2014/main" val="3256280581"/>
                    </a:ext>
                  </a:extLst>
                </a:gridCol>
                <a:gridCol w="2133147">
                  <a:extLst>
                    <a:ext uri="{9D8B030D-6E8A-4147-A177-3AD203B41FA5}">
                      <a16:colId xmlns:a16="http://schemas.microsoft.com/office/drawing/2014/main" val="3926881038"/>
                    </a:ext>
                  </a:extLst>
                </a:gridCol>
                <a:gridCol w="1971309">
                  <a:extLst>
                    <a:ext uri="{9D8B030D-6E8A-4147-A177-3AD203B41FA5}">
                      <a16:colId xmlns:a16="http://schemas.microsoft.com/office/drawing/2014/main" val="4109950219"/>
                    </a:ext>
                  </a:extLst>
                </a:gridCol>
              </a:tblGrid>
              <a:tr h="256957">
                <a:tc gridSpan="4">
                  <a:txBody>
                    <a:bodyPr/>
                    <a:lstStyle/>
                    <a:p>
                      <a:pPr algn="l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DML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764027589"/>
                  </a:ext>
                </a:extLst>
              </a:tr>
              <a:tr h="4539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SimSu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OLS</a:t>
                      </a:r>
                    </a:p>
                    <a:p>
                      <a:pPr algn="ctr" rtl="0" fontAlgn="b"/>
                      <a:r>
                        <a:rPr lang="en-US" altLang="zh-TW" sz="11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Dummies Only)</a:t>
                      </a:r>
                    </a:p>
                  </a:txBody>
                  <a:tcPr marL="19050" marR="19050" marT="12700" marB="127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DML</a:t>
                      </a:r>
                      <a:endParaRPr lang="en-US" altLang="zh-TW" sz="12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b"/>
                      <a:r>
                        <a:rPr lang="en-US" altLang="zh-TW" sz="11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(Firm and Year Dummies)</a:t>
                      </a:r>
                    </a:p>
                  </a:txBody>
                  <a:tcPr marL="28575" marR="28575" marT="19050" marB="1905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 Effects</a:t>
                      </a:r>
                    </a:p>
                    <a:p>
                      <a:pPr algn="l" rtl="0" fontAlgn="b"/>
                      <a:r>
                        <a:rPr lang="en-US" altLang="zh-TW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(All Firm and Year Dummies)</a:t>
                      </a:r>
                    </a:p>
                  </a:txBody>
                  <a:tcPr marL="28575" marR="28575" marT="19050" marB="1905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676964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R&amp;D/Asset</a:t>
                      </a:r>
                    </a:p>
                  </a:txBody>
                  <a:tcPr marL="28575" marR="28575" marT="19050" marB="1905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1.396***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1.364***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-0.051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557844810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(0.084)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(0.050)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(0.068)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379800828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dummies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11,570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TW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4036441844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selected dummies  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947</a:t>
                      </a:r>
                    </a:p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(8.18%)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TW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736146726"/>
                  </a:ext>
                </a:extLst>
              </a:tr>
            </a:tbl>
          </a:graphicData>
        </a:graphic>
      </p:graphicFrame>
      <p:sp>
        <p:nvSpPr>
          <p:cNvPr id="15" name="矩形 10">
            <a:extLst>
              <a:ext uri="{FF2B5EF4-FFF2-40B4-BE49-F238E27FC236}">
                <a16:creationId xmlns:a16="http://schemas.microsoft.com/office/drawing/2014/main" id="{3A65D201-AA2B-4885-B9E8-1E4D7ACEADBE}"/>
              </a:ext>
            </a:extLst>
          </p:cNvPr>
          <p:cNvSpPr/>
          <p:nvPr/>
        </p:nvSpPr>
        <p:spPr>
          <a:xfrm>
            <a:off x="4355977" y="3922994"/>
            <a:ext cx="2160240" cy="17656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61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 smtClean="0">
                <a:latin typeface="Garamond" pitchFamily="18" charset="0"/>
              </a:rPr>
              <a:pPr/>
              <a:t>26</a:t>
            </a:fld>
            <a:r>
              <a:rPr lang="en-US" altLang="en-US" dirty="0">
                <a:latin typeface="Garamond" pitchFamily="18" charset="0"/>
              </a:rPr>
              <a:t>/34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Adjusted-Citation regression: PRL and DML</a:t>
            </a:r>
            <a:r>
              <a:rPr lang="zh-TW" altLang="en-US" sz="2800" b="1" dirty="0">
                <a:solidFill>
                  <a:srgbClr val="0070C0"/>
                </a:solidFill>
                <a:ea typeface="SimSun" pitchFamily="2" charset="-122"/>
              </a:rPr>
              <a:t> </a:t>
            </a:r>
            <a:r>
              <a:rPr lang="en-US" altLang="zh-TW" sz="2800" b="1" dirty="0">
                <a:solidFill>
                  <a:srgbClr val="0070C0"/>
                </a:solidFill>
                <a:ea typeface="SimSun" pitchFamily="2" charset="-122"/>
              </a:rPr>
              <a:t>results</a:t>
            </a:r>
            <a:endParaRPr 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644076"/>
              </p:ext>
            </p:extLst>
          </p:nvPr>
        </p:nvGraphicFramePr>
        <p:xfrm>
          <a:off x="776982" y="1090668"/>
          <a:ext cx="7683450" cy="2033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9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471">
                  <a:extLst>
                    <a:ext uri="{9D8B030D-6E8A-4147-A177-3AD203B41FA5}">
                      <a16:colId xmlns:a16="http://schemas.microsoft.com/office/drawing/2014/main" val="423874130"/>
                    </a:ext>
                  </a:extLst>
                </a:gridCol>
                <a:gridCol w="2133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957">
                <a:tc gridSpan="4">
                  <a:txBody>
                    <a:bodyPr/>
                    <a:lstStyle/>
                    <a:p>
                      <a:pPr algn="l"/>
                      <a:r>
                        <a:rPr lang="en-US" sz="16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PRL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9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OLS</a:t>
                      </a:r>
                    </a:p>
                    <a:p>
                      <a:pPr algn="ctr" rtl="0" fontAlgn="b"/>
                      <a:r>
                        <a:rPr lang="en-US" altLang="zh-TW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(Year Dummies Only)</a:t>
                      </a:r>
                    </a:p>
                  </a:txBody>
                  <a:tcPr marL="19050" marR="19050" marT="12700" marB="127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PRL</a:t>
                      </a:r>
                      <a:endParaRPr lang="en-US" altLang="zh-TW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b"/>
                      <a:r>
                        <a:rPr lang="en-US" altLang="zh-TW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(Firm and Year Dummies)</a:t>
                      </a:r>
                    </a:p>
                  </a:txBody>
                  <a:tcPr marL="28575" marR="28575" marT="19050" marB="1905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 Effects</a:t>
                      </a:r>
                    </a:p>
                    <a:p>
                      <a:pPr algn="l" rtl="0" fontAlgn="b"/>
                      <a:r>
                        <a:rPr lang="en-US" altLang="zh-TW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(All Firm and Year Dummies)</a:t>
                      </a:r>
                    </a:p>
                  </a:txBody>
                  <a:tcPr marL="28575" marR="28575" marT="19050" marB="1905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R&amp;D/Asset</a:t>
                      </a:r>
                    </a:p>
                  </a:txBody>
                  <a:tcPr marL="28575" marR="28575" marT="19050" marB="1905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0.590***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0.210***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0.033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(0.045)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(0.019)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(0.031)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 of dummies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11,570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TW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737613278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 of selected dummies  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1,194</a:t>
                      </a:r>
                    </a:p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(10.32%)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TW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564997931"/>
                  </a:ext>
                </a:extLst>
              </a:tr>
            </a:tbl>
          </a:graphicData>
        </a:graphic>
      </p:graphicFrame>
      <p:sp>
        <p:nvSpPr>
          <p:cNvPr id="12" name="矩形 10">
            <a:extLst>
              <a:ext uri="{FF2B5EF4-FFF2-40B4-BE49-F238E27FC236}">
                <a16:creationId xmlns:a16="http://schemas.microsoft.com/office/drawing/2014/main" id="{9E1F94DB-50BC-4A6C-9AEC-206775849708}"/>
              </a:ext>
            </a:extLst>
          </p:cNvPr>
          <p:cNvSpPr/>
          <p:nvPr/>
        </p:nvSpPr>
        <p:spPr>
          <a:xfrm>
            <a:off x="4355977" y="1352889"/>
            <a:ext cx="2160239" cy="17711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093B5A-9E81-4361-800C-8DC77B6D1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133734"/>
              </p:ext>
            </p:extLst>
          </p:nvPr>
        </p:nvGraphicFramePr>
        <p:xfrm>
          <a:off x="776982" y="3655247"/>
          <a:ext cx="7683450" cy="2033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9523">
                  <a:extLst>
                    <a:ext uri="{9D8B030D-6E8A-4147-A177-3AD203B41FA5}">
                      <a16:colId xmlns:a16="http://schemas.microsoft.com/office/drawing/2014/main" val="1376632799"/>
                    </a:ext>
                  </a:extLst>
                </a:gridCol>
                <a:gridCol w="1809471">
                  <a:extLst>
                    <a:ext uri="{9D8B030D-6E8A-4147-A177-3AD203B41FA5}">
                      <a16:colId xmlns:a16="http://schemas.microsoft.com/office/drawing/2014/main" val="3256280581"/>
                    </a:ext>
                  </a:extLst>
                </a:gridCol>
                <a:gridCol w="2133147">
                  <a:extLst>
                    <a:ext uri="{9D8B030D-6E8A-4147-A177-3AD203B41FA5}">
                      <a16:colId xmlns:a16="http://schemas.microsoft.com/office/drawing/2014/main" val="3926881038"/>
                    </a:ext>
                  </a:extLst>
                </a:gridCol>
                <a:gridCol w="1971309">
                  <a:extLst>
                    <a:ext uri="{9D8B030D-6E8A-4147-A177-3AD203B41FA5}">
                      <a16:colId xmlns:a16="http://schemas.microsoft.com/office/drawing/2014/main" val="4109950219"/>
                    </a:ext>
                  </a:extLst>
                </a:gridCol>
              </a:tblGrid>
              <a:tr h="256957">
                <a:tc gridSpan="4">
                  <a:txBody>
                    <a:bodyPr/>
                    <a:lstStyle/>
                    <a:p>
                      <a:pPr algn="l"/>
                      <a:r>
                        <a:rPr lang="en-US" sz="16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DML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764027589"/>
                  </a:ext>
                </a:extLst>
              </a:tr>
              <a:tr h="4539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OLS</a:t>
                      </a:r>
                    </a:p>
                    <a:p>
                      <a:pPr algn="ctr" rtl="0" fontAlgn="b"/>
                      <a:r>
                        <a:rPr lang="en-US" altLang="zh-TW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(Year Dummies Only)</a:t>
                      </a:r>
                    </a:p>
                  </a:txBody>
                  <a:tcPr marL="19050" marR="19050" marT="12700" marB="127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 dirty="0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DML</a:t>
                      </a:r>
                      <a:endParaRPr lang="en-US" altLang="zh-TW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b"/>
                      <a:r>
                        <a:rPr lang="en-US" altLang="zh-TW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(Firm and Year Dummies)</a:t>
                      </a:r>
                    </a:p>
                  </a:txBody>
                  <a:tcPr marL="28575" marR="28575" marT="19050" marB="1905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 Effects</a:t>
                      </a:r>
                    </a:p>
                    <a:p>
                      <a:pPr algn="l" rtl="0" fontAlgn="b"/>
                      <a:r>
                        <a:rPr lang="en-US" altLang="zh-TW" sz="11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(All Firm and Year Dummies)</a:t>
                      </a:r>
                    </a:p>
                  </a:txBody>
                  <a:tcPr marL="28575" marR="28575" marT="19050" marB="1905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676964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R&amp;D/Asset</a:t>
                      </a:r>
                    </a:p>
                  </a:txBody>
                  <a:tcPr marL="28575" marR="28575" marT="19050" marB="1905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0.590***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0.198***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0.033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557844810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(0.045)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(0.015)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(0.031)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379800828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 of dummies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11,570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TW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4036441844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 of selected dummies  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1,882</a:t>
                      </a:r>
                    </a:p>
                    <a:p>
                      <a:pPr algn="ctr" rtl="0" fontAlgn="b"/>
                      <a:r>
                        <a:rPr lang="en-US" altLang="zh-TW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(16.27%)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altLang="zh-TW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736146726"/>
                  </a:ext>
                </a:extLst>
              </a:tr>
            </a:tbl>
          </a:graphicData>
        </a:graphic>
      </p:graphicFrame>
      <p:sp>
        <p:nvSpPr>
          <p:cNvPr id="15" name="矩形 10">
            <a:extLst>
              <a:ext uri="{FF2B5EF4-FFF2-40B4-BE49-F238E27FC236}">
                <a16:creationId xmlns:a16="http://schemas.microsoft.com/office/drawing/2014/main" id="{3A65D201-AA2B-4885-B9E8-1E4D7ACEADBE}"/>
              </a:ext>
            </a:extLst>
          </p:cNvPr>
          <p:cNvSpPr/>
          <p:nvPr/>
        </p:nvSpPr>
        <p:spPr>
          <a:xfrm>
            <a:off x="4355977" y="3922994"/>
            <a:ext cx="2160239" cy="17656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59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PRL and DML</a:t>
            </a:r>
            <a:r>
              <a:rPr lang="zh-TW" altLang="en-US" sz="2800" b="1" dirty="0">
                <a:solidFill>
                  <a:srgbClr val="0070C0"/>
                </a:solidFill>
                <a:ea typeface="SimSun" pitchFamily="2" charset="-122"/>
              </a:rPr>
              <a:t> </a:t>
            </a:r>
            <a:r>
              <a:rPr lang="en-US" altLang="zh-TW" sz="2800" b="1" dirty="0">
                <a:solidFill>
                  <a:srgbClr val="0070C0"/>
                </a:solidFill>
                <a:ea typeface="SimSun" pitchFamily="2" charset="-122"/>
              </a:rPr>
              <a:t>results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425112" y="1337894"/>
            <a:ext cx="7787208" cy="552010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000" dirty="0"/>
              <a:t>The coefficients on R&amp;D input are statistically significant and that their economic magnitude is much closer to those from OLS models without firm fixed effects (than those with firm fixed effects).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000" dirty="0"/>
              <a:t>PRL and DML select about</a:t>
            </a:r>
            <a:r>
              <a:rPr lang="en-US" altLang="zh-TW" sz="2000" dirty="0">
                <a:solidFill>
                  <a:srgbClr val="FF0000"/>
                </a:solidFill>
              </a:rPr>
              <a:t> 10% to 20% of firm dummies </a:t>
            </a:r>
            <a:r>
              <a:rPr lang="en-US" altLang="zh-TW" sz="2000" dirty="0"/>
              <a:t>to be included in regression models -- the bias from adding all firm dummies </a:t>
            </a:r>
            <a:r>
              <a:rPr lang="en-US" altLang="zh-TW" sz="2000" dirty="0">
                <a:solidFill>
                  <a:srgbClr val="0070C0"/>
                </a:solidFill>
              </a:rPr>
              <a:t>overpowers</a:t>
            </a:r>
            <a:r>
              <a:rPr lang="en-US" altLang="zh-TW" sz="2000" dirty="0"/>
              <a:t> the bias from not adding any at all (the consequence is an insignificant R&amp;D coefficient)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000" dirty="0"/>
              <a:t>These results, together with prior analyses, suggest that </a:t>
            </a:r>
            <a:r>
              <a:rPr lang="en-US" altLang="zh-TW" sz="2000" dirty="0">
                <a:solidFill>
                  <a:srgbClr val="0070C0"/>
                </a:solidFill>
              </a:rPr>
              <a:t>most firm dummies </a:t>
            </a:r>
            <a:r>
              <a:rPr lang="en-US" altLang="zh-TW" sz="2000" dirty="0"/>
              <a:t>do not play a crucial role.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000" dirty="0"/>
              <a:t>To recap: FE model = </a:t>
            </a:r>
            <a:r>
              <a:rPr lang="en-US" altLang="zh-TW" sz="2000" dirty="0">
                <a:solidFill>
                  <a:srgbClr val="0070C0"/>
                </a:solidFill>
              </a:rPr>
              <a:t>0.041 (</a:t>
            </a:r>
            <a:r>
              <a:rPr lang="en-US" altLang="zh-TW" sz="2000" dirty="0" err="1">
                <a:solidFill>
                  <a:srgbClr val="0070C0"/>
                </a:solidFill>
              </a:rPr>
              <a:t>insig</a:t>
            </a:r>
            <a:r>
              <a:rPr lang="en-US" altLang="zh-TW" sz="2000" dirty="0">
                <a:solidFill>
                  <a:srgbClr val="0070C0"/>
                </a:solidFill>
              </a:rPr>
              <a:t>.)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000" dirty="0"/>
              <a:t>OLS = 0.593, 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000" dirty="0"/>
              <a:t>adj-HT = 0.220, 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000" dirty="0"/>
              <a:t>PRL = 0.199, DML = 0.213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 smtClean="0">
                <a:latin typeface="Garamond" pitchFamily="18" charset="0"/>
              </a:rPr>
              <a:pPr/>
              <a:t>27</a:t>
            </a:fld>
            <a:r>
              <a:rPr lang="en-US" altLang="en-US" dirty="0">
                <a:latin typeface="Garamond" pitchFamily="18" charset="0"/>
              </a:rPr>
              <a:t>/34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659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1A1B-DB9C-0C54-316C-46A31FE2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5"/>
            <a:ext cx="8229600" cy="97641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STATA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1BF8D-6BCA-E078-9C2A-BC97B4BBF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890865"/>
          </a:xfrm>
        </p:spPr>
        <p:txBody>
          <a:bodyPr>
            <a:normAutofit/>
          </a:bodyPr>
          <a:lstStyle/>
          <a:p>
            <a:r>
              <a:rPr lang="en-US" sz="2400" dirty="0"/>
              <a:t>To implement adjusted Hausman and Taylor: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To implement PRL</a:t>
            </a: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endParaRPr lang="en-US" sz="2400" dirty="0"/>
          </a:p>
          <a:p>
            <a:r>
              <a:rPr lang="en-US" sz="2400" dirty="0"/>
              <a:t>To implement DML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F1384-8413-C7D1-6034-84963E34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1640" y="6026992"/>
            <a:ext cx="6192688" cy="557529"/>
          </a:xfrm>
        </p:spPr>
        <p:txBody>
          <a:bodyPr/>
          <a:lstStyle/>
          <a:p>
            <a:pPr algn="l"/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Hui-Ching Chuang, Po-Hsuan Hsu,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Chung-Ming Kuan</a:t>
            </a:r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, Jui-Chung Yang (202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). </a:t>
            </a:r>
            <a:r>
              <a:rPr lang="en-US" altLang="zh-TW" sz="1200" i="1" dirty="0">
                <a:solidFill>
                  <a:schemeClr val="bg2">
                    <a:lumMod val="25000"/>
                  </a:schemeClr>
                </a:solidFill>
              </a:rPr>
              <a:t>Limitation of Firm Fixed Effects Models and the Missing R&amp;D-Patent Relation: New Methods and Evidence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CA" altLang="zh-TW" dirty="0">
              <a:solidFill>
                <a:schemeClr val="bg2">
                  <a:lumMod val="25000"/>
                </a:schemeClr>
              </a:solidFill>
            </a:endParaRPr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3FEB8-4F9F-0A2D-6FEE-C9F2DD30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6216" y="6356350"/>
            <a:ext cx="2133600" cy="365125"/>
          </a:xfrm>
        </p:spPr>
        <p:txBody>
          <a:bodyPr/>
          <a:lstStyle/>
          <a:p>
            <a:fld id="{095CF929-224F-496E-ADFD-B3377AEBFE82}" type="slidenum">
              <a:rPr lang="en-CA" smtClean="0"/>
              <a:pPr/>
              <a:t>28</a:t>
            </a:fld>
            <a:r>
              <a:rPr lang="en-US" altLang="en-US" dirty="0">
                <a:latin typeface="Garamond" pitchFamily="18" charset="0"/>
              </a:rPr>
              <a:t>/34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7B5571-F06E-47B9-99BC-093E718B4793}"/>
              </a:ext>
            </a:extLst>
          </p:cNvPr>
          <p:cNvSpPr/>
          <p:nvPr/>
        </p:nvSpPr>
        <p:spPr>
          <a:xfrm>
            <a:off x="971600" y="1628800"/>
            <a:ext cx="6768752" cy="79208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ivregress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gmm</a:t>
            </a:r>
            <a:r>
              <a:rPr lang="en-US" sz="2000" dirty="0">
                <a:latin typeface="Consolas" panose="020B0609020204030204" pitchFamily="49" charset="0"/>
              </a:rPr>
              <a:t> y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z</a:t>
            </a:r>
            <a:r>
              <a:rPr lang="en-US" sz="2000" dirty="0">
                <a:latin typeface="Consolas" panose="020B0609020204030204" pitchFamily="49" charset="0"/>
              </a:rPr>
              <a:t> x (z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demean_z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demean_x</a:t>
            </a:r>
            <a:r>
              <a:rPr lang="en-US" sz="2000" dirty="0">
                <a:latin typeface="Consolas" panose="020B0609020204030204" pitchFamily="49" charset="0"/>
              </a:rPr>
              <a:t>), 	</a:t>
            </a:r>
            <a:r>
              <a:rPr lang="en-US" sz="2000" dirty="0" err="1">
                <a:latin typeface="Consolas" panose="020B0609020204030204" pitchFamily="49" charset="0"/>
              </a:rPr>
              <a:t>wmatrix</a:t>
            </a:r>
            <a:r>
              <a:rPr lang="en-US" sz="2000" dirty="0">
                <a:latin typeface="Consolas" panose="020B0609020204030204" pitchFamily="49" charset="0"/>
              </a:rPr>
              <a:t>(cluster </a:t>
            </a:r>
            <a:r>
              <a:rPr lang="en-US" sz="2000" dirty="0" err="1">
                <a:latin typeface="Consolas" panose="020B0609020204030204" pitchFamily="49" charset="0"/>
              </a:rPr>
              <a:t>firmID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09DF85-E092-48BC-97F4-D517DF3A8980}"/>
              </a:ext>
            </a:extLst>
          </p:cNvPr>
          <p:cNvSpPr/>
          <p:nvPr/>
        </p:nvSpPr>
        <p:spPr>
          <a:xfrm>
            <a:off x="1043608" y="3356992"/>
            <a:ext cx="6768752" cy="68407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poregress</a:t>
            </a:r>
            <a:r>
              <a:rPr lang="en-US" sz="2000" dirty="0">
                <a:latin typeface="Consolas" panose="020B0609020204030204" pitchFamily="49" charset="0"/>
              </a:rPr>
              <a:t> y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z</a:t>
            </a:r>
            <a:r>
              <a:rPr lang="en-US" sz="2000" dirty="0">
                <a:latin typeface="Consolas" panose="020B0609020204030204" pitchFamily="49" charset="0"/>
              </a:rPr>
              <a:t> x, controls(</a:t>
            </a:r>
            <a:r>
              <a:rPr lang="en-US" sz="2000" dirty="0" err="1">
                <a:latin typeface="Consolas" panose="020B0609020204030204" pitchFamily="49" charset="0"/>
              </a:rPr>
              <a:t>i.firmID</a:t>
            </a:r>
            <a:r>
              <a:rPr lang="en-US" sz="2000" dirty="0">
                <a:latin typeface="Consolas" panose="020B0609020204030204" pitchFamily="49" charset="0"/>
              </a:rPr>
              <a:t>) 	</a:t>
            </a:r>
            <a:r>
              <a:rPr lang="en-US" sz="2000" dirty="0" err="1">
                <a:latin typeface="Consolas" panose="020B0609020204030204" pitchFamily="49" charset="0"/>
              </a:rPr>
              <a:t>vce</a:t>
            </a:r>
            <a:r>
              <a:rPr lang="en-US" sz="2000" dirty="0">
                <a:latin typeface="Consolas" panose="020B0609020204030204" pitchFamily="49" charset="0"/>
              </a:rPr>
              <a:t>(cluster </a:t>
            </a:r>
            <a:r>
              <a:rPr lang="en-US" sz="2000" dirty="0" err="1">
                <a:latin typeface="Consolas" panose="020B0609020204030204" pitchFamily="49" charset="0"/>
              </a:rPr>
              <a:t>firmID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7C3B45-6D85-46C6-97E3-728B99C987E5}"/>
              </a:ext>
            </a:extLst>
          </p:cNvPr>
          <p:cNvSpPr/>
          <p:nvPr/>
        </p:nvSpPr>
        <p:spPr>
          <a:xfrm>
            <a:off x="1043608" y="4905163"/>
            <a:ext cx="6768752" cy="68407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xporegress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y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z</a:t>
            </a:r>
            <a:r>
              <a:rPr lang="en-US" sz="2000" dirty="0">
                <a:latin typeface="Consolas" panose="020B0609020204030204" pitchFamily="49" charset="0"/>
              </a:rPr>
              <a:t> x, controls(</a:t>
            </a:r>
            <a:r>
              <a:rPr lang="en-US" sz="2000" dirty="0" err="1">
                <a:latin typeface="Consolas" panose="020B0609020204030204" pitchFamily="49" charset="0"/>
              </a:rPr>
              <a:t>i.firmID</a:t>
            </a:r>
            <a:r>
              <a:rPr lang="en-US" sz="2000" dirty="0">
                <a:latin typeface="Consolas" panose="020B0609020204030204" pitchFamily="49" charset="0"/>
              </a:rPr>
              <a:t>) 	</a:t>
            </a:r>
            <a:r>
              <a:rPr lang="en-US" sz="2000" dirty="0" err="1">
                <a:latin typeface="Consolas" panose="020B0609020204030204" pitchFamily="49" charset="0"/>
              </a:rPr>
              <a:t>vce</a:t>
            </a:r>
            <a:r>
              <a:rPr lang="en-US" sz="2000" dirty="0">
                <a:latin typeface="Consolas" panose="020B0609020204030204" pitchFamily="49" charset="0"/>
              </a:rPr>
              <a:t>(cluster </a:t>
            </a:r>
            <a:r>
              <a:rPr lang="en-US" sz="2000" dirty="0" err="1">
                <a:latin typeface="Consolas" panose="020B0609020204030204" pitchFamily="49" charset="0"/>
              </a:rPr>
              <a:t>firmID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 err="1">
                <a:latin typeface="Consolas" panose="020B0609020204030204" pitchFamily="49" charset="0"/>
              </a:rPr>
              <a:t>xfolds</a:t>
            </a:r>
            <a:r>
              <a:rPr lang="en-US" sz="2000" dirty="0">
                <a:latin typeface="Consolas" panose="020B0609020204030204" pitchFamily="49" charset="0"/>
              </a:rPr>
              <a:t>(#folds)</a:t>
            </a:r>
          </a:p>
        </p:txBody>
      </p:sp>
    </p:spTree>
    <p:extLst>
      <p:ext uri="{BB962C8B-B14F-4D97-AF65-F5344CB8AC3E}">
        <p14:creationId xmlns:p14="http://schemas.microsoft.com/office/powerpoint/2010/main" val="2338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Robustness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510862" y="963680"/>
            <a:ext cx="8172392" cy="552010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Alternative R&amp;D measures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US" altLang="zh-TW" sz="1800" dirty="0"/>
              <a:t>Tested R&amp;D/ME, and Ln(1+R&amp;D) in addition to R&amp;D/AT, 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Patenting firms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US" altLang="zh-TW" sz="1800" dirty="0"/>
              <a:t>Excluded firms without  any patent for during its sample period. 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Handling missing R&amp;D values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US" altLang="zh-TW" sz="1800" dirty="0"/>
              <a:t>Remove firm-year observations with missing R&amp;D 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Alternative specifications in HT, PRL, and DML methods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US" altLang="zh-TW" sz="1800" dirty="0">
                <a:latin typeface="Arial "/>
              </a:rPr>
              <a:t>Different fold count from two to five in DML method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 smtClean="0">
                <a:latin typeface="Garamond" pitchFamily="18" charset="0"/>
              </a:rPr>
              <a:pPr/>
              <a:t>29</a:t>
            </a:fld>
            <a:r>
              <a:rPr lang="en-US" altLang="en-US" dirty="0">
                <a:latin typeface="Garamond" pitchFamily="18" charset="0"/>
              </a:rPr>
              <a:t>/34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1F76FFD-B90F-42E5-907B-958E4717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1640" y="6026992"/>
            <a:ext cx="6192688" cy="557529"/>
          </a:xfrm>
        </p:spPr>
        <p:txBody>
          <a:bodyPr/>
          <a:lstStyle/>
          <a:p>
            <a:pPr algn="l"/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Hui-Ching Chuang, Po-Hsuan Hsu,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Chung-Ming Kuan</a:t>
            </a:r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, Jui-Chung Yang (202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). </a:t>
            </a:r>
            <a:r>
              <a:rPr lang="en-US" altLang="zh-TW" sz="1200" i="1" dirty="0">
                <a:solidFill>
                  <a:schemeClr val="bg2">
                    <a:lumMod val="25000"/>
                  </a:schemeClr>
                </a:solidFill>
              </a:rPr>
              <a:t>Limitation of Firm Fixed Effects Models and the Missing R&amp;D-Patent Relation: New Methods and Evidence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CA" altLang="zh-TW" dirty="0">
              <a:solidFill>
                <a:schemeClr val="bg2">
                  <a:lumMod val="25000"/>
                </a:schemeClr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243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Findings in the literature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5201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TW" sz="2000" dirty="0"/>
              <a:t>Several studies document the FE model </a:t>
            </a:r>
            <a:r>
              <a:rPr lang="en-US" altLang="zh-TW" sz="2000" dirty="0">
                <a:solidFill>
                  <a:srgbClr val="0070C0"/>
                </a:solidFill>
              </a:rPr>
              <a:t>weakens/eliminates</a:t>
            </a:r>
            <a:r>
              <a:rPr lang="en-US" altLang="zh-TW" sz="2000" dirty="0"/>
              <a:t> the explanatory power of </a:t>
            </a:r>
            <a:r>
              <a:rPr lang="en-US" altLang="zh-TW" sz="2000" u="sng" dirty="0"/>
              <a:t>persistent </a:t>
            </a:r>
            <a:r>
              <a:rPr lang="en-US" altLang="zh-TW" sz="2000" dirty="0"/>
              <a:t>variables (such as R&amp;D):</a:t>
            </a:r>
          </a:p>
          <a:p>
            <a:pPr lvl="1"/>
            <a:r>
              <a:rPr lang="en-US" altLang="zh-TW" sz="1800" dirty="0"/>
              <a:t>Aghion, Reenen, and Zingales (2013, AER) “</a:t>
            </a:r>
            <a:r>
              <a:rPr lang="en-US" altLang="zh-TW" sz="1800" i="1" dirty="0"/>
              <a:t>In the specifications where we include fixed effects, the coefficient on the R&amp;D stock </a:t>
            </a:r>
            <a:r>
              <a:rPr lang="en-US" altLang="zh-TW" sz="1800" i="1" dirty="0">
                <a:solidFill>
                  <a:srgbClr val="0070C0"/>
                </a:solidFill>
              </a:rPr>
              <a:t>falls</a:t>
            </a:r>
            <a:r>
              <a:rPr lang="en-US" altLang="zh-TW" sz="1800" i="1" dirty="0"/>
              <a:t> significantly.” 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Balsmeier</a:t>
            </a:r>
            <a:r>
              <a:rPr lang="en-US" altLang="zh-TW" sz="1800" dirty="0"/>
              <a:t>, Fleming, and </a:t>
            </a:r>
            <a:r>
              <a:rPr lang="en-US" altLang="zh-TW" sz="1800" dirty="0" err="1"/>
              <a:t>Manso</a:t>
            </a:r>
            <a:r>
              <a:rPr lang="en-US" altLang="zh-TW" sz="1800" dirty="0"/>
              <a:t> (2017, JFE) “</a:t>
            </a:r>
            <a:r>
              <a:rPr lang="en-US" altLang="zh-TW" sz="1800" i="1" dirty="0"/>
              <a:t>Alternative regressions with R&amp;D investments scaled by total assets reveal a significant positive effect only in specifications without firm fixed effects. Inclusion of controls for time-invariant firm heterogeneity leads to statistically </a:t>
            </a:r>
            <a:r>
              <a:rPr lang="en-US" altLang="zh-TW" sz="1800" i="1" dirty="0">
                <a:solidFill>
                  <a:srgbClr val="0070C0"/>
                </a:solidFill>
              </a:rPr>
              <a:t>insignificant</a:t>
            </a:r>
            <a:r>
              <a:rPr lang="en-US" altLang="zh-TW" sz="1800" i="1" dirty="0"/>
              <a:t> results.” 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zh-TW" sz="20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zh-TW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 smtClean="0">
                <a:latin typeface="Garamond" pitchFamily="18" charset="0"/>
              </a:rPr>
              <a:pPr/>
              <a:t>3</a:t>
            </a:fld>
            <a:r>
              <a:rPr lang="en-US" altLang="en-US" dirty="0">
                <a:latin typeface="Garamond" pitchFamily="18" charset="0"/>
              </a:rPr>
              <a:t>//34</a:t>
            </a:r>
          </a:p>
        </p:txBody>
      </p:sp>
    </p:spTree>
    <p:extLst>
      <p:ext uri="{BB962C8B-B14F-4D97-AF65-F5344CB8AC3E}">
        <p14:creationId xmlns:p14="http://schemas.microsoft.com/office/powerpoint/2010/main" val="389901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63D0-56CC-4E6F-85D5-C23367A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Simulation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396F7C-F971-4CED-81C8-3A4A65B98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223067"/>
                <a:ext cx="8229600" cy="4639246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Innovation outcome equation:</a:t>
                </a:r>
              </a:p>
              <a:p>
                <a:endParaRPr lang="en-US" sz="1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negative binominal distribution with conditional mean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0.2 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marL="0" indent="0">
                  <a:buNone/>
                </a:pPr>
                <a:endParaRPr lang="en-US" sz="1400" b="0" dirty="0"/>
              </a:p>
              <a:p>
                <a:pPr lvl="1"/>
                <a:r>
                  <a:rPr lang="en-US" sz="1400" dirty="0"/>
                  <a:t>and a  over-dispersion parameter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400" b="0" i="1" dirty="0"/>
                  <a:t>, </a:t>
                </a:r>
                <a:r>
                  <a:rPr lang="en-US" sz="1400" dirty="0"/>
                  <a:t> larger value corresponds to a greater dispersion.</a:t>
                </a:r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r>
                  <a:rPr lang="en-US" sz="1400" dirty="0"/>
                  <a:t>R&amp;D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=0.5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+0.5 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: time-invariant firm-fixed effect drawn from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b>
                        </m:sSub>
                      </m:e>
                    </m:d>
                  </m:oMath>
                </a14:m>
                <a:endParaRPr lang="en-US" sz="1400" b="0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 : </m:t>
                    </m:r>
                    <m:r>
                      <m:rPr>
                        <m:sty m:val="p"/>
                      </m:rPr>
                      <a:rPr lang="en-US" sz="1400" i="0">
                        <a:latin typeface="Cambria Math" panose="02040503050406030204" pitchFamily="18" charset="0"/>
                      </a:rPr>
                      <m:t>firm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sz="14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0">
                        <a:latin typeface="Cambria Math" panose="02040503050406030204" pitchFamily="18" charset="0"/>
                      </a:rPr>
                      <m:t>varying</m:t>
                    </m:r>
                    <m:r>
                      <a:rPr lang="en-US" sz="14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0">
                        <a:latin typeface="Cambria Math" panose="02040503050406030204" pitchFamily="18" charset="0"/>
                      </a:rPr>
                      <m:t>component</m:t>
                    </m:r>
                  </m:oMath>
                </a14:m>
                <a:r>
                  <a:rPr lang="en-US" sz="1400" dirty="0"/>
                  <a:t> drawn from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lvl="2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Between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Ratio</m:t>
                    </m:r>
                  </m:oMath>
                </a14:m>
                <a:r>
                  <a:rPr lang="en-US" sz="1400" b="0" dirty="0"/>
                  <a:t>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1400" dirty="0"/>
              </a:p>
              <a:p>
                <a:pPr lvl="2">
                  <a:buFontTx/>
                  <a:buChar char="-"/>
                </a:pPr>
                <a:endParaRPr lang="en-US" sz="1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b="0" dirty="0"/>
                  <a:t> </a:t>
                </a:r>
                <a:r>
                  <a:rPr lang="en-US" sz="1400" dirty="0"/>
                  <a:t>drawn from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400" b="0" dirty="0"/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=500,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1400" b="0" dirty="0"/>
                  <a:t>, Monte Carlo replicate 10,000.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396F7C-F971-4CED-81C8-3A4A65B98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223067"/>
                <a:ext cx="8229600" cy="4639246"/>
              </a:xfrm>
              <a:blipFill>
                <a:blip r:embed="rId2"/>
                <a:stretch>
                  <a:fillRect l="-74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45654-9B24-4CC7-B567-9C463513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30</a:t>
            </a:fld>
            <a:endParaRPr lang="en-CA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92F6D24-2880-4919-8845-C057BD95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1640" y="6026992"/>
            <a:ext cx="6192688" cy="557529"/>
          </a:xfrm>
        </p:spPr>
        <p:txBody>
          <a:bodyPr/>
          <a:lstStyle/>
          <a:p>
            <a:pPr algn="l"/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Hui-Ching Chuang, Po-Hsuan Hsu,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Chung-Ming Kuan</a:t>
            </a:r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, Jui-Chung Yang (202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). </a:t>
            </a:r>
            <a:r>
              <a:rPr lang="en-US" altLang="zh-TW" sz="1200" i="1" dirty="0">
                <a:solidFill>
                  <a:schemeClr val="bg2">
                    <a:lumMod val="25000"/>
                  </a:schemeClr>
                </a:solidFill>
              </a:rPr>
              <a:t>Limitation of Firm Fixed Effects Models and the Missing R&amp;D-Patent Relation: New Methods and Evidence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CA" altLang="zh-TW" dirty="0">
              <a:solidFill>
                <a:schemeClr val="bg2">
                  <a:lumMod val="25000"/>
                </a:schemeClr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965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63D0-56CC-4E6F-85D5-C23367A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Simulation Study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96F7C-F971-4CED-81C8-3A4A65B98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3635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Rejection Rate</a:t>
            </a:r>
          </a:p>
          <a:p>
            <a:pPr lvl="1"/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45654-9B24-4CC7-B567-9C463513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31</a:t>
            </a:fld>
            <a:endParaRPr lang="en-CA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92F6D24-2880-4919-8845-C057BD95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1640" y="6026992"/>
            <a:ext cx="6192688" cy="557529"/>
          </a:xfrm>
        </p:spPr>
        <p:txBody>
          <a:bodyPr/>
          <a:lstStyle/>
          <a:p>
            <a:pPr algn="l"/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Hui-Ching Chuang, Po-Hsuan Hsu,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Chung-Ming Kuan</a:t>
            </a:r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, Jui-Chung Yang (202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). </a:t>
            </a:r>
            <a:r>
              <a:rPr lang="en-US" altLang="zh-TW" sz="1200" i="1" dirty="0">
                <a:solidFill>
                  <a:schemeClr val="bg2">
                    <a:lumMod val="25000"/>
                  </a:schemeClr>
                </a:solidFill>
              </a:rPr>
              <a:t>Limitation of Firm Fixed Effects Models and the Missing R&amp;D-Patent Relation: New Methods and Evidence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CA" altLang="zh-TW" dirty="0">
              <a:solidFill>
                <a:schemeClr val="bg2">
                  <a:lumMod val="25000"/>
                </a:schemeClr>
              </a:solidFill>
            </a:endParaRPr>
          </a:p>
          <a:p>
            <a:endParaRPr lang="en-CA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0C37D0A-BEF9-4267-B430-036123D5BE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EEA06F-03F2-4FBA-AC57-394D6F02AF8C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00" y="2060847"/>
            <a:ext cx="6858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63D0-56CC-4E6F-85D5-C23367A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Simulation Study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96F7C-F971-4CED-81C8-3A4A65B98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3635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Mean Square Error</a:t>
            </a:r>
          </a:p>
          <a:p>
            <a:pPr lvl="1"/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45654-9B24-4CC7-B567-9C463513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32</a:t>
            </a:fld>
            <a:endParaRPr lang="en-CA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92F6D24-2880-4919-8845-C057BD95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1640" y="6026992"/>
            <a:ext cx="6192688" cy="557529"/>
          </a:xfrm>
        </p:spPr>
        <p:txBody>
          <a:bodyPr/>
          <a:lstStyle/>
          <a:p>
            <a:pPr algn="l"/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Hui-Ching Chuang, Po-Hsuan Hsu,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Chung-Ming Kuan</a:t>
            </a:r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, Jui-Chung Yang (202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). </a:t>
            </a:r>
            <a:r>
              <a:rPr lang="en-US" altLang="zh-TW" sz="1200" i="1" dirty="0">
                <a:solidFill>
                  <a:schemeClr val="bg2">
                    <a:lumMod val="25000"/>
                  </a:schemeClr>
                </a:solidFill>
              </a:rPr>
              <a:t>Limitation of Firm Fixed Effects Models and the Missing R&amp;D-Patent Relation: New Methods and Evidence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CA" altLang="zh-TW" dirty="0">
              <a:solidFill>
                <a:schemeClr val="bg2">
                  <a:lumMod val="25000"/>
                </a:schemeClr>
              </a:solidFill>
            </a:endParaRPr>
          </a:p>
          <a:p>
            <a:endParaRPr lang="en-CA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0C37D0A-BEF9-4267-B430-036123D5BE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191FB7-9CC1-4F52-BEF7-AE6DB68D3455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6858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7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63D0-56CC-4E6F-85D5-C23367A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Simulation Study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96F7C-F971-4CED-81C8-3A4A65B98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3635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Mean Absolute Error</a:t>
            </a:r>
          </a:p>
          <a:p>
            <a:pPr lvl="1"/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45654-9B24-4CC7-B567-9C463513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33</a:t>
            </a:fld>
            <a:endParaRPr lang="en-CA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92F6D24-2880-4919-8845-C057BD95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1640" y="6026992"/>
            <a:ext cx="6192688" cy="557529"/>
          </a:xfrm>
        </p:spPr>
        <p:txBody>
          <a:bodyPr/>
          <a:lstStyle/>
          <a:p>
            <a:pPr algn="l"/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Hui-Ching Chuang, Po-Hsuan Hsu,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Chung-Ming Kuan</a:t>
            </a:r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, Jui-Chung Yang (202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). </a:t>
            </a:r>
            <a:r>
              <a:rPr lang="en-US" altLang="zh-TW" sz="1200" i="1" dirty="0">
                <a:solidFill>
                  <a:schemeClr val="bg2">
                    <a:lumMod val="25000"/>
                  </a:schemeClr>
                </a:solidFill>
              </a:rPr>
              <a:t>Limitation of Firm Fixed Effects Models and the Missing R&amp;D-Patent Relation: New Methods and Evidence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CA" altLang="zh-TW" dirty="0">
              <a:solidFill>
                <a:schemeClr val="bg2">
                  <a:lumMod val="25000"/>
                </a:schemeClr>
              </a:solidFill>
            </a:endParaRPr>
          </a:p>
          <a:p>
            <a:endParaRPr lang="en-CA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0C37D0A-BEF9-4267-B430-036123D5BE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474575-0BEA-45B6-AFDB-CF5655098A8F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07692"/>
            <a:ext cx="6858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3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Poisson regression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5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980728"/>
                <a:ext cx="8686800" cy="5520106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0" indent="0">
                  <a:buNone/>
                </a:pPr>
                <a:r>
                  <a:rPr lang="en-US" altLang="zh-TW" sz="20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𝐼𝑛𝑛𝑜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+1 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&amp;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TW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</m:sSubSup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𝑑𝑢𝑚𝑚</m:t>
                        </m:r>
                        <m:sSub>
                          <m:sSubPr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sz="2000" dirty="0"/>
                  <a:t>)</a:t>
                </a:r>
              </a:p>
              <a:p>
                <a:pPr marL="0" indent="0" algn="ctr">
                  <a:buNone/>
                </a:pPr>
                <a:endParaRPr lang="en-US" altLang="zh-TW" sz="20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zh-TW" sz="2000" dirty="0">
                    <a:latin typeface="Arial "/>
                    <a:ea typeface="Cambria Math" panose="02040503050406030204" pitchFamily="18" charset="0"/>
                  </a:rPr>
                  <a:t>Poisson regression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altLang="zh-TW" sz="2000" dirty="0">
                    <a:latin typeface="Arial "/>
                  </a:rPr>
                  <a:t>includes none of the firm dummies, i.e.,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CA" altLang="zh-TW" sz="2000" dirty="0">
                    <a:latin typeface="Arial 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CA" altLang="zh-TW" sz="2000" dirty="0">
                    <a:latin typeface="Arial "/>
                  </a:rPr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zh-TW" sz="2000" dirty="0">
                    <a:latin typeface="Arial "/>
                    <a:ea typeface="Cambria Math" panose="02040503050406030204" pitchFamily="18" charset="0"/>
                  </a:rPr>
                  <a:t>Poisson fixed effect regression</a:t>
                </a:r>
                <a:r>
                  <a:rPr lang="en-CA" altLang="zh-TW" sz="2000" dirty="0">
                    <a:latin typeface="Arial "/>
                  </a:rPr>
                  <a:t> includes all of the firm dummies, </a:t>
                </a:r>
              </a:p>
              <a:p>
                <a:pPr marL="0" indent="0">
                  <a:buNone/>
                </a:pPr>
                <a:r>
                  <a:rPr lang="en-CA" altLang="zh-TW" sz="2000" dirty="0">
                    <a:latin typeface="Arial "/>
                  </a:rPr>
                  <a:t>     i.e.,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1, ⋯, 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altLang="zh-TW" sz="2000" dirty="0">
                  <a:latin typeface="Arial 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zh-TW" sz="2000" dirty="0">
                    <a:latin typeface="Arial "/>
                  </a:rPr>
                  <a:t>Adjusted Hausman-Taylor uses demeaned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Arial "/>
                  </a:rPr>
                  <a:t> and demeaned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Arial "/>
                  </a:rPr>
                  <a:t> in GMM to identify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Arial "/>
                  </a:rPr>
                  <a:t> of the rarely time-varying R&amp;D.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zh-TW" sz="2000" dirty="0">
                    <a:latin typeface="Arial "/>
                  </a:rPr>
                  <a:t>PRL Poisson (Belloni, </a:t>
                </a:r>
                <a:r>
                  <a:rPr lang="en-US" altLang="zh-TW" sz="2000" dirty="0" err="1">
                    <a:latin typeface="Arial "/>
                  </a:rPr>
                  <a:t>Chernozhukov</a:t>
                </a:r>
                <a:r>
                  <a:rPr lang="en-US" altLang="zh-TW" sz="2000" dirty="0">
                    <a:latin typeface="Arial "/>
                  </a:rPr>
                  <a:t> and Wei, 2016, JBES) and DML select some of the firm dummies, i.e.,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∈ </m:t>
                    </m:r>
                    <m:r>
                      <m:rPr>
                        <m:lit/>
                      </m:rPr>
                      <a:rPr lang="en-US" altLang="zh-TW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1, ⋯, 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r>
                  <a:rPr lang="en-US" altLang="zh-TW" sz="2000" dirty="0">
                    <a:latin typeface="Arial "/>
                  </a:rPr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zh-TW" sz="1600" dirty="0">
                    <a:latin typeface="Arial "/>
                  </a:rPr>
                  <a:t>PRL Poisson</a:t>
                </a:r>
                <a:r>
                  <a:rPr lang="zh-TW" altLang="en-US" sz="1600" dirty="0">
                    <a:latin typeface="Arial "/>
                  </a:rPr>
                  <a:t> </a:t>
                </a:r>
                <a:r>
                  <a:rPr lang="en-US" altLang="zh-TW" sz="1600" dirty="0">
                    <a:latin typeface="Arial "/>
                  </a:rPr>
                  <a:t>proceeds in the similar fashion as PRL, except it uses the post LASSO Poisson regression in Step 1 and use GMM in Step 3.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zh-TW" sz="2000" dirty="0">
                    <a:latin typeface="Arial "/>
                  </a:rPr>
                  <a:t>DML follows the PRL Poisson steps with cross-fitting. 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zh-TW" sz="2000" dirty="0">
                  <a:latin typeface="Arial 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5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686800" cy="5520106"/>
              </a:xfrm>
              <a:blipFill>
                <a:blip r:embed="rId3"/>
                <a:stretch>
                  <a:fillRect l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 smtClean="0">
                <a:latin typeface="Garamond" pitchFamily="18" charset="0"/>
              </a:rPr>
              <a:pPr/>
              <a:t>34</a:t>
            </a:fld>
            <a:r>
              <a:rPr lang="en-US" altLang="en-US" dirty="0">
                <a:latin typeface="Garamond" pitchFamily="18" charset="0"/>
              </a:rPr>
              <a:t>/34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687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33BAE-084C-425F-873E-2CA79363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>
                <a:solidFill>
                  <a:srgbClr val="0070C0"/>
                </a:solidFill>
              </a:rPr>
              <a:t>Adjusted Hausman-Taylor and Poisson regression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4C8DF13F-DE5F-4B75-B772-3E88D4DF9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658305"/>
              </p:ext>
            </p:extLst>
          </p:nvPr>
        </p:nvGraphicFramePr>
        <p:xfrm>
          <a:off x="611560" y="1814185"/>
          <a:ext cx="8229599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243051782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3823619895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1483072410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368819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Poisson</a:t>
                      </a:r>
                    </a:p>
                    <a:p>
                      <a:pPr algn="ctr" rtl="0" fontAlgn="b"/>
                      <a:r>
                        <a:rPr lang="en-US" altLang="zh-TW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Dummies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 Poisson</a:t>
                      </a:r>
                    </a:p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(All Firm and Year Dummies)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adjHT</a:t>
                      </a:r>
                      <a:endParaRPr lang="en-US" altLang="zh-TW" sz="16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Dummies only)</a:t>
                      </a:r>
                    </a:p>
                    <a:p>
                      <a:pPr algn="ctr"/>
                      <a:endParaRPr lang="en-US" altLang="zh-TW" sz="16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66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R&amp;D/Asset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+mn-lt"/>
                        </a:rPr>
                        <a:t>2.305***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+mn-lt"/>
                        </a:rPr>
                        <a:t>-0.248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1.679***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2811856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+mn-lt"/>
                        </a:rPr>
                        <a:t>(0.187)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+mn-lt"/>
                        </a:rPr>
                        <a:t>(0.255)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(0.215)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2169489518"/>
                  </a:ext>
                </a:extLst>
              </a:tr>
            </a:tbl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7E69AC-735B-4530-9AF8-2890D322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35</a:t>
            </a:fld>
            <a:r>
              <a:rPr lang="en-US" altLang="en-US" dirty="0">
                <a:latin typeface="Garamond" pitchFamily="18" charset="0"/>
              </a:rPr>
              <a:t>/34</a:t>
            </a:r>
            <a:endParaRPr lang="en-CA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A9376D-497D-4688-A935-8796623381F0}"/>
              </a:ext>
            </a:extLst>
          </p:cNvPr>
          <p:cNvSpPr txBox="1"/>
          <p:nvPr/>
        </p:nvSpPr>
        <p:spPr>
          <a:xfrm>
            <a:off x="539552" y="1417638"/>
            <a:ext cx="157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Patent Counts </a:t>
            </a:r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B0B302-4939-43D0-9C56-A518CF748CA1}"/>
              </a:ext>
            </a:extLst>
          </p:cNvPr>
          <p:cNvSpPr/>
          <p:nvPr/>
        </p:nvSpPr>
        <p:spPr>
          <a:xfrm>
            <a:off x="629753" y="3360216"/>
            <a:ext cx="4670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Citation Counts </a:t>
            </a:r>
            <a:endParaRPr lang="zh-TW" altLang="en-US" b="1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004962C-9D7C-4189-952D-30908EAA7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5082"/>
              </p:ext>
            </p:extLst>
          </p:nvPr>
        </p:nvGraphicFramePr>
        <p:xfrm>
          <a:off x="636525" y="3795707"/>
          <a:ext cx="8229599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904343888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2124959232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1882677468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52423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Poisson</a:t>
                      </a:r>
                    </a:p>
                    <a:p>
                      <a:pPr algn="ctr" rtl="0" fontAlgn="b"/>
                      <a:r>
                        <a:rPr lang="en-US" altLang="zh-TW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Dummies)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 Poisson</a:t>
                      </a:r>
                    </a:p>
                    <a:p>
                      <a:pPr algn="ctr" rtl="0" fontAlgn="b"/>
                      <a:r>
                        <a:rPr lang="en-US" altLang="zh-TW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(Firm and Year Dummies)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adjHT</a:t>
                      </a:r>
                      <a:endParaRPr lang="en-US" altLang="zh-TW" sz="16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Dummies)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3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R&amp;D/Asset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+mn-lt"/>
                        </a:rPr>
                        <a:t>2.094***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+mn-lt"/>
                        </a:rPr>
                        <a:t>-0.125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  <a:latin typeface="+mn-lt"/>
                        </a:rPr>
                        <a:t>1.400***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315833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+mn-lt"/>
                        </a:rPr>
                        <a:t>(0.219)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  <a:latin typeface="+mn-lt"/>
                        </a:rPr>
                        <a:t>(0.252)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  <a:latin typeface="+mn-lt"/>
                        </a:rPr>
                        <a:t>(0.229)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383775837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94DAD6F-165C-4B86-B762-2E8F7030D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89753"/>
              </p:ext>
            </p:extLst>
          </p:nvPr>
        </p:nvGraphicFramePr>
        <p:xfrm>
          <a:off x="636525" y="5549485"/>
          <a:ext cx="8182556" cy="807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2556">
                  <a:extLst>
                    <a:ext uri="{9D8B030D-6E8A-4147-A177-3AD203B41FA5}">
                      <a16:colId xmlns:a16="http://schemas.microsoft.com/office/drawing/2014/main" val="314420296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effectLst/>
                        <a:latin typeface="Arial 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6834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Arial "/>
                          <a:cs typeface="Arial" panose="020B0604020202020204" pitchFamily="34" charset="0"/>
                        </a:rPr>
                        <a:t>Firm c</a:t>
                      </a:r>
                      <a:r>
                        <a:rPr lang="en-US" sz="1600" dirty="0">
                          <a:effectLst/>
                          <a:latin typeface="Arial "/>
                          <a:cs typeface="Arial" panose="020B0604020202020204" pitchFamily="34" charset="0"/>
                        </a:rPr>
                        <a:t>luster standard errors in parentheses. *p&lt;0.1, **p&lt;0.05, and ***p&lt;0.01. 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Arial "/>
                          <a:cs typeface="Arial" panose="020B0604020202020204" pitchFamily="34" charset="0"/>
                        </a:rPr>
                        <a:t>We suppress the year FEs and firm</a:t>
                      </a:r>
                      <a:r>
                        <a:rPr lang="en-US" sz="1600" baseline="0" dirty="0">
                          <a:effectLst/>
                          <a:latin typeface="Arial "/>
                          <a:cs typeface="Arial" panose="020B0604020202020204" pitchFamily="34" charset="0"/>
                        </a:rPr>
                        <a:t> characteristics variables to save space. </a:t>
                      </a:r>
                      <a:endParaRPr lang="en-US" sz="1600" dirty="0">
                        <a:effectLst/>
                        <a:latin typeface="Arial 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896059"/>
                  </a:ext>
                </a:extLst>
              </a:tr>
            </a:tbl>
          </a:graphicData>
        </a:graphic>
      </p:graphicFrame>
      <p:sp>
        <p:nvSpPr>
          <p:cNvPr id="14" name="矩形 12">
            <a:extLst>
              <a:ext uri="{FF2B5EF4-FFF2-40B4-BE49-F238E27FC236}">
                <a16:creationId xmlns:a16="http://schemas.microsoft.com/office/drawing/2014/main" id="{64E08423-89EC-45BA-AC7C-D7B8CAB9AA4B}"/>
              </a:ext>
            </a:extLst>
          </p:cNvPr>
          <p:cNvSpPr/>
          <p:nvPr/>
        </p:nvSpPr>
        <p:spPr>
          <a:xfrm>
            <a:off x="4139953" y="1814184"/>
            <a:ext cx="2304255" cy="35461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93B3CF5-5802-4BE3-8C3E-584D147F919D}"/>
              </a:ext>
            </a:extLst>
          </p:cNvPr>
          <p:cNvSpPr/>
          <p:nvPr/>
        </p:nvSpPr>
        <p:spPr>
          <a:xfrm>
            <a:off x="6481037" y="1814186"/>
            <a:ext cx="2385088" cy="35461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 smtClean="0">
                <a:latin typeface="Garamond" pitchFamily="18" charset="0"/>
              </a:rPr>
              <a:pPr/>
              <a:t>36</a:t>
            </a:fld>
            <a:r>
              <a:rPr lang="en-US" altLang="en-US" dirty="0">
                <a:latin typeface="Garamond" pitchFamily="18" charset="0"/>
              </a:rPr>
              <a:t>/34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P</a:t>
            </a:r>
            <a:r>
              <a:rPr lang="en-US" altLang="zh-TW" sz="2800" b="1" dirty="0">
                <a:solidFill>
                  <a:srgbClr val="0070C0"/>
                </a:solidFill>
                <a:ea typeface="SimSun" pitchFamily="2" charset="-122"/>
              </a:rPr>
              <a:t>RL</a:t>
            </a:r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 Poisson</a:t>
            </a:r>
            <a:r>
              <a:rPr lang="zh-TW" altLang="en-US" sz="2800" b="1" dirty="0">
                <a:solidFill>
                  <a:srgbClr val="0070C0"/>
                </a:solidFill>
                <a:ea typeface="SimSun" pitchFamily="2" charset="-122"/>
              </a:rPr>
              <a:t> </a:t>
            </a:r>
            <a:r>
              <a:rPr lang="en-US" altLang="zh-TW" sz="2800" b="1" dirty="0">
                <a:solidFill>
                  <a:srgbClr val="0070C0"/>
                </a:solidFill>
                <a:ea typeface="SimSun" pitchFamily="2" charset="-122"/>
              </a:rPr>
              <a:t>and DML</a:t>
            </a:r>
            <a:endParaRPr 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641379"/>
              </p:ext>
            </p:extLst>
          </p:nvPr>
        </p:nvGraphicFramePr>
        <p:xfrm>
          <a:off x="905062" y="1549448"/>
          <a:ext cx="7572352" cy="20997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7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8218">
                  <a:extLst>
                    <a:ext uri="{9D8B030D-6E8A-4147-A177-3AD203B41FA5}">
                      <a16:colId xmlns:a16="http://schemas.microsoft.com/office/drawing/2014/main" val="1115688282"/>
                    </a:ext>
                  </a:extLst>
                </a:gridCol>
              </a:tblGrid>
              <a:tr h="1942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Poisson</a:t>
                      </a:r>
                      <a:endParaRPr lang="en-US" sz="14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PRL  Poisson</a:t>
                      </a:r>
                    </a:p>
                  </a:txBody>
                  <a:tcPr marL="28575" marR="28575" marT="19050" marB="1905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u="none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DML</a:t>
                      </a:r>
                      <a:endParaRPr lang="en-US" sz="1400" b="1" u="none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9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Year Dummies only</a:t>
                      </a:r>
                    </a:p>
                  </a:txBody>
                  <a:tcPr marL="28575" marR="28575" marT="19050" marB="1905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Firm and Year Dummies</a:t>
                      </a:r>
                    </a:p>
                  </a:txBody>
                  <a:tcPr marL="28575" marR="28575" marT="19050" marB="1905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Firm and Year 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Dummies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R&amp;D/Asset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2.305</a:t>
                      </a:r>
                      <a:r>
                        <a:rPr lang="zh-TW" alt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***</a:t>
                      </a:r>
                      <a:endParaRPr lang="en-US" altLang="zh-TW" sz="1200" b="0" dirty="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2.407</a:t>
                      </a:r>
                      <a:r>
                        <a:rPr lang="zh-TW" alt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***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2.312</a:t>
                      </a:r>
                      <a:r>
                        <a:rPr lang="zh-TW" alt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***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l" rtl="0" fontAlgn="b"/>
                      <a:endParaRPr lang="en-US" sz="1400" dirty="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(0.187)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(0.161)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(0.120)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Number of dummies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11,570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11,570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613278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Number of selected dummies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1,218</a:t>
                      </a:r>
                    </a:p>
                    <a:p>
                      <a:pPr algn="ctr" rtl="0" fontAlgn="b"/>
                      <a:r>
                        <a:rPr lang="en-US" sz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(10.53%)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2,484</a:t>
                      </a:r>
                    </a:p>
                    <a:p>
                      <a:pPr algn="ctr" rtl="0" fontAlgn="b"/>
                      <a:r>
                        <a:rPr lang="en-US" sz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(21.47%)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997931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6A7A664-3DED-41D8-BA4E-42201677CA3D}"/>
              </a:ext>
            </a:extLst>
          </p:cNvPr>
          <p:cNvSpPr/>
          <p:nvPr/>
        </p:nvSpPr>
        <p:spPr>
          <a:xfrm>
            <a:off x="839747" y="1171342"/>
            <a:ext cx="1576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Patent Counts </a:t>
            </a:r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A7F67C-100A-4DFD-93EE-02FC406788DC}"/>
              </a:ext>
            </a:extLst>
          </p:cNvPr>
          <p:cNvSpPr/>
          <p:nvPr/>
        </p:nvSpPr>
        <p:spPr>
          <a:xfrm>
            <a:off x="837872" y="3789483"/>
            <a:ext cx="4670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Citation Counts </a:t>
            </a:r>
            <a:endParaRPr lang="zh-TW" altLang="en-US" b="1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F1DFED0-E537-4983-9F28-025D04FF5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61326"/>
              </p:ext>
            </p:extLst>
          </p:nvPr>
        </p:nvGraphicFramePr>
        <p:xfrm>
          <a:off x="905062" y="4269857"/>
          <a:ext cx="7572352" cy="2105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6917">
                  <a:extLst>
                    <a:ext uri="{9D8B030D-6E8A-4147-A177-3AD203B41FA5}">
                      <a16:colId xmlns:a16="http://schemas.microsoft.com/office/drawing/2014/main" val="1570393717"/>
                    </a:ext>
                  </a:extLst>
                </a:gridCol>
                <a:gridCol w="1895145">
                  <a:extLst>
                    <a:ext uri="{9D8B030D-6E8A-4147-A177-3AD203B41FA5}">
                      <a16:colId xmlns:a16="http://schemas.microsoft.com/office/drawing/2014/main" val="2612690812"/>
                    </a:ext>
                  </a:extLst>
                </a:gridCol>
                <a:gridCol w="1895145">
                  <a:extLst>
                    <a:ext uri="{9D8B030D-6E8A-4147-A177-3AD203B41FA5}">
                      <a16:colId xmlns:a16="http://schemas.microsoft.com/office/drawing/2014/main" val="479073984"/>
                    </a:ext>
                  </a:extLst>
                </a:gridCol>
                <a:gridCol w="1895145">
                  <a:extLst>
                    <a:ext uri="{9D8B030D-6E8A-4147-A177-3AD203B41FA5}">
                      <a16:colId xmlns:a16="http://schemas.microsoft.com/office/drawing/2014/main" val="579794391"/>
                    </a:ext>
                  </a:extLst>
                </a:gridCol>
              </a:tblGrid>
              <a:tr h="2575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Poisson</a:t>
                      </a:r>
                      <a:endParaRPr lang="en-US" sz="14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PRL  Poisson</a:t>
                      </a:r>
                    </a:p>
                  </a:txBody>
                  <a:tcPr marL="28575" marR="28575" marT="19050" marB="1905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u="none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DML</a:t>
                      </a:r>
                      <a:endParaRPr lang="en-US" sz="1400" b="1" u="none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950440"/>
                  </a:ext>
                </a:extLst>
              </a:tr>
              <a:tr h="4539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Year Dummies only</a:t>
                      </a:r>
                    </a:p>
                  </a:txBody>
                  <a:tcPr marL="28575" marR="28575" marT="19050" marB="1905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Firm and Year Dummies</a:t>
                      </a:r>
                    </a:p>
                  </a:txBody>
                  <a:tcPr marL="28575" marR="28575" marT="19050" marB="1905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Firm and Year 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Dummies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24894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R&amp;D/Asset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2.094***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2.299</a:t>
                      </a:r>
                      <a:r>
                        <a:rPr lang="zh-TW" alt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***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2.262</a:t>
                      </a:r>
                      <a:r>
                        <a:rPr lang="zh-TW" alt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***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898779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l" rtl="0" fontAlgn="b"/>
                      <a:endParaRPr lang="en-US" sz="1400" dirty="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(0.219)</a:t>
                      </a:r>
                    </a:p>
                  </a:txBody>
                  <a:tcPr marL="19050" marR="19050" marT="12700" marB="1270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(0.256)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(0.113)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85146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Number of dummies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11,570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11,570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472493"/>
                  </a:ext>
                </a:extLst>
              </a:tr>
              <a:tr h="30620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Number of selected dummies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200" dirty="0">
                        <a:effectLst/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1,226</a:t>
                      </a:r>
                    </a:p>
                    <a:p>
                      <a:pPr algn="ctr" rtl="0" fontAlgn="b"/>
                      <a:r>
                        <a:rPr lang="en-US" sz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(10.51%)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2,426</a:t>
                      </a:r>
                    </a:p>
                    <a:p>
                      <a:pPr algn="ctr" rtl="0" fontAlgn="b"/>
                      <a:r>
                        <a:rPr lang="en-US" sz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(20.97%)</a:t>
                      </a:r>
                    </a:p>
                  </a:txBody>
                  <a:tcPr marL="28575" marR="28575" marT="19050" marB="1905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882673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400B3BFE-1911-4CEB-A965-B1AEC20DDBAE}"/>
              </a:ext>
            </a:extLst>
          </p:cNvPr>
          <p:cNvSpPr/>
          <p:nvPr/>
        </p:nvSpPr>
        <p:spPr>
          <a:xfrm>
            <a:off x="4572000" y="1540675"/>
            <a:ext cx="3876636" cy="21043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  <a:latin typeface="Arial "/>
                <a:ea typeface="SimSun" pitchFamily="2" charset="-122"/>
              </a:rPr>
              <a:t>Poisson regression results</a:t>
            </a:r>
            <a:endParaRPr lang="en-US" sz="2800" b="1" dirty="0">
              <a:solidFill>
                <a:srgbClr val="0070C0"/>
              </a:solidFill>
              <a:latin typeface="Arial 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686800" cy="552010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Poisson regressions are common for count-based dependent variables in econ / finance literature (Cohn et al., 2022).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When we implement adjusted HT, PRL Poisson, and DML, we again find that the estimated coefficients on R&amp;D input are significantly positive </a:t>
            </a:r>
            <a:r>
              <a:rPr lang="en-US" altLang="zh-TW" sz="2200" dirty="0">
                <a:solidFill>
                  <a:srgbClr val="0070C0"/>
                </a:solidFill>
              </a:rPr>
              <a:t>and closer to </a:t>
            </a:r>
            <a:r>
              <a:rPr lang="en-US" altLang="zh-TW" sz="2200" dirty="0"/>
              <a:t>those from Poisson regressions without firm fixed effects (than those with firm fixed effects).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Like our results in OLS regressions, the existence of firm fixed effects also prevents Poisson models from delivering a positive R&amp;D-patent relation. The bias that we attempt to highlight and solve in this paper is a general issue across different econometric models.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 smtClean="0">
                <a:latin typeface="Garamond" pitchFamily="18" charset="0"/>
              </a:rPr>
              <a:pPr/>
              <a:t>37</a:t>
            </a:fld>
            <a:r>
              <a:rPr lang="en-US" altLang="en-US" dirty="0">
                <a:latin typeface="Garamond" pitchFamily="18" charset="0"/>
              </a:rPr>
              <a:t>/34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82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63D0-56CC-4E6F-85D5-C23367A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Simulation Study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96F7C-F971-4CED-81C8-3A4A65B98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3635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Rejection Rate</a:t>
            </a:r>
          </a:p>
          <a:p>
            <a:pPr lvl="1"/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45654-9B24-4CC7-B567-9C463513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38</a:t>
            </a:fld>
            <a:endParaRPr lang="en-CA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92F6D24-2880-4919-8845-C057BD95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1640" y="6026992"/>
            <a:ext cx="6192688" cy="557529"/>
          </a:xfrm>
        </p:spPr>
        <p:txBody>
          <a:bodyPr/>
          <a:lstStyle/>
          <a:p>
            <a:pPr algn="l"/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Hui-Ching Chuang, Po-Hsuan Hsu,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Chung-Ming Kuan</a:t>
            </a:r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, Jui-Chung Yang (202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). </a:t>
            </a:r>
            <a:r>
              <a:rPr lang="en-US" altLang="zh-TW" sz="1200" i="1" dirty="0">
                <a:solidFill>
                  <a:schemeClr val="bg2">
                    <a:lumMod val="25000"/>
                  </a:schemeClr>
                </a:solidFill>
              </a:rPr>
              <a:t>Limitation of Firm Fixed Effects Models and the Missing R&amp;D-Patent Relation: New Methods and Evidence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CA" altLang="zh-TW" dirty="0">
              <a:solidFill>
                <a:schemeClr val="bg2">
                  <a:lumMod val="25000"/>
                </a:schemeClr>
              </a:solidFill>
            </a:endParaRPr>
          </a:p>
          <a:p>
            <a:endParaRPr lang="en-CA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0C37D0A-BEF9-4267-B430-036123D5BE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486B8A-8618-466C-8950-20B769D5979B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2856"/>
            <a:ext cx="6858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5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63D0-56CC-4E6F-85D5-C23367A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Simulation Study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96F7C-F971-4CED-81C8-3A4A65B98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3635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Mean Absolute Error</a:t>
            </a:r>
          </a:p>
          <a:p>
            <a:pPr lvl="1"/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45654-9B24-4CC7-B567-9C463513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39</a:t>
            </a:fld>
            <a:endParaRPr lang="en-CA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92F6D24-2880-4919-8845-C057BD95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1640" y="6026992"/>
            <a:ext cx="6192688" cy="557529"/>
          </a:xfrm>
        </p:spPr>
        <p:txBody>
          <a:bodyPr/>
          <a:lstStyle/>
          <a:p>
            <a:pPr algn="l"/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Hui-Ching Chuang, Po-Hsuan Hsu,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Chung-Ming Kuan</a:t>
            </a:r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, Jui-Chung Yang (202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). </a:t>
            </a:r>
            <a:r>
              <a:rPr lang="en-US" altLang="zh-TW" sz="1200" i="1" dirty="0">
                <a:solidFill>
                  <a:schemeClr val="bg2">
                    <a:lumMod val="25000"/>
                  </a:schemeClr>
                </a:solidFill>
              </a:rPr>
              <a:t>Limitation of Firm Fixed Effects Models and the Missing R&amp;D-Patent Relation: New Methods and Evidence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CA" altLang="zh-TW" dirty="0">
              <a:solidFill>
                <a:schemeClr val="bg2">
                  <a:lumMod val="25000"/>
                </a:schemeClr>
              </a:solidFill>
            </a:endParaRPr>
          </a:p>
          <a:p>
            <a:endParaRPr lang="en-CA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0C37D0A-BEF9-4267-B430-036123D5BE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38043D-ED86-407B-8FBF-4665A25E720F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01212"/>
            <a:ext cx="6858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44211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TW" sz="2800" b="1" dirty="0">
                <a:solidFill>
                  <a:srgbClr val="0070C0"/>
                </a:solidFill>
                <a:ea typeface="SimSun" pitchFamily="2" charset="-122"/>
              </a:rPr>
              <a:t>Example: Luong et al. (2017, JFQA)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686800" cy="552010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</a:pPr>
            <a:endParaRPr lang="en-US" sz="24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 smtClean="0">
                <a:latin typeface="Garamond" pitchFamily="18" charset="0"/>
              </a:rPr>
              <a:pPr/>
              <a:t>4</a:t>
            </a:fld>
            <a:r>
              <a:rPr lang="en-US" altLang="en-US" dirty="0">
                <a:latin typeface="Garamond" pitchFamily="18" charset="0"/>
              </a:rPr>
              <a:t>/34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99" y="988675"/>
            <a:ext cx="4824536" cy="42166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03741" y="3893820"/>
            <a:ext cx="4824536" cy="2861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5014" y="1494012"/>
            <a:ext cx="32667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variables: innovation output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ln(PATENT):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Natural logarithm of the number of patents filed by each firm in a year plus 1.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ln(CITEPAT):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Natural logarithm of the number of citations received by each firm’s patents in a year plus 1.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focus: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RD: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Research and development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expenditures scaled by total assets.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How come R&amp;D does not explain patents?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97" y="5213250"/>
            <a:ext cx="4824536" cy="4952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603741" y="5347917"/>
            <a:ext cx="4824536" cy="1426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78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63D0-56CC-4E6F-85D5-C23367A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Simulation Study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96F7C-F971-4CED-81C8-3A4A65B98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3635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Mean Square Error</a:t>
            </a:r>
          </a:p>
          <a:p>
            <a:pPr lvl="1"/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45654-9B24-4CC7-B567-9C463513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40</a:t>
            </a:fld>
            <a:endParaRPr lang="en-CA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92F6D24-2880-4919-8845-C057BD95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1640" y="6026992"/>
            <a:ext cx="6192688" cy="557529"/>
          </a:xfrm>
        </p:spPr>
        <p:txBody>
          <a:bodyPr/>
          <a:lstStyle/>
          <a:p>
            <a:pPr algn="l"/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Hui-Ching Chuang, Po-Hsuan Hsu,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Chung-Ming Kuan</a:t>
            </a:r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, Jui-Chung Yang (202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de-DE" altLang="zh-TW" dirty="0">
                <a:solidFill>
                  <a:schemeClr val="bg2">
                    <a:lumMod val="25000"/>
                  </a:schemeClr>
                </a:solidFill>
              </a:rPr>
              <a:t>). </a:t>
            </a:r>
            <a:r>
              <a:rPr lang="en-US" altLang="zh-TW" sz="1200" i="1" dirty="0">
                <a:solidFill>
                  <a:schemeClr val="bg2">
                    <a:lumMod val="25000"/>
                  </a:schemeClr>
                </a:solidFill>
              </a:rPr>
              <a:t>Limitation of Firm Fixed Effects Models and the Missing R&amp;D-Patent Relation: New Methods and Evidence</a:t>
            </a:r>
            <a:r>
              <a:rPr lang="en-US" altLang="zh-TW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CA" altLang="zh-TW" dirty="0">
              <a:solidFill>
                <a:schemeClr val="bg2">
                  <a:lumMod val="25000"/>
                </a:schemeClr>
              </a:solidFill>
            </a:endParaRPr>
          </a:p>
          <a:p>
            <a:endParaRPr lang="en-CA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0C37D0A-BEF9-4267-B430-036123D5BE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090A18-5D9F-47A6-B0B8-A5A5549A3A3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2" y="2209800"/>
            <a:ext cx="6858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Our recommendations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485804" y="1082636"/>
            <a:ext cx="8172392" cy="55201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TW" sz="2000" dirty="0"/>
              <a:t>Instead of only reporting regressions with firm fixed effects, please also present the results </a:t>
            </a:r>
            <a:r>
              <a:rPr lang="en-US" altLang="zh-TW" sz="2000" dirty="0">
                <a:solidFill>
                  <a:srgbClr val="0070C0"/>
                </a:solidFill>
              </a:rPr>
              <a:t>without</a:t>
            </a:r>
            <a:r>
              <a:rPr lang="en-US" altLang="zh-TW" sz="2000" dirty="0"/>
              <a:t> firm fixed effects and discuss why the coefficient estimates vary</a:t>
            </a:r>
          </a:p>
          <a:p>
            <a:pPr marL="514350" indent="-514350"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TW" sz="2000" dirty="0"/>
              <a:t>The results from no firm FEs can serve as a “</a:t>
            </a:r>
            <a:r>
              <a:rPr lang="en-US" altLang="zh-TW" sz="2000" dirty="0">
                <a:solidFill>
                  <a:srgbClr val="0070C0"/>
                </a:solidFill>
              </a:rPr>
              <a:t>second opinion</a:t>
            </a:r>
            <a:r>
              <a:rPr lang="en-US" altLang="zh-TW" sz="2000" dirty="0"/>
              <a:t>” for the effect you would like to examine</a:t>
            </a:r>
          </a:p>
          <a:p>
            <a:pPr marL="514350" indent="-514350"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TW" sz="2000" dirty="0"/>
              <a:t>If the results from 1 and 2 go the opposite directions. Consider our adjusted Hausman and Taylor, PRL and DML methods as “</a:t>
            </a:r>
            <a:r>
              <a:rPr lang="en-US" altLang="zh-TW" sz="2000" dirty="0">
                <a:solidFill>
                  <a:srgbClr val="0070C0"/>
                </a:solidFill>
              </a:rPr>
              <a:t>third opinion</a:t>
            </a:r>
            <a:r>
              <a:rPr lang="en-US" altLang="zh-TW" sz="2000" dirty="0"/>
              <a:t>”.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lvl="1"/>
            <a:r>
              <a:rPr lang="en-US" altLang="zh-TW" sz="2000" dirty="0"/>
              <a:t>easy to implement by </a:t>
            </a:r>
            <a:r>
              <a:rPr lang="en-US" altLang="zh-TW" sz="2000" dirty="0">
                <a:solidFill>
                  <a:srgbClr val="0070C0"/>
                </a:solidFill>
              </a:rPr>
              <a:t>STATA</a:t>
            </a:r>
            <a:r>
              <a:rPr lang="en-US" altLang="zh-TW" sz="2000" dirty="0"/>
              <a:t> (or R/Python). We make our codes available online: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800" u="sng" dirty="0">
                <a:solidFill>
                  <a:srgbClr val="0070C0"/>
                </a:solidFill>
                <a:latin typeface="+mj-lt"/>
                <a:hlinkClick r:id="rId3"/>
              </a:rPr>
              <a:t>https://github.com/hcchuang/Limitation-of-Firm-Fixed-Effects-Models-and-the-Missing-R-D-Patent-Relation</a:t>
            </a:r>
            <a:endParaRPr lang="en-US" altLang="zh-TW" sz="1800" u="sng" dirty="0">
              <a:solidFill>
                <a:srgbClr val="0070C0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000" dirty="0"/>
              <a:t>handle omitted variable issues without strict assumptions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000" dirty="0"/>
              <a:t>enable researchers to decide exactly which firm dummies should be added in regressions.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zh-TW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 smtClean="0">
                <a:latin typeface="Garamond" pitchFamily="18" charset="0"/>
              </a:rPr>
              <a:pPr/>
              <a:t>41</a:t>
            </a:fld>
            <a:r>
              <a:rPr lang="en-US" altLang="en-US" dirty="0">
                <a:latin typeface="Garamond" pitchFamily="18" charset="0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25313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Our contributions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686800" cy="552010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Corporate finance studies tend to solve firm-specific, time-invariant </a:t>
            </a:r>
            <a:r>
              <a:rPr lang="en-US" altLang="zh-TW" sz="2200" dirty="0" err="1"/>
              <a:t>unobservables</a:t>
            </a:r>
            <a:r>
              <a:rPr lang="en-US" altLang="zh-TW" sz="2200" dirty="0"/>
              <a:t> issues by using fixed effects models (e.g., Angrist and </a:t>
            </a:r>
            <a:r>
              <a:rPr lang="en-US" altLang="zh-TW" sz="2200" dirty="0" err="1"/>
              <a:t>Pischke</a:t>
            </a:r>
            <a:r>
              <a:rPr lang="en-US" altLang="zh-TW" sz="2200" dirty="0"/>
              <a:t>, 2009; </a:t>
            </a:r>
            <a:r>
              <a:rPr lang="en-US" altLang="zh-TW" sz="2200" dirty="0" err="1"/>
              <a:t>Imbens</a:t>
            </a:r>
            <a:r>
              <a:rPr lang="en-US" altLang="zh-TW" sz="2200" dirty="0"/>
              <a:t> and Wooldridge, 2009; Roberts and Whited, 2013)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We illustrate the potential </a:t>
            </a:r>
            <a:r>
              <a:rPr lang="en-US" altLang="zh-TW" sz="2200" dirty="0">
                <a:solidFill>
                  <a:srgbClr val="0070C0"/>
                </a:solidFill>
              </a:rPr>
              <a:t>biases</a:t>
            </a:r>
            <a:r>
              <a:rPr lang="en-US" altLang="zh-TW" sz="2200" dirty="0"/>
              <a:t> of such a practice by using the intuitive R&amp;D-patent relation as our lab.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US" altLang="zh-TW" sz="1800" dirty="0"/>
              <a:t>More importantly, we offer two </a:t>
            </a:r>
            <a:r>
              <a:rPr lang="en-US" altLang="zh-TW" sz="1800" dirty="0">
                <a:solidFill>
                  <a:srgbClr val="0070C0"/>
                </a:solidFill>
              </a:rPr>
              <a:t>feasible and ready-to-use </a:t>
            </a:r>
            <a:r>
              <a:rPr lang="en-US" altLang="zh-TW" sz="1800" dirty="0"/>
              <a:t>methodologies to enable corporate finance researchers to analyze the effects of economic variables that are persistent in time, such as ownership structure and managerial capability.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US" altLang="zh-TW" sz="1800" dirty="0"/>
              <a:t>In particular, we provide explanations that they may use to </a:t>
            </a:r>
            <a:r>
              <a:rPr lang="en-US" altLang="zh-TW" sz="1800" dirty="0">
                <a:solidFill>
                  <a:srgbClr val="0070C0"/>
                </a:solidFill>
              </a:rPr>
              <a:t>justify</a:t>
            </a:r>
            <a:r>
              <a:rPr lang="en-US" altLang="zh-TW" sz="1800" dirty="0"/>
              <a:t> their choice of regression specifications without firm fixed effects (or with only a limited set of firm dummies).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 smtClean="0">
                <a:latin typeface="Garamond" pitchFamily="18" charset="0"/>
              </a:rPr>
              <a:pPr/>
              <a:t>42</a:t>
            </a:fld>
            <a:r>
              <a:rPr lang="en-US" altLang="en-US" dirty="0">
                <a:latin typeface="Garamond" pitchFamily="18" charset="0"/>
              </a:rPr>
              <a:t>/34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933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Our contributions (Cont.)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686800" cy="552010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We add to modern machine learning techniques in corporate finance research, for the selection of relevant covariates (e.g., </a:t>
            </a:r>
            <a:r>
              <a:rPr lang="en-US" altLang="zh-TW" sz="2200" dirty="0" err="1"/>
              <a:t>Chinco</a:t>
            </a:r>
            <a:r>
              <a:rPr lang="en-US" altLang="zh-TW" sz="2200" dirty="0"/>
              <a:t> et al., 2019; Feng et al., 2020; Gu et al., 2020; </a:t>
            </a:r>
            <a:r>
              <a:rPr lang="en-US" altLang="zh-TW" sz="2200" dirty="0" err="1"/>
              <a:t>Erel</a:t>
            </a:r>
            <a:r>
              <a:rPr lang="en-US" altLang="zh-TW" sz="2200" dirty="0"/>
              <a:t> et al., 2021).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This study also adds to the economics literature by supporting and justifying prior studies' choice of not including firm fixed effects to estimate knowledge production functions (</a:t>
            </a:r>
            <a:r>
              <a:rPr lang="en-US" altLang="zh-TW" sz="2200" dirty="0" err="1"/>
              <a:t>Pakes</a:t>
            </a:r>
            <a:r>
              <a:rPr lang="en-US" altLang="zh-TW" sz="2200" dirty="0"/>
              <a:t> and </a:t>
            </a:r>
            <a:r>
              <a:rPr lang="en-US" altLang="zh-TW" sz="2200" dirty="0" err="1"/>
              <a:t>Griliches</a:t>
            </a:r>
            <a:r>
              <a:rPr lang="en-US" altLang="zh-TW" sz="2200" dirty="0"/>
              <a:t>, 1984; Blundell et al., 1995; Hall et al., 2007; Noel and </a:t>
            </a:r>
            <a:r>
              <a:rPr lang="en-US" altLang="zh-TW" sz="2200" dirty="0" err="1"/>
              <a:t>Schankerman</a:t>
            </a:r>
            <a:r>
              <a:rPr lang="en-US" altLang="zh-TW" sz="2200" dirty="0"/>
              <a:t>, 2013).</a:t>
            </a:r>
            <a:endParaRPr lang="en-US" altLang="zh-TW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 smtClean="0">
                <a:latin typeface="Garamond" pitchFamily="18" charset="0"/>
              </a:rPr>
              <a:pPr/>
              <a:t>43</a:t>
            </a:fld>
            <a:r>
              <a:rPr lang="en-US" altLang="en-US" dirty="0">
                <a:latin typeface="Garamond" pitchFamily="18" charset="0"/>
              </a:rPr>
              <a:t>/34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516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1CF344-15CE-70DF-0054-B3CC78BD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00808"/>
            <a:ext cx="7772400" cy="2736304"/>
          </a:xfrm>
        </p:spPr>
        <p:txBody>
          <a:bodyPr>
            <a:normAutofit fontScale="90000"/>
          </a:bodyPr>
          <a:lstStyle/>
          <a:p>
            <a:r>
              <a:rPr lang="en-US" altLang="zh-TW" sz="4900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b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 Comments?</a:t>
            </a:r>
            <a:b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700" b="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hcchuang@gm.ntpu.edu.tw (Hui-Ching Chuang)</a:t>
            </a:r>
            <a:br>
              <a:rPr lang="en-US" altLang="zh-TW" sz="2700" b="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00" b="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27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5F13F-0386-ECCC-7998-EDBDF71B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44</a:t>
            </a:fld>
            <a:r>
              <a:rPr lang="en-US" altLang="en-US" dirty="0">
                <a:latin typeface="Garamond" pitchFamily="18" charset="0"/>
              </a:rPr>
              <a:t>/34</a:t>
            </a:r>
            <a:endParaRPr lang="en-CA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A19EDE0-39AE-4C9F-A0B5-C6EE1D78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576" y="4623073"/>
            <a:ext cx="7560840" cy="1733277"/>
          </a:xfrm>
        </p:spPr>
        <p:txBody>
          <a:bodyPr/>
          <a:lstStyle/>
          <a:p>
            <a:pPr algn="l"/>
            <a:r>
              <a:rPr lang="en-US" altLang="zh-TW" sz="1400" dirty="0">
                <a:solidFill>
                  <a:schemeClr val="tx1"/>
                </a:solidFill>
              </a:rPr>
              <a:t>Chuang, Hui-Ching and Hsu, Po-Hsuan and Kuan, Chung‐Ming and Yang, </a:t>
            </a:r>
            <a:r>
              <a:rPr lang="en-US" altLang="zh-TW" sz="1400" dirty="0" err="1">
                <a:solidFill>
                  <a:schemeClr val="tx1"/>
                </a:solidFill>
              </a:rPr>
              <a:t>Jui</a:t>
            </a:r>
            <a:r>
              <a:rPr lang="en-US" altLang="zh-TW" sz="1400" dirty="0">
                <a:solidFill>
                  <a:schemeClr val="tx1"/>
                </a:solidFill>
              </a:rPr>
              <a:t>-Chung, Limitation of Firm Fixed Effects Models and the Missing R&amp;D-Patent Relation: New Methods and Evidence (2024). Available at SSRN: </a:t>
            </a:r>
            <a:r>
              <a:rPr lang="en-US" altLang="zh-TW" sz="1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https://ssrn.com/abstract=4636846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algn="l"/>
            <a:endParaRPr lang="en-CA" altLang="zh-TW" sz="1400" dirty="0">
              <a:solidFill>
                <a:schemeClr val="tx1"/>
              </a:solidFill>
            </a:endParaRPr>
          </a:p>
          <a:p>
            <a:pPr algn="l"/>
            <a:r>
              <a:rPr lang="en-US" altLang="zh-TW" sz="1400" dirty="0">
                <a:solidFill>
                  <a:schemeClr val="tx1"/>
                </a:solidFill>
              </a:rPr>
              <a:t>https://</a:t>
            </a:r>
            <a:r>
              <a:rPr lang="en-US" altLang="zh-TW" sz="1400" dirty="0">
                <a:solidFill>
                  <a:srgbClr val="0070C0"/>
                </a:solidFill>
              </a:rPr>
              <a:t>github</a:t>
            </a:r>
            <a:r>
              <a:rPr lang="en-US" altLang="zh-TW" sz="1400" dirty="0">
                <a:solidFill>
                  <a:schemeClr val="tx1"/>
                </a:solidFill>
              </a:rPr>
              <a:t>.com/hcchuang/Limitation-of-Firm-Fixed-Effects-Models-and-the-Missing-R-D-Patent-Relation</a:t>
            </a:r>
            <a:endParaRPr lang="en-C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0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Selected </a:t>
            </a:r>
            <a:r>
              <a:rPr lang="en-US" altLang="zh-TW" sz="2800" b="1" dirty="0">
                <a:solidFill>
                  <a:srgbClr val="0070C0"/>
                </a:solidFill>
                <a:ea typeface="SimSun" pitchFamily="2" charset="-122"/>
              </a:rPr>
              <a:t>Top 30 </a:t>
            </a:r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Firms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>
                <a:latin typeface="Garamond" pitchFamily="18" charset="0"/>
              </a:rPr>
              <a:pPr/>
              <a:t>45</a:t>
            </a:fld>
            <a:endParaRPr lang="en-US" altLang="en-US" dirty="0">
              <a:latin typeface="Garamond" pitchFamily="18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endParaRPr lang="en-CA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F9D2D4-F88F-4443-9888-64DAB9D0C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59402"/>
              </p:ext>
            </p:extLst>
          </p:nvPr>
        </p:nvGraphicFramePr>
        <p:xfrm>
          <a:off x="899592" y="1106987"/>
          <a:ext cx="7776864" cy="464878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53543917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53857877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40182308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94671462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800501445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41922016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1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400" b="0" dirty="0"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INTL BUSINESS MACHINES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11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XEROX HOLDINGS CORP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21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FORD MOTOR CO</a:t>
                      </a:r>
                    </a:p>
                  </a:txBody>
                  <a:tcPr marL="11255" marR="11255" marT="7503" marB="7503" anchor="ctr"/>
                </a:tc>
                <a:extLst>
                  <a:ext uri="{0D108BD9-81ED-4DB2-BD59-A6C34878D82A}">
                    <a16:rowId xmlns:a16="http://schemas.microsoft.com/office/drawing/2014/main" val="2024938400"/>
                  </a:ext>
                </a:extLst>
              </a:tr>
              <a:tr h="5143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2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LUCENT TECHNOLOGIES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12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AT&amp;T INC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22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HONEYWELL INTERNATIONAL INC</a:t>
                      </a:r>
                    </a:p>
                  </a:txBody>
                  <a:tcPr marL="11255" marR="11255" marT="7503" marB="7503" anchor="ctr"/>
                </a:tc>
                <a:extLst>
                  <a:ext uri="{0D108BD9-81ED-4DB2-BD59-A6C34878D82A}">
                    <a16:rowId xmlns:a16="http://schemas.microsoft.com/office/drawing/2014/main" val="274934801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3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GENERAL ELECTRIC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13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TEXAS INSTRUMENTS INC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23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CBS CORP -OLD</a:t>
                      </a:r>
                    </a:p>
                  </a:txBody>
                  <a:tcPr marL="11255" marR="11255" marT="7503" marB="7503" anchor="ctr"/>
                </a:tc>
                <a:extLst>
                  <a:ext uri="{0D108BD9-81ED-4DB2-BD59-A6C34878D82A}">
                    <a16:rowId xmlns:a16="http://schemas.microsoft.com/office/drawing/2014/main" val="250021155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4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APTIV PLC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14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3M CO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>
                          <a:effectLst/>
                        </a:rPr>
                        <a:t>24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RAYTHEON TECHNOLOGIES CORP</a:t>
                      </a:r>
                    </a:p>
                  </a:txBody>
                  <a:tcPr marL="11255" marR="11255" marT="7503" marB="7503" anchor="ctr"/>
                </a:tc>
                <a:extLst>
                  <a:ext uri="{0D108BD9-81ED-4DB2-BD59-A6C34878D82A}">
                    <a16:rowId xmlns:a16="http://schemas.microsoft.com/office/drawing/2014/main" val="1793903682"/>
                  </a:ext>
                </a:extLst>
              </a:tr>
              <a:tr h="47679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5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EASTMAN KODAK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15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RCA CORP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25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PROCTER &amp; GAMBLE CO</a:t>
                      </a:r>
                    </a:p>
                  </a:txBody>
                  <a:tcPr marL="11255" marR="11255" marT="7503" marB="7503" anchor="ctr"/>
                </a:tc>
                <a:extLst>
                  <a:ext uri="{0D108BD9-81ED-4DB2-BD59-A6C34878D82A}">
                    <a16:rowId xmlns:a16="http://schemas.microsoft.com/office/drawing/2014/main" val="3327473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6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MOTOROLA SOLUTIONS 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16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BROADCOM CORP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26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SUN MICROSYSTEMS INC</a:t>
                      </a:r>
                    </a:p>
                  </a:txBody>
                  <a:tcPr marL="11255" marR="11255" marT="7503" marB="7503" anchor="ctr"/>
                </a:tc>
                <a:extLst>
                  <a:ext uri="{0D108BD9-81ED-4DB2-BD59-A6C34878D82A}">
                    <a16:rowId xmlns:a16="http://schemas.microsoft.com/office/drawing/2014/main" val="23221902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7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GENERAL MOTORS CO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17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NORTH AMERICAN PHILIPS CORP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27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QUALCOMM INC</a:t>
                      </a:r>
                    </a:p>
                  </a:txBody>
                  <a:tcPr marL="11255" marR="11255" marT="7503" marB="7503" anchor="ctr"/>
                </a:tc>
                <a:extLst>
                  <a:ext uri="{0D108BD9-81ED-4DB2-BD59-A6C34878D82A}">
                    <a16:rowId xmlns:a16="http://schemas.microsoft.com/office/drawing/2014/main" val="2027954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8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b="0" dirty="0">
                          <a:effectLst/>
                        </a:rPr>
                        <a:t>DU PONT (E I) DE NEMOURS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18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EXXON MOBIL CORP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28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MOBIL CORP</a:t>
                      </a:r>
                    </a:p>
                  </a:txBody>
                  <a:tcPr marL="11255" marR="11255" marT="7503" marB="7503" anchor="ctr"/>
                </a:tc>
                <a:extLst>
                  <a:ext uri="{0D108BD9-81ED-4DB2-BD59-A6C34878D82A}">
                    <a16:rowId xmlns:a16="http://schemas.microsoft.com/office/drawing/2014/main" val="33802215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9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AT&amp;T CORP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19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HP INC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29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CONOCOPHILLIPS</a:t>
                      </a:r>
                    </a:p>
                  </a:txBody>
                  <a:tcPr marL="11255" marR="11255" marT="7503" marB="7503" anchor="ctr"/>
                </a:tc>
                <a:extLst>
                  <a:ext uri="{0D108BD9-81ED-4DB2-BD59-A6C34878D82A}">
                    <a16:rowId xmlns:a16="http://schemas.microsoft.com/office/drawing/2014/main" val="7405129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10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DUPONT DE NEMOURS INC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20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MERCK &amp; CO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30</a:t>
                      </a:r>
                    </a:p>
                  </a:txBody>
                  <a:tcPr marL="11255" marR="11255" marT="7503" marB="7503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dirty="0">
                          <a:effectLst/>
                        </a:rPr>
                        <a:t>MICRON TECHNOLOGY INC</a:t>
                      </a:r>
                    </a:p>
                  </a:txBody>
                  <a:tcPr marL="11255" marR="11255" marT="7503" marB="7503" anchor="ctr"/>
                </a:tc>
                <a:extLst>
                  <a:ext uri="{0D108BD9-81ED-4DB2-BD59-A6C34878D82A}">
                    <a16:rowId xmlns:a16="http://schemas.microsoft.com/office/drawing/2014/main" val="425621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33BAE-084C-425F-873E-2CA79363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0070C0"/>
                </a:solidFill>
                <a:ea typeface="SimSun" pitchFamily="2" charset="-122"/>
              </a:rPr>
              <a:t>Alternative R&amp;D measures: </a:t>
            </a:r>
            <a:r>
              <a:rPr lang="en-US" altLang="zh-TW" b="1" dirty="0">
                <a:solidFill>
                  <a:srgbClr val="0070C0"/>
                </a:solidFill>
                <a:ea typeface="SimSun" pitchFamily="2" charset="-122"/>
              </a:rPr>
              <a:t>Patent regression</a:t>
            </a:r>
            <a:endParaRPr lang="en-US" altLang="zh-TW" b="1" dirty="0">
              <a:solidFill>
                <a:srgbClr val="0070C0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7E69AC-735B-4530-9AF8-2890D322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46</a:t>
            </a:fld>
            <a:endParaRPr lang="en-CA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AFDF9E-94E4-4DD4-B194-098EEFEFAD70}"/>
              </a:ext>
            </a:extLst>
          </p:cNvPr>
          <p:cNvSpPr txBox="1"/>
          <p:nvPr/>
        </p:nvSpPr>
        <p:spPr>
          <a:xfrm>
            <a:off x="611560" y="5533052"/>
            <a:ext cx="7492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 cluster standard errors in parentheses. *p&lt;0.1, **p&lt;0.05, and ***p&lt;0.01. </a:t>
            </a:r>
          </a:p>
          <a:p>
            <a:pPr fontAlgn="b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suppress the year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firm characteristics variables to save space. </a:t>
            </a:r>
          </a:p>
          <a:p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7232CDB-6446-4A0A-A519-D662DFBCC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774061"/>
              </p:ext>
            </p:extLst>
          </p:nvPr>
        </p:nvGraphicFramePr>
        <p:xfrm>
          <a:off x="611560" y="2501904"/>
          <a:ext cx="8229598" cy="991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52">
                  <a:extLst>
                    <a:ext uri="{9D8B030D-6E8A-4147-A177-3AD203B41FA5}">
                      <a16:colId xmlns:a16="http://schemas.microsoft.com/office/drawing/2014/main" val="1005979971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2965252559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1817221331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1061095880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1792362319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347672822"/>
                    </a:ext>
                  </a:extLst>
                </a:gridCol>
              </a:tblGrid>
              <a:tr h="495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R&amp;D/ME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0.026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0.502***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0.139***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0.112***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0.123***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949387"/>
                  </a:ext>
                </a:extLst>
              </a:tr>
              <a:tr h="495881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(0.018)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(0.035)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(0.018)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(0.015)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(0.012)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96714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EF0ABD4-38DC-4FD6-9FBF-BB78473B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64376"/>
              </p:ext>
            </p:extLst>
          </p:nvPr>
        </p:nvGraphicFramePr>
        <p:xfrm>
          <a:off x="622034" y="4100412"/>
          <a:ext cx="8229598" cy="92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52">
                  <a:extLst>
                    <a:ext uri="{9D8B030D-6E8A-4147-A177-3AD203B41FA5}">
                      <a16:colId xmlns:a16="http://schemas.microsoft.com/office/drawing/2014/main" val="1005979971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2965252559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1817221331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1061095880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1792362319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3531685796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Ln(R&amp;D)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0.023***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0.140***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0.071***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0.032***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0.035***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949387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(0.003)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(0.004)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(0.003)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(0.001)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(0.001)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967144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52C30DB-2E42-4D50-87EA-3608EA490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68270"/>
              </p:ext>
            </p:extLst>
          </p:nvPr>
        </p:nvGraphicFramePr>
        <p:xfrm>
          <a:off x="611560" y="1358904"/>
          <a:ext cx="8229598" cy="66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52">
                  <a:extLst>
                    <a:ext uri="{9D8B030D-6E8A-4147-A177-3AD203B41FA5}">
                      <a16:colId xmlns:a16="http://schemas.microsoft.com/office/drawing/2014/main" val="3182549549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3473208043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1874090312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2082227317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543395388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887704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Effects</a:t>
                      </a:r>
                    </a:p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(Firm and Year Dummies)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OLS</a:t>
                      </a:r>
                    </a:p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Dummies)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adjHT</a:t>
                      </a:r>
                      <a:endParaRPr lang="en-US" altLang="zh-TW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Dummies)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PRL</a:t>
                      </a:r>
                    </a:p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(Firm and Year Dummies)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DML</a:t>
                      </a:r>
                    </a:p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(Firm and Year Dummies)</a:t>
                      </a:r>
                    </a:p>
                  </a:txBody>
                  <a:tcPr marL="19050" marR="19050" marT="12700" marB="12700" anchor="ctr"/>
                </a:tc>
                <a:extLst>
                  <a:ext uri="{0D108BD9-81ED-4DB2-BD59-A6C34878D82A}">
                    <a16:rowId xmlns:a16="http://schemas.microsoft.com/office/drawing/2014/main" val="406673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51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33BAE-084C-425F-873E-2CA79363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0070C0"/>
                </a:solidFill>
                <a:ea typeface="SimSun" pitchFamily="2" charset="-122"/>
              </a:rPr>
              <a:t>Alternative R&amp;D measures: </a:t>
            </a:r>
            <a:r>
              <a:rPr lang="en-US" altLang="zh-TW" b="1" dirty="0">
                <a:solidFill>
                  <a:srgbClr val="0070C0"/>
                </a:solidFill>
                <a:ea typeface="SimSun" pitchFamily="2" charset="-122"/>
              </a:rPr>
              <a:t>Citation regression</a:t>
            </a:r>
            <a:endParaRPr lang="en-US" altLang="zh-TW" b="1" dirty="0">
              <a:solidFill>
                <a:srgbClr val="0070C0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7E69AC-735B-4530-9AF8-2890D322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47</a:t>
            </a:fld>
            <a:endParaRPr lang="en-CA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AFDF9E-94E4-4DD4-B194-098EEFEFAD70}"/>
              </a:ext>
            </a:extLst>
          </p:cNvPr>
          <p:cNvSpPr txBox="1"/>
          <p:nvPr/>
        </p:nvSpPr>
        <p:spPr>
          <a:xfrm>
            <a:off x="611560" y="5533052"/>
            <a:ext cx="7492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 cluster standard errors in parentheses. *p&lt;0.1, **p&lt;0.05, and ***p&lt;0.01. </a:t>
            </a:r>
          </a:p>
          <a:p>
            <a:pPr fontAlgn="b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suppress the year and firm characteristics variables to save space. </a:t>
            </a:r>
          </a:p>
          <a:p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7232CDB-6446-4A0A-A519-D662DFBCC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72852"/>
              </p:ext>
            </p:extLst>
          </p:nvPr>
        </p:nvGraphicFramePr>
        <p:xfrm>
          <a:off x="611560" y="2501904"/>
          <a:ext cx="8229598" cy="991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52">
                  <a:extLst>
                    <a:ext uri="{9D8B030D-6E8A-4147-A177-3AD203B41FA5}">
                      <a16:colId xmlns:a16="http://schemas.microsoft.com/office/drawing/2014/main" val="1005979971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2965252559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1817221331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1061095880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1792362319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347672822"/>
                    </a:ext>
                  </a:extLst>
                </a:gridCol>
              </a:tblGrid>
              <a:tr h="495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R&amp;D/ME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-0.024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1.040***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0.286***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1.015***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1.001***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949387"/>
                  </a:ext>
                </a:extLst>
              </a:tr>
              <a:tr h="495881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(0.040)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(0.064)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(0.040)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(0.064)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(0.038)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96714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EF0ABD4-38DC-4FD6-9FBF-BB78473B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88165"/>
              </p:ext>
            </p:extLst>
          </p:nvPr>
        </p:nvGraphicFramePr>
        <p:xfrm>
          <a:off x="622034" y="4100412"/>
          <a:ext cx="8229598" cy="92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52">
                  <a:extLst>
                    <a:ext uri="{9D8B030D-6E8A-4147-A177-3AD203B41FA5}">
                      <a16:colId xmlns:a16="http://schemas.microsoft.com/office/drawing/2014/main" val="1005979971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2965252559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1817221331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1061095880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1792362319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3531685796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Ln(R&amp;D)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0.036***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0.286***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0.176***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0.285***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0.285***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949387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(0.007)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(0.006)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(0.006)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(0.006)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(0.003)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967144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52C30DB-2E42-4D50-87EA-3608EA490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10744"/>
              </p:ext>
            </p:extLst>
          </p:nvPr>
        </p:nvGraphicFramePr>
        <p:xfrm>
          <a:off x="611560" y="1358904"/>
          <a:ext cx="8229598" cy="66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52">
                  <a:extLst>
                    <a:ext uri="{9D8B030D-6E8A-4147-A177-3AD203B41FA5}">
                      <a16:colId xmlns:a16="http://schemas.microsoft.com/office/drawing/2014/main" val="3182549549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3473208043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1874090312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2082227317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543395388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887704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Effects</a:t>
                      </a:r>
                    </a:p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(Firm and Year Dummies)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OLS</a:t>
                      </a:r>
                    </a:p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Dummies)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adjHT</a:t>
                      </a:r>
                      <a:endParaRPr lang="en-US" altLang="zh-TW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Dummies)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PRL</a:t>
                      </a:r>
                    </a:p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(Firm and Year Dummies)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DML</a:t>
                      </a:r>
                    </a:p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(Firm and Year Dummies)</a:t>
                      </a:r>
                    </a:p>
                  </a:txBody>
                  <a:tcPr marL="19050" marR="19050" marT="12700" marB="12700" anchor="ctr"/>
                </a:tc>
                <a:extLst>
                  <a:ext uri="{0D108BD9-81ED-4DB2-BD59-A6C34878D82A}">
                    <a16:rowId xmlns:a16="http://schemas.microsoft.com/office/drawing/2014/main" val="406673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56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33BAE-084C-425F-873E-2CA79363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0070C0"/>
                </a:solidFill>
                <a:ea typeface="SimSun" pitchFamily="2" charset="-122"/>
              </a:rPr>
              <a:t>Alternative R&amp;D measures: </a:t>
            </a:r>
            <a:r>
              <a:rPr lang="en-US" altLang="zh-TW" b="1" dirty="0" err="1">
                <a:solidFill>
                  <a:srgbClr val="0070C0"/>
                </a:solidFill>
                <a:ea typeface="SimSun" pitchFamily="2" charset="-122"/>
              </a:rPr>
              <a:t>AdjCitation</a:t>
            </a:r>
            <a:r>
              <a:rPr lang="en-US" altLang="zh-TW" b="1" dirty="0">
                <a:solidFill>
                  <a:srgbClr val="0070C0"/>
                </a:solidFill>
                <a:ea typeface="SimSun" pitchFamily="2" charset="-122"/>
              </a:rPr>
              <a:t> regression</a:t>
            </a:r>
            <a:endParaRPr lang="en-US" altLang="zh-TW" b="1" dirty="0">
              <a:solidFill>
                <a:srgbClr val="0070C0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7E69AC-735B-4530-9AF8-2890D322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48</a:t>
            </a:fld>
            <a:endParaRPr lang="en-CA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AFDF9E-94E4-4DD4-B194-098EEFEFAD70}"/>
              </a:ext>
            </a:extLst>
          </p:cNvPr>
          <p:cNvSpPr txBox="1"/>
          <p:nvPr/>
        </p:nvSpPr>
        <p:spPr>
          <a:xfrm>
            <a:off x="611560" y="5533052"/>
            <a:ext cx="7492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 cluster standard errors in parentheses. *p&lt;0.1, **p&lt;0.05, and ***p&lt;0.01. </a:t>
            </a:r>
          </a:p>
          <a:p>
            <a:pPr fontAlgn="b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suppress the year and firm characteristics variables to save space. </a:t>
            </a:r>
          </a:p>
          <a:p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7232CDB-6446-4A0A-A519-D662DFBCC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70868"/>
              </p:ext>
            </p:extLst>
          </p:nvPr>
        </p:nvGraphicFramePr>
        <p:xfrm>
          <a:off x="611560" y="2501904"/>
          <a:ext cx="8229598" cy="991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52">
                  <a:extLst>
                    <a:ext uri="{9D8B030D-6E8A-4147-A177-3AD203B41FA5}">
                      <a16:colId xmlns:a16="http://schemas.microsoft.com/office/drawing/2014/main" val="1005979971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2965252559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1817221331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1061095880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1792362319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347672822"/>
                    </a:ext>
                  </a:extLst>
                </a:gridCol>
              </a:tblGrid>
              <a:tr h="495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R&amp;D/ME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0.021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0.506***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0.135***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0.119***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0.117***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949387"/>
                  </a:ext>
                </a:extLst>
              </a:tr>
              <a:tr h="495881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(0.019)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(0.037)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(0.019)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(0.016)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(0.012)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96714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EF0ABD4-38DC-4FD6-9FBF-BB78473B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728724"/>
              </p:ext>
            </p:extLst>
          </p:nvPr>
        </p:nvGraphicFramePr>
        <p:xfrm>
          <a:off x="622034" y="4100412"/>
          <a:ext cx="8229598" cy="923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52">
                  <a:extLst>
                    <a:ext uri="{9D8B030D-6E8A-4147-A177-3AD203B41FA5}">
                      <a16:colId xmlns:a16="http://schemas.microsoft.com/office/drawing/2014/main" val="1005979971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2965252559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1817221331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1061095880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1792362319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3531685796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Ln(R&amp;D)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0.022***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0.143***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0.071***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0.035***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0.035***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949387"/>
                  </a:ext>
                </a:extLst>
              </a:tr>
              <a:tr h="461665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(0.003)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(0.004)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(0.003)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(0.001)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(0.001)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967144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52C30DB-2E42-4D50-87EA-3608EA490482}"/>
              </a:ext>
            </a:extLst>
          </p:cNvPr>
          <p:cNvGraphicFramePr>
            <a:graphicFrameLocks noGrp="1"/>
          </p:cNvGraphicFramePr>
          <p:nvPr/>
        </p:nvGraphicFramePr>
        <p:xfrm>
          <a:off x="611560" y="1358904"/>
          <a:ext cx="8229598" cy="66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52">
                  <a:extLst>
                    <a:ext uri="{9D8B030D-6E8A-4147-A177-3AD203B41FA5}">
                      <a16:colId xmlns:a16="http://schemas.microsoft.com/office/drawing/2014/main" val="3182549549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3473208043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1874090312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2082227317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543395388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887704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Effects</a:t>
                      </a:r>
                    </a:p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(Firm and Year Dummies)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OLS</a:t>
                      </a:r>
                    </a:p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Dummies)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adjHT</a:t>
                      </a:r>
                      <a:endParaRPr lang="en-US" altLang="zh-TW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Dummies)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PRL</a:t>
                      </a:r>
                    </a:p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(Firm and Year Dummies)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DML</a:t>
                      </a:r>
                    </a:p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(Firm and Year Dummies)</a:t>
                      </a:r>
                    </a:p>
                  </a:txBody>
                  <a:tcPr marL="19050" marR="19050" marT="12700" marB="12700" anchor="ctr"/>
                </a:tc>
                <a:extLst>
                  <a:ext uri="{0D108BD9-81ED-4DB2-BD59-A6C34878D82A}">
                    <a16:rowId xmlns:a16="http://schemas.microsoft.com/office/drawing/2014/main" val="4066738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6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33BAE-084C-425F-873E-2CA79363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dirty="0">
                <a:solidFill>
                  <a:srgbClr val="0070C0"/>
                </a:solidFill>
                <a:ea typeface="SimSun" pitchFamily="2" charset="-122"/>
              </a:rPr>
              <a:t>Patenting firms</a:t>
            </a:r>
            <a:br>
              <a:rPr lang="en-US" altLang="zh-CN" sz="3200" b="1" dirty="0">
                <a:solidFill>
                  <a:srgbClr val="0070C0"/>
                </a:solidFill>
                <a:ea typeface="SimSun" pitchFamily="2" charset="-122"/>
              </a:rPr>
            </a:br>
            <a:r>
              <a:rPr lang="en-US" altLang="zh-TW" sz="3200" b="1" dirty="0">
                <a:solidFill>
                  <a:srgbClr val="0070C0"/>
                </a:solidFill>
                <a:ea typeface="SimSun" pitchFamily="2" charset="-122"/>
              </a:rPr>
              <a:t>(Observation: 45,913)</a:t>
            </a:r>
            <a:endParaRPr lang="en-US" altLang="zh-TW" b="1" dirty="0">
              <a:solidFill>
                <a:srgbClr val="0070C0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7E69AC-735B-4530-9AF8-2890D322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49</a:t>
            </a:fld>
            <a:endParaRPr lang="en-CA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AFDF9E-94E4-4DD4-B194-098EEFEFAD70}"/>
              </a:ext>
            </a:extLst>
          </p:cNvPr>
          <p:cNvSpPr txBox="1"/>
          <p:nvPr/>
        </p:nvSpPr>
        <p:spPr>
          <a:xfrm>
            <a:off x="611560" y="5533052"/>
            <a:ext cx="7492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 cluster standard errors in parentheses. *p&lt;0.1, **p&lt;0.05, and ***p&lt;0.01. </a:t>
            </a:r>
          </a:p>
          <a:p>
            <a:pPr fontAlgn="b"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suppress the year and firm characteristics variables to save space. </a:t>
            </a:r>
          </a:p>
          <a:p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7232CDB-6446-4A0A-A519-D662DFBCC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34386"/>
              </p:ext>
            </p:extLst>
          </p:nvPr>
        </p:nvGraphicFramePr>
        <p:xfrm>
          <a:off x="611560" y="3505825"/>
          <a:ext cx="82295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52">
                  <a:extLst>
                    <a:ext uri="{9D8B030D-6E8A-4147-A177-3AD203B41FA5}">
                      <a16:colId xmlns:a16="http://schemas.microsoft.com/office/drawing/2014/main" val="1005979971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2965252559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1817221331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1061095880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1792362319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347672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R&amp;D/AT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-0.061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0.777***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0.317***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0.738***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0.740***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94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(0.079)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(0.087)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(0.075)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(0.084)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(0.054)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96714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EF0ABD4-38DC-4FD6-9FBF-BB78473B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49647"/>
              </p:ext>
            </p:extLst>
          </p:nvPr>
        </p:nvGraphicFramePr>
        <p:xfrm>
          <a:off x="622034" y="4553953"/>
          <a:ext cx="82295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52">
                  <a:extLst>
                    <a:ext uri="{9D8B030D-6E8A-4147-A177-3AD203B41FA5}">
                      <a16:colId xmlns:a16="http://schemas.microsoft.com/office/drawing/2014/main" val="1005979971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2965252559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1817221331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1061095880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1792362319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353168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R&amp;D/AT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0.033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0.419***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0.175***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0.369***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0.377***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94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(0.036)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(0.049)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(0.034)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(0.047)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(0.028)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967144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BDE1AF9D-3535-4109-93CC-4311A7EA4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08924"/>
              </p:ext>
            </p:extLst>
          </p:nvPr>
        </p:nvGraphicFramePr>
        <p:xfrm>
          <a:off x="622034" y="2478373"/>
          <a:ext cx="82295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52">
                  <a:extLst>
                    <a:ext uri="{9D8B030D-6E8A-4147-A177-3AD203B41FA5}">
                      <a16:colId xmlns:a16="http://schemas.microsoft.com/office/drawing/2014/main" val="483636109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1988577408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4216190373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3195557066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1868148456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4237333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R&amp;D/AT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0.035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0.448***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0.161***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0.406***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0.399***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7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(0.031)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(0.045)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(0.030)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(0.044)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(0.025)</a:t>
                      </a:r>
                    </a:p>
                  </a:txBody>
                  <a:tcPr marL="19050" marR="19050" marT="12700" marB="127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357494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52C30DB-2E42-4D50-87EA-3608EA490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09706"/>
              </p:ext>
            </p:extLst>
          </p:nvPr>
        </p:nvGraphicFramePr>
        <p:xfrm>
          <a:off x="611560" y="1358904"/>
          <a:ext cx="8229598" cy="66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52">
                  <a:extLst>
                    <a:ext uri="{9D8B030D-6E8A-4147-A177-3AD203B41FA5}">
                      <a16:colId xmlns:a16="http://schemas.microsoft.com/office/drawing/2014/main" val="3182549549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3473208043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1874090312"/>
                    </a:ext>
                  </a:extLst>
                </a:gridCol>
                <a:gridCol w="1317592">
                  <a:extLst>
                    <a:ext uri="{9D8B030D-6E8A-4147-A177-3AD203B41FA5}">
                      <a16:colId xmlns:a16="http://schemas.microsoft.com/office/drawing/2014/main" val="2082227317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543395388"/>
                    </a:ext>
                  </a:extLst>
                </a:gridCol>
                <a:gridCol w="1586185">
                  <a:extLst>
                    <a:ext uri="{9D8B030D-6E8A-4147-A177-3AD203B41FA5}">
                      <a16:colId xmlns:a16="http://schemas.microsoft.com/office/drawing/2014/main" val="887704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Effects</a:t>
                      </a:r>
                    </a:p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(All Firm and Year Dummies)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OLS</a:t>
                      </a:r>
                    </a:p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Dummies)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adjHT</a:t>
                      </a:r>
                      <a:endParaRPr lang="en-US" altLang="zh-TW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(Year Dummies)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PRL</a:t>
                      </a:r>
                    </a:p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(Firm and Year Dummies)</a:t>
                      </a:r>
                    </a:p>
                  </a:txBody>
                  <a:tcPr marL="19050" marR="19050" marT="12700" marB="1270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DML</a:t>
                      </a:r>
                    </a:p>
                    <a:p>
                      <a:pPr algn="ctr" rtl="0" fontAlgn="b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(Firm and Year Dummies)</a:t>
                      </a:r>
                    </a:p>
                  </a:txBody>
                  <a:tcPr marL="19050" marR="19050" marT="12700" marB="12700" anchor="ctr"/>
                </a:tc>
                <a:extLst>
                  <a:ext uri="{0D108BD9-81ED-4DB2-BD59-A6C34878D82A}">
                    <a16:rowId xmlns:a16="http://schemas.microsoft.com/office/drawing/2014/main" val="40667387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BBD98A3-ED55-485B-A152-3CBE2FDDDFAE}"/>
              </a:ext>
            </a:extLst>
          </p:cNvPr>
          <p:cNvSpPr txBox="1"/>
          <p:nvPr/>
        </p:nvSpPr>
        <p:spPr>
          <a:xfrm>
            <a:off x="536002" y="428634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AdjCitation</a:t>
            </a:r>
            <a:r>
              <a:rPr lang="en-US" altLang="zh-TW" sz="1400" b="1" dirty="0">
                <a:latin typeface="Arial" panose="020B0604020202020204" pitchFamily="34" charset="0"/>
                <a:cs typeface="Arial" panose="020B0604020202020204" pitchFamily="34" charset="0"/>
              </a:rPr>
              <a:t>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55786-1CDF-4A2B-9E7C-75B8BD767FF7}"/>
              </a:ext>
            </a:extLst>
          </p:cNvPr>
          <p:cNvSpPr txBox="1"/>
          <p:nvPr/>
        </p:nvSpPr>
        <p:spPr>
          <a:xfrm>
            <a:off x="536002" y="324073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dirty="0">
                <a:latin typeface="Arial" panose="020B0604020202020204" pitchFamily="34" charset="0"/>
                <a:cs typeface="Arial" panose="020B0604020202020204" pitchFamily="34" charset="0"/>
              </a:rPr>
              <a:t>Citation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148B6B-34EE-4D99-87E0-4302E066596C}"/>
              </a:ext>
            </a:extLst>
          </p:cNvPr>
          <p:cNvSpPr txBox="1"/>
          <p:nvPr/>
        </p:nvSpPr>
        <p:spPr>
          <a:xfrm>
            <a:off x="536002" y="220268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dirty="0">
                <a:latin typeface="Arial" panose="020B0604020202020204" pitchFamily="34" charset="0"/>
                <a:cs typeface="Arial" panose="020B0604020202020204" pitchFamily="34" charset="0"/>
              </a:rPr>
              <a:t>Patent regression</a:t>
            </a:r>
          </a:p>
        </p:txBody>
      </p:sp>
    </p:spTree>
    <p:extLst>
      <p:ext uri="{BB962C8B-B14F-4D97-AF65-F5344CB8AC3E}">
        <p14:creationId xmlns:p14="http://schemas.microsoft.com/office/powerpoint/2010/main" val="104530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391876" cy="796908"/>
          </a:xfrm>
        </p:spPr>
        <p:txBody>
          <a:bodyPr>
            <a:noAutofit/>
          </a:bodyPr>
          <a:lstStyle/>
          <a:p>
            <a:pPr algn="l"/>
            <a:r>
              <a:rPr lang="en-US" altLang="zh-CN" sz="2600" b="1" dirty="0">
                <a:solidFill>
                  <a:srgbClr val="0070C0"/>
                </a:solidFill>
                <a:ea typeface="SimSun"/>
              </a:rPr>
              <a:t>Our survey of the corporate innovation literature </a:t>
            </a:r>
            <a:endParaRPr lang="en-US" sz="2600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686800" cy="5520106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HK" sz="2200" dirty="0">
              <a:latin typeface="Arial"/>
              <a:cs typeface="Arial"/>
            </a:endParaRPr>
          </a:p>
          <a:p>
            <a:r>
              <a:rPr lang="en-US" altLang="zh-TW" sz="2000" dirty="0">
                <a:latin typeface="Arial"/>
                <a:cs typeface="Arial"/>
              </a:rPr>
              <a:t>We start our screening of corporate innovation papers from the </a:t>
            </a:r>
            <a:r>
              <a:rPr lang="en-US" altLang="zh-TW" sz="2000" b="1" dirty="0">
                <a:solidFill>
                  <a:srgbClr val="0070C0"/>
                </a:solidFill>
                <a:latin typeface="Arial"/>
                <a:cs typeface="Arial"/>
              </a:rPr>
              <a:t>200+</a:t>
            </a:r>
            <a:r>
              <a:rPr lang="en-US" altLang="zh-TW" sz="200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altLang="zh-TW" sz="2000" dirty="0">
                <a:latin typeface="Arial"/>
                <a:cs typeface="Arial"/>
              </a:rPr>
              <a:t>papers based on </a:t>
            </a:r>
            <a:r>
              <a:rPr lang="en-HK" sz="2000" dirty="0">
                <a:latin typeface="Arial"/>
                <a:cs typeface="Arial"/>
              </a:rPr>
              <a:t>the survey papers of </a:t>
            </a:r>
            <a:r>
              <a:rPr lang="en-HK" sz="2000" dirty="0" err="1">
                <a:latin typeface="Arial"/>
                <a:cs typeface="Arial"/>
              </a:rPr>
              <a:t>Ederer</a:t>
            </a:r>
            <a:r>
              <a:rPr lang="en-HK" sz="2000" dirty="0">
                <a:latin typeface="Arial"/>
                <a:cs typeface="Arial"/>
              </a:rPr>
              <a:t> and </a:t>
            </a:r>
            <a:r>
              <a:rPr lang="en-HK" sz="2000" dirty="0" err="1">
                <a:latin typeface="Arial"/>
                <a:cs typeface="Arial"/>
              </a:rPr>
              <a:t>Manso</a:t>
            </a:r>
            <a:r>
              <a:rPr lang="en-HK" sz="2000" dirty="0">
                <a:latin typeface="Arial"/>
                <a:cs typeface="Arial"/>
              </a:rPr>
              <a:t> (2011), </a:t>
            </a:r>
          </a:p>
          <a:p>
            <a:pPr marL="0" indent="0">
              <a:buNone/>
            </a:pPr>
            <a:r>
              <a:rPr lang="en-HK" sz="2000" dirty="0">
                <a:latin typeface="Arial"/>
                <a:cs typeface="Arial"/>
              </a:rPr>
              <a:t>     He and Tian (2018), </a:t>
            </a:r>
            <a:r>
              <a:rPr lang="en-US" altLang="zh-TW" sz="2000" dirty="0"/>
              <a:t>Lerner and </a:t>
            </a:r>
            <a:r>
              <a:rPr lang="en-US" altLang="zh-TW" sz="2000" dirty="0" err="1"/>
              <a:t>Seru</a:t>
            </a:r>
            <a:r>
              <a:rPr lang="en-US" altLang="zh-TW" sz="2000" dirty="0"/>
              <a:t> (2022) </a:t>
            </a:r>
            <a:r>
              <a:rPr lang="en-HK" sz="2000" dirty="0">
                <a:latin typeface="Arial"/>
                <a:cs typeface="Arial"/>
              </a:rPr>
              <a:t>and authors' reading list. </a:t>
            </a:r>
            <a:endParaRPr lang="en-US" sz="2000" dirty="0"/>
          </a:p>
          <a:p>
            <a:r>
              <a:rPr lang="en-HK" sz="2000" dirty="0">
                <a:solidFill>
                  <a:srgbClr val="0070C0"/>
                </a:solidFill>
                <a:latin typeface="Arial"/>
                <a:cs typeface="Arial"/>
              </a:rPr>
              <a:t>36 </a:t>
            </a:r>
            <a:r>
              <a:rPr lang="en-HK" sz="2000" dirty="0">
                <a:latin typeface="Arial"/>
                <a:cs typeface="Arial"/>
              </a:rPr>
              <a:t>papers include the patent/citation-R&amp;D equations at least in one column of their tables. They are published on: JFE(10), JFQA(8), MS(7), RFS(4),</a:t>
            </a:r>
            <a:r>
              <a:rPr lang="en-HK" altLang="zh-TW" sz="2000" dirty="0">
                <a:latin typeface="Arial"/>
                <a:cs typeface="Arial"/>
              </a:rPr>
              <a:t> JF(2), </a:t>
            </a:r>
            <a:r>
              <a:rPr lang="en-HK" sz="2000" dirty="0">
                <a:latin typeface="Arial"/>
                <a:cs typeface="Arial"/>
              </a:rPr>
              <a:t> AER, </a:t>
            </a:r>
            <a:r>
              <a:rPr lang="en-HK" sz="2000" dirty="0" err="1">
                <a:latin typeface="Arial"/>
                <a:cs typeface="Arial"/>
              </a:rPr>
              <a:t>Econometrica</a:t>
            </a:r>
            <a:r>
              <a:rPr lang="en-HK" sz="2000" dirty="0">
                <a:latin typeface="Arial"/>
                <a:cs typeface="Arial"/>
              </a:rPr>
              <a:t>, JAE, JLE, and </a:t>
            </a:r>
            <a:r>
              <a:rPr lang="en-HK" sz="2000" dirty="0" err="1">
                <a:latin typeface="Arial"/>
                <a:cs typeface="Arial"/>
              </a:rPr>
              <a:t>REStat</a:t>
            </a:r>
            <a:r>
              <a:rPr lang="en-HK" sz="2000" dirty="0">
                <a:latin typeface="Arial"/>
                <a:cs typeface="Arial"/>
              </a:rPr>
              <a:t> from 2007 to 2021. </a:t>
            </a:r>
            <a:endParaRPr lang="en-HK" sz="2000" dirty="0"/>
          </a:p>
          <a:p>
            <a:r>
              <a:rPr lang="en-HK" sz="2000" dirty="0">
                <a:solidFill>
                  <a:srgbClr val="0070C0"/>
                </a:solidFill>
                <a:latin typeface="Arial"/>
                <a:cs typeface="Arial"/>
              </a:rPr>
              <a:t>28 </a:t>
            </a:r>
            <a:r>
              <a:rPr lang="en-HK" sz="2000" dirty="0">
                <a:latin typeface="Arial"/>
                <a:cs typeface="Arial"/>
              </a:rPr>
              <a:t>specify the dependent variable as patent count and use linear regression model to investigate the patent/citation-R&amp;D relationship</a:t>
            </a:r>
            <a:r>
              <a:rPr lang="en-US" altLang="zh-TW" sz="2000" dirty="0">
                <a:latin typeface="Arial"/>
                <a:cs typeface="Arial"/>
              </a:rPr>
              <a:t>.</a:t>
            </a:r>
            <a:endParaRPr lang="en-HK" sz="2000" dirty="0">
              <a:latin typeface="Arial"/>
              <a:cs typeface="Arial"/>
            </a:endParaRPr>
          </a:p>
          <a:p>
            <a:r>
              <a:rPr lang="en-US" altLang="zh-TW" sz="2000" dirty="0">
                <a:solidFill>
                  <a:srgbClr val="0070C0"/>
                </a:solidFill>
                <a:latin typeface="Arial"/>
                <a:cs typeface="Arial"/>
              </a:rPr>
              <a:t>6</a:t>
            </a:r>
            <a:r>
              <a:rPr lang="zh-TW" altLang="en-US" sz="200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HK" altLang="zh-TW" sz="2000" dirty="0">
                <a:latin typeface="Arial"/>
                <a:cs typeface="Arial"/>
              </a:rPr>
              <a:t>use</a:t>
            </a:r>
            <a:r>
              <a:rPr lang="zh-TW" altLang="en-US" sz="2000" dirty="0">
                <a:latin typeface="Arial"/>
                <a:cs typeface="Arial"/>
              </a:rPr>
              <a:t> </a:t>
            </a:r>
            <a:r>
              <a:rPr lang="en-HK" altLang="zh-TW" sz="2000" dirty="0">
                <a:latin typeface="Arial"/>
                <a:cs typeface="Arial"/>
              </a:rPr>
              <a:t>Poisson</a:t>
            </a:r>
            <a:r>
              <a:rPr lang="zh-TW" altLang="en-US" sz="2000" dirty="0">
                <a:latin typeface="Arial"/>
                <a:cs typeface="Arial"/>
              </a:rPr>
              <a:t> </a:t>
            </a:r>
            <a:r>
              <a:rPr lang="en-US" altLang="zh-TW" sz="2000" dirty="0">
                <a:latin typeface="Arial"/>
                <a:cs typeface="Arial"/>
              </a:rPr>
              <a:t>(</a:t>
            </a:r>
            <a:r>
              <a:rPr lang="en-HK" altLang="zh-TW" sz="2000" dirty="0">
                <a:latin typeface="Arial"/>
                <a:cs typeface="Arial"/>
              </a:rPr>
              <a:t>negative binominal</a:t>
            </a:r>
            <a:r>
              <a:rPr lang="en-US" altLang="zh-TW" sz="2000" dirty="0">
                <a:latin typeface="Arial"/>
                <a:cs typeface="Arial"/>
              </a:rPr>
              <a:t>)</a:t>
            </a:r>
            <a:r>
              <a:rPr lang="zh-TW" altLang="en-US" sz="2000" dirty="0">
                <a:latin typeface="Arial"/>
                <a:cs typeface="Arial"/>
              </a:rPr>
              <a:t> </a:t>
            </a:r>
            <a:r>
              <a:rPr lang="en-US" altLang="zh-TW" sz="2000" dirty="0">
                <a:latin typeface="Arial"/>
                <a:cs typeface="Arial"/>
              </a:rPr>
              <a:t>model to </a:t>
            </a:r>
            <a:r>
              <a:rPr lang="en-HK" altLang="zh-TW" sz="2000" dirty="0">
                <a:latin typeface="Arial"/>
                <a:cs typeface="Arial"/>
              </a:rPr>
              <a:t>investigate the patent/citation-R&amp;D relationship.</a:t>
            </a:r>
          </a:p>
          <a:p>
            <a:r>
              <a:rPr lang="en-HK" altLang="zh-TW" sz="2000" dirty="0">
                <a:latin typeface="Arial"/>
                <a:cs typeface="Arial"/>
              </a:rPr>
              <a:t>Others use hierarchical linear model, change to change, Tobit, and </a:t>
            </a:r>
            <a:r>
              <a:rPr lang="en-HK" altLang="zh-TW" sz="2000" dirty="0" err="1">
                <a:latin typeface="Arial"/>
                <a:cs typeface="Arial"/>
              </a:rPr>
              <a:t>Fama</a:t>
            </a:r>
            <a:r>
              <a:rPr lang="en-HK" altLang="zh-TW" sz="2000" dirty="0">
                <a:latin typeface="Arial"/>
                <a:cs typeface="Arial"/>
              </a:rPr>
              <a:t>-Macbeth approach.</a:t>
            </a:r>
          </a:p>
          <a:p>
            <a:endParaRPr lang="en-HK" sz="2000" dirty="0">
              <a:latin typeface="Arial"/>
              <a:cs typeface="Arial"/>
            </a:endParaRPr>
          </a:p>
          <a:p>
            <a:endParaRPr lang="en-HK" sz="2000" dirty="0"/>
          </a:p>
          <a:p>
            <a:pPr>
              <a:lnSpc>
                <a:spcPct val="113999"/>
              </a:lnSpc>
              <a:spcBef>
                <a:spcPts val="600"/>
              </a:spcBef>
            </a:pPr>
            <a:endParaRPr lang="en-HK" sz="2200" dirty="0"/>
          </a:p>
          <a:p>
            <a:pPr>
              <a:lnSpc>
                <a:spcPct val="113999"/>
              </a:lnSpc>
              <a:spcBef>
                <a:spcPts val="600"/>
              </a:spcBef>
            </a:pPr>
            <a:endParaRPr lang="en-HK" sz="2200" dirty="0"/>
          </a:p>
          <a:p>
            <a:pPr>
              <a:lnSpc>
                <a:spcPct val="113999"/>
              </a:lnSpc>
              <a:spcBef>
                <a:spcPts val="600"/>
              </a:spcBef>
            </a:pPr>
            <a:endParaRPr lang="en-HK" sz="22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 smtClean="0">
                <a:latin typeface="Garamond" pitchFamily="18" charset="0"/>
              </a:rPr>
              <a:pPr/>
              <a:t>5</a:t>
            </a:fld>
            <a:r>
              <a:rPr lang="en-US" altLang="en-US" dirty="0">
                <a:latin typeface="Garamond" pitchFamily="18" charset="0"/>
              </a:rPr>
              <a:t>/34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206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463884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Summary statistics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>
                <a:latin typeface="Garamond" pitchFamily="18" charset="0"/>
              </a:rPr>
              <a:pPr/>
              <a:t>50</a:t>
            </a:fld>
            <a:endParaRPr lang="en-US" altLang="en-US" dirty="0">
              <a:latin typeface="Garamond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42339"/>
              </p:ext>
            </p:extLst>
          </p:nvPr>
        </p:nvGraphicFramePr>
        <p:xfrm>
          <a:off x="899592" y="948851"/>
          <a:ext cx="7272061" cy="48159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1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9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196" marR="6819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Obs.</a:t>
                      </a:r>
                      <a:endParaRPr lang="en-US" sz="1200" b="0" kern="1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Mean</a:t>
                      </a:r>
                      <a:endParaRPr lang="en-US" sz="1200" b="0" kern="1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Median</a:t>
                      </a:r>
                      <a:endParaRPr lang="en-US" sz="1200" b="0" kern="1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Std.</a:t>
                      </a:r>
                      <a:r>
                        <a:rPr lang="en-US" sz="1200" b="0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 dev.</a:t>
                      </a:r>
                      <a:endParaRPr lang="en-US" sz="1200" b="0" kern="1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P25</a:t>
                      </a:r>
                      <a:endParaRPr lang="en-US" sz="1200" b="0" kern="1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/>
                          <a:cs typeface="Arial" panose="020B0604020202020204" pitchFamily="34" charset="0"/>
                        </a:rPr>
                        <a:t>P75</a:t>
                      </a:r>
                      <a:endParaRPr lang="en-US" sz="1200" b="0" kern="100" dirty="0"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50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ln(1+Patent)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86,341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0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ln(1+Citation)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86,341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2.27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2.20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252596092"/>
                  </a:ext>
                </a:extLst>
              </a:tr>
              <a:tr h="276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ln(1+AdjCitation)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86,341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1.16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953366940"/>
                  </a:ext>
                </a:extLst>
              </a:tr>
              <a:tr h="27650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R&amp;D/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Asset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86,341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666954444"/>
                  </a:ext>
                </a:extLst>
              </a:tr>
              <a:tr h="27650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ln(ME)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86,341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11.13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10.95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2.07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9.60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12.51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50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R&amp;D Missing Dummy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86,341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50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ln(1+Age)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86,341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2.48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2.48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1.95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3.09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50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ln(K/L)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86,341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10.00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9.85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1.29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9.18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10.64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50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Tobin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86,341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1.76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1.22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1.66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1.85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50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ROA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86,341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50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Leverage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86,341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50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Cash/</a:t>
                      </a:r>
                      <a:r>
                        <a:rPr lang="en-US" sz="1200" b="0" baseline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Asset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86,341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50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KZ Index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86,341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-3.42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-0.54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10.77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-3.48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1.03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50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Institutional</a:t>
                      </a:r>
                      <a:r>
                        <a:rPr lang="en-US" sz="1200" b="0" baseline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ownership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86,341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0.24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50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HH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86,341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65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HH</a:t>
                      </a:r>
                      <a:r>
                        <a:rPr lang="en-US" sz="1200" b="0" baseline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 Square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86,341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</a:t>
                      </a:r>
                      <a:endParaRPr lang="en-US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Footer Placeholder 2"/>
          <p:cNvSpPr txBox="1">
            <a:spLocks/>
          </p:cNvSpPr>
          <p:nvPr/>
        </p:nvSpPr>
        <p:spPr>
          <a:xfrm>
            <a:off x="2123728" y="6492875"/>
            <a:ext cx="5040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163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391876" cy="79690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>
                <a:solidFill>
                  <a:srgbClr val="0070C0"/>
                </a:solidFill>
                <a:ea typeface="SimSun"/>
              </a:rPr>
              <a:t>Our survey of the corporate innovation literature</a:t>
            </a:r>
            <a:br>
              <a:rPr lang="en-US" altLang="zh-CN" sz="2400" b="1" dirty="0">
                <a:solidFill>
                  <a:srgbClr val="0070C0"/>
                </a:solidFill>
                <a:ea typeface="SimSun"/>
              </a:rPr>
            </a:br>
            <a:r>
              <a:rPr lang="en-US" altLang="zh-CN" sz="2400" b="1" dirty="0">
                <a:solidFill>
                  <a:srgbClr val="0070C0"/>
                </a:solidFill>
                <a:ea typeface="SimSun"/>
              </a:rPr>
              <a:t>Least square approach on Citation (paper #)</a:t>
            </a:r>
            <a:endParaRPr lang="en-US" sz="2400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065154"/>
            <a:ext cx="8820472" cy="55201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>
              <a:lnSpc>
                <a:spcPct val="113999"/>
              </a:lnSpc>
              <a:spcBef>
                <a:spcPts val="600"/>
              </a:spcBef>
            </a:pPr>
            <a:endParaRPr lang="en-HK" sz="2200" dirty="0"/>
          </a:p>
          <a:p>
            <a:pPr>
              <a:lnSpc>
                <a:spcPct val="113999"/>
              </a:lnSpc>
              <a:spcBef>
                <a:spcPts val="600"/>
              </a:spcBef>
            </a:pPr>
            <a:endParaRPr lang="en-HK" sz="22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>
                <a:latin typeface="Garamond" pitchFamily="18" charset="0"/>
              </a:rPr>
              <a:pPr/>
              <a:t>51</a:t>
            </a:fld>
            <a:endParaRPr lang="en-US" altLang="en-US" dirty="0">
              <a:latin typeface="Garamond" pitchFamily="18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8C68C45-1B8B-42E4-96FC-2B92C7DF738D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40624" y="1457008"/>
            <a:ext cx="5400000" cy="432000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EAAEA25-AB99-4467-A688-520F8FF9513E}"/>
              </a:ext>
            </a:extLst>
          </p:cNvPr>
          <p:cNvCxnSpPr>
            <a:cxnSpLocks/>
          </p:cNvCxnSpPr>
          <p:nvPr/>
        </p:nvCxnSpPr>
        <p:spPr>
          <a:xfrm rot="120000" flipV="1">
            <a:off x="2699792" y="2708920"/>
            <a:ext cx="504056" cy="742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2EC9660-7FC3-43B9-A37D-B00B6FCE62A1}"/>
              </a:ext>
            </a:extLst>
          </p:cNvPr>
          <p:cNvCxnSpPr>
            <a:cxnSpLocks/>
          </p:cNvCxnSpPr>
          <p:nvPr/>
        </p:nvCxnSpPr>
        <p:spPr>
          <a:xfrm flipV="1">
            <a:off x="3640357" y="2117766"/>
            <a:ext cx="571425" cy="2710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62C0634-D817-4B40-8133-34D4D89C61A9}"/>
              </a:ext>
            </a:extLst>
          </p:cNvPr>
          <p:cNvCxnSpPr>
            <a:cxnSpLocks/>
          </p:cNvCxnSpPr>
          <p:nvPr/>
        </p:nvCxnSpPr>
        <p:spPr>
          <a:xfrm>
            <a:off x="4636937" y="2060848"/>
            <a:ext cx="720080" cy="1440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2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391876" cy="79690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>
                <a:solidFill>
                  <a:srgbClr val="0070C0"/>
                </a:solidFill>
                <a:ea typeface="SimSun"/>
              </a:rPr>
              <a:t>Our survey of the corporate innovation literature</a:t>
            </a:r>
            <a:br>
              <a:rPr lang="en-US" altLang="zh-CN" sz="2400" b="1" dirty="0">
                <a:solidFill>
                  <a:srgbClr val="0070C0"/>
                </a:solidFill>
                <a:ea typeface="SimSun"/>
              </a:rPr>
            </a:br>
            <a:r>
              <a:rPr lang="en-HK" altLang="zh-TW" sz="2400" b="1" dirty="0">
                <a:solidFill>
                  <a:srgbClr val="0070C0"/>
                </a:solidFill>
                <a:latin typeface="Arial"/>
                <a:cs typeface="Arial"/>
              </a:rPr>
              <a:t>Poisson</a:t>
            </a:r>
            <a:r>
              <a:rPr lang="zh-TW" altLang="en-US" sz="2400" b="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  <a:latin typeface="Arial"/>
                <a:cs typeface="Arial"/>
              </a:rPr>
              <a:t>and </a:t>
            </a:r>
            <a:r>
              <a:rPr lang="en-HK" altLang="zh-TW" sz="2400" b="1" dirty="0">
                <a:solidFill>
                  <a:srgbClr val="0070C0"/>
                </a:solidFill>
                <a:latin typeface="Arial"/>
                <a:cs typeface="Arial"/>
              </a:rPr>
              <a:t>negative binominal </a:t>
            </a:r>
            <a:r>
              <a:rPr lang="en-US" altLang="zh-CN" sz="2400" b="1" dirty="0">
                <a:solidFill>
                  <a:srgbClr val="0070C0"/>
                </a:solidFill>
                <a:ea typeface="SimSun"/>
              </a:rPr>
              <a:t>approach on Patent</a:t>
            </a:r>
            <a:endParaRPr lang="en-US" sz="2400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065154"/>
            <a:ext cx="8820472" cy="55201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lvl="1" indent="0">
              <a:buNone/>
            </a:pPr>
            <a:endParaRPr lang="en-HK" altLang="zh-TW" sz="1800" dirty="0"/>
          </a:p>
          <a:p>
            <a:pPr marL="457200" lvl="1" indent="0">
              <a:buNone/>
            </a:pPr>
            <a:endParaRPr lang="en-US" sz="2000" dirty="0"/>
          </a:p>
          <a:p>
            <a:pPr>
              <a:lnSpc>
                <a:spcPct val="113999"/>
              </a:lnSpc>
              <a:spcBef>
                <a:spcPts val="600"/>
              </a:spcBef>
            </a:pPr>
            <a:endParaRPr lang="en-HK" sz="2200" dirty="0"/>
          </a:p>
          <a:p>
            <a:pPr>
              <a:lnSpc>
                <a:spcPct val="113999"/>
              </a:lnSpc>
              <a:spcBef>
                <a:spcPts val="600"/>
              </a:spcBef>
            </a:pPr>
            <a:endParaRPr lang="en-HK" sz="22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>
                <a:latin typeface="Garamond" pitchFamily="18" charset="0"/>
              </a:rPr>
              <a:pPr/>
              <a:t>52</a:t>
            </a:fld>
            <a:endParaRPr lang="en-US" altLang="en-US" dirty="0">
              <a:latin typeface="Garamond" pitchFamily="18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F813F8D3-34FE-4099-9CB5-33FC59895849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849946"/>
            <a:ext cx="5400000" cy="4320000"/>
          </a:xfrm>
          <a:prstGeom prst="rect">
            <a:avLst/>
          </a:prstGeom>
        </p:spPr>
      </p:pic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EEA085B5-0EEA-41F6-B7EE-48D4065D1310}"/>
              </a:ext>
            </a:extLst>
          </p:cNvPr>
          <p:cNvCxnSpPr>
            <a:cxnSpLocks/>
          </p:cNvCxnSpPr>
          <p:nvPr/>
        </p:nvCxnSpPr>
        <p:spPr>
          <a:xfrm>
            <a:off x="2383917" y="4149080"/>
            <a:ext cx="603907" cy="792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48D4EC3B-4B51-44E0-BF26-62BDDE124427}"/>
              </a:ext>
            </a:extLst>
          </p:cNvPr>
          <p:cNvCxnSpPr>
            <a:cxnSpLocks/>
          </p:cNvCxnSpPr>
          <p:nvPr/>
        </p:nvCxnSpPr>
        <p:spPr>
          <a:xfrm flipV="1">
            <a:off x="3419872" y="4639839"/>
            <a:ext cx="711842" cy="301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5EBE22F5-334D-44C1-8A45-2D57A9199499}"/>
              </a:ext>
            </a:extLst>
          </p:cNvPr>
          <p:cNvCxnSpPr>
            <a:cxnSpLocks/>
          </p:cNvCxnSpPr>
          <p:nvPr/>
        </p:nvCxnSpPr>
        <p:spPr>
          <a:xfrm>
            <a:off x="4644008" y="4581128"/>
            <a:ext cx="720080" cy="144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61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391876" cy="79690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>
                <a:solidFill>
                  <a:srgbClr val="0070C0"/>
                </a:solidFill>
                <a:ea typeface="SimSun"/>
              </a:rPr>
              <a:t>Our survey of the corporate innovation literature</a:t>
            </a:r>
            <a:br>
              <a:rPr lang="en-US" altLang="zh-CN" sz="2400" b="1" dirty="0">
                <a:solidFill>
                  <a:srgbClr val="0070C0"/>
                </a:solidFill>
                <a:ea typeface="SimSun"/>
              </a:rPr>
            </a:br>
            <a:r>
              <a:rPr lang="en-HK" altLang="zh-TW" sz="2400" b="1" dirty="0">
                <a:solidFill>
                  <a:srgbClr val="0070C0"/>
                </a:solidFill>
                <a:latin typeface="Arial"/>
                <a:cs typeface="Arial"/>
              </a:rPr>
              <a:t>Poisson</a:t>
            </a:r>
            <a:r>
              <a:rPr lang="zh-TW" altLang="en-US" sz="2400" b="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  <a:latin typeface="Arial"/>
                <a:cs typeface="Arial"/>
              </a:rPr>
              <a:t>and </a:t>
            </a:r>
            <a:r>
              <a:rPr lang="en-HK" altLang="zh-TW" sz="2400" b="1" dirty="0">
                <a:solidFill>
                  <a:srgbClr val="0070C0"/>
                </a:solidFill>
                <a:latin typeface="Arial"/>
                <a:cs typeface="Arial"/>
              </a:rPr>
              <a:t>negative binominal </a:t>
            </a:r>
            <a:r>
              <a:rPr lang="en-US" altLang="zh-CN" sz="2400" b="1" dirty="0">
                <a:solidFill>
                  <a:srgbClr val="0070C0"/>
                </a:solidFill>
                <a:ea typeface="SimSun"/>
              </a:rPr>
              <a:t>approach on Citation</a:t>
            </a:r>
            <a:endParaRPr lang="en-US" sz="2400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065154"/>
            <a:ext cx="8820472" cy="55201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lvl="1" indent="0">
              <a:buNone/>
            </a:pPr>
            <a:endParaRPr lang="en-HK" altLang="zh-TW" sz="1800" dirty="0"/>
          </a:p>
          <a:p>
            <a:pPr marL="457200" lvl="1" indent="0">
              <a:buNone/>
            </a:pPr>
            <a:endParaRPr lang="en-US" sz="2000" dirty="0"/>
          </a:p>
          <a:p>
            <a:pPr>
              <a:lnSpc>
                <a:spcPct val="113999"/>
              </a:lnSpc>
              <a:spcBef>
                <a:spcPts val="600"/>
              </a:spcBef>
            </a:pPr>
            <a:endParaRPr lang="en-HK" sz="2200" dirty="0"/>
          </a:p>
          <a:p>
            <a:pPr>
              <a:lnSpc>
                <a:spcPct val="113999"/>
              </a:lnSpc>
              <a:spcBef>
                <a:spcPts val="600"/>
              </a:spcBef>
            </a:pPr>
            <a:endParaRPr lang="en-HK" sz="22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>
                <a:latin typeface="Garamond" pitchFamily="18" charset="0"/>
              </a:rPr>
              <a:pPr/>
              <a:t>53</a:t>
            </a:fld>
            <a:endParaRPr lang="en-US" altLang="en-US" dirty="0">
              <a:latin typeface="Garamond" pitchFamily="18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37DC222-6552-40FA-BF8C-FB0AEA1413DD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545790"/>
            <a:ext cx="5400000" cy="4320000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610AD42-1CC7-49E5-B2C4-EF648CDEC4A6}"/>
              </a:ext>
            </a:extLst>
          </p:cNvPr>
          <p:cNvCxnSpPr>
            <a:cxnSpLocks/>
          </p:cNvCxnSpPr>
          <p:nvPr/>
        </p:nvCxnSpPr>
        <p:spPr>
          <a:xfrm>
            <a:off x="2196336" y="3844985"/>
            <a:ext cx="603907" cy="792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14858E4-82AE-47D8-8261-2C88D8A862B7}"/>
              </a:ext>
            </a:extLst>
          </p:cNvPr>
          <p:cNvCxnSpPr>
            <a:cxnSpLocks/>
          </p:cNvCxnSpPr>
          <p:nvPr/>
        </p:nvCxnSpPr>
        <p:spPr>
          <a:xfrm flipV="1">
            <a:off x="3275856" y="4355522"/>
            <a:ext cx="711842" cy="301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3DAE1C8-464C-4589-895B-4F96F1DBEDF1}"/>
              </a:ext>
            </a:extLst>
          </p:cNvPr>
          <p:cNvCxnSpPr>
            <a:cxnSpLocks/>
          </p:cNvCxnSpPr>
          <p:nvPr/>
        </p:nvCxnSpPr>
        <p:spPr>
          <a:xfrm>
            <a:off x="4464730" y="4293096"/>
            <a:ext cx="704595" cy="153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391876" cy="796908"/>
          </a:xfrm>
        </p:spPr>
        <p:txBody>
          <a:bodyPr>
            <a:noAutofit/>
          </a:bodyPr>
          <a:lstStyle/>
          <a:p>
            <a:pPr algn="l"/>
            <a:r>
              <a:rPr lang="en-US" altLang="zh-CN" sz="2400" b="1" dirty="0">
                <a:solidFill>
                  <a:srgbClr val="0070C0"/>
                </a:solidFill>
                <a:ea typeface="SimSun"/>
              </a:rPr>
              <a:t>Our survey of the corporate innovation literature: </a:t>
            </a:r>
            <a:br>
              <a:rPr lang="en-US" altLang="zh-CN" sz="2400" b="1" dirty="0">
                <a:solidFill>
                  <a:srgbClr val="0070C0"/>
                </a:solidFill>
                <a:ea typeface="SimSun"/>
              </a:rPr>
            </a:br>
            <a:r>
              <a:rPr lang="en-US" altLang="zh-CN" sz="2400" b="1" dirty="0">
                <a:solidFill>
                  <a:srgbClr val="0070C0"/>
                </a:solidFill>
                <a:ea typeface="SimSun"/>
              </a:rPr>
              <a:t>Least square approach on Patent (paper #)</a:t>
            </a:r>
            <a:endParaRPr lang="en-US" sz="2400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065154"/>
            <a:ext cx="8820472" cy="55201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>
              <a:lnSpc>
                <a:spcPct val="113999"/>
              </a:lnSpc>
              <a:spcBef>
                <a:spcPts val="600"/>
              </a:spcBef>
            </a:pPr>
            <a:endParaRPr lang="en-HK" sz="2200" dirty="0"/>
          </a:p>
          <a:p>
            <a:pPr>
              <a:lnSpc>
                <a:spcPct val="113999"/>
              </a:lnSpc>
              <a:spcBef>
                <a:spcPts val="600"/>
              </a:spcBef>
            </a:pPr>
            <a:endParaRPr lang="en-HK" sz="22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 smtClean="0">
                <a:latin typeface="Garamond" pitchFamily="18" charset="0"/>
              </a:rPr>
              <a:pPr/>
              <a:t>6</a:t>
            </a:fld>
            <a:r>
              <a:rPr lang="en-US" altLang="en-US" dirty="0">
                <a:latin typeface="Garamond" pitchFamily="18" charset="0"/>
              </a:rPr>
              <a:t>/34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51720" y="4624957"/>
            <a:ext cx="5040560" cy="365125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69389935-F84B-499D-BC40-6EA7212C39C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559493"/>
            <a:ext cx="5400000" cy="4320000"/>
          </a:xfrm>
          <a:prstGeom prst="rect">
            <a:avLst/>
          </a:prstGeom>
        </p:spPr>
      </p:pic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653D70D-4EBC-4969-BD88-0C525FBF3844}"/>
              </a:ext>
            </a:extLst>
          </p:cNvPr>
          <p:cNvCxnSpPr>
            <a:cxnSpLocks/>
          </p:cNvCxnSpPr>
          <p:nvPr/>
        </p:nvCxnSpPr>
        <p:spPr>
          <a:xfrm flipV="1">
            <a:off x="2483768" y="2798520"/>
            <a:ext cx="529664" cy="774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09A11D4-F07A-4B19-BF93-56D21F0AD26E}"/>
              </a:ext>
            </a:extLst>
          </p:cNvPr>
          <p:cNvCxnSpPr>
            <a:cxnSpLocks/>
          </p:cNvCxnSpPr>
          <p:nvPr/>
        </p:nvCxnSpPr>
        <p:spPr>
          <a:xfrm flipV="1">
            <a:off x="3491878" y="2204864"/>
            <a:ext cx="504058" cy="2878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759455B-6B19-4D2C-A7ED-87978C7B8020}"/>
              </a:ext>
            </a:extLst>
          </p:cNvPr>
          <p:cNvCxnSpPr>
            <a:cxnSpLocks/>
          </p:cNvCxnSpPr>
          <p:nvPr/>
        </p:nvCxnSpPr>
        <p:spPr>
          <a:xfrm>
            <a:off x="3369185" y="2793997"/>
            <a:ext cx="571388" cy="274963"/>
          </a:xfrm>
          <a:prstGeom prst="straightConnector1">
            <a:avLst/>
          </a:prstGeom>
          <a:ln>
            <a:solidFill>
              <a:srgbClr val="3366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1084DC18-EF19-4D2A-A5BC-E40AAE2AD03E}"/>
              </a:ext>
            </a:extLst>
          </p:cNvPr>
          <p:cNvSpPr/>
          <p:nvPr/>
        </p:nvSpPr>
        <p:spPr>
          <a:xfrm>
            <a:off x="5139645" y="2204864"/>
            <a:ext cx="1421973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BC403E-AACF-413B-A840-4F89AFBE3E98}"/>
              </a:ext>
            </a:extLst>
          </p:cNvPr>
          <p:cNvSpPr/>
          <p:nvPr/>
        </p:nvSpPr>
        <p:spPr>
          <a:xfrm>
            <a:off x="5131227" y="2681722"/>
            <a:ext cx="1421973" cy="43204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3A7FD7-55C7-46B8-822B-F800537A7484}"/>
              </a:ext>
            </a:extLst>
          </p:cNvPr>
          <p:cNvSpPr/>
          <p:nvPr/>
        </p:nvSpPr>
        <p:spPr>
          <a:xfrm>
            <a:off x="6708926" y="2684130"/>
            <a:ext cx="2069853" cy="88888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 OLS (no FEs), the role of R&amp;D more likely holds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50502D-0319-44AB-83F6-4F3472919921}"/>
              </a:ext>
            </a:extLst>
          </p:cNvPr>
          <p:cNvSpPr/>
          <p:nvPr/>
        </p:nvSpPr>
        <p:spPr>
          <a:xfrm>
            <a:off x="6708926" y="1806410"/>
            <a:ext cx="2069853" cy="7969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 FE models, the role of R&amp;D is often missing 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1D7D338-9764-4BC1-A4AC-2FA3C290E379}"/>
              </a:ext>
            </a:extLst>
          </p:cNvPr>
          <p:cNvCxnSpPr>
            <a:cxnSpLocks/>
          </p:cNvCxnSpPr>
          <p:nvPr/>
        </p:nvCxnSpPr>
        <p:spPr>
          <a:xfrm>
            <a:off x="4503158" y="2173045"/>
            <a:ext cx="500890" cy="1038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82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2A4639-56E8-4C87-B498-F6B174F1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400" b="1" dirty="0">
                <a:solidFill>
                  <a:srgbClr val="0070C0"/>
                </a:solidFill>
                <a:ea typeface="SimSun"/>
              </a:rPr>
              <a:t>Our survey of the corporate innovation literature 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AEEF6F-4F10-4CF2-AADA-C241FA9BB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1460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Our literature review suggests a surprising and puzzling pattern.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US" altLang="zh-TW" sz="1800" dirty="0">
                <a:solidFill>
                  <a:srgbClr val="C00000"/>
                </a:solidFill>
              </a:rPr>
              <a:t>40% to 50% estimates for R&amp;D </a:t>
            </a:r>
            <a:r>
              <a:rPr lang="en-US" altLang="zh-TW" sz="1800" dirty="0"/>
              <a:t>in the literature show insignificant or even negative coefficients on R&amp;D input.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000" b="1" dirty="0">
                <a:solidFill>
                  <a:srgbClr val="C00000"/>
                </a:solidFill>
              </a:rPr>
              <a:t>OLS</a:t>
            </a:r>
            <a:r>
              <a:rPr lang="en-US" altLang="zh-TW" sz="2000" dirty="0"/>
              <a:t> allows us to understand R&amp;D’s explanatory power for </a:t>
            </a:r>
            <a:r>
              <a:rPr lang="en-US" altLang="zh-TW" sz="2000" dirty="0">
                <a:solidFill>
                  <a:srgbClr val="0070C0"/>
                </a:solidFill>
              </a:rPr>
              <a:t>total variations of patents </a:t>
            </a:r>
            <a:r>
              <a:rPr lang="en-US" altLang="zh-TW" sz="2000" dirty="0"/>
              <a:t>(= </a:t>
            </a:r>
            <a:r>
              <a:rPr lang="en-US" altLang="zh-TW" sz="2000" u="sng" dirty="0"/>
              <a:t>cross-sectional/between-firm</a:t>
            </a:r>
            <a:r>
              <a:rPr lang="en-US" altLang="zh-TW" sz="2000" dirty="0"/>
              <a:t> variations + </a:t>
            </a:r>
            <a:r>
              <a:rPr lang="en-US" altLang="zh-TW" sz="2000" u="sng" dirty="0"/>
              <a:t>time-series/within-firm </a:t>
            </a:r>
            <a:r>
              <a:rPr lang="en-US" altLang="zh-TW" sz="2000" dirty="0"/>
              <a:t>variations)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000" b="1" dirty="0"/>
              <a:t>FE</a:t>
            </a:r>
            <a:r>
              <a:rPr lang="en-US" altLang="zh-TW" sz="2000" dirty="0"/>
              <a:t> models absorb all cross-sectional/between-firm variations in patents 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US" altLang="zh-TW" sz="2000" dirty="0"/>
              <a:t>An analogy: a </a:t>
            </a:r>
            <a:r>
              <a:rPr lang="en-US" altLang="zh-TW" sz="2000" dirty="0">
                <a:solidFill>
                  <a:srgbClr val="0070C0"/>
                </a:solidFill>
              </a:rPr>
              <a:t>high (low) tech</a:t>
            </a:r>
            <a:r>
              <a:rPr lang="en-US" altLang="zh-TW" sz="2000" dirty="0"/>
              <a:t> firm’s R&amp;D and patents are </a:t>
            </a:r>
            <a:r>
              <a:rPr lang="en-US" altLang="zh-TW" sz="2000" dirty="0">
                <a:solidFill>
                  <a:srgbClr val="0070C0"/>
                </a:solidFill>
              </a:rPr>
              <a:t>persistently high (low)</a:t>
            </a:r>
            <a:r>
              <a:rPr lang="en-US" altLang="zh-TW" sz="2000" dirty="0"/>
              <a:t>. Thus, cross-sectional variation could be </a:t>
            </a:r>
            <a:r>
              <a:rPr lang="en-US" altLang="zh-TW" sz="2000" dirty="0">
                <a:solidFill>
                  <a:srgbClr val="C00000"/>
                </a:solidFill>
              </a:rPr>
              <a:t>more important </a:t>
            </a:r>
            <a:r>
              <a:rPr lang="en-US" altLang="zh-TW" sz="2000" dirty="0"/>
              <a:t>than time-series variation (Hausman et al., 1984; Hall et al., 2005).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US" altLang="zh-TW" sz="2000" dirty="0"/>
              <a:t>However, FE models eliminate all cross-sectional variations in firms’ patents – </a:t>
            </a:r>
            <a:r>
              <a:rPr lang="en-US" altLang="zh-TW" sz="2000" dirty="0">
                <a:solidFill>
                  <a:srgbClr val="C00000"/>
                </a:solidFill>
              </a:rPr>
              <a:t>so R&amp;D role is missing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US" altLang="zh-TW" sz="2000" dirty="0"/>
              <a:t>So, the estimation results of FE models only tell us R&amp;D’s explanatory power for a firm’s time-series variations in patents </a:t>
            </a:r>
            <a:endParaRPr lang="en-US" altLang="zh-TW" sz="2200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A4AAE6-6485-4EEF-8363-65021413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F929-224F-496E-ADFD-B3377AEBFE82}" type="slidenum">
              <a:rPr lang="en-CA" smtClean="0"/>
              <a:pPr/>
              <a:t>7</a:t>
            </a:fld>
            <a:r>
              <a:rPr lang="en-US" altLang="en-US" dirty="0">
                <a:latin typeface="Garamond" pitchFamily="18" charset="0"/>
              </a:rPr>
              <a:t>/34</a:t>
            </a:r>
            <a:endParaRPr lang="en-CA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AEE62D3-738B-4CB2-A068-25D46DAC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r>
              <a:rPr lang="de-DE" altLang="zh-TW" dirty="0"/>
              <a:t>Hui-Ching Chuang, Po-Hsuan Hsu, </a:t>
            </a:r>
          </a:p>
          <a:p>
            <a:r>
              <a:rPr lang="en-US" altLang="zh-TW" dirty="0"/>
              <a:t>Chung-Ming </a:t>
            </a:r>
            <a:r>
              <a:rPr lang="en-US" altLang="zh-TW" dirty="0" err="1"/>
              <a:t>Kuan</a:t>
            </a:r>
            <a:r>
              <a:rPr lang="de-DE" altLang="zh-TW" dirty="0"/>
              <a:t>, Jui-Chung Yang (202</a:t>
            </a:r>
            <a:r>
              <a:rPr lang="en-US" altLang="zh-TW" dirty="0"/>
              <a:t>4</a:t>
            </a:r>
            <a:r>
              <a:rPr lang="de-DE" altLang="zh-TW" dirty="0"/>
              <a:t>)</a:t>
            </a:r>
            <a:endParaRPr lang="en-CA" altLang="zh-TW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399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Issues with FE model results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686800" cy="552010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000" u="sng" dirty="0"/>
              <a:t>If R&amp;D input </a:t>
            </a:r>
            <a:r>
              <a:rPr lang="en-US" altLang="zh-TW" sz="2000" u="sng" dirty="0">
                <a:solidFill>
                  <a:srgbClr val="C00000"/>
                </a:solidFill>
              </a:rPr>
              <a:t>cannot</a:t>
            </a:r>
            <a:r>
              <a:rPr lang="en-US" altLang="zh-TW" sz="2000" u="sng" dirty="0"/>
              <a:t> explain patent output in a fixed effect regression model</a:t>
            </a:r>
            <a:r>
              <a:rPr lang="en-US" altLang="zh-TW" sz="2000" dirty="0"/>
              <a:t>, then to what extent can we </a:t>
            </a:r>
            <a:r>
              <a:rPr lang="en-US" altLang="zh-TW" sz="2000" dirty="0">
                <a:solidFill>
                  <a:srgbClr val="0070C0"/>
                </a:solidFill>
              </a:rPr>
              <a:t>trust prior estimation results </a:t>
            </a:r>
            <a:r>
              <a:rPr lang="en-US" altLang="zh-TW" sz="2000" dirty="0"/>
              <a:t>for the explanatory power of those new factors?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US" altLang="zh-TW" sz="2000" dirty="0"/>
              <a:t>Instead, it may only capture the time-series variation of patent output, which is relatively small when compared with the cross-sectional variation (Hausman et al., 1984; Hall et al., 2005).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US" altLang="zh-TW" sz="2000" dirty="0"/>
              <a:t>In addition, statistical inferences based on firm fixed effects regressions may be </a:t>
            </a:r>
            <a:r>
              <a:rPr lang="en-US" altLang="zh-TW" sz="2000" dirty="0">
                <a:solidFill>
                  <a:srgbClr val="0070C0"/>
                </a:solidFill>
              </a:rPr>
              <a:t>dominated by firms</a:t>
            </a:r>
            <a:r>
              <a:rPr lang="en-US" altLang="zh-TW" sz="2000" dirty="0"/>
              <a:t> that are featured with larger within-firm (time-series) variation (</a:t>
            </a:r>
            <a:r>
              <a:rPr lang="en-US" altLang="zh-TW" sz="2000" dirty="0" err="1"/>
              <a:t>deHaan</a:t>
            </a:r>
            <a:r>
              <a:rPr lang="en-US" altLang="zh-TW" sz="2000" dirty="0"/>
              <a:t>, 2021).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000" dirty="0">
                <a:solidFill>
                  <a:srgbClr val="C00000"/>
                </a:solidFill>
              </a:rPr>
              <a:t>These issues also apply to many persistent variables in corporate finance, such as ownership structure, culture, executive talents, etc.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zh-TW" sz="24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zh-TW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 smtClean="0">
                <a:latin typeface="Garamond" pitchFamily="18" charset="0"/>
              </a:rPr>
              <a:pPr/>
              <a:t>8</a:t>
            </a:fld>
            <a:r>
              <a:rPr lang="en-US" altLang="en-US" dirty="0">
                <a:latin typeface="Garamond" pitchFamily="18" charset="0"/>
              </a:rPr>
              <a:t>/34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54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822960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Other persistent explanatory variables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686800" cy="552010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A surge of studies on </a:t>
            </a:r>
            <a:r>
              <a:rPr lang="en-US" altLang="zh-TW" sz="2200" dirty="0">
                <a:solidFill>
                  <a:srgbClr val="0070C0"/>
                </a:solidFill>
              </a:rPr>
              <a:t>new factors </a:t>
            </a:r>
            <a:r>
              <a:rPr lang="en-US" altLang="zh-TW" sz="2200" dirty="0"/>
              <a:t>that can explain corporate innovation performance. 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US" altLang="zh-TW" sz="1800" dirty="0"/>
              <a:t>Those new factors include managerial style, compensation design, institution ownership, board structure, accounting standard, banking policy and others (</a:t>
            </a:r>
            <a:r>
              <a:rPr lang="en-US" altLang="zh-TW" sz="1800" dirty="0" err="1"/>
              <a:t>Ederer</a:t>
            </a:r>
            <a:r>
              <a:rPr lang="en-US" altLang="zh-TW" sz="1800" dirty="0"/>
              <a:t> and </a:t>
            </a:r>
            <a:r>
              <a:rPr lang="en-US" altLang="zh-TW" sz="1800" dirty="0" err="1"/>
              <a:t>Manso</a:t>
            </a:r>
            <a:r>
              <a:rPr lang="en-US" altLang="zh-TW" sz="1800" dirty="0"/>
              <a:t> (2011), He and Tian (2018), and Lerner and </a:t>
            </a:r>
            <a:r>
              <a:rPr lang="en-US" altLang="zh-TW" sz="1800" dirty="0" err="1"/>
              <a:t>Seru</a:t>
            </a:r>
            <a:r>
              <a:rPr lang="en-US" altLang="zh-TW" sz="1800" dirty="0"/>
              <a:t> (2022))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These models often use firm fixed effects regressions.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However, if these new variables are also persistent, just like R&amp;D, then they likely correlate with firm unobservable heterogeneities.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en-US" altLang="zh-TW" sz="1800" dirty="0"/>
              <a:t>Coles, Daniel, and Naveen (2006, JFE) </a:t>
            </a:r>
            <a:r>
              <a:rPr lang="en-US" altLang="zh-TW" sz="1800" i="1" dirty="0"/>
              <a:t>“One possible reason for slightly </a:t>
            </a:r>
            <a:r>
              <a:rPr lang="en-US" altLang="zh-TW" sz="1800" i="1" dirty="0">
                <a:solidFill>
                  <a:srgbClr val="0070C0"/>
                </a:solidFill>
              </a:rPr>
              <a:t>weaker</a:t>
            </a:r>
            <a:r>
              <a:rPr lang="en-US" altLang="zh-TW" sz="1800" i="1" dirty="0"/>
              <a:t> results </a:t>
            </a:r>
            <a:r>
              <a:rPr lang="en-US" altLang="zh-TW" sz="1800" i="1" dirty="0">
                <a:solidFill>
                  <a:srgbClr val="0070C0"/>
                </a:solidFill>
              </a:rPr>
              <a:t>using firm fixed effects </a:t>
            </a:r>
            <a:r>
              <a:rPr lang="en-US" altLang="zh-TW" sz="1800" i="1" dirty="0"/>
              <a:t>is that the relation between firm investment policy and </a:t>
            </a:r>
            <a:r>
              <a:rPr lang="en-US" altLang="zh-TW" sz="1800" i="1" dirty="0" err="1">
                <a:solidFill>
                  <a:srgbClr val="0070C0"/>
                </a:solidFill>
              </a:rPr>
              <a:t>vega</a:t>
            </a:r>
            <a:r>
              <a:rPr lang="en-US" altLang="zh-TW" sz="1800" i="1" dirty="0"/>
              <a:t> is strong in the cross-section but not very prominent in the time series</a:t>
            </a:r>
            <a:r>
              <a:rPr lang="en-US" altLang="zh-TW" sz="1800" dirty="0"/>
              <a:t>.”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altLang="zh-TW" sz="2200" dirty="0"/>
              <a:t>A critical issue: do those new factors have sufficient explanatory power (both cross-section and time series)? Those factors may only explain (limited) time-series variation but </a:t>
            </a:r>
            <a:r>
              <a:rPr lang="en-US" altLang="zh-TW" sz="2200" dirty="0">
                <a:solidFill>
                  <a:srgbClr val="0070C0"/>
                </a:solidFill>
              </a:rPr>
              <a:t>not the full picture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zh-TW" sz="22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en-US" altLang="zh-TW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BDDE8-D559-47BF-A5D0-F85840D61AFD}" type="slidenum">
              <a:rPr lang="en-US" altLang="en-US">
                <a:latin typeface="Garamond" pitchFamily="18" charset="0"/>
              </a:rPr>
              <a:pPr/>
              <a:t>9</a:t>
            </a:fld>
            <a:endParaRPr lang="en-US" altLang="en-US" dirty="0">
              <a:latin typeface="Garamond" pitchFamily="18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3728" y="6492875"/>
            <a:ext cx="5040560" cy="365125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25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37882</TotalTime>
  <Words>6758</Words>
  <Application>Microsoft Office PowerPoint</Application>
  <PresentationFormat>如螢幕大小 (4:3)</PresentationFormat>
  <Paragraphs>1074</Paragraphs>
  <Slides>53</Slides>
  <Notes>45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4" baseType="lpstr">
      <vt:lpstr>Arial </vt:lpstr>
      <vt:lpstr>SimSun</vt:lpstr>
      <vt:lpstr>新細明體</vt:lpstr>
      <vt:lpstr>Arial</vt:lpstr>
      <vt:lpstr>Calibri</vt:lpstr>
      <vt:lpstr>Cambria Math</vt:lpstr>
      <vt:lpstr>Consolas</vt:lpstr>
      <vt:lpstr>Garamond</vt:lpstr>
      <vt:lpstr>Times New Roman</vt:lpstr>
      <vt:lpstr>Wingdings</vt:lpstr>
      <vt:lpstr>Office Theme</vt:lpstr>
      <vt:lpstr>Limitation of Firm Fixed Effects Models and the  Missing R&amp;D-Patent Relation: New Methods and Evidence</vt:lpstr>
      <vt:lpstr>The prevailing use of firm fixed effects</vt:lpstr>
      <vt:lpstr>Findings in the literature </vt:lpstr>
      <vt:lpstr>Example: Luong et al. (2017, JFQA)</vt:lpstr>
      <vt:lpstr>Our survey of the corporate innovation literature </vt:lpstr>
      <vt:lpstr>Our survey of the corporate innovation literature:  Least square approach on Patent (paper #)</vt:lpstr>
      <vt:lpstr>Our survey of the corporate innovation literature </vt:lpstr>
      <vt:lpstr>Issues with FE model results</vt:lpstr>
      <vt:lpstr>Other persistent explanatory variables </vt:lpstr>
      <vt:lpstr>Econometric Tools</vt:lpstr>
      <vt:lpstr>Overview: OLS, FE, HT, PRL, and DML</vt:lpstr>
      <vt:lpstr>Our proposition-1  Adjusted Hausman-Taylor methods </vt:lpstr>
      <vt:lpstr>Sample</vt:lpstr>
      <vt:lpstr>Within and between variation</vt:lpstr>
      <vt:lpstr>Within and between variation - verification</vt:lpstr>
      <vt:lpstr>Our baseline regressions</vt:lpstr>
      <vt:lpstr>OLS and Fixed Effects</vt:lpstr>
      <vt:lpstr>Adjusted HT, OLS and Fixed Effects</vt:lpstr>
      <vt:lpstr>OLS, Adjusted HT, and Fixed Effects</vt:lpstr>
      <vt:lpstr>Our proposition-2</vt:lpstr>
      <vt:lpstr>Post-Regularization LASSO (PRL)</vt:lpstr>
      <vt:lpstr>PRL - Post-Regularization LASSO (Chernozhukov et al., 2015, AER PP)</vt:lpstr>
      <vt:lpstr>Double Machine Learning (DML)</vt:lpstr>
      <vt:lpstr>Patent regression: PRL and DML results</vt:lpstr>
      <vt:lpstr>Citation regression: PRL and DML results</vt:lpstr>
      <vt:lpstr>Adjusted-Citation regression: PRL and DML results</vt:lpstr>
      <vt:lpstr>PRL and DML results</vt:lpstr>
      <vt:lpstr>STATA code</vt:lpstr>
      <vt:lpstr>Robustness</vt:lpstr>
      <vt:lpstr>Simulation Study</vt:lpstr>
      <vt:lpstr>Simulation Study (cont’d)</vt:lpstr>
      <vt:lpstr>Simulation Study (cont’d)</vt:lpstr>
      <vt:lpstr>Simulation Study (cont’d)</vt:lpstr>
      <vt:lpstr>Poisson regression</vt:lpstr>
      <vt:lpstr>Adjusted Hausman-Taylor and Poisson regression</vt:lpstr>
      <vt:lpstr>PRL Poisson and DML</vt:lpstr>
      <vt:lpstr>Poisson regression results</vt:lpstr>
      <vt:lpstr>Simulation Study (cont’d)</vt:lpstr>
      <vt:lpstr>Simulation Study (cont’d)</vt:lpstr>
      <vt:lpstr>Simulation Study (cont’d)</vt:lpstr>
      <vt:lpstr>Our recommendations</vt:lpstr>
      <vt:lpstr>Our contributions</vt:lpstr>
      <vt:lpstr>Our contributions (Cont.)</vt:lpstr>
      <vt:lpstr>Thank you!  Questions? Comments?  hcchuang@gm.ntpu.edu.tw (Hui-Ching Chuang)     </vt:lpstr>
      <vt:lpstr>Selected Top 30 Firms</vt:lpstr>
      <vt:lpstr>Alternative R&amp;D measures: Patent regression</vt:lpstr>
      <vt:lpstr>Alternative R&amp;D measures: Citation regression</vt:lpstr>
      <vt:lpstr>Alternative R&amp;D measures: AdjCitation regression</vt:lpstr>
      <vt:lpstr>Patenting firms (Observation: 45,913)</vt:lpstr>
      <vt:lpstr>Summary statistics</vt:lpstr>
      <vt:lpstr>Our survey of the corporate innovation literature Least square approach on Citation (paper #)</vt:lpstr>
      <vt:lpstr>Our survey of the corporate innovation literature Poisson and negative binominal approach on Patent</vt:lpstr>
      <vt:lpstr>Our survey of the corporate innovation literature Poisson and negative binominal approach on Citation</vt:lpstr>
    </vt:vector>
  </TitlesOfParts>
  <Company>Queen's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Fixed Effect</dc:title>
  <dc:creator>Hui-Ching Chuang</dc:creator>
  <cp:lastModifiedBy>user</cp:lastModifiedBy>
  <cp:revision>2061</cp:revision>
  <cp:lastPrinted>2024-03-16T14:43:29Z</cp:lastPrinted>
  <dcterms:created xsi:type="dcterms:W3CDTF">2009-10-26T15:12:27Z</dcterms:created>
  <dcterms:modified xsi:type="dcterms:W3CDTF">2025-04-21T01:39:01Z</dcterms:modified>
</cp:coreProperties>
</file>