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79f4389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79f4389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79f4389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79f4389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79f4389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79f4389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79f4389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79f4389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79f4389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79f4389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79f4389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79f4389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511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Aeroporto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GDI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13025" y="3580125"/>
            <a:ext cx="76881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Italo Henrique  Leça da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Humberto Costa Cordeiro Távora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José Maycon Cunegundes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Marcelo Menezes Valois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Maria Eduarda Mota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6321625" y="3132075"/>
            <a:ext cx="1867800" cy="1939500"/>
          </a:xfrm>
          <a:prstGeom prst="rtTriangl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rot="10799451">
            <a:off x="5770999" y="2485691"/>
            <a:ext cx="1877100" cy="20277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4950" y="1380475"/>
            <a:ext cx="35565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1° Etapa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Conceitual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1</a:t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572000" y="86200"/>
            <a:ext cx="4572000" cy="4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- Um passageiro (CPF, Endereço(CEP, rua), telefone(s)) pode reservar várias viagens (número do voo, local de partida, local de chegada), e uma viagem pode ser reservada por vários passageiros.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 - Um passageiro pode se cadastrar em várias companhias aéreas, e as companhias aéreas (Nome, CNPJ) podem cadastrar vários passageiros.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- Um passageiro pode ter vários dependentes, mas um dependente só possui um responsável.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- Um passageiro pode possuir várias bagagens, as quais são identificadas por um número que corresponde à quantidade de bagagens de um passageiro, mas uma bagagem deve pertencer a apenas um passageiro.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- Um passageiro pode ou não ser VIP, e apenas passageiros VIP(black card) participam de promoções especiais para viagens. Além disso, uma viagem pode dar promoção a vários passageiros VIPs. </a:t>
            </a:r>
            <a:endParaRPr sz="1400"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Mini-Mundo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1192431">
            <a:off x="86554" y="4640716"/>
            <a:ext cx="2916603" cy="1020156"/>
          </a:xfrm>
          <a:prstGeom prst="diagStripe">
            <a:avLst>
              <a:gd fmla="val 28164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4950" y="1380475"/>
            <a:ext cx="35565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1° Etapa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Conceitual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- Uma viagem pode ter várias escalas(lugar, hora), mas uma escala só pode pertencer a uma viagem.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- Uma companhia aérea possui vários aviões (Número de cauda), os quais, para serem cadastrados, devem ser possuídos apenas por uma companhia aérea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- Uma companhia aérea pode alocar várias equipes, as quais são identificadas por um número que corresponde ao número da equipe da companhia aérea.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- Uma equipe sempre pertence a uma companhia aérea.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- Uma viagem e uma equipe voam com um avião, o qual voa com uma equipe (Piloto, Co-piloto, Comissários) em várias viagens. Vale destacar que um avião de uma viagem pode voar com mais de uma equipe.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- O voo pode ser doméstico ou não</a:t>
            </a:r>
            <a:endParaRPr sz="1400"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Mini-Mundo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1192431">
            <a:off x="86554" y="4640716"/>
            <a:ext cx="2916603" cy="1020156"/>
          </a:xfrm>
          <a:prstGeom prst="diagStripe">
            <a:avLst>
              <a:gd fmla="val 28164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232425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2° Etapa - Esquema Conceitual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4100"/>
            <a:ext cx="9144000" cy="4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3° Etapa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Lógico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1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Lógico</a:t>
            </a:r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4712475" y="143675"/>
            <a:ext cx="4238400" cy="48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/>
              <a:t>1) Passageiro(CPF, end_rua, end_cep, </a:t>
            </a:r>
            <a:r>
              <a:rPr lang="pt-BR" sz="1500"/>
              <a:t>CPF-responsavel, data_nascimento)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CPF-responsavel -&gt; Passageiro(CPF);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2) Telefones(CPF, TELEFONE)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 -&gt; Passageiro(CPF);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3) Bagagem(numDeBagagens, CPF)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 -&gt; Passageiro(CPF);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4) CompanhiaAerea(CNPJ, nome);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5) Cadastra(CPF, CNPJ)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 -&gt; Passageiro(CPF)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CNPJ -&gt; CompanhiaAerea(CNPJ);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9" name="Google Shape;119;p17"/>
          <p:cNvSpPr/>
          <p:nvPr/>
        </p:nvSpPr>
        <p:spPr>
          <a:xfrm rot="1192431">
            <a:off x="86554" y="4649441"/>
            <a:ext cx="2916603" cy="1020156"/>
          </a:xfrm>
          <a:prstGeom prst="diagStripe">
            <a:avLst>
              <a:gd fmla="val 28164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33"/>
              <a:t>3° Etapa -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33"/>
              <a:t>Projeto Lógico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33"/>
              <a:t>Parte 2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Lógico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572000" y="-75"/>
            <a:ext cx="4572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6) Aviao(numDeCauda, CNPJ!)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 CNPJ -&gt; CompanhiaAerea(CNPJ);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7) Viagem(numDeVoo, localDePartida, localDeChegada)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8) Escala(lugar, hora, numDeVoo!)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numDeVoo -&gt; Viagem(numDeVoo);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9) Reserva(CPF, numDeVoo)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 CPF -&gt; Passageiro(CPF) numDeVoo -&gt; Viagem(numDeVoo);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10) Equipe(CNPJ, numero, piloto, coPiloto)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CNPJ -&gt; CompanhiaAerea(CNPJ); </a:t>
            </a:r>
            <a:endParaRPr sz="1500"/>
          </a:p>
        </p:txBody>
      </p:sp>
      <p:sp>
        <p:nvSpPr>
          <p:cNvPr id="127" name="Google Shape;127;p18"/>
          <p:cNvSpPr/>
          <p:nvPr/>
        </p:nvSpPr>
        <p:spPr>
          <a:xfrm rot="1192431">
            <a:off x="86554" y="4640716"/>
            <a:ext cx="2916603" cy="1020156"/>
          </a:xfrm>
          <a:prstGeom prst="diagStripe">
            <a:avLst>
              <a:gd fmla="val 28164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3° Etapa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Lógico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</a:t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Lógico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11) Comissarios(CNPJ, numero, COMISSARIO)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(CNPJ, numero) -&gt; Equipe(CNPJ, numero);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12) VIP(CPF, blackCard)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 -&gt; Passageiro(CPF);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13) Promocao(CPF, numDeVoo) 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CPF -&gt; VIP(CPF) numDeVoo -&gt; Viagem(numDeVoo);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00"/>
              <a:t> 14) Voa(numDeVoo, CNPJ, numero, numDeCauda!, domestico)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 numDeVoo -&gt; Viagem(numDeVoo);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(CNPJ, numero) -&gt; Equipe(CNPJ, numero)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 numDeCauda -&gt; Aviao(numDeCauda);</a:t>
            </a:r>
            <a:endParaRPr sz="1500"/>
          </a:p>
        </p:txBody>
      </p:sp>
      <p:sp>
        <p:nvSpPr>
          <p:cNvPr id="135" name="Google Shape;135;p19"/>
          <p:cNvSpPr/>
          <p:nvPr/>
        </p:nvSpPr>
        <p:spPr>
          <a:xfrm rot="1192431">
            <a:off x="86554" y="4640716"/>
            <a:ext cx="2916603" cy="1020156"/>
          </a:xfrm>
          <a:prstGeom prst="diagStripe">
            <a:avLst>
              <a:gd fmla="val 28164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