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79f438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79f438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79f438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79f438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79f4389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79f438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79f438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79f438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79f438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79f438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79f4389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79f43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51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Aeroporto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GDI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3025" y="3580125"/>
            <a:ext cx="76881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Italo Henrique  Leça da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Humberto Costa Cordeiro Távora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José Maycon Cunegundes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Marcelo Menezes Valois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Maria Eduarda Mota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321625" y="3132075"/>
            <a:ext cx="1867800" cy="1939500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10799451">
            <a:off x="5770999" y="2485691"/>
            <a:ext cx="1877100" cy="20277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4950" y="1380475"/>
            <a:ext cx="3556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Etapa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Conceitual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0" y="86200"/>
            <a:ext cx="45720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- </a:t>
            </a:r>
            <a:r>
              <a:rPr lang="pt-BR"/>
              <a:t>Um passageiro (CPF, nome, sobrenome ,Endereço(CEP, rua), data de nascimento, telefone(s)) pode reservar várias viagens (número do voo, local de partida, local de chegada), e uma viagem pode ser reservada por vários passageiros.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- Um passageiro pode se cadastrar em várias companhias aéreas, e as companhias aéreas (Nome, CNPJ, data de fundação) podem cadastrar vários passageiros.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 passageiro pode ter vários dependentes, mas um dependente só possui um responsável.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 passageiro pode possuir várias bagagens, as quais são identificadas por um número que corresponde um código  de identificação, mas uma bagagem deve pertencer a apenas um passageiro.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Um passageiro pode ou não ser VIP, e apenas passageiros VIP(black card) participam de promoções especiais para viagens. Além disso, uma viagem pode dar promoção a vários passageiros VIPs. 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Mini-Mundo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4950" y="1380475"/>
            <a:ext cx="3556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Etapa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Conceitual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- </a:t>
            </a:r>
            <a:r>
              <a:rPr lang="pt-BR"/>
              <a:t>Uma viagem pode ter várias escalas(lugar, hora), mas uma escala só pode pertencer a uma viagem.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Uma companhia aérea pode possuir vários aviões (Número de cauda), os quais, para serem cadastrados, devem ser possuídos apenas por uma companhia aérea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-Um avião pode não pertencer a nenhuma companhia aérea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Uma companhia aérea pode alocar várias equipes, as quais são identificadas por um número que corresponde ao número da equipe da companhia aérea.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Uma equipe sempre pertence a uma companhia aérea.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Uma viagem e uma equipe voam com um avião, o qual voa com uma equipe (número, Piloto_CHT, Co-piloto_CHT, Comissários, média salarial) em várias viagens . Vale destacar que um avião de uma viagem(número de voo,local de partida, local de chegada) pode voar com mais de uma equipe.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O voo pode ser doméstico ou não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Mini-Mundo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32425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Etapa - Esquema Conceitual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100"/>
            <a:ext cx="9144000" cy="4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3° Etapa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Lógico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712475" y="143675"/>
            <a:ext cx="4238400" cy="4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/>
              <a:t>1) Passageiro(</a:t>
            </a:r>
            <a:r>
              <a:rPr b="1" i="1" lang="pt-BR" sz="1500" u="sng"/>
              <a:t>CPF, </a:t>
            </a:r>
            <a:r>
              <a:rPr b="1" i="1" lang="pt-BR" sz="1500"/>
              <a:t> nome,sobrenome, end_rua, end_cep, CPF-responsavel, data_nascimento)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CPF-responsavel -&gt; Passageiro(CPF);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2) Telefones(</a:t>
            </a:r>
            <a:r>
              <a:rPr b="1" i="1" lang="pt-BR" sz="1500" u="sng"/>
              <a:t>CPF, TELEFONE</a:t>
            </a:r>
            <a:r>
              <a:rPr b="1" i="1" lang="pt-BR" sz="1500"/>
              <a:t>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3) Bagagem(</a:t>
            </a:r>
            <a:r>
              <a:rPr b="1" i="1" lang="pt-BR" sz="1500" u="sng"/>
              <a:t>codDasBagagens</a:t>
            </a:r>
            <a:r>
              <a:rPr b="1" i="1" lang="pt-BR" sz="1500"/>
              <a:t>, CPF)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4) CompanhiaAerea(</a:t>
            </a:r>
            <a:r>
              <a:rPr b="1" i="1" lang="pt-BR" sz="1500" u="sng"/>
              <a:t>CNPJ</a:t>
            </a:r>
            <a:r>
              <a:rPr b="1" i="1" lang="pt-BR" sz="1500"/>
              <a:t>, nome_companhia,data_fundacao);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5) Cadastra(</a:t>
            </a:r>
            <a:r>
              <a:rPr b="1" i="1" lang="pt-BR" sz="1500" u="sng"/>
              <a:t>CPF, CNPJ</a:t>
            </a:r>
            <a:r>
              <a:rPr b="1" i="1" lang="pt-BR" sz="1500"/>
              <a:t>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CNPJ -&gt; CompanhiaAerea(CNPJ);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9" name="Google Shape;119;p17"/>
          <p:cNvSpPr/>
          <p:nvPr/>
        </p:nvSpPr>
        <p:spPr>
          <a:xfrm rot="1192431">
            <a:off x="86554" y="4649441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3° Etapa -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Projeto Lógico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Parte 2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572000" y="-75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6) Aviao(</a:t>
            </a:r>
            <a:r>
              <a:rPr b="1" i="1" lang="pt-BR" sz="1500" u="sng"/>
              <a:t>numDeCauda</a:t>
            </a:r>
            <a:r>
              <a:rPr b="1" i="1" lang="pt-BR" sz="1500"/>
              <a:t>, CNPJ)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CNPJ -&gt; CompanhiaAerea(CNPJ);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7) Viagem(</a:t>
            </a:r>
            <a:r>
              <a:rPr b="1" i="1" lang="pt-BR" sz="1500" u="sng"/>
              <a:t>numDeVoo</a:t>
            </a:r>
            <a:r>
              <a:rPr b="1" i="1" lang="pt-BR" sz="1500"/>
              <a:t>, localDePartida, localDeChegada)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8) Escala(</a:t>
            </a:r>
            <a:r>
              <a:rPr b="1" i="1" lang="pt-BR" sz="1500" u="sng"/>
              <a:t>numdeVoo,lugar</a:t>
            </a:r>
            <a:r>
              <a:rPr b="1" i="1" lang="pt-BR" sz="1500"/>
              <a:t>, hora)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9) Reserva(</a:t>
            </a:r>
            <a:r>
              <a:rPr b="1" i="1" lang="pt-BR" sz="1500" u="sng"/>
              <a:t>CPF, numDeVoo</a:t>
            </a:r>
            <a:r>
              <a:rPr b="1" i="1" lang="pt-BR" sz="1500"/>
              <a:t>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CPF -&gt; Passageiro(CPF) 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10)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500"/>
              <a:t>Equipe(</a:t>
            </a:r>
            <a:r>
              <a:rPr b="1" i="1" lang="pt-BR" sz="1500" u="sng"/>
              <a:t>CNPJ, [numero]</a:t>
            </a:r>
            <a:r>
              <a:rPr b="1" i="1" lang="pt-BR" sz="1500"/>
              <a:t>, piloto_CHT!, coPiloto_CHT!, media_salarial)</a:t>
            </a:r>
            <a:endParaRPr b="1"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CNPJ -&gt; CompanhiaAerea(CNPJ);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i="1" sz="1700"/>
          </a:p>
        </p:txBody>
      </p:sp>
      <p:sp>
        <p:nvSpPr>
          <p:cNvPr id="127" name="Google Shape;127;p18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3° Etapa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Lógico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11) Comissarios(</a:t>
            </a:r>
            <a:r>
              <a:rPr b="1" i="1" lang="pt-BR" sz="1500" u="sng"/>
              <a:t>CNPJ, numero, COMISSARIO</a:t>
            </a:r>
            <a:r>
              <a:rPr b="1" i="1" lang="pt-BR" sz="1500"/>
              <a:t>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(CNPJ, numero) -&gt; Equipe(CNPJ, numero);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12) VIP(</a:t>
            </a:r>
            <a:r>
              <a:rPr b="1" i="1" lang="pt-BR" sz="1500" u="sng"/>
              <a:t>CPF,</a:t>
            </a:r>
            <a:r>
              <a:rPr b="1" i="1" lang="pt-BR" sz="1500"/>
              <a:t> blackCard)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13) Promocao(</a:t>
            </a:r>
            <a:r>
              <a:rPr b="1" i="1" lang="pt-BR" sz="1500" u="sng"/>
              <a:t>CPF, numDeVoo</a:t>
            </a:r>
            <a:r>
              <a:rPr b="1" i="1" lang="pt-BR" sz="1500"/>
              <a:t>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VIP(CPF) numDeVoo -&gt; Viagem(numDeVoo);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 14) Voa(</a:t>
            </a:r>
            <a:r>
              <a:rPr b="1" i="1" lang="pt-BR" sz="1500" u="sng"/>
              <a:t>numDeVoo, CNPJ, numero,</a:t>
            </a:r>
            <a:r>
              <a:rPr b="1" i="1" lang="pt-BR" sz="1500"/>
              <a:t> numDeCauda!, domestico)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(CNPJ, numero) -&gt; Equipe(CNPJ, numero)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 numDeCauda -&gt; Aviao(numDeCauda);</a:t>
            </a:r>
            <a:endParaRPr sz="1500"/>
          </a:p>
        </p:txBody>
      </p:sp>
      <p:sp>
        <p:nvSpPr>
          <p:cNvPr id="135" name="Google Shape;135;p19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