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8" r:id="rId8"/>
    <p:sldId id="269" r:id="rId9"/>
    <p:sldId id="266" r:id="rId10"/>
    <p:sldId id="264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8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3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2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0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5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0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DD72-9496-2249-A422-C5C7E4A5A896}" type="datetimeFigureOut">
              <a:rPr lang="en-US" smtClean="0"/>
              <a:t>8/31/22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78"/>
            <a:ext cx="7772400" cy="1470025"/>
          </a:xfrm>
        </p:spPr>
        <p:txBody>
          <a:bodyPr/>
          <a:lstStyle/>
          <a:p>
            <a:endParaRPr lang="nl-NL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 descr="algorithms&amp;struc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155106"/>
            <a:ext cx="6633501" cy="37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04653"/>
              </p:ext>
            </p:extLst>
          </p:nvPr>
        </p:nvGraphicFramePr>
        <p:xfrm>
          <a:off x="457200" y="281534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Big</a:t>
                      </a:r>
                      <a:r>
                        <a:rPr lang="nl-NL" baseline="0" dirty="0"/>
                        <a:t> O </a:t>
                      </a:r>
                      <a:r>
                        <a:rPr lang="nl-NL" baseline="0" dirty="0" err="1"/>
                        <a:t>Notation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Example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Algorithms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Accessing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</a:t>
                      </a:r>
                      <a:r>
                        <a:rPr lang="nl-NL" dirty="0"/>
                        <a:t> array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Simple (</a:t>
                      </a:r>
                      <a:r>
                        <a:rPr lang="nl-NL" dirty="0" err="1"/>
                        <a:t>linear</a:t>
                      </a:r>
                      <a:r>
                        <a:rPr lang="nl-NL" dirty="0"/>
                        <a:t>)</a:t>
                      </a:r>
                      <a:r>
                        <a:rPr lang="nl-NL" baseline="0" dirty="0"/>
                        <a:t> search, </a:t>
                      </a:r>
                      <a:r>
                        <a:rPr lang="nl-NL" baseline="0" dirty="0" err="1"/>
                        <a:t>sum</a:t>
                      </a:r>
                      <a:r>
                        <a:rPr lang="nl-NL" baseline="0" dirty="0"/>
                        <a:t> of </a:t>
                      </a:r>
                      <a:r>
                        <a:rPr lang="nl-NL" baseline="0" dirty="0" err="1"/>
                        <a:t>an</a:t>
                      </a:r>
                      <a:r>
                        <a:rPr lang="nl-NL" baseline="0" dirty="0"/>
                        <a:t> array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O(n</a:t>
                      </a:r>
                      <a:r>
                        <a:rPr lang="nl-NL" baseline="30000" dirty="0"/>
                        <a:t>2</a:t>
                      </a:r>
                      <a:r>
                        <a:rPr lang="nl-NL" baseline="0" dirty="0"/>
                        <a:t>)</a:t>
                      </a:r>
                      <a:endParaRPr lang="nl-N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Summing</a:t>
                      </a:r>
                      <a:r>
                        <a:rPr lang="nl-NL" dirty="0"/>
                        <a:t> of 2D array of </a:t>
                      </a:r>
                      <a:r>
                        <a:rPr lang="nl-NL" dirty="0" err="1"/>
                        <a:t>size</a:t>
                      </a:r>
                      <a:r>
                        <a:rPr lang="nl-NL" dirty="0"/>
                        <a:t> n*n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Binary</a:t>
                      </a:r>
                      <a:r>
                        <a:rPr lang="nl-NL" dirty="0"/>
                        <a:t>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O(2</a:t>
                      </a:r>
                      <a:r>
                        <a:rPr lang="nl-NL" baseline="30000" dirty="0"/>
                        <a:t>n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Fibonacci </a:t>
                      </a:r>
                      <a:r>
                        <a:rPr lang="nl-NL" dirty="0" err="1"/>
                        <a:t>numbers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recursive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solidFill>
                  <a:srgbClr val="1F497D"/>
                </a:solidFill>
              </a:rPr>
              <a:t>Algorithm</a:t>
            </a:r>
            <a:r>
              <a:rPr lang="nl-NL" dirty="0">
                <a:solidFill>
                  <a:srgbClr val="1F497D"/>
                </a:solidFill>
              </a:rPr>
              <a:t> Performance </a:t>
            </a:r>
            <a:br>
              <a:rPr lang="nl-NL" dirty="0">
                <a:solidFill>
                  <a:srgbClr val="1F497D"/>
                </a:solidFill>
              </a:rPr>
            </a:br>
            <a:r>
              <a:rPr lang="nl-NL" sz="3600" dirty="0" err="1">
                <a:solidFill>
                  <a:srgbClr val="1F497D"/>
                </a:solidFill>
              </a:rPr>
              <a:t>Some</a:t>
            </a:r>
            <a:r>
              <a:rPr lang="nl-NL" sz="3600" dirty="0">
                <a:solidFill>
                  <a:srgbClr val="1F497D"/>
                </a:solidFill>
              </a:rPr>
              <a:t> Common Big O’s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3377083" y="6459124"/>
            <a:ext cx="5705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Fibonacci: https://</a:t>
            </a:r>
            <a:r>
              <a:rPr lang="en-US" sz="1400" dirty="0" err="1"/>
              <a:t>www.mathsisfun.com</a:t>
            </a:r>
            <a:r>
              <a:rPr lang="en-US" sz="1400" dirty="0"/>
              <a:t>/numbers/</a:t>
            </a:r>
            <a:r>
              <a:rPr lang="en-US" sz="1400" dirty="0" err="1"/>
              <a:t>fibonacci-sequence.html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327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Big-O </a:t>
            </a:r>
            <a:r>
              <a:rPr lang="nl-NL" dirty="0" err="1">
                <a:solidFill>
                  <a:schemeClr val="tx2"/>
                </a:solidFill>
              </a:rPr>
              <a:t>Complexity</a:t>
            </a:r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big-o-complexity-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44" r="-15544"/>
          <a:stretch>
            <a:fillRect/>
          </a:stretch>
        </p:blipFill>
        <p:spPr>
          <a:xfrm>
            <a:off x="-488788" y="1198504"/>
            <a:ext cx="10025646" cy="5513719"/>
          </a:xfrm>
        </p:spPr>
      </p:pic>
    </p:spTree>
    <p:extLst>
      <p:ext uri="{BB962C8B-B14F-4D97-AF65-F5344CB8AC3E}">
        <p14:creationId xmlns:p14="http://schemas.microsoft.com/office/powerpoint/2010/main" val="362978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Algorithm</a:t>
            </a:r>
            <a:r>
              <a:rPr lang="nl-NL" dirty="0">
                <a:solidFill>
                  <a:srgbClr val="1F497D"/>
                </a:solidFill>
              </a:rPr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Algorithm</a:t>
            </a:r>
            <a:r>
              <a:rPr lang="nl-NL" dirty="0"/>
              <a:t> speed </a:t>
            </a:r>
            <a:r>
              <a:rPr lang="nl-NL" dirty="0" err="1"/>
              <a:t>isn’t</a:t>
            </a:r>
            <a:r>
              <a:rPr lang="nl-NL" dirty="0"/>
              <a:t> </a:t>
            </a:r>
            <a:r>
              <a:rPr lang="nl-NL" dirty="0" err="1"/>
              <a:t>measured</a:t>
            </a:r>
            <a:r>
              <a:rPr lang="nl-NL" dirty="0"/>
              <a:t> in </a:t>
            </a:r>
            <a:r>
              <a:rPr lang="nl-NL" dirty="0" err="1"/>
              <a:t>seconds</a:t>
            </a:r>
            <a:r>
              <a:rPr lang="nl-NL" dirty="0"/>
              <a:t>, but in </a:t>
            </a:r>
            <a:r>
              <a:rPr lang="nl-NL" dirty="0" err="1"/>
              <a:t>growth</a:t>
            </a:r>
            <a:r>
              <a:rPr lang="nl-NL" dirty="0"/>
              <a:t> of the </a:t>
            </a:r>
            <a:r>
              <a:rPr lang="nl-NL" dirty="0" err="1"/>
              <a:t>number</a:t>
            </a:r>
            <a:r>
              <a:rPr lang="nl-NL" dirty="0"/>
              <a:t> of operations.</a:t>
            </a:r>
          </a:p>
          <a:p>
            <a:r>
              <a:rPr lang="nl-NL" dirty="0"/>
              <a:t>We talk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quickly</a:t>
            </a:r>
            <a:r>
              <a:rPr lang="nl-NL" dirty="0"/>
              <a:t> the run time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as the </a:t>
            </a:r>
            <a:r>
              <a:rPr lang="nl-NL" dirty="0" err="1"/>
              <a:t>size</a:t>
            </a:r>
            <a:r>
              <a:rPr lang="nl-NL" dirty="0"/>
              <a:t> of the input </a:t>
            </a:r>
            <a:r>
              <a:rPr lang="nl-NL" dirty="0" err="1"/>
              <a:t>increases</a:t>
            </a:r>
            <a:r>
              <a:rPr lang="nl-NL" dirty="0"/>
              <a:t>.</a:t>
            </a:r>
          </a:p>
          <a:p>
            <a:r>
              <a:rPr lang="nl-NL" dirty="0"/>
              <a:t>Run time of </a:t>
            </a:r>
            <a:r>
              <a:rPr lang="nl-NL" dirty="0" err="1"/>
              <a:t>algorithms</a:t>
            </a:r>
            <a:r>
              <a:rPr lang="nl-NL" dirty="0"/>
              <a:t> is </a:t>
            </a:r>
            <a:r>
              <a:rPr lang="nl-NL" dirty="0" err="1"/>
              <a:t>expressed</a:t>
            </a:r>
            <a:r>
              <a:rPr lang="nl-NL" dirty="0"/>
              <a:t> in Big O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  <a:p>
            <a:r>
              <a:rPr lang="nl-NL" dirty="0"/>
              <a:t>O(log n) is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O(n), but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a lot </a:t>
            </a:r>
            <a:r>
              <a:rPr lang="nl-NL" dirty="0" err="1"/>
              <a:t>faster</a:t>
            </a:r>
            <a:r>
              <a:rPr lang="nl-NL" dirty="0"/>
              <a:t> as the list of items </a:t>
            </a:r>
            <a:r>
              <a:rPr lang="nl-NL" dirty="0" err="1"/>
              <a:t>you’re</a:t>
            </a:r>
            <a:r>
              <a:rPr lang="nl-NL" dirty="0"/>
              <a:t> </a:t>
            </a:r>
            <a:r>
              <a:rPr lang="nl-NL" dirty="0" err="1"/>
              <a:t>searching</a:t>
            </a:r>
            <a:r>
              <a:rPr lang="nl-NL" dirty="0"/>
              <a:t> </a:t>
            </a:r>
            <a:r>
              <a:rPr lang="nl-NL" dirty="0" err="1"/>
              <a:t>grows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91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Algorithms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algorithms-we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981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solidFill>
                  <a:srgbClr val="1F497D"/>
                </a:solidFill>
              </a:rPr>
              <a:t>Algorithm</a:t>
            </a:r>
            <a:r>
              <a:rPr lang="nl-NL" dirty="0">
                <a:solidFill>
                  <a:srgbClr val="1F497D"/>
                </a:solidFill>
              </a:rPr>
              <a:t> Performance </a:t>
            </a:r>
            <a:br>
              <a:rPr lang="nl-NL" dirty="0">
                <a:solidFill>
                  <a:srgbClr val="1F497D"/>
                </a:solidFill>
              </a:rPr>
            </a:br>
            <a:r>
              <a:rPr lang="nl-NL" sz="3600" dirty="0" err="1">
                <a:solidFill>
                  <a:srgbClr val="1F497D"/>
                </a:solidFill>
              </a:rPr>
              <a:t>Example</a:t>
            </a:r>
            <a:r>
              <a:rPr lang="nl-NL" sz="3600" dirty="0">
                <a:solidFill>
                  <a:srgbClr val="1F497D"/>
                </a:solidFill>
              </a:rPr>
              <a:t>: </a:t>
            </a:r>
            <a:r>
              <a:rPr lang="nl-NL" sz="3600" dirty="0" err="1">
                <a:solidFill>
                  <a:srgbClr val="1F497D"/>
                </a:solidFill>
              </a:rPr>
              <a:t>Linear</a:t>
            </a:r>
            <a:r>
              <a:rPr lang="nl-NL" sz="3600" dirty="0">
                <a:solidFill>
                  <a:srgbClr val="1F497D"/>
                </a:solidFill>
              </a:rPr>
              <a:t> Search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 : </a:t>
            </a:r>
            <a:r>
              <a:rPr lang="nl-NL" dirty="0" err="1"/>
              <a:t>Simply</a:t>
            </a:r>
            <a:r>
              <a:rPr lang="nl-NL" dirty="0"/>
              <a:t> search </a:t>
            </a:r>
            <a:r>
              <a:rPr lang="nl-NL" dirty="0" err="1"/>
              <a:t>sorted</a:t>
            </a:r>
            <a:r>
              <a:rPr lang="nl-NL" dirty="0"/>
              <a:t> list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4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many</a:t>
            </a:r>
            <a:r>
              <a:rPr lang="nl-NL" dirty="0"/>
              <a:t> operations are </a:t>
            </a:r>
            <a:r>
              <a:rPr lang="nl-NL" dirty="0" err="1"/>
              <a:t>necessary</a:t>
            </a:r>
            <a:r>
              <a:rPr lang="nl-NL" dirty="0"/>
              <a:t> 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75218"/>
              </p:ext>
            </p:extLst>
          </p:nvPr>
        </p:nvGraphicFramePr>
        <p:xfrm>
          <a:off x="1524000" y="2497667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3365"/>
              </p:ext>
            </p:extLst>
          </p:nvPr>
        </p:nvGraphicFramePr>
        <p:xfrm>
          <a:off x="1524000" y="4430843"/>
          <a:ext cx="609600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870">
                <a:tc>
                  <a:txBody>
                    <a:bodyPr/>
                    <a:lstStyle/>
                    <a:p>
                      <a:pPr algn="ctr"/>
                      <a:r>
                        <a:rPr lang="nl-NL" strike="noStrik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u="none" strike="noStrik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644686" y="4513375"/>
            <a:ext cx="438584" cy="19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26533" y="4513375"/>
            <a:ext cx="438584" cy="19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47858" y="4513375"/>
            <a:ext cx="438584" cy="19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63996" y="4641284"/>
            <a:ext cx="9137" cy="84968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3667" y="549096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92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solidFill>
                  <a:srgbClr val="1F497D"/>
                </a:solidFill>
              </a:rPr>
              <a:t>Algorithm</a:t>
            </a:r>
            <a:r>
              <a:rPr lang="nl-NL" dirty="0">
                <a:solidFill>
                  <a:srgbClr val="1F497D"/>
                </a:solidFill>
              </a:rPr>
              <a:t> Performance </a:t>
            </a:r>
            <a:br>
              <a:rPr lang="nl-NL" dirty="0">
                <a:solidFill>
                  <a:srgbClr val="1F497D"/>
                </a:solidFill>
              </a:rPr>
            </a:br>
            <a:r>
              <a:rPr lang="nl-NL" sz="3600" dirty="0" err="1">
                <a:solidFill>
                  <a:srgbClr val="1F497D"/>
                </a:solidFill>
              </a:rPr>
              <a:t>Example</a:t>
            </a:r>
            <a:r>
              <a:rPr lang="nl-NL" sz="3600" dirty="0">
                <a:solidFill>
                  <a:srgbClr val="1F497D"/>
                </a:solidFill>
              </a:rPr>
              <a:t>: </a:t>
            </a:r>
            <a:r>
              <a:rPr lang="nl-NL" sz="3600" dirty="0" err="1">
                <a:solidFill>
                  <a:srgbClr val="1F497D"/>
                </a:solidFill>
              </a:rPr>
              <a:t>Linear</a:t>
            </a:r>
            <a:r>
              <a:rPr lang="nl-NL" sz="3600" dirty="0">
                <a:solidFill>
                  <a:srgbClr val="1F497D"/>
                </a:solidFill>
              </a:rPr>
              <a:t> Search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 err="1"/>
              <a:t>What</a:t>
            </a:r>
            <a:r>
              <a:rPr lang="nl-NL" sz="2800" dirty="0"/>
              <a:t> is the  worst </a:t>
            </a:r>
            <a:r>
              <a:rPr lang="nl-NL" sz="2800" dirty="0" err="1"/>
              <a:t>possible</a:t>
            </a:r>
            <a:r>
              <a:rPr lang="nl-NL" sz="2800" dirty="0"/>
              <a:t> </a:t>
            </a:r>
            <a:r>
              <a:rPr lang="nl-NL" sz="2800" dirty="0" err="1"/>
              <a:t>number</a:t>
            </a:r>
            <a:r>
              <a:rPr lang="nl-NL" sz="2800" dirty="0"/>
              <a:t> of search operations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this</a:t>
            </a:r>
            <a:r>
              <a:rPr lang="nl-NL" sz="2800" dirty="0"/>
              <a:t> list ?</a:t>
            </a:r>
          </a:p>
          <a:p>
            <a:pPr marL="0" indent="0">
              <a:buNone/>
            </a:pPr>
            <a:r>
              <a:rPr lang="nl-NL" sz="2800" dirty="0"/>
              <a:t>						</a:t>
            </a:r>
            <a:r>
              <a:rPr lang="nl-NL" sz="2800" dirty="0">
                <a:solidFill>
                  <a:srgbClr val="FF6600"/>
                </a:solidFill>
              </a:rPr>
              <a:t>10</a:t>
            </a:r>
          </a:p>
          <a:p>
            <a:pPr marL="0" indent="0">
              <a:buNone/>
            </a:pPr>
            <a:endParaRPr lang="nl-NL" sz="28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nl-NL" sz="2800" dirty="0" err="1"/>
              <a:t>If</a:t>
            </a:r>
            <a:r>
              <a:rPr lang="nl-NL" sz="2800" dirty="0"/>
              <a:t> the list was </a:t>
            </a:r>
            <a:r>
              <a:rPr lang="nl-NL" sz="2800" dirty="0">
                <a:solidFill>
                  <a:srgbClr val="FF6600"/>
                </a:solidFill>
              </a:rPr>
              <a:t>n</a:t>
            </a:r>
            <a:r>
              <a:rPr lang="nl-NL" sz="2800" dirty="0"/>
              <a:t> </a:t>
            </a:r>
            <a:r>
              <a:rPr lang="nl-NL" sz="2800" dirty="0" err="1"/>
              <a:t>numbers</a:t>
            </a:r>
            <a:r>
              <a:rPr lang="nl-NL" sz="2800" dirty="0"/>
              <a:t> long, the worst </a:t>
            </a:r>
            <a:r>
              <a:rPr lang="nl-NL" sz="2800" dirty="0" err="1"/>
              <a:t>possible</a:t>
            </a:r>
            <a:r>
              <a:rPr lang="nl-NL" sz="2800" dirty="0"/>
              <a:t> </a:t>
            </a:r>
            <a:r>
              <a:rPr lang="nl-NL" sz="2800" dirty="0" err="1"/>
              <a:t>number</a:t>
            </a:r>
            <a:r>
              <a:rPr lang="nl-NL" sz="2800" dirty="0"/>
              <a:t> of search operations </a:t>
            </a:r>
            <a:r>
              <a:rPr lang="nl-NL" sz="2800" dirty="0" err="1"/>
              <a:t>would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>
                <a:solidFill>
                  <a:srgbClr val="FF6600"/>
                </a:solidFill>
              </a:rPr>
              <a:t>n</a:t>
            </a:r>
            <a:r>
              <a:rPr lang="nl-NL" sz="2800" dirty="0"/>
              <a:t>. </a:t>
            </a:r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sz="2800" dirty="0"/>
              <a:t>In the “</a:t>
            </a:r>
            <a:r>
              <a:rPr lang="nl-NL" sz="2800" dirty="0" err="1"/>
              <a:t>algorithm</a:t>
            </a:r>
            <a:r>
              <a:rPr lang="nl-NL" sz="2800" dirty="0"/>
              <a:t> performance </a:t>
            </a:r>
            <a:r>
              <a:rPr lang="nl-NL" sz="2800" dirty="0" err="1"/>
              <a:t>language”we</a:t>
            </a:r>
            <a:r>
              <a:rPr lang="nl-NL" sz="2800" dirty="0"/>
              <a:t> say, </a:t>
            </a:r>
            <a:r>
              <a:rPr lang="nl-NL" sz="2800" dirty="0" err="1"/>
              <a:t>it</a:t>
            </a:r>
            <a:r>
              <a:rPr lang="nl-NL" sz="2800" dirty="0"/>
              <a:t> has a </a:t>
            </a:r>
            <a:r>
              <a:rPr lang="nl-NL" sz="2800" dirty="0">
                <a:solidFill>
                  <a:srgbClr val="008000"/>
                </a:solidFill>
              </a:rPr>
              <a:t>big O </a:t>
            </a:r>
            <a:r>
              <a:rPr lang="nl-NL" sz="2800" dirty="0" err="1">
                <a:solidFill>
                  <a:srgbClr val="008000"/>
                </a:solidFill>
              </a:rPr>
              <a:t>notation</a:t>
            </a:r>
            <a:r>
              <a:rPr lang="nl-NL" sz="2800" dirty="0"/>
              <a:t> of </a:t>
            </a:r>
            <a:r>
              <a:rPr lang="nl-NL" sz="2800" dirty="0">
                <a:solidFill>
                  <a:srgbClr val="008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7961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solidFill>
                  <a:srgbClr val="1F497D"/>
                </a:solidFill>
              </a:rPr>
              <a:t>Algorithm</a:t>
            </a:r>
            <a:r>
              <a:rPr lang="nl-NL" dirty="0">
                <a:solidFill>
                  <a:srgbClr val="1F497D"/>
                </a:solidFill>
              </a:rPr>
              <a:t> Performance </a:t>
            </a:r>
            <a:br>
              <a:rPr lang="nl-NL" dirty="0">
                <a:solidFill>
                  <a:srgbClr val="1F497D"/>
                </a:solidFill>
              </a:rPr>
            </a:br>
            <a:r>
              <a:rPr lang="nl-NL" sz="3600" dirty="0" err="1">
                <a:solidFill>
                  <a:srgbClr val="1F497D"/>
                </a:solidFill>
              </a:rPr>
              <a:t>Example</a:t>
            </a:r>
            <a:r>
              <a:rPr lang="nl-NL" sz="3600" dirty="0">
                <a:solidFill>
                  <a:srgbClr val="1F497D"/>
                </a:solidFill>
              </a:rPr>
              <a:t>: </a:t>
            </a:r>
            <a:r>
              <a:rPr lang="nl-NL" sz="3600" dirty="0" err="1">
                <a:solidFill>
                  <a:srgbClr val="1F497D"/>
                </a:solidFill>
              </a:rPr>
              <a:t>Binary</a:t>
            </a:r>
            <a:r>
              <a:rPr lang="nl-NL" sz="3600" dirty="0">
                <a:solidFill>
                  <a:srgbClr val="1F497D"/>
                </a:solidFill>
              </a:rPr>
              <a:t> Search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 : </a:t>
            </a:r>
            <a:r>
              <a:rPr lang="nl-NL" dirty="0" err="1"/>
              <a:t>Binary</a:t>
            </a:r>
            <a:r>
              <a:rPr lang="nl-NL" dirty="0"/>
              <a:t> search </a:t>
            </a:r>
            <a:r>
              <a:rPr lang="nl-NL" dirty="0" err="1"/>
              <a:t>sorted</a:t>
            </a:r>
            <a:r>
              <a:rPr lang="nl-NL" dirty="0"/>
              <a:t> list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4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many</a:t>
            </a:r>
            <a:r>
              <a:rPr lang="nl-NL" dirty="0"/>
              <a:t> operations are </a:t>
            </a:r>
            <a:r>
              <a:rPr lang="nl-NL" dirty="0" err="1"/>
              <a:t>necessary</a:t>
            </a:r>
            <a:r>
              <a:rPr lang="nl-NL" dirty="0"/>
              <a:t> 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71242"/>
              </p:ext>
            </p:extLst>
          </p:nvPr>
        </p:nvGraphicFramePr>
        <p:xfrm>
          <a:off x="1524000" y="2497667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03188"/>
              </p:ext>
            </p:extLst>
          </p:nvPr>
        </p:nvGraphicFramePr>
        <p:xfrm>
          <a:off x="1524000" y="4430843"/>
          <a:ext cx="609600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870">
                <a:tc>
                  <a:txBody>
                    <a:bodyPr/>
                    <a:lstStyle/>
                    <a:p>
                      <a:pPr algn="ctr"/>
                      <a:r>
                        <a:rPr lang="nl-NL" strike="noStrik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u="none" strike="noStrik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4066030" y="4513375"/>
            <a:ext cx="438584" cy="19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63996" y="4641284"/>
            <a:ext cx="9137" cy="84968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3667" y="549096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5521" y="3956056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 &lt;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937" y="3956056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 &gt; 3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811309" y="4513375"/>
            <a:ext cx="438584" cy="19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>
                <a:solidFill>
                  <a:srgbClr val="1F497D"/>
                </a:solidFill>
              </a:rPr>
              <a:t>Algorithm</a:t>
            </a:r>
            <a:r>
              <a:rPr lang="nl-NL" dirty="0">
                <a:solidFill>
                  <a:srgbClr val="1F497D"/>
                </a:solidFill>
              </a:rPr>
              <a:t> Performance </a:t>
            </a:r>
            <a:br>
              <a:rPr lang="nl-NL" dirty="0">
                <a:solidFill>
                  <a:srgbClr val="1F497D"/>
                </a:solidFill>
              </a:rPr>
            </a:br>
            <a:r>
              <a:rPr lang="nl-NL" sz="3600" dirty="0" err="1">
                <a:solidFill>
                  <a:srgbClr val="1F497D"/>
                </a:solidFill>
              </a:rPr>
              <a:t>Example</a:t>
            </a:r>
            <a:r>
              <a:rPr lang="nl-NL" sz="3600" dirty="0">
                <a:solidFill>
                  <a:srgbClr val="1F497D"/>
                </a:solidFill>
              </a:rPr>
              <a:t>: </a:t>
            </a:r>
            <a:r>
              <a:rPr lang="nl-NL" sz="3600" dirty="0" err="1">
                <a:solidFill>
                  <a:srgbClr val="1F497D"/>
                </a:solidFill>
              </a:rPr>
              <a:t>BinarySearch</a:t>
            </a:r>
            <a:r>
              <a:rPr lang="nl-NL" sz="3600" dirty="0">
                <a:solidFill>
                  <a:srgbClr val="1F497D"/>
                </a:solidFill>
              </a:rPr>
              <a:t>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 err="1"/>
              <a:t>What</a:t>
            </a:r>
            <a:r>
              <a:rPr lang="nl-NL" sz="2800" dirty="0"/>
              <a:t> is the  worst </a:t>
            </a:r>
            <a:r>
              <a:rPr lang="nl-NL" sz="2800" dirty="0" err="1"/>
              <a:t>possible</a:t>
            </a:r>
            <a:r>
              <a:rPr lang="nl-NL" sz="2800" dirty="0"/>
              <a:t> </a:t>
            </a:r>
            <a:r>
              <a:rPr lang="nl-NL" sz="2800" dirty="0" err="1"/>
              <a:t>number</a:t>
            </a:r>
            <a:r>
              <a:rPr lang="nl-NL" sz="2800" dirty="0"/>
              <a:t> of search operations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this</a:t>
            </a:r>
            <a:r>
              <a:rPr lang="nl-NL" sz="2800" dirty="0"/>
              <a:t> list ?</a:t>
            </a:r>
          </a:p>
          <a:p>
            <a:pPr marL="0" indent="0">
              <a:buNone/>
            </a:pPr>
            <a:r>
              <a:rPr lang="nl-NL" sz="2800" dirty="0"/>
              <a:t>						</a:t>
            </a:r>
            <a:r>
              <a:rPr lang="nl-NL" sz="2800" dirty="0">
                <a:solidFill>
                  <a:srgbClr val="FF6600"/>
                </a:solidFill>
              </a:rPr>
              <a:t>3</a:t>
            </a:r>
          </a:p>
          <a:p>
            <a:pPr marL="0" indent="0">
              <a:buNone/>
            </a:pPr>
            <a:endParaRPr lang="nl-NL" sz="28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nl-NL" sz="2800" dirty="0" err="1"/>
              <a:t>If</a:t>
            </a:r>
            <a:r>
              <a:rPr lang="nl-NL" sz="2800" dirty="0"/>
              <a:t> the list was </a:t>
            </a:r>
            <a:r>
              <a:rPr lang="nl-NL" sz="2800" dirty="0">
                <a:solidFill>
                  <a:srgbClr val="FF6600"/>
                </a:solidFill>
              </a:rPr>
              <a:t>n</a:t>
            </a:r>
            <a:r>
              <a:rPr lang="nl-NL" sz="2800" dirty="0"/>
              <a:t> </a:t>
            </a:r>
            <a:r>
              <a:rPr lang="nl-NL" sz="2800" dirty="0" err="1"/>
              <a:t>numbers</a:t>
            </a:r>
            <a:r>
              <a:rPr lang="nl-NL" sz="2800" dirty="0"/>
              <a:t> long, the worst </a:t>
            </a:r>
            <a:r>
              <a:rPr lang="nl-NL" sz="2800" dirty="0" err="1"/>
              <a:t>possible</a:t>
            </a:r>
            <a:r>
              <a:rPr lang="nl-NL" sz="2800" dirty="0"/>
              <a:t> </a:t>
            </a:r>
            <a:r>
              <a:rPr lang="nl-NL" sz="2800" dirty="0" err="1"/>
              <a:t>number</a:t>
            </a:r>
            <a:r>
              <a:rPr lang="nl-NL" sz="2800" dirty="0"/>
              <a:t> of search operations </a:t>
            </a:r>
            <a:r>
              <a:rPr lang="nl-NL" sz="2800" dirty="0" err="1"/>
              <a:t>would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>
                <a:solidFill>
                  <a:srgbClr val="FF6600"/>
                </a:solidFill>
              </a:rPr>
              <a:t>log</a:t>
            </a:r>
            <a:r>
              <a:rPr lang="nl-NL" sz="2800" baseline="-25000" dirty="0">
                <a:solidFill>
                  <a:srgbClr val="FF6600"/>
                </a:solidFill>
              </a:rPr>
              <a:t>2</a:t>
            </a:r>
            <a:r>
              <a:rPr lang="nl-NL" sz="2800" dirty="0">
                <a:solidFill>
                  <a:srgbClr val="FF6600"/>
                </a:solidFill>
              </a:rPr>
              <a:t>n</a:t>
            </a:r>
            <a:r>
              <a:rPr lang="nl-NL" sz="2800" dirty="0"/>
              <a:t>. </a:t>
            </a:r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sz="2800" dirty="0"/>
              <a:t>In the “</a:t>
            </a:r>
            <a:r>
              <a:rPr lang="nl-NL" sz="2800" dirty="0" err="1"/>
              <a:t>algorithm</a:t>
            </a:r>
            <a:r>
              <a:rPr lang="nl-NL" sz="2800" dirty="0"/>
              <a:t> performance </a:t>
            </a:r>
            <a:r>
              <a:rPr lang="nl-NL" sz="2800" dirty="0" err="1"/>
              <a:t>language”we</a:t>
            </a:r>
            <a:r>
              <a:rPr lang="nl-NL" sz="2800" dirty="0"/>
              <a:t> say, </a:t>
            </a:r>
            <a:r>
              <a:rPr lang="nl-NL" sz="2800" dirty="0" err="1"/>
              <a:t>it</a:t>
            </a:r>
            <a:r>
              <a:rPr lang="nl-NL" sz="2800" dirty="0"/>
              <a:t> has a </a:t>
            </a:r>
            <a:r>
              <a:rPr lang="nl-NL" sz="2800" dirty="0">
                <a:solidFill>
                  <a:srgbClr val="008000"/>
                </a:solidFill>
              </a:rPr>
              <a:t>big O </a:t>
            </a:r>
            <a:r>
              <a:rPr lang="nl-NL" sz="2800" dirty="0" err="1">
                <a:solidFill>
                  <a:srgbClr val="008000"/>
                </a:solidFill>
              </a:rPr>
              <a:t>notation</a:t>
            </a:r>
            <a:r>
              <a:rPr lang="nl-NL" sz="2800" dirty="0"/>
              <a:t> of </a:t>
            </a:r>
            <a:r>
              <a:rPr lang="nl-NL" sz="2800" dirty="0">
                <a:solidFill>
                  <a:srgbClr val="008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42051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2"/>
                </a:solidFill>
              </a:rPr>
              <a:t>Logarithms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if</a:t>
            </a:r>
            <a:r>
              <a:rPr lang="nl-NL" dirty="0"/>
              <a:t>       </a:t>
            </a:r>
            <a:r>
              <a:rPr lang="nl-NL" dirty="0">
                <a:solidFill>
                  <a:srgbClr val="008000"/>
                </a:solidFill>
              </a:rPr>
              <a:t>y</a:t>
            </a:r>
            <a:r>
              <a:rPr lang="nl-NL" dirty="0"/>
              <a:t> = </a:t>
            </a:r>
            <a:r>
              <a:rPr lang="nl-NL" dirty="0" err="1">
                <a:solidFill>
                  <a:schemeClr val="tx2"/>
                </a:solidFill>
              </a:rPr>
              <a:t>b</a:t>
            </a:r>
            <a:r>
              <a:rPr lang="nl-NL" baseline="30000" dirty="0" err="1">
                <a:solidFill>
                  <a:schemeClr val="accent6"/>
                </a:solidFill>
              </a:rPr>
              <a:t>x</a:t>
            </a:r>
            <a:r>
              <a:rPr lang="nl-NL" baseline="30000" dirty="0">
                <a:solidFill>
                  <a:schemeClr val="accent6"/>
                </a:solidFill>
              </a:rPr>
              <a:t>,         </a:t>
            </a:r>
            <a:r>
              <a:rPr lang="nl-NL" dirty="0" err="1"/>
              <a:t>then</a:t>
            </a:r>
            <a:r>
              <a:rPr lang="nl-NL" dirty="0"/>
              <a:t>    </a:t>
            </a:r>
            <a:r>
              <a:rPr lang="nl-NL" dirty="0">
                <a:solidFill>
                  <a:schemeClr val="accent6"/>
                </a:solidFill>
              </a:rPr>
              <a:t>x</a:t>
            </a:r>
            <a:r>
              <a:rPr lang="nl-NL" dirty="0"/>
              <a:t> = </a:t>
            </a:r>
            <a:r>
              <a:rPr lang="nl-NL" dirty="0" err="1"/>
              <a:t>log</a:t>
            </a:r>
            <a:r>
              <a:rPr lang="nl-NL" baseline="-25000" dirty="0" err="1">
                <a:solidFill>
                  <a:schemeClr val="tx2"/>
                </a:solidFill>
              </a:rPr>
              <a:t>b</a:t>
            </a:r>
            <a:r>
              <a:rPr lang="nl-NL" dirty="0" err="1">
                <a:solidFill>
                  <a:srgbClr val="008000"/>
                </a:solidFill>
              </a:rPr>
              <a:t>y</a:t>
            </a:r>
            <a:endParaRPr lang="nl-NL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nl-NL" baseline="30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nl-NL" dirty="0" err="1"/>
              <a:t>exponential</a:t>
            </a:r>
            <a:r>
              <a:rPr lang="nl-NL" dirty="0"/>
              <a:t>       </a:t>
            </a:r>
            <a:r>
              <a:rPr lang="nl-NL" dirty="0">
                <a:sym typeface="Wingdings"/>
              </a:rPr>
              <a:t>                     </a:t>
            </a:r>
            <a:r>
              <a:rPr lang="nl-NL" dirty="0" err="1">
                <a:sym typeface="Wingdings"/>
              </a:rPr>
              <a:t>logarithmic</a:t>
            </a:r>
            <a:endParaRPr lang="nl-NL" dirty="0">
              <a:sym typeface="Wingdings"/>
            </a:endParaRPr>
          </a:p>
          <a:p>
            <a:pPr marL="0" indent="0">
              <a:buNone/>
            </a:pPr>
            <a:r>
              <a:rPr lang="nl-NL" dirty="0">
                <a:sym typeface="Wingdings"/>
              </a:rPr>
              <a:t>				</a:t>
            </a:r>
            <a:r>
              <a:rPr lang="nl-NL" dirty="0">
                <a:solidFill>
                  <a:srgbClr val="008000"/>
                </a:solidFill>
                <a:sym typeface="Wingdings"/>
              </a:rPr>
              <a:t>y</a:t>
            </a:r>
            <a:r>
              <a:rPr lang="nl-NL" dirty="0">
                <a:sym typeface="Wingdings"/>
              </a:rPr>
              <a:t> = </a:t>
            </a:r>
            <a:r>
              <a:rPr lang="nl-NL" dirty="0">
                <a:solidFill>
                  <a:schemeClr val="tx2"/>
                </a:solidFill>
                <a:sym typeface="Wingdings"/>
              </a:rPr>
              <a:t>2</a:t>
            </a:r>
            <a:r>
              <a:rPr lang="nl-NL" baseline="30000" dirty="0">
                <a:solidFill>
                  <a:schemeClr val="accent6"/>
                </a:solidFill>
                <a:sym typeface="Wingdings"/>
              </a:rPr>
              <a:t>x</a:t>
            </a:r>
            <a:r>
              <a:rPr lang="nl-NL" baseline="30000" dirty="0">
                <a:sym typeface="Wingdings"/>
              </a:rPr>
              <a:t>							</a:t>
            </a:r>
            <a:r>
              <a:rPr lang="nl-NL" dirty="0">
                <a:solidFill>
                  <a:srgbClr val="F79646"/>
                </a:solidFill>
                <a:sym typeface="Wingdings"/>
              </a:rPr>
              <a:t>x </a:t>
            </a:r>
            <a:r>
              <a:rPr lang="nl-NL" dirty="0">
                <a:sym typeface="Wingdings"/>
              </a:rPr>
              <a:t>= log</a:t>
            </a:r>
            <a:r>
              <a:rPr lang="nl-NL" baseline="-25000" dirty="0">
                <a:solidFill>
                  <a:schemeClr val="tx2"/>
                </a:solidFill>
                <a:sym typeface="Wingdings"/>
              </a:rPr>
              <a:t>2</a:t>
            </a:r>
            <a:r>
              <a:rPr lang="nl-NL" dirty="0">
                <a:solidFill>
                  <a:srgbClr val="008000"/>
                </a:solidFill>
                <a:sym typeface="Wingdings"/>
              </a:rPr>
              <a:t>y</a:t>
            </a:r>
          </a:p>
          <a:p>
            <a:pPr marL="0" indent="0">
              <a:buNone/>
            </a:pPr>
            <a:r>
              <a:rPr lang="nl-NL" dirty="0">
                <a:solidFill>
                  <a:srgbClr val="008000"/>
                </a:solidFill>
                <a:sym typeface="Wingdings"/>
              </a:rPr>
              <a:t>			    </a:t>
            </a:r>
            <a:r>
              <a:rPr lang="nl-NL" dirty="0">
                <a:solidFill>
                  <a:schemeClr val="tx2"/>
                </a:solidFill>
                <a:sym typeface="Wingdings"/>
              </a:rPr>
              <a:t>2</a:t>
            </a:r>
            <a:r>
              <a:rPr lang="nl-NL" baseline="30000" dirty="0">
                <a:solidFill>
                  <a:schemeClr val="accent6"/>
                </a:solidFill>
                <a:sym typeface="Wingdings"/>
              </a:rPr>
              <a:t>x </a:t>
            </a:r>
            <a:r>
              <a:rPr lang="nl-NL" dirty="0">
                <a:sym typeface="Wingdings"/>
              </a:rPr>
              <a:t>= </a:t>
            </a:r>
            <a:r>
              <a:rPr lang="nl-NL" dirty="0">
                <a:solidFill>
                  <a:srgbClr val="008000"/>
                </a:solidFill>
                <a:sym typeface="Wingdings"/>
              </a:rPr>
              <a:t>16						</a:t>
            </a:r>
            <a:r>
              <a:rPr lang="nl-NL" dirty="0">
                <a:sym typeface="Wingdings"/>
              </a:rPr>
              <a:t>log</a:t>
            </a:r>
            <a:r>
              <a:rPr lang="nl-NL" baseline="-25000" dirty="0">
                <a:solidFill>
                  <a:schemeClr val="tx2"/>
                </a:solidFill>
                <a:sym typeface="Wingdings"/>
              </a:rPr>
              <a:t>2</a:t>
            </a:r>
            <a:r>
              <a:rPr lang="nl-NL" dirty="0">
                <a:solidFill>
                  <a:srgbClr val="008000"/>
                </a:solidFill>
                <a:sym typeface="Wingdings"/>
              </a:rPr>
              <a:t>16 </a:t>
            </a:r>
            <a:r>
              <a:rPr lang="nl-NL" dirty="0">
                <a:sym typeface="Wingdings"/>
              </a:rPr>
              <a:t>= </a:t>
            </a:r>
            <a:r>
              <a:rPr lang="nl-NL" dirty="0">
                <a:solidFill>
                  <a:schemeClr val="accent6"/>
                </a:solidFill>
                <a:sym typeface="Wingdings"/>
              </a:rPr>
              <a:t>x</a:t>
            </a:r>
          </a:p>
          <a:p>
            <a:pPr marL="0" indent="0">
              <a:buNone/>
            </a:pPr>
            <a:r>
              <a:rPr lang="nl-NL" baseline="30000" dirty="0">
                <a:solidFill>
                  <a:schemeClr val="accent6"/>
                </a:solidFill>
                <a:sym typeface="Wingdings"/>
              </a:rPr>
              <a:t>			</a:t>
            </a:r>
            <a:r>
              <a:rPr lang="nl-NL" baseline="30000">
                <a:solidFill>
                  <a:schemeClr val="accent6"/>
                </a:solidFill>
                <a:sym typeface="Wingdings"/>
              </a:rPr>
              <a:t>	</a:t>
            </a:r>
            <a:r>
              <a:rPr lang="nl-NL">
                <a:solidFill>
                  <a:schemeClr val="tx2"/>
                </a:solidFill>
                <a:sym typeface="Wingdings"/>
              </a:rPr>
              <a:t>2</a:t>
            </a:r>
            <a:r>
              <a:rPr lang="nl-NL" baseline="30000">
                <a:solidFill>
                  <a:schemeClr val="accent6"/>
                </a:solidFill>
                <a:sym typeface="Wingdings"/>
              </a:rPr>
              <a:t>6 </a:t>
            </a:r>
            <a:r>
              <a:rPr lang="nl-NL" dirty="0">
                <a:sym typeface="Wingdings"/>
              </a:rPr>
              <a:t>= </a:t>
            </a:r>
            <a:r>
              <a:rPr lang="nl-NL" dirty="0">
                <a:solidFill>
                  <a:srgbClr val="008000"/>
                </a:solidFill>
                <a:sym typeface="Wingdings"/>
              </a:rPr>
              <a:t>64		</a:t>
            </a:r>
            <a:r>
              <a:rPr lang="nl-NL">
                <a:solidFill>
                  <a:srgbClr val="008000"/>
                </a:solidFill>
                <a:sym typeface="Wingdings"/>
              </a:rPr>
              <a:t>				</a:t>
            </a:r>
            <a:r>
              <a:rPr lang="nl-NL">
                <a:sym typeface="Wingdings"/>
              </a:rPr>
              <a:t>log</a:t>
            </a:r>
            <a:r>
              <a:rPr lang="nl-NL" baseline="-25000">
                <a:solidFill>
                  <a:schemeClr val="tx2"/>
                </a:solidFill>
                <a:sym typeface="Wingdings"/>
              </a:rPr>
              <a:t>2</a:t>
            </a:r>
            <a:r>
              <a:rPr lang="nl-NL">
                <a:solidFill>
                  <a:srgbClr val="008000"/>
                </a:solidFill>
                <a:sym typeface="Wingdings"/>
              </a:rPr>
              <a:t>64 </a:t>
            </a:r>
            <a:r>
              <a:rPr lang="nl-NL" dirty="0">
                <a:sym typeface="Wingdings"/>
              </a:rPr>
              <a:t>= </a:t>
            </a:r>
            <a:r>
              <a:rPr lang="nl-NL" dirty="0">
                <a:solidFill>
                  <a:schemeClr val="accent6"/>
                </a:solidFill>
                <a:sym typeface="Wingdings"/>
              </a:rPr>
              <a:t>6</a:t>
            </a:r>
          </a:p>
          <a:p>
            <a:pPr marL="0" indent="0">
              <a:buNone/>
            </a:pPr>
            <a:endParaRPr lang="nl-NL" baseline="30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940" y="5388282"/>
            <a:ext cx="890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A </a:t>
            </a:r>
            <a:r>
              <a:rPr lang="nl-NL" dirty="0" err="1"/>
              <a:t>logarithmic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is the </a:t>
            </a:r>
            <a:r>
              <a:rPr lang="nl-NL" dirty="0" err="1"/>
              <a:t>opposite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.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say </a:t>
            </a:r>
          </a:p>
          <a:p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grows</a:t>
            </a:r>
            <a:r>
              <a:rPr lang="nl-NL" dirty="0"/>
              <a:t> </a:t>
            </a:r>
            <a:r>
              <a:rPr lang="nl-NL" dirty="0" err="1"/>
              <a:t>exponentially</a:t>
            </a:r>
            <a:r>
              <a:rPr lang="nl-NL" dirty="0"/>
              <a:t>,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>
                <a:solidFill>
                  <a:srgbClr val="008000"/>
                </a:solidFill>
              </a:rPr>
              <a:t>multiplied</a:t>
            </a:r>
            <a:r>
              <a:rPr lang="nl-NL" dirty="0"/>
              <a:t>.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grows</a:t>
            </a:r>
            <a:r>
              <a:rPr lang="nl-NL" dirty="0"/>
              <a:t> </a:t>
            </a:r>
            <a:r>
              <a:rPr lang="nl-NL" dirty="0" err="1"/>
              <a:t>logarithmically</a:t>
            </a:r>
            <a:r>
              <a:rPr lang="nl-NL" dirty="0"/>
              <a:t>,</a:t>
            </a:r>
          </a:p>
          <a:p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>
                <a:solidFill>
                  <a:srgbClr val="008000"/>
                </a:solidFill>
              </a:rPr>
              <a:t>divided</a:t>
            </a:r>
            <a:endParaRPr lang="nl-NL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Logarithm</a:t>
            </a:r>
            <a:endParaRPr lang="nl-NL" dirty="0"/>
          </a:p>
        </p:txBody>
      </p:sp>
      <p:pic>
        <p:nvPicPr>
          <p:cNvPr id="4" name="Content Placeholder 3" descr="1_BpSXof1S3wL7VK4JPDkA9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26" r="-30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880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>
                <a:solidFill>
                  <a:srgbClr val="1F497D"/>
                </a:solidFill>
              </a:rPr>
              <a:t>Algorithm</a:t>
            </a:r>
            <a:r>
              <a:rPr lang="nl-NL" dirty="0">
                <a:solidFill>
                  <a:srgbClr val="1F497D"/>
                </a:solidFill>
              </a:rPr>
              <a:t> Performance </a:t>
            </a:r>
            <a:br>
              <a:rPr lang="nl-NL" dirty="0">
                <a:solidFill>
                  <a:srgbClr val="1F497D"/>
                </a:solidFill>
              </a:rPr>
            </a:br>
            <a:r>
              <a:rPr lang="nl-NL" sz="3600" dirty="0" err="1">
                <a:solidFill>
                  <a:srgbClr val="1F497D"/>
                </a:solidFill>
              </a:rPr>
              <a:t>Linear</a:t>
            </a:r>
            <a:r>
              <a:rPr lang="nl-NL" sz="3600" dirty="0">
                <a:solidFill>
                  <a:srgbClr val="1F497D"/>
                </a:solidFill>
              </a:rPr>
              <a:t> </a:t>
            </a:r>
            <a:r>
              <a:rPr lang="nl-NL" sz="3600" dirty="0" err="1">
                <a:solidFill>
                  <a:srgbClr val="1F497D"/>
                </a:solidFill>
              </a:rPr>
              <a:t>vs</a:t>
            </a:r>
            <a:r>
              <a:rPr lang="nl-NL" sz="3600" dirty="0">
                <a:solidFill>
                  <a:srgbClr val="1F497D"/>
                </a:solidFill>
              </a:rPr>
              <a:t> </a:t>
            </a:r>
            <a:r>
              <a:rPr lang="nl-NL" sz="3600" dirty="0" err="1">
                <a:solidFill>
                  <a:srgbClr val="1F497D"/>
                </a:solidFill>
              </a:rPr>
              <a:t>Binary</a:t>
            </a:r>
            <a:r>
              <a:rPr lang="nl-NL" sz="3600" dirty="0">
                <a:solidFill>
                  <a:srgbClr val="1F497D"/>
                </a:solidFill>
              </a:rPr>
              <a:t> Search Performance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69561"/>
              </p:ext>
            </p:extLst>
          </p:nvPr>
        </p:nvGraphicFramePr>
        <p:xfrm>
          <a:off x="657875" y="3015009"/>
          <a:ext cx="7547283" cy="196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155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Linear</a:t>
                      </a:r>
                      <a:r>
                        <a:rPr lang="nl-NL" dirty="0"/>
                        <a:t>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Binary</a:t>
                      </a:r>
                      <a:r>
                        <a:rPr lang="nl-NL" dirty="0"/>
                        <a:t>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55">
                <a:tc>
                  <a:txBody>
                    <a:bodyPr/>
                    <a:lstStyle/>
                    <a:p>
                      <a:r>
                        <a:rPr lang="nl-NL" dirty="0"/>
                        <a:t>100 </a:t>
                      </a:r>
                      <a:r>
                        <a:rPr lang="nl-NL" dirty="0" err="1"/>
                        <a:t>elements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 </a:t>
                      </a:r>
                      <a:r>
                        <a:rPr lang="nl-NL" dirty="0" err="1"/>
                        <a:t>ms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 </a:t>
                      </a:r>
                      <a:r>
                        <a:rPr lang="nl-NL" dirty="0" err="1"/>
                        <a:t>ms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55">
                <a:tc>
                  <a:txBody>
                    <a:bodyPr/>
                    <a:lstStyle/>
                    <a:p>
                      <a:r>
                        <a:rPr lang="nl-NL" dirty="0"/>
                        <a:t>10 0000 </a:t>
                      </a:r>
                      <a:r>
                        <a:rPr lang="nl-NL" dirty="0" err="1"/>
                        <a:t>elemsnts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  <a:r>
                        <a:rPr lang="nl-NL" baseline="0" dirty="0"/>
                        <a:t> 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 </a:t>
                      </a:r>
                      <a:r>
                        <a:rPr lang="nl-NL" dirty="0" err="1"/>
                        <a:t>ms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296">
                <a:tc>
                  <a:txBody>
                    <a:bodyPr/>
                    <a:lstStyle/>
                    <a:p>
                      <a:r>
                        <a:rPr lang="nl-NL" dirty="0"/>
                        <a:t>1 000 000 000 </a:t>
                      </a:r>
                      <a:r>
                        <a:rPr lang="nl-NL" dirty="0" err="1"/>
                        <a:t>elements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11 </a:t>
                      </a:r>
                      <a:r>
                        <a:rPr lang="nl-NL" dirty="0" err="1"/>
                        <a:t>days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32 </a:t>
                      </a:r>
                      <a:r>
                        <a:rPr lang="nl-NL" dirty="0" err="1"/>
                        <a:t>ms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BB8B4E-4096-8C4F-A930-5C60B65E9396}"/>
              </a:ext>
            </a:extLst>
          </p:cNvPr>
          <p:cNvSpPr txBox="1"/>
          <p:nvPr/>
        </p:nvSpPr>
        <p:spPr>
          <a:xfrm>
            <a:off x="3041132" y="1600200"/>
            <a:ext cx="306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600" i="1" dirty="0">
                <a:solidFill>
                  <a:srgbClr val="1F497D"/>
                </a:solidFill>
                <a:latin typeface="+mj-lt"/>
                <a:ea typeface="+mj-ea"/>
                <a:cs typeface="+mj-cs"/>
              </a:rPr>
              <a:t>(where each operation takes 1 ms)</a:t>
            </a:r>
          </a:p>
        </p:txBody>
      </p:sp>
    </p:spTree>
    <p:extLst>
      <p:ext uri="{BB962C8B-B14F-4D97-AF65-F5344CB8AC3E}">
        <p14:creationId xmlns:p14="http://schemas.microsoft.com/office/powerpoint/2010/main" val="289074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530</Words>
  <Application>Microsoft Macintosh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Algorithms</vt:lpstr>
      <vt:lpstr>Algorithm Performance  Example: Linear Search</vt:lpstr>
      <vt:lpstr>Algorithm Performance  Example: Linear Search (2)</vt:lpstr>
      <vt:lpstr>Algorithm Performance  Example: Binary Search</vt:lpstr>
      <vt:lpstr>Algorithm Performance  Example: BinarySearch (2)</vt:lpstr>
      <vt:lpstr>Logarithms</vt:lpstr>
      <vt:lpstr>Logarithm</vt:lpstr>
      <vt:lpstr>Algorithm Performance  Linear vs Binary Search Performance</vt:lpstr>
      <vt:lpstr>Algorithm Performance  Some Common Big O’s</vt:lpstr>
      <vt:lpstr>Big-O Complexity</vt:lpstr>
      <vt:lpstr>Algorithm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PRC4</dc:title>
  <dc:creator>FHICT</dc:creator>
  <cp:lastModifiedBy>Frenken-Liskova,Renáta R.</cp:lastModifiedBy>
  <cp:revision>29</cp:revision>
  <dcterms:created xsi:type="dcterms:W3CDTF">2018-05-16T07:44:44Z</dcterms:created>
  <dcterms:modified xsi:type="dcterms:W3CDTF">2022-08-31T15:57:28Z</dcterms:modified>
</cp:coreProperties>
</file>