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85" d="100"/>
          <a:sy n="18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18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3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20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0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0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DD72-9496-2249-A422-C5C7E4A5A896}" type="datetimeFigureOut">
              <a:rPr lang="en-US" smtClean="0"/>
              <a:t>14/11/18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7606-1885-CB4F-9364-FBB92230EFE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7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78"/>
            <a:ext cx="7772400" cy="1470025"/>
          </a:xfrm>
        </p:spPr>
        <p:txBody>
          <a:bodyPr>
            <a:normAutofit/>
          </a:bodyPr>
          <a:lstStyle/>
          <a:p>
            <a:r>
              <a:rPr lang="nl-NL" sz="5400" dirty="0" err="1" smtClean="0">
                <a:solidFill>
                  <a:schemeClr val="tx2"/>
                </a:solidFill>
              </a:rPr>
              <a:t>Lists</a:t>
            </a:r>
            <a:r>
              <a:rPr lang="nl-NL" sz="5400" dirty="0" smtClean="0">
                <a:solidFill>
                  <a:schemeClr val="tx2"/>
                </a:solidFill>
              </a:rPr>
              <a:t> (</a:t>
            </a:r>
            <a:r>
              <a:rPr lang="nl-NL" sz="5400" dirty="0" err="1" smtClean="0">
                <a:solidFill>
                  <a:schemeClr val="tx2"/>
                </a:solidFill>
              </a:rPr>
              <a:t>sequences</a:t>
            </a:r>
            <a:r>
              <a:rPr lang="nl-NL" sz="5400" dirty="0" smtClean="0">
                <a:solidFill>
                  <a:schemeClr val="tx2"/>
                </a:solidFill>
              </a:rPr>
              <a:t>)</a:t>
            </a:r>
            <a:endParaRPr lang="nl-NL" sz="5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 descr="arrays-linkedlis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3" y="2963502"/>
            <a:ext cx="7231324" cy="3527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200" y="1605463"/>
            <a:ext cx="748744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Abstract Data Type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represents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</a:p>
          <a:p>
            <a:r>
              <a:rPr lang="nl-NL" sz="2400" dirty="0" err="1" smtClean="0"/>
              <a:t>ordered</a:t>
            </a:r>
            <a:r>
              <a:rPr lang="nl-NL" sz="2400" dirty="0" smtClean="0"/>
              <a:t> </a:t>
            </a:r>
            <a:r>
              <a:rPr lang="nl-NL" sz="2400" dirty="0" err="1" smtClean="0"/>
              <a:t>values</a:t>
            </a:r>
            <a:r>
              <a:rPr lang="nl-NL" sz="2400" dirty="0" smtClean="0"/>
              <a:t>, </a:t>
            </a:r>
            <a:r>
              <a:rPr lang="nl-NL" sz="2400" dirty="0" err="1" smtClean="0"/>
              <a:t>where</a:t>
            </a:r>
            <a:r>
              <a:rPr lang="nl-NL" sz="2400" dirty="0" smtClean="0"/>
              <a:t> the </a:t>
            </a:r>
            <a:r>
              <a:rPr lang="nl-NL" sz="2400" dirty="0" err="1" smtClean="0"/>
              <a:t>same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may</a:t>
            </a:r>
            <a:r>
              <a:rPr lang="nl-NL" sz="2400" dirty="0" smtClean="0"/>
              <a:t> </a:t>
            </a:r>
            <a:r>
              <a:rPr lang="nl-NL" sz="2400" dirty="0" err="1" smtClean="0"/>
              <a:t>occur</a:t>
            </a:r>
            <a:r>
              <a:rPr lang="nl-NL" sz="2400" dirty="0" smtClean="0"/>
              <a:t> more </a:t>
            </a:r>
          </a:p>
          <a:p>
            <a:r>
              <a:rPr lang="nl-NL" sz="2400" dirty="0" err="1" smtClean="0"/>
              <a:t>than</a:t>
            </a:r>
            <a:r>
              <a:rPr lang="nl-NL" sz="2400" dirty="0" smtClean="0"/>
              <a:t> </a:t>
            </a:r>
            <a:r>
              <a:rPr lang="nl-NL" sz="2400" dirty="0" err="1" smtClean="0"/>
              <a:t>once</a:t>
            </a:r>
            <a:r>
              <a:rPr lang="nl-NL" dirty="0" smtClean="0"/>
              <a:t>[</a:t>
            </a:r>
            <a:r>
              <a:rPr lang="nl-NL" dirty="0" err="1" smtClean="0"/>
              <a:t>wiki</a:t>
            </a:r>
            <a:r>
              <a:rPr lang="nl-NL" dirty="0" smtClean="0"/>
              <a:t>] 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02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Arrays </a:t>
            </a:r>
            <a:r>
              <a:rPr lang="nl-NL" dirty="0" err="1" smtClean="0">
                <a:solidFill>
                  <a:schemeClr val="tx2"/>
                </a:solidFill>
              </a:rPr>
              <a:t>vs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Linked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Lists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List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74653"/>
              </p:ext>
            </p:extLst>
          </p:nvPr>
        </p:nvGraphicFramePr>
        <p:xfrm>
          <a:off x="1524000" y="2315973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5906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1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7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2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3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814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5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5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8030" y="3010400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Array </a:t>
            </a:r>
            <a:r>
              <a:rPr lang="nl-NL" dirty="0">
                <a:solidFill>
                  <a:schemeClr val="accent2"/>
                </a:solidFill>
              </a:rPr>
              <a:t>items are </a:t>
            </a:r>
            <a:r>
              <a:rPr lang="nl-NL" dirty="0" err="1">
                <a:solidFill>
                  <a:schemeClr val="accent2"/>
                </a:solidFill>
              </a:rPr>
              <a:t>defined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by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their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smtClean="0">
                <a:solidFill>
                  <a:schemeClr val="accent2"/>
                </a:solidFill>
              </a:rPr>
              <a:t>indices</a:t>
            </a:r>
            <a:endParaRPr lang="nl-NL" dirty="0">
              <a:solidFill>
                <a:schemeClr val="accent2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34395"/>
              </p:ext>
            </p:extLst>
          </p:nvPr>
        </p:nvGraphicFramePr>
        <p:xfrm>
          <a:off x="742779" y="4740643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33655"/>
              </p:ext>
            </p:extLst>
          </p:nvPr>
        </p:nvGraphicFramePr>
        <p:xfrm>
          <a:off x="2032000" y="474572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68977"/>
              </p:ext>
            </p:extLst>
          </p:nvPr>
        </p:nvGraphicFramePr>
        <p:xfrm>
          <a:off x="3321221" y="4745723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7473"/>
              </p:ext>
            </p:extLst>
          </p:nvPr>
        </p:nvGraphicFramePr>
        <p:xfrm>
          <a:off x="4610442" y="4756474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19038"/>
              </p:ext>
            </p:extLst>
          </p:nvPr>
        </p:nvGraphicFramePr>
        <p:xfrm>
          <a:off x="5899663" y="4765440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1523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49522"/>
              </p:ext>
            </p:extLst>
          </p:nvPr>
        </p:nvGraphicFramePr>
        <p:xfrm>
          <a:off x="7188884" y="4766664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14727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58779" y="482995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484077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7221" y="483823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6442" y="4848643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15663" y="4852186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58779" y="4997088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32685" y="4999628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37221" y="5003007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26442" y="5006386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15663" y="5016630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7200" y="5007656"/>
            <a:ext cx="273221" cy="32226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6" idx="0"/>
          </p:cNvCxnSpPr>
          <p:nvPr/>
        </p:nvCxnSpPr>
        <p:spPr>
          <a:xfrm>
            <a:off x="8204884" y="4846218"/>
            <a:ext cx="325396" cy="4837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72534"/>
              </p:ext>
            </p:extLst>
          </p:nvPr>
        </p:nvGraphicFramePr>
        <p:xfrm>
          <a:off x="222421" y="532992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174"/>
              </p:ext>
            </p:extLst>
          </p:nvPr>
        </p:nvGraphicFramePr>
        <p:xfrm>
          <a:off x="8022280" y="532992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2575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1524000" y="6030054"/>
            <a:ext cx="6500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Items in </a:t>
            </a:r>
            <a:r>
              <a:rPr lang="nl-NL" dirty="0" err="1" smtClean="0">
                <a:solidFill>
                  <a:schemeClr val="accent2"/>
                </a:solidFill>
              </a:rPr>
              <a:t>Linked</a:t>
            </a:r>
            <a:r>
              <a:rPr lang="nl-NL" dirty="0" smtClean="0">
                <a:solidFill>
                  <a:schemeClr val="accent2"/>
                </a:solidFill>
              </a:rPr>
              <a:t> </a:t>
            </a:r>
            <a:r>
              <a:rPr lang="nl-NL" dirty="0" err="1" smtClean="0">
                <a:solidFill>
                  <a:schemeClr val="accent2"/>
                </a:solidFill>
              </a:rPr>
              <a:t>Lists</a:t>
            </a:r>
            <a:r>
              <a:rPr lang="nl-NL" dirty="0" smtClean="0">
                <a:solidFill>
                  <a:schemeClr val="accent2"/>
                </a:solidFill>
              </a:rPr>
              <a:t> have pointers </a:t>
            </a:r>
            <a:r>
              <a:rPr lang="nl-NL" dirty="0" err="1" smtClean="0">
                <a:solidFill>
                  <a:schemeClr val="accent2"/>
                </a:solidFill>
              </a:rPr>
              <a:t>to</a:t>
            </a:r>
            <a:r>
              <a:rPr lang="nl-NL" dirty="0" smtClean="0">
                <a:solidFill>
                  <a:schemeClr val="accent2"/>
                </a:solidFill>
              </a:rPr>
              <a:t> </a:t>
            </a:r>
            <a:r>
              <a:rPr lang="nl-NL" dirty="0" err="1" smtClean="0">
                <a:solidFill>
                  <a:schemeClr val="accent2"/>
                </a:solidFill>
              </a:rPr>
              <a:t>successor</a:t>
            </a:r>
            <a:r>
              <a:rPr lang="nl-NL" dirty="0" smtClean="0">
                <a:solidFill>
                  <a:schemeClr val="accent2"/>
                </a:solidFill>
              </a:rPr>
              <a:t> </a:t>
            </a:r>
            <a:r>
              <a:rPr lang="nl-NL" dirty="0" err="1" smtClean="0">
                <a:solidFill>
                  <a:schemeClr val="accent2"/>
                </a:solidFill>
              </a:rPr>
              <a:t>and</a:t>
            </a:r>
            <a:r>
              <a:rPr lang="nl-NL" dirty="0" smtClean="0">
                <a:solidFill>
                  <a:schemeClr val="accent2"/>
                </a:solidFill>
              </a:rPr>
              <a:t>/or </a:t>
            </a:r>
            <a:r>
              <a:rPr lang="nl-NL" dirty="0" err="1" smtClean="0">
                <a:solidFill>
                  <a:schemeClr val="accent2"/>
                </a:solidFill>
              </a:rPr>
              <a:t>predecessor</a:t>
            </a:r>
            <a:r>
              <a:rPr lang="nl-NL" dirty="0" smtClean="0">
                <a:solidFill>
                  <a:schemeClr val="accent2"/>
                </a:solidFill>
              </a:rPr>
              <a:t> </a:t>
            </a:r>
            <a:endParaRPr lang="nl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Arrays </a:t>
            </a:r>
            <a:r>
              <a:rPr lang="nl-NL" dirty="0" err="1" smtClean="0">
                <a:solidFill>
                  <a:schemeClr val="tx2"/>
                </a:solidFill>
              </a:rPr>
              <a:t>vs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Linked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dirty="0" err="1" smtClean="0">
                <a:solidFill>
                  <a:schemeClr val="tx2"/>
                </a:solidFill>
              </a:rPr>
              <a:t>Lists</a:t>
            </a:r>
            <a:r>
              <a:rPr lang="nl-NL" dirty="0" smtClean="0">
                <a:solidFill>
                  <a:schemeClr val="tx2"/>
                </a:solidFill>
              </a:rPr>
              <a:t> (</a:t>
            </a:r>
            <a:r>
              <a:rPr lang="nl-NL" dirty="0" err="1" smtClean="0">
                <a:solidFill>
                  <a:schemeClr val="tx2"/>
                </a:solidFill>
              </a:rPr>
              <a:t>Insert</a:t>
            </a:r>
            <a:r>
              <a:rPr lang="nl-NL" dirty="0" smtClean="0">
                <a:solidFill>
                  <a:schemeClr val="tx2"/>
                </a:solidFill>
              </a:rPr>
              <a:t>)</a:t>
            </a:r>
            <a:endParaRPr lang="nl-NL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List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32166"/>
              </p:ext>
            </p:extLst>
          </p:nvPr>
        </p:nvGraphicFramePr>
        <p:xfrm>
          <a:off x="1524000" y="2315973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5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5906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1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7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2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3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814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5999" y="251655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5</a:t>
            </a:r>
            <a:endParaRPr lang="nl-NL" sz="10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49976"/>
              </p:ext>
            </p:extLst>
          </p:nvPr>
        </p:nvGraphicFramePr>
        <p:xfrm>
          <a:off x="742779" y="4740643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79051"/>
              </p:ext>
            </p:extLst>
          </p:nvPr>
        </p:nvGraphicFramePr>
        <p:xfrm>
          <a:off x="2032000" y="474572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77018"/>
              </p:ext>
            </p:extLst>
          </p:nvPr>
        </p:nvGraphicFramePr>
        <p:xfrm>
          <a:off x="3321221" y="4745723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70890"/>
              </p:ext>
            </p:extLst>
          </p:nvPr>
        </p:nvGraphicFramePr>
        <p:xfrm>
          <a:off x="4610442" y="4756474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48807"/>
              </p:ext>
            </p:extLst>
          </p:nvPr>
        </p:nvGraphicFramePr>
        <p:xfrm>
          <a:off x="5899663" y="4765440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1523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11822"/>
              </p:ext>
            </p:extLst>
          </p:nvPr>
        </p:nvGraphicFramePr>
        <p:xfrm>
          <a:off x="7188884" y="4766664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14727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58779" y="482995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484077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7221" y="483823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6442" y="4848643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15663" y="4852186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58779" y="4997088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32685" y="4999628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37221" y="5003007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26442" y="5006386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15663" y="5016630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1709" y="5007657"/>
            <a:ext cx="278712" cy="233023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6" idx="0"/>
          </p:cNvCxnSpPr>
          <p:nvPr/>
        </p:nvCxnSpPr>
        <p:spPr>
          <a:xfrm>
            <a:off x="8204884" y="4846218"/>
            <a:ext cx="325396" cy="4837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36079"/>
              </p:ext>
            </p:extLst>
          </p:nvPr>
        </p:nvGraphicFramePr>
        <p:xfrm>
          <a:off x="210063" y="5240680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41177"/>
              </p:ext>
            </p:extLst>
          </p:nvPr>
        </p:nvGraphicFramePr>
        <p:xfrm>
          <a:off x="8022280" y="532992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2575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359999" y="1241808"/>
            <a:ext cx="3139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>
                <a:solidFill>
                  <a:schemeClr val="accent2"/>
                </a:solidFill>
              </a:rPr>
              <a:t>Example</a:t>
            </a:r>
            <a:r>
              <a:rPr lang="nl-NL" dirty="0" smtClean="0">
                <a:solidFill>
                  <a:schemeClr val="accent2"/>
                </a:solidFill>
              </a:rPr>
              <a:t>: </a:t>
            </a:r>
            <a:r>
              <a:rPr lang="nl-NL" dirty="0" err="1" smtClean="0">
                <a:solidFill>
                  <a:schemeClr val="accent2"/>
                </a:solidFill>
              </a:rPr>
              <a:t>insert</a:t>
            </a:r>
            <a:r>
              <a:rPr lang="nl-NL" dirty="0" smtClean="0">
                <a:solidFill>
                  <a:schemeClr val="accent2"/>
                </a:solidFill>
              </a:rPr>
              <a:t> 10 at </a:t>
            </a:r>
            <a:r>
              <a:rPr lang="nl-NL" dirty="0" err="1" smtClean="0">
                <a:solidFill>
                  <a:schemeClr val="accent2"/>
                </a:solidFill>
              </a:rPr>
              <a:t>position</a:t>
            </a:r>
            <a:r>
              <a:rPr lang="nl-NL" dirty="0" smtClean="0">
                <a:solidFill>
                  <a:schemeClr val="accent2"/>
                </a:solidFill>
              </a:rPr>
              <a:t> 2</a:t>
            </a:r>
            <a:endParaRPr lang="nl-NL" dirty="0">
              <a:solidFill>
                <a:schemeClr val="accent2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2187"/>
              </p:ext>
            </p:extLst>
          </p:nvPr>
        </p:nvGraphicFramePr>
        <p:xfrm>
          <a:off x="789460" y="2994903"/>
          <a:ext cx="6830541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9941"/>
                <a:gridCol w="960100"/>
                <a:gridCol w="960100"/>
                <a:gridCol w="960100"/>
                <a:gridCol w="960100"/>
                <a:gridCol w="960100"/>
                <a:gridCol w="9601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600882" y="3184733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52672" y="319548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1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2451" y="319548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2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99726" y="319548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3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3410" y="319548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20018" y="3195484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 smtClean="0">
                <a:solidFill>
                  <a:schemeClr val="bg1"/>
                </a:solidFill>
              </a:rPr>
              <a:t>5</a:t>
            </a:r>
            <a:endParaRPr lang="nl-NL" sz="1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5999" y="3190119"/>
            <a:ext cx="254001" cy="246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</a:rPr>
              <a:t>6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02640"/>
              </p:ext>
            </p:extLst>
          </p:nvPr>
        </p:nvGraphicFramePr>
        <p:xfrm>
          <a:off x="730421" y="5714672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37765"/>
              </p:ext>
            </p:extLst>
          </p:nvPr>
        </p:nvGraphicFramePr>
        <p:xfrm>
          <a:off x="2019642" y="5719752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68477"/>
              </p:ext>
            </p:extLst>
          </p:nvPr>
        </p:nvGraphicFramePr>
        <p:xfrm>
          <a:off x="3308863" y="5719752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09604"/>
              </p:ext>
            </p:extLst>
          </p:nvPr>
        </p:nvGraphicFramePr>
        <p:xfrm>
          <a:off x="4598084" y="5730503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32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5367"/>
              </p:ext>
            </p:extLst>
          </p:nvPr>
        </p:nvGraphicFramePr>
        <p:xfrm>
          <a:off x="5887305" y="5739469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1523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43872"/>
              </p:ext>
            </p:extLst>
          </p:nvPr>
        </p:nvGraphicFramePr>
        <p:xfrm>
          <a:off x="7176526" y="5740693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14727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1746421" y="5803984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49388" y="6089322"/>
            <a:ext cx="657285" cy="58039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24863" y="5812264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14084" y="5822672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903305" y="582621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46421" y="5971117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324863" y="5977036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14084" y="5980415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03305" y="5990659"/>
            <a:ext cx="273221" cy="254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84" idx="0"/>
          </p:cNvCxnSpPr>
          <p:nvPr/>
        </p:nvCxnSpPr>
        <p:spPr>
          <a:xfrm>
            <a:off x="8192526" y="5820247"/>
            <a:ext cx="325396" cy="4837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5916"/>
              </p:ext>
            </p:extLst>
          </p:nvPr>
        </p:nvGraphicFramePr>
        <p:xfrm>
          <a:off x="210063" y="6303952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54933"/>
              </p:ext>
            </p:extLst>
          </p:nvPr>
        </p:nvGraphicFramePr>
        <p:xfrm>
          <a:off x="8009922" y="6303952"/>
          <a:ext cx="1016000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22575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null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2279663" y="6085512"/>
            <a:ext cx="520674" cy="43057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28433"/>
              </p:ext>
            </p:extLst>
          </p:nvPr>
        </p:nvGraphicFramePr>
        <p:xfrm>
          <a:off x="2785548" y="6313509"/>
          <a:ext cx="101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5" idx="3"/>
          </p:cNvCxnSpPr>
          <p:nvPr/>
        </p:nvCxnSpPr>
        <p:spPr>
          <a:xfrm flipH="1">
            <a:off x="3801548" y="6085512"/>
            <a:ext cx="296776" cy="41341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801548" y="6090592"/>
            <a:ext cx="467893" cy="5937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451709" y="5965029"/>
            <a:ext cx="273221" cy="32226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935278" y="370084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3"/>
                </a:solidFill>
              </a:rPr>
              <a:t>Memory has </a:t>
            </a:r>
            <a:r>
              <a:rPr lang="nl-NL" dirty="0" err="1" smtClean="0">
                <a:solidFill>
                  <a:schemeClr val="accent3"/>
                </a:solidFill>
              </a:rPr>
              <a:t>to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be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reallocated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to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insert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an</a:t>
            </a:r>
            <a:r>
              <a:rPr lang="nl-NL" dirty="0" smtClean="0">
                <a:solidFill>
                  <a:schemeClr val="accent3"/>
                </a:solidFill>
              </a:rPr>
              <a:t> element</a:t>
            </a:r>
            <a:endParaRPr lang="nl-NL" dirty="0">
              <a:solidFill>
                <a:schemeClr val="accent3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391928" y="633142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3"/>
                </a:solidFill>
              </a:rPr>
              <a:t>Easy </a:t>
            </a:r>
            <a:r>
              <a:rPr lang="nl-NL" dirty="0" err="1" smtClean="0">
                <a:solidFill>
                  <a:schemeClr val="accent3"/>
                </a:solidFill>
              </a:rPr>
              <a:t>to</a:t>
            </a:r>
            <a:r>
              <a:rPr lang="nl-NL" dirty="0" smtClean="0">
                <a:solidFill>
                  <a:schemeClr val="accent3"/>
                </a:solidFill>
              </a:rPr>
              <a:t> </a:t>
            </a:r>
            <a:r>
              <a:rPr lang="nl-NL" dirty="0" err="1" smtClean="0">
                <a:solidFill>
                  <a:schemeClr val="accent3"/>
                </a:solidFill>
              </a:rPr>
              <a:t>insert</a:t>
            </a:r>
            <a:r>
              <a:rPr lang="nl-NL" dirty="0" smtClean="0">
                <a:solidFill>
                  <a:schemeClr val="accent3"/>
                </a:solidFill>
              </a:rPr>
              <a:t> or delete </a:t>
            </a:r>
            <a:r>
              <a:rPr lang="nl-NL" dirty="0" err="1" smtClean="0">
                <a:solidFill>
                  <a:schemeClr val="accent3"/>
                </a:solidFill>
              </a:rPr>
              <a:t>an</a:t>
            </a:r>
            <a:r>
              <a:rPr lang="nl-NL" dirty="0" smtClean="0">
                <a:solidFill>
                  <a:schemeClr val="accent3"/>
                </a:solidFill>
              </a:rPr>
              <a:t> element</a:t>
            </a:r>
            <a:endParaRPr lang="nl-N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1F497D"/>
                </a:solidFill>
              </a:rPr>
              <a:t>Array </a:t>
            </a:r>
            <a:r>
              <a:rPr lang="nl-NL" dirty="0" err="1" smtClean="0">
                <a:solidFill>
                  <a:srgbClr val="1F497D"/>
                </a:solidFill>
              </a:rPr>
              <a:t>Properties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random access (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smtClean="0">
                <a:solidFill>
                  <a:srgbClr val="C0504D"/>
                </a:solidFill>
              </a:rPr>
              <a:t>indices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Contiguos</a:t>
            </a:r>
            <a:r>
              <a:rPr lang="nl-NL" dirty="0" smtClean="0"/>
              <a:t> memory</a:t>
            </a:r>
          </a:p>
          <a:p>
            <a:r>
              <a:rPr lang="nl-NL" dirty="0" err="1" smtClean="0"/>
              <a:t>Multidimensional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Typically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in </a:t>
            </a:r>
            <a:r>
              <a:rPr lang="nl-NL" dirty="0" err="1" smtClean="0"/>
              <a:t>static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No extra memory </a:t>
            </a:r>
            <a:r>
              <a:rPr lang="nl-NL" dirty="0" err="1" smtClean="0"/>
              <a:t>necessary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Delete of </a:t>
            </a:r>
            <a:r>
              <a:rPr lang="nl-NL" dirty="0" err="1" smtClean="0"/>
              <a:t>an</a:t>
            </a:r>
            <a:r>
              <a:rPr lang="nl-NL" dirty="0" smtClean="0"/>
              <a:t> element is complex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81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1F497D"/>
                </a:solidFill>
              </a:rPr>
              <a:t>Linked</a:t>
            </a:r>
            <a:r>
              <a:rPr lang="nl-NL" dirty="0" smtClean="0">
                <a:solidFill>
                  <a:srgbClr val="1F497D"/>
                </a:solidFill>
              </a:rPr>
              <a:t> List </a:t>
            </a:r>
            <a:r>
              <a:rPr lang="nl-NL" dirty="0" err="1" smtClean="0">
                <a:solidFill>
                  <a:srgbClr val="1F497D"/>
                </a:solidFill>
              </a:rPr>
              <a:t>Properties</a:t>
            </a:r>
            <a:endParaRPr lang="nl-NL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Sequential</a:t>
            </a:r>
            <a:r>
              <a:rPr lang="nl-NL" dirty="0" smtClean="0"/>
              <a:t> access (a lot of operations </a:t>
            </a:r>
            <a:r>
              <a:rPr lang="nl-NL" dirty="0" err="1" smtClean="0"/>
              <a:t>necessary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access </a:t>
            </a:r>
            <a:r>
              <a:rPr lang="nl-NL" dirty="0" err="1" smtClean="0"/>
              <a:t>an</a:t>
            </a:r>
            <a:r>
              <a:rPr lang="nl-NL" dirty="0" smtClean="0"/>
              <a:t> element </a:t>
            </a:r>
            <a:r>
              <a:rPr lang="nl-NL" dirty="0" err="1" smtClean="0"/>
              <a:t>which</a:t>
            </a:r>
            <a:r>
              <a:rPr lang="nl-NL" dirty="0" smtClean="0"/>
              <a:t> is far </a:t>
            </a:r>
            <a:r>
              <a:rPr lang="nl-NL" dirty="0" err="1" smtClean="0"/>
              <a:t>from</a:t>
            </a:r>
            <a:r>
              <a:rPr lang="nl-NL" dirty="0" smtClean="0"/>
              <a:t> the begin)</a:t>
            </a:r>
          </a:p>
          <a:p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heap</a:t>
            </a:r>
            <a:endParaRPr lang="nl-NL" dirty="0" smtClean="0"/>
          </a:p>
          <a:p>
            <a:r>
              <a:rPr lang="nl-NL" dirty="0"/>
              <a:t>E</a:t>
            </a:r>
            <a:r>
              <a:rPr lang="nl-NL" dirty="0" smtClean="0"/>
              <a:t>xtra memory </a:t>
            </a:r>
            <a:r>
              <a:rPr lang="nl-NL" dirty="0" err="1" smtClean="0"/>
              <a:t>necessary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Delete of </a:t>
            </a:r>
            <a:r>
              <a:rPr lang="nl-NL" dirty="0" err="1" smtClean="0"/>
              <a:t>an</a:t>
            </a:r>
            <a:r>
              <a:rPr lang="nl-NL" dirty="0" smtClean="0"/>
              <a:t> element are easy 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reassigning</a:t>
            </a:r>
            <a:r>
              <a:rPr lang="nl-NL" dirty="0" smtClean="0"/>
              <a:t> of the pointers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90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223</Words>
  <Application>Microsoft Macintosh PowerPoint</Application>
  <PresentationFormat>On-screen Show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Lists (sequences)</vt:lpstr>
      <vt:lpstr>Arrays vs Linked Lists</vt:lpstr>
      <vt:lpstr>Arrays vs Linked Lists (Insert)</vt:lpstr>
      <vt:lpstr>Array Properties</vt:lpstr>
      <vt:lpstr>Linked List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PRC4</dc:title>
  <dc:creator>FHICT</dc:creator>
  <cp:lastModifiedBy>FHICT</cp:lastModifiedBy>
  <cp:revision>38</cp:revision>
  <dcterms:created xsi:type="dcterms:W3CDTF">2018-05-16T07:44:44Z</dcterms:created>
  <dcterms:modified xsi:type="dcterms:W3CDTF">2018-11-14T10:44:54Z</dcterms:modified>
</cp:coreProperties>
</file>