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2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 snapToObjects="1">
      <p:cViewPr varScale="1">
        <p:scale>
          <a:sx n="116" d="100"/>
          <a:sy n="116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18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3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20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50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5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0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DD72-9496-2249-A422-C5C7E4A5A896}" type="datetimeFigureOut">
              <a:rPr lang="en-US" smtClean="0"/>
              <a:t>3/15/22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7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>
                <a:solidFill>
                  <a:schemeClr val="tx2"/>
                </a:solidFill>
              </a:rPr>
              <a:t>Stacks </a:t>
            </a:r>
            <a:r>
              <a:rPr lang="nl-NL" sz="4800" dirty="0" err="1">
                <a:solidFill>
                  <a:schemeClr val="tx2"/>
                </a:solidFill>
              </a:rPr>
              <a:t>and</a:t>
            </a:r>
            <a:r>
              <a:rPr lang="nl-NL" sz="4800" dirty="0">
                <a:solidFill>
                  <a:schemeClr val="tx2"/>
                </a:solidFill>
              </a:rPr>
              <a:t> Queues</a:t>
            </a:r>
          </a:p>
        </p:txBody>
      </p:sp>
      <p:pic>
        <p:nvPicPr>
          <p:cNvPr id="8" name="Content Placeholder 7" descr="queu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35" r="-18035"/>
          <a:stretch>
            <a:fillRect/>
          </a:stretch>
        </p:blipFill>
        <p:spPr>
          <a:xfrm>
            <a:off x="5079060" y="2581189"/>
            <a:ext cx="3607740" cy="2340917"/>
          </a:xfrm>
        </p:spPr>
      </p:pic>
      <p:pic>
        <p:nvPicPr>
          <p:cNvPr id="9" name="Picture 8" descr="st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5" y="2526272"/>
            <a:ext cx="2754527" cy="22722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15027" y="6551997"/>
            <a:ext cx="48671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000" dirty="0" err="1"/>
              <a:t>https</a:t>
            </a:r>
            <a:r>
              <a:rPr lang="nl-NL" sz="1000" dirty="0"/>
              <a:t>://</a:t>
            </a:r>
            <a:r>
              <a:rPr lang="nl-NL" sz="1000" dirty="0" err="1"/>
              <a:t>techdifferences.com</a:t>
            </a:r>
            <a:r>
              <a:rPr lang="nl-NL" sz="1000" dirty="0"/>
              <a:t>/</a:t>
            </a:r>
            <a:r>
              <a:rPr lang="nl-NL" sz="1000" dirty="0" err="1"/>
              <a:t>difference</a:t>
            </a:r>
            <a:r>
              <a:rPr lang="nl-NL" sz="1000" dirty="0"/>
              <a:t>-</a:t>
            </a:r>
            <a:r>
              <a:rPr lang="nl-NL" sz="1000" dirty="0" err="1"/>
              <a:t>between</a:t>
            </a:r>
            <a:r>
              <a:rPr lang="nl-NL" sz="1000" dirty="0"/>
              <a:t>-stack-</a:t>
            </a:r>
            <a:r>
              <a:rPr lang="nl-NL" sz="1000" dirty="0" err="1"/>
              <a:t>and</a:t>
            </a:r>
            <a:r>
              <a:rPr lang="nl-NL" sz="1000" dirty="0"/>
              <a:t>-</a:t>
            </a:r>
            <a:r>
              <a:rPr lang="nl-NL" sz="1000" dirty="0" err="1"/>
              <a:t>queue.html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32007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void</a:t>
            </a:r>
            <a:r>
              <a:rPr lang="nl-NL" dirty="0">
                <a:solidFill>
                  <a:srgbClr val="1F497D"/>
                </a:solidFill>
              </a:rPr>
              <a:t> * pointers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The </a:t>
            </a:r>
            <a:r>
              <a:rPr lang="nl-NL" dirty="0" err="1"/>
              <a:t>void</a:t>
            </a:r>
            <a:r>
              <a:rPr lang="nl-NL" dirty="0"/>
              <a:t> pointer in C is a pointer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data type</a:t>
            </a:r>
          </a:p>
          <a:p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purpose</a:t>
            </a:r>
            <a:r>
              <a:rPr lang="nl-NL" dirty="0"/>
              <a:t> pointer</a:t>
            </a:r>
          </a:p>
          <a:p>
            <a:r>
              <a:rPr lang="nl-NL" dirty="0"/>
              <a:t>In C, a </a:t>
            </a:r>
            <a:r>
              <a:rPr lang="nl-NL" dirty="0" err="1"/>
              <a:t>malloc</a:t>
            </a:r>
            <a:r>
              <a:rPr lang="nl-NL" dirty="0"/>
              <a:t>() or </a:t>
            </a:r>
            <a:r>
              <a:rPr lang="nl-NL" dirty="0" err="1"/>
              <a:t>calloc</a:t>
            </a:r>
            <a:r>
              <a:rPr lang="nl-NL" dirty="0"/>
              <a:t>() </a:t>
            </a:r>
            <a:r>
              <a:rPr lang="nl-NL" dirty="0" err="1"/>
              <a:t>function</a:t>
            </a:r>
            <a:r>
              <a:rPr lang="nl-NL" dirty="0"/>
              <a:t> returns </a:t>
            </a:r>
            <a:r>
              <a:rPr lang="nl-NL" dirty="0" err="1"/>
              <a:t>void</a:t>
            </a:r>
            <a:r>
              <a:rPr lang="nl-NL" dirty="0"/>
              <a:t> * pointer</a:t>
            </a:r>
          </a:p>
          <a:p>
            <a:r>
              <a:rPr lang="nl-NL" dirty="0"/>
              <a:t>Handy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generic</a:t>
            </a:r>
            <a:r>
              <a:rPr lang="nl-NL" dirty="0"/>
              <a:t> API </a:t>
            </a:r>
            <a:r>
              <a:rPr lang="nl-NL" dirty="0" err="1"/>
              <a:t>where</a:t>
            </a:r>
            <a:r>
              <a:rPr lang="nl-NL" dirty="0"/>
              <a:t> we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in advance </a:t>
            </a:r>
            <a:r>
              <a:rPr lang="nl-NL" dirty="0" err="1"/>
              <a:t>what</a:t>
            </a:r>
            <a:r>
              <a:rPr lang="nl-NL" dirty="0"/>
              <a:t> type of data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  <a:p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buffers (of </a:t>
            </a:r>
            <a:r>
              <a:rPr lang="nl-NL" dirty="0" err="1"/>
              <a:t>unknown</a:t>
            </a:r>
            <a:r>
              <a:rPr lang="nl-NL" dirty="0"/>
              <a:t> type)</a:t>
            </a:r>
          </a:p>
        </p:txBody>
      </p:sp>
    </p:spTree>
    <p:extLst>
      <p:ext uri="{BB962C8B-B14F-4D97-AF65-F5344CB8AC3E}">
        <p14:creationId xmlns:p14="http://schemas.microsoft.com/office/powerpoint/2010/main" val="241918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2"/>
                </a:solidFill>
              </a:rPr>
              <a:t>memcpy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Copies</a:t>
            </a:r>
            <a:r>
              <a:rPr lang="nl-NL" dirty="0"/>
              <a:t> n bytes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source.</a:t>
            </a:r>
          </a:p>
          <a:p>
            <a:r>
              <a:rPr lang="nl-NL" dirty="0"/>
              <a:t>It’s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allocating</a:t>
            </a:r>
            <a:r>
              <a:rPr lang="nl-NL" dirty="0"/>
              <a:t> the memory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destination</a:t>
            </a:r>
            <a:r>
              <a:rPr lang="nl-NL" dirty="0"/>
              <a:t>, the </a:t>
            </a:r>
            <a:r>
              <a:rPr lang="nl-NL" dirty="0" err="1"/>
              <a:t>caller</a:t>
            </a:r>
            <a:r>
              <a:rPr lang="nl-NL" dirty="0"/>
              <a:t> is </a:t>
            </a: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allocating</a:t>
            </a:r>
            <a:r>
              <a:rPr lang="nl-NL" dirty="0"/>
              <a:t> the </a:t>
            </a:r>
            <a:r>
              <a:rPr lang="nl-NL" dirty="0" err="1"/>
              <a:t>necessary</a:t>
            </a:r>
            <a:r>
              <a:rPr lang="nl-NL" dirty="0"/>
              <a:t> memory!</a:t>
            </a:r>
          </a:p>
          <a:p>
            <a:endParaRPr lang="nl-NL" dirty="0"/>
          </a:p>
          <a:p>
            <a:r>
              <a:rPr lang="nl-NL" sz="1800" dirty="0" err="1">
                <a:solidFill>
                  <a:srgbClr val="FF6600"/>
                </a:solidFill>
                <a:latin typeface="Andale Mono"/>
                <a:cs typeface="Andale Mono"/>
              </a:rPr>
              <a:t>void</a:t>
            </a:r>
            <a:r>
              <a:rPr lang="nl-NL" sz="1800" dirty="0">
                <a:solidFill>
                  <a:srgbClr val="FF6600"/>
                </a:solidFill>
                <a:latin typeface="Andale Mono"/>
                <a:cs typeface="Andale Mono"/>
              </a:rPr>
              <a:t>  *</a:t>
            </a:r>
            <a:r>
              <a:rPr lang="nl-NL" sz="1800" dirty="0" err="1">
                <a:solidFill>
                  <a:srgbClr val="FF6600"/>
                </a:solidFill>
                <a:latin typeface="Andale Mono"/>
                <a:cs typeface="Andale Mono"/>
              </a:rPr>
              <a:t>memcpy</a:t>
            </a:r>
            <a:r>
              <a:rPr lang="nl-NL" sz="1800" dirty="0">
                <a:solidFill>
                  <a:srgbClr val="FF6600"/>
                </a:solidFill>
                <a:latin typeface="Andale Mono"/>
                <a:cs typeface="Andale Mono"/>
              </a:rPr>
              <a:t>(</a:t>
            </a:r>
            <a:r>
              <a:rPr lang="nl-NL" sz="1800" dirty="0" err="1">
                <a:solidFill>
                  <a:srgbClr val="FF6600"/>
                </a:solidFill>
                <a:latin typeface="Andale Mono"/>
                <a:cs typeface="Andale Mono"/>
              </a:rPr>
              <a:t>void</a:t>
            </a:r>
            <a:r>
              <a:rPr lang="nl-NL" sz="1800" dirty="0">
                <a:solidFill>
                  <a:srgbClr val="FF6600"/>
                </a:solidFill>
                <a:latin typeface="Andale Mono"/>
                <a:cs typeface="Andale Mono"/>
              </a:rPr>
              <a:t> *</a:t>
            </a:r>
            <a:r>
              <a:rPr lang="nl-NL" sz="1800" dirty="0" err="1">
                <a:solidFill>
                  <a:srgbClr val="FF6600"/>
                </a:solidFill>
                <a:latin typeface="Andale Mono"/>
                <a:cs typeface="Andale Mono"/>
              </a:rPr>
              <a:t>dest</a:t>
            </a:r>
            <a:r>
              <a:rPr lang="nl-NL" sz="1800" dirty="0">
                <a:solidFill>
                  <a:srgbClr val="FF6600"/>
                </a:solidFill>
                <a:latin typeface="Andale Mono"/>
                <a:cs typeface="Andale Mono"/>
              </a:rPr>
              <a:t>, </a:t>
            </a:r>
            <a:r>
              <a:rPr lang="nl-NL" sz="1800" dirty="0" err="1">
                <a:solidFill>
                  <a:srgbClr val="FF6600"/>
                </a:solidFill>
                <a:latin typeface="Andale Mono"/>
                <a:cs typeface="Andale Mono"/>
              </a:rPr>
              <a:t>const</a:t>
            </a:r>
            <a:r>
              <a:rPr lang="nl-NL" sz="1800" dirty="0">
                <a:solidFill>
                  <a:srgbClr val="FF6600"/>
                </a:solidFill>
                <a:latin typeface="Andale Mono"/>
                <a:cs typeface="Andale Mono"/>
              </a:rPr>
              <a:t> </a:t>
            </a:r>
            <a:r>
              <a:rPr lang="nl-NL" sz="1800" dirty="0" err="1">
                <a:solidFill>
                  <a:srgbClr val="FF6600"/>
                </a:solidFill>
                <a:latin typeface="Andale Mono"/>
                <a:cs typeface="Andale Mono"/>
              </a:rPr>
              <a:t>void</a:t>
            </a:r>
            <a:r>
              <a:rPr lang="nl-NL" sz="1800" dirty="0">
                <a:solidFill>
                  <a:srgbClr val="FF6600"/>
                </a:solidFill>
                <a:latin typeface="Andale Mono"/>
                <a:cs typeface="Andale Mono"/>
              </a:rPr>
              <a:t> *</a:t>
            </a:r>
            <a:r>
              <a:rPr lang="nl-NL" sz="1800" dirty="0" err="1">
                <a:solidFill>
                  <a:srgbClr val="FF6600"/>
                </a:solidFill>
                <a:latin typeface="Andale Mono"/>
                <a:cs typeface="Andale Mono"/>
              </a:rPr>
              <a:t>src</a:t>
            </a:r>
            <a:r>
              <a:rPr lang="nl-NL" sz="1800" dirty="0">
                <a:solidFill>
                  <a:srgbClr val="FF6600"/>
                </a:solidFill>
                <a:latin typeface="Andale Mono"/>
                <a:cs typeface="Andale Mono"/>
              </a:rPr>
              <a:t>, </a:t>
            </a:r>
            <a:r>
              <a:rPr lang="nl-NL" sz="1800" dirty="0" err="1">
                <a:solidFill>
                  <a:srgbClr val="FF6600"/>
                </a:solidFill>
                <a:latin typeface="Andale Mono"/>
                <a:cs typeface="Andale Mono"/>
              </a:rPr>
              <a:t>size_t</a:t>
            </a:r>
            <a:r>
              <a:rPr lang="nl-NL" sz="1800" dirty="0">
                <a:solidFill>
                  <a:srgbClr val="FF6600"/>
                </a:solidFill>
                <a:latin typeface="Andale Mono"/>
                <a:cs typeface="Andale Mono"/>
              </a:rPr>
              <a:t> n) </a:t>
            </a:r>
          </a:p>
        </p:txBody>
      </p:sp>
    </p:spTree>
    <p:extLst>
      <p:ext uri="{BB962C8B-B14F-4D97-AF65-F5344CB8AC3E}">
        <p14:creationId xmlns:p14="http://schemas.microsoft.com/office/powerpoint/2010/main" val="177984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2"/>
                </a:solidFill>
              </a:rPr>
              <a:t>Dynamic</a:t>
            </a:r>
            <a:r>
              <a:rPr lang="nl-NL" dirty="0">
                <a:solidFill>
                  <a:schemeClr val="tx2"/>
                </a:solidFill>
              </a:rPr>
              <a:t> </a:t>
            </a:r>
            <a:r>
              <a:rPr lang="nl-NL" dirty="0" err="1">
                <a:solidFill>
                  <a:schemeClr val="tx2"/>
                </a:solidFill>
              </a:rPr>
              <a:t>vs</a:t>
            </a:r>
            <a:r>
              <a:rPr lang="nl-NL" dirty="0">
                <a:solidFill>
                  <a:schemeClr val="tx2"/>
                </a:solidFill>
              </a:rPr>
              <a:t> </a:t>
            </a:r>
            <a:r>
              <a:rPr lang="nl-NL" dirty="0" err="1">
                <a:solidFill>
                  <a:schemeClr val="tx2"/>
                </a:solidFill>
              </a:rPr>
              <a:t>Static</a:t>
            </a:r>
            <a:r>
              <a:rPr lang="nl-NL" dirty="0">
                <a:solidFill>
                  <a:schemeClr val="tx2"/>
                </a:solidFill>
              </a:rPr>
              <a:t> Libraries</a:t>
            </a:r>
          </a:p>
        </p:txBody>
      </p:sp>
      <p:pic>
        <p:nvPicPr>
          <p:cNvPr id="4" name="Content Placeholder 3" descr="1_9hRoY7VKprTjUK5I5k4ZE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33" t="-6313" r="-28090" b="-60852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1180757" y="5018216"/>
            <a:ext cx="294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.c files -&gt; .o files -&gt; </a:t>
            </a:r>
            <a:r>
              <a:rPr lang="nl-NL" dirty="0">
                <a:solidFill>
                  <a:schemeClr val="accent6"/>
                </a:solidFill>
              </a:rPr>
              <a:t>.a </a:t>
            </a:r>
            <a:r>
              <a:rPr lang="nl-NL" dirty="0"/>
              <a:t>file</a:t>
            </a:r>
          </a:p>
          <a:p>
            <a:r>
              <a:rPr lang="nl-NL" dirty="0" err="1"/>
              <a:t>use</a:t>
            </a:r>
            <a:r>
              <a:rPr lang="nl-NL" dirty="0"/>
              <a:t> of ar (</a:t>
            </a:r>
            <a:r>
              <a:rPr lang="nl-NL" dirty="0" err="1"/>
              <a:t>archiver</a:t>
            </a:r>
            <a:r>
              <a:rPr lang="nl-NL" dirty="0"/>
              <a:t>)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005860" y="5019588"/>
            <a:ext cx="383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.c files -&gt; .o files -&gt; </a:t>
            </a:r>
            <a:r>
              <a:rPr lang="nl-NL" dirty="0">
                <a:solidFill>
                  <a:srgbClr val="F79646"/>
                </a:solidFill>
              </a:rPr>
              <a:t>.</a:t>
            </a:r>
            <a:r>
              <a:rPr lang="nl-NL" dirty="0" err="1">
                <a:solidFill>
                  <a:srgbClr val="F79646"/>
                </a:solidFill>
              </a:rPr>
              <a:t>so</a:t>
            </a:r>
            <a:r>
              <a:rPr lang="nl-NL" dirty="0">
                <a:solidFill>
                  <a:srgbClr val="F79646"/>
                </a:solidFill>
              </a:rPr>
              <a:t> </a:t>
            </a:r>
            <a:r>
              <a:rPr lang="nl-NL" dirty="0"/>
              <a:t>file</a:t>
            </a:r>
          </a:p>
          <a:p>
            <a:r>
              <a:rPr lang="nl-NL" dirty="0"/>
              <a:t>special make </a:t>
            </a:r>
            <a:r>
              <a:rPr lang="nl-NL" dirty="0" err="1"/>
              <a:t>rules</a:t>
            </a:r>
            <a:r>
              <a:rPr lang="nl-NL" dirty="0"/>
              <a:t>, </a:t>
            </a:r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loaded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137297" y="6295081"/>
            <a:ext cx="8244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For more info: </a:t>
            </a:r>
            <a:r>
              <a:rPr lang="nl-NL" sz="1600" dirty="0" err="1"/>
              <a:t>see</a:t>
            </a:r>
            <a:r>
              <a:rPr lang="nl-NL" sz="1600" dirty="0"/>
              <a:t> </a:t>
            </a:r>
            <a:r>
              <a:rPr lang="nl-NL" sz="1600" dirty="0" err="1"/>
              <a:t>https</a:t>
            </a:r>
            <a:r>
              <a:rPr lang="nl-NL" sz="1600" dirty="0"/>
              <a:t>://</a:t>
            </a:r>
            <a:r>
              <a:rPr lang="nl-NL" sz="1600" dirty="0" err="1"/>
              <a:t>medium.com</a:t>
            </a:r>
            <a:r>
              <a:rPr lang="nl-NL" sz="1600" dirty="0"/>
              <a:t>/@</a:t>
            </a:r>
            <a:r>
              <a:rPr lang="nl-NL" sz="1600" dirty="0" err="1"/>
              <a:t>eitanmayer</a:t>
            </a:r>
            <a:r>
              <a:rPr lang="nl-NL" sz="1600" dirty="0"/>
              <a:t>/libraries-dynamic-vs-static-4f8235907c7b</a:t>
            </a:r>
          </a:p>
        </p:txBody>
      </p:sp>
    </p:spTree>
    <p:extLst>
      <p:ext uri="{BB962C8B-B14F-4D97-AF65-F5344CB8AC3E}">
        <p14:creationId xmlns:p14="http://schemas.microsoft.com/office/powerpoint/2010/main" val="370291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Stacks (Last In First Out)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05" y="1600200"/>
            <a:ext cx="6368989" cy="4525963"/>
          </a:xfrm>
        </p:spPr>
      </p:pic>
      <p:sp>
        <p:nvSpPr>
          <p:cNvPr id="6" name="TextBox 5"/>
          <p:cNvSpPr txBox="1"/>
          <p:nvPr/>
        </p:nvSpPr>
        <p:spPr>
          <a:xfrm>
            <a:off x="5382054" y="6562353"/>
            <a:ext cx="3607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https</a:t>
            </a:r>
            <a:r>
              <a:rPr lang="nl-NL" sz="1000" dirty="0"/>
              <a:t>://</a:t>
            </a:r>
            <a:r>
              <a:rPr lang="nl-NL" sz="1000" dirty="0" err="1"/>
              <a:t>medium.com</a:t>
            </a:r>
            <a:r>
              <a:rPr lang="nl-NL" sz="1000" dirty="0"/>
              <a:t>/</a:t>
            </a:r>
            <a:r>
              <a:rPr lang="nl-NL" sz="1000" dirty="0" err="1"/>
              <a:t>basecs</a:t>
            </a:r>
            <a:r>
              <a:rPr lang="nl-NL" sz="1000" dirty="0"/>
              <a:t>/stacks-and-overflows-dbcf7854dc67</a:t>
            </a:r>
          </a:p>
        </p:txBody>
      </p:sp>
    </p:spTree>
    <p:extLst>
      <p:ext uri="{BB962C8B-B14F-4D97-AF65-F5344CB8AC3E}">
        <p14:creationId xmlns:p14="http://schemas.microsoft.com/office/powerpoint/2010/main" val="6407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F497D"/>
                </a:solidFill>
              </a:rPr>
              <a:t>Basic Stack Operations</a:t>
            </a:r>
          </a:p>
        </p:txBody>
      </p:sp>
      <p:pic>
        <p:nvPicPr>
          <p:cNvPr id="4" name="Content Placeholder 3" descr="push_pop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23" r="-2382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382054" y="6562353"/>
            <a:ext cx="3607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https</a:t>
            </a:r>
            <a:r>
              <a:rPr lang="nl-NL" sz="1000" dirty="0"/>
              <a:t>://</a:t>
            </a:r>
            <a:r>
              <a:rPr lang="nl-NL" sz="1000" dirty="0" err="1"/>
              <a:t>medium.com</a:t>
            </a:r>
            <a:r>
              <a:rPr lang="nl-NL" sz="1000" dirty="0"/>
              <a:t>/</a:t>
            </a:r>
            <a:r>
              <a:rPr lang="nl-NL" sz="1000" dirty="0" err="1"/>
              <a:t>basecs</a:t>
            </a:r>
            <a:r>
              <a:rPr lang="nl-NL" sz="1000" dirty="0"/>
              <a:t>/stacks-and-overflows-dbcf7854dc67</a:t>
            </a:r>
          </a:p>
        </p:txBody>
      </p:sp>
    </p:spTree>
    <p:extLst>
      <p:ext uri="{BB962C8B-B14F-4D97-AF65-F5344CB8AC3E}">
        <p14:creationId xmlns:p14="http://schemas.microsoft.com/office/powerpoint/2010/main" val="385202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F497D"/>
                </a:solidFill>
              </a:rPr>
              <a:t>Stack </a:t>
            </a:r>
            <a:r>
              <a:rPr lang="nl-NL" dirty="0" err="1">
                <a:solidFill>
                  <a:srgbClr val="1F497D"/>
                </a:solidFill>
              </a:rPr>
              <a:t>Implementations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linkedarraystack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75" r="-1517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382054" y="6562353"/>
            <a:ext cx="3607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https</a:t>
            </a:r>
            <a:r>
              <a:rPr lang="nl-NL" sz="1000" dirty="0"/>
              <a:t>://</a:t>
            </a:r>
            <a:r>
              <a:rPr lang="nl-NL" sz="1000" dirty="0" err="1"/>
              <a:t>medium.com</a:t>
            </a:r>
            <a:r>
              <a:rPr lang="nl-NL" sz="1000" dirty="0"/>
              <a:t>/</a:t>
            </a:r>
            <a:r>
              <a:rPr lang="nl-NL" sz="1000" dirty="0" err="1"/>
              <a:t>basecs</a:t>
            </a:r>
            <a:r>
              <a:rPr lang="nl-NL" sz="1000" dirty="0"/>
              <a:t>/stacks-and-overflows-dbcf7854dc67</a:t>
            </a:r>
          </a:p>
        </p:txBody>
      </p:sp>
    </p:spTree>
    <p:extLst>
      <p:ext uri="{BB962C8B-B14F-4D97-AF65-F5344CB8AC3E}">
        <p14:creationId xmlns:p14="http://schemas.microsoft.com/office/powerpoint/2010/main" val="167947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F497D"/>
                </a:solidFill>
              </a:rPr>
              <a:t>Stack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Expression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</a:p>
          <a:p>
            <a:r>
              <a:rPr lang="nl-NL" dirty="0" err="1"/>
              <a:t>Undo</a:t>
            </a:r>
            <a:r>
              <a:rPr lang="nl-NL" dirty="0"/>
              <a:t>/</a:t>
            </a:r>
            <a:r>
              <a:rPr lang="nl-NL" dirty="0" err="1"/>
              <a:t>Redo</a:t>
            </a:r>
            <a:r>
              <a:rPr lang="nl-NL" dirty="0"/>
              <a:t> operations (e.g. “Back” in browsers)</a:t>
            </a:r>
          </a:p>
          <a:p>
            <a:r>
              <a:rPr lang="nl-NL" dirty="0"/>
              <a:t>Syntax check of compilers</a:t>
            </a:r>
          </a:p>
          <a:p>
            <a:r>
              <a:rPr lang="nl-NL" dirty="0"/>
              <a:t>Memory Management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mr-IN" dirty="0"/>
              <a:t>…</a:t>
            </a:r>
            <a:endParaRPr lang="nl-NL" dirty="0"/>
          </a:p>
          <a:p>
            <a:endParaRPr lang="nl-NL" dirty="0"/>
          </a:p>
        </p:txBody>
      </p:sp>
      <p:pic>
        <p:nvPicPr>
          <p:cNvPr id="4" name="Picture 3" descr="pancake-640867_960_7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54" y="4311134"/>
            <a:ext cx="3011960" cy="20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6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Queues (First In First Out)</a:t>
            </a:r>
          </a:p>
        </p:txBody>
      </p:sp>
      <p:pic>
        <p:nvPicPr>
          <p:cNvPr id="7" name="Content Placeholder 6" descr="queue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" b="2725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4983892" y="6541301"/>
            <a:ext cx="390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https</a:t>
            </a:r>
            <a:r>
              <a:rPr lang="nl-NL" sz="1000" dirty="0"/>
              <a:t>://</a:t>
            </a:r>
            <a:r>
              <a:rPr lang="nl-NL" sz="1000" dirty="0" err="1"/>
              <a:t>medium.com</a:t>
            </a:r>
            <a:r>
              <a:rPr lang="nl-NL" sz="1000" dirty="0"/>
              <a:t>/</a:t>
            </a:r>
            <a:r>
              <a:rPr lang="nl-NL" sz="1000" dirty="0" err="1"/>
              <a:t>basecs</a:t>
            </a:r>
            <a:r>
              <a:rPr lang="nl-NL" sz="1000" dirty="0"/>
              <a:t>/to-queue-or-not-to-queue-2653bcde5b04</a:t>
            </a:r>
          </a:p>
        </p:txBody>
      </p:sp>
    </p:spTree>
    <p:extLst>
      <p:ext uri="{BB962C8B-B14F-4D97-AF65-F5344CB8AC3E}">
        <p14:creationId xmlns:p14="http://schemas.microsoft.com/office/powerpoint/2010/main" val="357886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F497D"/>
                </a:solidFill>
              </a:rPr>
              <a:t>Queue Operations</a:t>
            </a:r>
          </a:p>
        </p:txBody>
      </p:sp>
      <p:pic>
        <p:nvPicPr>
          <p:cNvPr id="4" name="Content Placeholder 3" descr="queu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11" r="-1811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83892" y="6541301"/>
            <a:ext cx="390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https</a:t>
            </a:r>
            <a:r>
              <a:rPr lang="nl-NL" sz="1000" dirty="0"/>
              <a:t>://</a:t>
            </a:r>
            <a:r>
              <a:rPr lang="nl-NL" sz="1000" dirty="0" err="1"/>
              <a:t>medium.com</a:t>
            </a:r>
            <a:r>
              <a:rPr lang="nl-NL" sz="1000" dirty="0"/>
              <a:t>/</a:t>
            </a:r>
            <a:r>
              <a:rPr lang="nl-NL" sz="1000" dirty="0" err="1"/>
              <a:t>basecs</a:t>
            </a:r>
            <a:r>
              <a:rPr lang="nl-NL" sz="1000" dirty="0"/>
              <a:t>/to-queue-or-not-to-queue-2653bcde5b04</a:t>
            </a:r>
          </a:p>
        </p:txBody>
      </p:sp>
    </p:spTree>
    <p:extLst>
      <p:ext uri="{BB962C8B-B14F-4D97-AF65-F5344CB8AC3E}">
        <p14:creationId xmlns:p14="http://schemas.microsoft.com/office/powerpoint/2010/main" val="239935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F497D"/>
                </a:solidFill>
              </a:rPr>
              <a:t>Queue </a:t>
            </a:r>
            <a:r>
              <a:rPr lang="nl-NL" dirty="0" err="1">
                <a:solidFill>
                  <a:srgbClr val="1F497D"/>
                </a:solidFill>
              </a:rPr>
              <a:t>Implementations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queuesimplement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15" r="-28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46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F497D"/>
                </a:solidFill>
              </a:rPr>
              <a:t>Queue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Message Queues</a:t>
            </a:r>
          </a:p>
          <a:p>
            <a:r>
              <a:rPr lang="nl-NL" dirty="0"/>
              <a:t>Job Queues</a:t>
            </a:r>
          </a:p>
          <a:p>
            <a:r>
              <a:rPr lang="nl-NL" dirty="0"/>
              <a:t>Priority Queues</a:t>
            </a:r>
          </a:p>
          <a:p>
            <a:r>
              <a:rPr lang="nl-NL" dirty="0"/>
              <a:t>Buffering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mr-IN" dirty="0"/>
              <a:t>…</a:t>
            </a:r>
            <a:endParaRPr lang="nl-NL" dirty="0"/>
          </a:p>
          <a:p>
            <a:endParaRPr lang="nl-NL" dirty="0"/>
          </a:p>
        </p:txBody>
      </p:sp>
      <p:pic>
        <p:nvPicPr>
          <p:cNvPr id="4" name="Picture 3" descr="queue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38" y="5086864"/>
            <a:ext cx="4462162" cy="1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2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10465</TotalTime>
  <Words>290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Andale Mono</vt:lpstr>
      <vt:lpstr>Arial</vt:lpstr>
      <vt:lpstr>Calibri</vt:lpstr>
      <vt:lpstr>Office Theme</vt:lpstr>
      <vt:lpstr>Stacks and Queues</vt:lpstr>
      <vt:lpstr>Stacks (Last In First Out)</vt:lpstr>
      <vt:lpstr>Basic Stack Operations</vt:lpstr>
      <vt:lpstr>Stack Implementations</vt:lpstr>
      <vt:lpstr>Stack Applications</vt:lpstr>
      <vt:lpstr>Queues (First In First Out)</vt:lpstr>
      <vt:lpstr>Queue Operations</vt:lpstr>
      <vt:lpstr>Queue Implementations</vt:lpstr>
      <vt:lpstr>Queue Applications</vt:lpstr>
      <vt:lpstr>void * pointers</vt:lpstr>
      <vt:lpstr>memcpy</vt:lpstr>
      <vt:lpstr>Dynamic vs Static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PRC4</dc:title>
  <dc:creator>FHICT</dc:creator>
  <cp:lastModifiedBy>Frenken-Liskova,Renáta R.</cp:lastModifiedBy>
  <cp:revision>50</cp:revision>
  <dcterms:created xsi:type="dcterms:W3CDTF">2018-05-16T07:44:44Z</dcterms:created>
  <dcterms:modified xsi:type="dcterms:W3CDTF">2022-03-15T21:40:29Z</dcterms:modified>
</cp:coreProperties>
</file>