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  <p:sldMasterId id="2147483677" r:id="rId3"/>
  </p:sldMasterIdLst>
  <p:notesMasterIdLst>
    <p:notesMasterId r:id="rId31"/>
  </p:notesMasterIdLst>
  <p:sldIdLst>
    <p:sldId id="257" r:id="rId4"/>
    <p:sldId id="259" r:id="rId5"/>
    <p:sldId id="278" r:id="rId6"/>
    <p:sldId id="292" r:id="rId7"/>
    <p:sldId id="293" r:id="rId8"/>
    <p:sldId id="291" r:id="rId9"/>
    <p:sldId id="295" r:id="rId10"/>
    <p:sldId id="297" r:id="rId11"/>
    <p:sldId id="296" r:id="rId12"/>
    <p:sldId id="299" r:id="rId13"/>
    <p:sldId id="298" r:id="rId14"/>
    <p:sldId id="279" r:id="rId15"/>
    <p:sldId id="280" r:id="rId16"/>
    <p:sldId id="281" r:id="rId17"/>
    <p:sldId id="282" r:id="rId18"/>
    <p:sldId id="300" r:id="rId19"/>
    <p:sldId id="283" r:id="rId20"/>
    <p:sldId id="301" r:id="rId21"/>
    <p:sldId id="302" r:id="rId22"/>
    <p:sldId id="303" r:id="rId23"/>
    <p:sldId id="304" r:id="rId24"/>
    <p:sldId id="284" r:id="rId25"/>
    <p:sldId id="285" r:id="rId26"/>
    <p:sldId id="286" r:id="rId27"/>
    <p:sldId id="287" r:id="rId28"/>
    <p:sldId id="288" r:id="rId29"/>
    <p:sldId id="289" r:id="rId30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04"/>
    <p:restoredTop sz="72775" autoAdjust="0"/>
  </p:normalViewPr>
  <p:slideViewPr>
    <p:cSldViewPr>
      <p:cViewPr>
        <p:scale>
          <a:sx n="120" d="100"/>
          <a:sy n="120" d="100"/>
        </p:scale>
        <p:origin x="1027" y="-26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E1A00-64AC-473A-96CF-8BCC39177E73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E1DE7-D1F6-4904-B540-85F14A16F1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220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E1DE7-D1F6-4904-B540-85F14A16F10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609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858" indent="-28571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858" indent="-228571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000" indent="-228571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143" indent="-228571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286" indent="-228571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429" indent="-228571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572" indent="-228571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715" indent="-228571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715DBC-FF2A-4164-B541-2568C1AFD157}" type="slidenum">
              <a:rPr lang="en-US" smtClean="0"/>
              <a:pPr eaLnBrk="1" hangingPunct="1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34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858" indent="-28571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858" indent="-228571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000" indent="-228571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143" indent="-228571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286" indent="-228571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429" indent="-228571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572" indent="-228571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715" indent="-228571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715DBC-FF2A-4164-B541-2568C1AFD157}" type="slidenum">
              <a:rPr lang="en-US" smtClean="0"/>
              <a:pPr eaLnBrk="1" hangingPunct="1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14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858" indent="-28571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858" indent="-228571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000" indent="-228571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143" indent="-228571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286" indent="-228571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429" indent="-228571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572" indent="-228571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715" indent="-228571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715DBC-FF2A-4164-B541-2568C1AFD157}" type="slidenum">
              <a:rPr lang="en-US" smtClean="0"/>
              <a:pPr eaLnBrk="1" hangingPunct="1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18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Very often</a:t>
            </a:r>
            <a:r>
              <a:rPr lang="en-US" baseline="0" dirty="0"/>
              <a:t> error that leads to memory leak -&gt; deallocation must be done in the function x()</a:t>
            </a:r>
            <a:endParaRPr lang="nl-NL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858" indent="-28571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858" indent="-228571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000" indent="-228571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143" indent="-228571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286" indent="-228571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429" indent="-228571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572" indent="-228571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715" indent="-228571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715DBC-FF2A-4164-B541-2568C1AFD157}" type="slidenum">
              <a:rPr lang="en-US" smtClean="0"/>
              <a:pPr eaLnBrk="1" hangingPunct="1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52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Memory Leak!</a:t>
            </a:r>
            <a:endParaRPr lang="nl-NL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858" indent="-28571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858" indent="-228571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000" indent="-228571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143" indent="-228571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286" indent="-228571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429" indent="-228571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572" indent="-228571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715" indent="-228571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ED4C002-3B06-469C-9397-E0EDF8387F09}" type="slidenum">
              <a:rPr lang="en-US" smtClean="0"/>
              <a:pPr eaLnBrk="1" hangingPunct="1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20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more about </a:t>
            </a:r>
            <a:r>
              <a:rPr lang="en-US" b="1" dirty="0"/>
              <a:t>destructor</a:t>
            </a:r>
            <a:r>
              <a:rPr lang="en-US" dirty="0"/>
              <a:t> here: https://docs.microsoft.com/en-us/cpp/cpp/destructors-cpp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E1DE7-D1F6-4904-B540-85F14A16F10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597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IMPORTANT: first</a:t>
            </a:r>
            <a:r>
              <a:rPr lang="en-US" baseline="0" dirty="0"/>
              <a:t> run example and show what happens, then show example with </a:t>
            </a:r>
            <a:r>
              <a:rPr lang="en-US" baseline="0" dirty="0" err="1"/>
              <a:t>valgrind</a:t>
            </a:r>
            <a:r>
              <a:rPr lang="en-US" baseline="0" dirty="0"/>
              <a:t> to show what happens, then fix bug!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7B3B48-AC7D-415F-AF88-08AC4D6BA4C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489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on the last line: see next slide!</a:t>
            </a:r>
          </a:p>
          <a:p>
            <a:endParaRPr lang="en-US" dirty="0"/>
          </a:p>
          <a:p>
            <a:r>
              <a:rPr lang="en-US" dirty="0"/>
              <a:t>General note: C# also has destructors, but are not used when it comes to memory (due to the garbage collector). In C# you use a destructor when a class opens ”something” upon construction and needs to release that resource when it’s destroyed. This principle is called RAII (https://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Resource_acquisition_is_initialization</a:t>
            </a:r>
            <a:r>
              <a:rPr lang="en-US" dirty="0"/>
              <a:t>)</a:t>
            </a:r>
          </a:p>
          <a:p>
            <a:r>
              <a:rPr lang="en-US" dirty="0"/>
              <a:t>E.g.: a class that handles a database connection will open a connection to the database when it’s created and free the connection when it’s destructed.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E1DE7-D1F6-4904-B540-85F14A16F10E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00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To reserve new memory during program execution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To refer and share large data structures without making</a:t>
            </a:r>
            <a:r>
              <a:rPr lang="en-US" baseline="0" dirty="0"/>
              <a:t> a copy of it (to reduce memory used)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Working with specific data structures such as linked lists, graphs, trees, etc. </a:t>
            </a:r>
            <a:endParaRPr lang="en-US" dirty="0"/>
          </a:p>
          <a:p>
            <a:pPr marL="171450" indent="-171450">
              <a:buFontTx/>
              <a:buChar char="-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E1DE7-D1F6-4904-B540-85F14A16F10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527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E1DE7-D1F6-4904-B540-85F14A16F10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981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E1DE7-D1F6-4904-B540-85F14A16F10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961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BIG advantage of the right</a:t>
            </a:r>
            <a:r>
              <a:rPr lang="en-US" baseline="0" dirty="0"/>
              <a:t> version (reference) is that you cannot return a NULL pointer, you *must* return a valid string reference.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E1DE7-D1F6-4904-B540-85F14A16F10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702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E1DE7-D1F6-4904-B540-85F14A16F10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191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other words: you mostly use references, unless pointers make more sense: mostly when NULL is a valid value (e.g. when you instantiate an array of ”things” and wish to indicate that some fields are not yet valid)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E1DE7-D1F6-4904-B540-85F14A16F10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827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Why if there is no sufficient memory on the Stack?</a:t>
            </a:r>
            <a:r>
              <a:rPr lang="en-US" baseline="0" dirty="0"/>
              <a:t> -&gt; </a:t>
            </a:r>
            <a:r>
              <a:rPr lang="en-US" baseline="0" dirty="0" err="1"/>
              <a:t>Stackoverflow</a:t>
            </a:r>
            <a:r>
              <a:rPr lang="en-US" baseline="0" dirty="0"/>
              <a:t>! (</a:t>
            </a:r>
            <a:r>
              <a:rPr lang="en-US" baseline="0" dirty="0" err="1"/>
              <a:t>eg</a:t>
            </a:r>
            <a:r>
              <a:rPr lang="en-US" baseline="0" dirty="0"/>
              <a:t> nonterminating recursion) </a:t>
            </a:r>
            <a:endParaRPr lang="nl-NL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858" indent="-28571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858" indent="-228571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000" indent="-228571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143" indent="-228571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286" indent="-228571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429" indent="-228571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572" indent="-228571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715" indent="-228571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715DBC-FF2A-4164-B541-2568C1AFD157}" type="slidenum">
              <a:rPr lang="en-US" smtClean="0"/>
              <a:pPr eaLnBrk="1" hangingPunct="1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65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With New and Delete</a:t>
            </a:r>
            <a:r>
              <a:rPr lang="en-US" baseline="0" dirty="0"/>
              <a:t> you do not need to do typecasting (like with </a:t>
            </a:r>
            <a:r>
              <a:rPr lang="en-US" baseline="0" dirty="0" err="1"/>
              <a:t>malloc</a:t>
            </a:r>
            <a:r>
              <a:rPr lang="en-US" baseline="0" dirty="0"/>
              <a:t>) because they return type pointer. </a:t>
            </a:r>
            <a:endParaRPr lang="nl-NL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858" indent="-28571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858" indent="-228571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000" indent="-228571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143" indent="-228571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286" indent="-228571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429" indent="-228571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572" indent="-228571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715" indent="-228571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715DBC-FF2A-4164-B541-2568C1AFD157}" type="slidenum">
              <a:rPr lang="en-US" smtClean="0"/>
              <a:pPr eaLnBrk="1" hangingPunct="1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60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6" y="4641987"/>
            <a:ext cx="829797" cy="273844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621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285598"/>
            <a:ext cx="4040188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7" y="1285598"/>
            <a:ext cx="4041775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4" y="4641987"/>
            <a:ext cx="829797" cy="273844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815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220939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dia-A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sheet breedbeeld PPT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81279" cy="51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79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dia-B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sheet breedbeeld PPT-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81279" cy="51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47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blad-A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sheet breedbeeld PPT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9289" cy="514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79401"/>
            <a:ext cx="8229600" cy="183726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nl-NL"/>
              <a:t>Titel van presentatie, Arial 32pt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738642" y="4767264"/>
            <a:ext cx="4281158" cy="274637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2" y="4767264"/>
            <a:ext cx="1610267" cy="274637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613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blad-B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sheet breedbeeld PPT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9288" cy="5148000"/>
          </a:xfrm>
          <a:prstGeom prst="rect">
            <a:avLst/>
          </a:prstGeom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738642" y="4767264"/>
            <a:ext cx="4281158" cy="274637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2" y="4767264"/>
            <a:ext cx="1610267" cy="274637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79401"/>
            <a:ext cx="8229600" cy="183726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nl-NL" dirty="0"/>
              <a:t>Titel van presentatie, </a:t>
            </a:r>
            <a:r>
              <a:rPr lang="nl-NL" dirty="0" err="1"/>
              <a:t>Arial</a:t>
            </a:r>
            <a:r>
              <a:rPr lang="nl-NL" dirty="0"/>
              <a:t> 32pt</a:t>
            </a:r>
          </a:p>
        </p:txBody>
      </p:sp>
    </p:spTree>
    <p:extLst>
      <p:ext uri="{BB962C8B-B14F-4D97-AF65-F5344CB8AC3E}">
        <p14:creationId xmlns:p14="http://schemas.microsoft.com/office/powerpoint/2010/main" val="634997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4" y="4641987"/>
            <a:ext cx="829797" cy="273844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621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894954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289495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4" y="4641987"/>
            <a:ext cx="829797" cy="273844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02780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285598"/>
            <a:ext cx="4040188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7" y="1285598"/>
            <a:ext cx="4041775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3D636C07-7E76-46D3-B86B-6AF7C60E533E}" type="datetimeFigureOut">
              <a:rPr lang="nl-NL" smtClean="0"/>
              <a:t>29-4-2021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1738642" y="4767264"/>
            <a:ext cx="4281158" cy="274637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6553202" y="4767264"/>
            <a:ext cx="1610267" cy="274637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8157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2209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894954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289495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6" y="4641987"/>
            <a:ext cx="829797" cy="273844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02780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elblad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sheet breedbeeld PPT-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1291" cy="5143500"/>
          </a:xfrm>
          <a:prstGeom prst="rect">
            <a:avLst/>
          </a:prstGeom>
        </p:spPr>
      </p:pic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2645832" y="4630341"/>
            <a:ext cx="4136854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6970294" y="4641987"/>
            <a:ext cx="829797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2645834" y="1065389"/>
            <a:ext cx="6108523" cy="2476500"/>
          </a:xfrm>
        </p:spPr>
        <p:txBody>
          <a:bodyPr anchor="t"/>
          <a:lstStyle>
            <a:lvl1pPr>
              <a:defRPr sz="3200" baseline="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 van presentatie bewerken</a:t>
            </a:r>
          </a:p>
        </p:txBody>
      </p:sp>
    </p:spTree>
    <p:extLst>
      <p:ext uri="{BB962C8B-B14F-4D97-AF65-F5344CB8AC3E}">
        <p14:creationId xmlns:p14="http://schemas.microsoft.com/office/powerpoint/2010/main" val="34804793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sheet breedbeeld PPT-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1291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4364" y="206375"/>
            <a:ext cx="6162437" cy="85725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2524363" y="1200151"/>
            <a:ext cx="3007423" cy="2894954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664235" y="1200151"/>
            <a:ext cx="3022565" cy="289495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524363" y="4630341"/>
            <a:ext cx="4258325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4" y="4641987"/>
            <a:ext cx="829797" cy="273844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73706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F. Hurkmans       PRC31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30A28-60BB-423F-96BC-AC9537BD9A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87737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285598"/>
            <a:ext cx="4040188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9" y="1285598"/>
            <a:ext cx="4041775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3D636C07-7E76-46D3-B86B-6AF7C60E533E}" type="datetimeFigureOut">
              <a:rPr lang="nl-NL" smtClean="0"/>
              <a:t>29-4-2021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1738642" y="4767265"/>
            <a:ext cx="4281158" cy="274637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6553204" y="4767265"/>
            <a:ext cx="1610267" cy="274637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815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22093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elblad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sheet breedbeeld PPT-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0"/>
            <a:ext cx="9141291" cy="5143500"/>
          </a:xfrm>
          <a:prstGeom prst="rect">
            <a:avLst/>
          </a:prstGeom>
        </p:spPr>
      </p:pic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2645832" y="4630341"/>
            <a:ext cx="4136854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6970296" y="4641987"/>
            <a:ext cx="829797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2645836" y="1065389"/>
            <a:ext cx="6108523" cy="2476500"/>
          </a:xfrm>
        </p:spPr>
        <p:txBody>
          <a:bodyPr anchor="t"/>
          <a:lstStyle>
            <a:lvl1pPr>
              <a:defRPr sz="3200" baseline="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 van presentatie bewerken</a:t>
            </a:r>
          </a:p>
        </p:txBody>
      </p:sp>
    </p:spTree>
    <p:extLst>
      <p:ext uri="{BB962C8B-B14F-4D97-AF65-F5344CB8AC3E}">
        <p14:creationId xmlns:p14="http://schemas.microsoft.com/office/powerpoint/2010/main" val="348047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sheet breedbeeld PPT-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0"/>
            <a:ext cx="9141291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4366" y="206375"/>
            <a:ext cx="6162437" cy="85725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2524365" y="1200151"/>
            <a:ext cx="3007423" cy="2894954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664235" y="1200152"/>
            <a:ext cx="3022565" cy="289495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524365" y="4630341"/>
            <a:ext cx="4258325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6" y="4641987"/>
            <a:ext cx="829797" cy="273844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737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3D636C07-7E76-46D3-B86B-6AF7C60E533E}" type="datetimeFigureOut">
              <a:rPr lang="nl-NL" smtClean="0"/>
              <a:t>29-4-2021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4" y="4641987"/>
            <a:ext cx="829797" cy="273844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62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894954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289495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4" y="4641987"/>
            <a:ext cx="829797" cy="273844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027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sheet breedbeeld PPT-5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0"/>
            <a:ext cx="9141291" cy="51435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Titel van presentatie, </a:t>
            </a:r>
            <a:r>
              <a:rPr lang="nl-NL" dirty="0" err="1"/>
              <a:t>Arial</a:t>
            </a:r>
            <a:r>
              <a:rPr lang="nl-NL" dirty="0"/>
              <a:t> 32pt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287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sjabloon te bewerken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nl-NL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70296" y="4641987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956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 baseline="0">
          <a:solidFill>
            <a:srgbClr val="66006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sheet breedbeeld PPT-5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1291" cy="51435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Titel van presentatie, </a:t>
            </a:r>
            <a:r>
              <a:rPr lang="nl-NL" dirty="0" err="1"/>
              <a:t>Arial</a:t>
            </a:r>
            <a:r>
              <a:rPr lang="nl-NL" dirty="0"/>
              <a:t> 32pt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287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sjabloon te bewerken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nl-NL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70294" y="4641987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956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 baseline="0">
          <a:solidFill>
            <a:srgbClr val="66006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sheet breedbeeld PPT-5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1291" cy="51435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Titel van presentatie, </a:t>
            </a:r>
            <a:r>
              <a:rPr lang="nl-NL" dirty="0" err="1"/>
              <a:t>Arial</a:t>
            </a:r>
            <a:r>
              <a:rPr lang="nl-NL" dirty="0"/>
              <a:t> 32pt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287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sjabloon te bewerken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nl-NL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70294" y="4641987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956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 baseline="0">
          <a:solidFill>
            <a:srgbClr val="66006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Memory Management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076" y="2067694"/>
            <a:ext cx="2364275" cy="14741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203" y="2164211"/>
            <a:ext cx="1912178" cy="12811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CAA518-7F2B-AA43-AC14-2C25D5218D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5085" y="2166597"/>
            <a:ext cx="9906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630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vs Pointers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323528" y="1221596"/>
            <a:ext cx="792088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You cannot have NULL references. You must always be able to assume that a reference is connected to a legitimate piece of storage. It must be initialized. </a:t>
            </a:r>
          </a:p>
          <a:p>
            <a:pPr algn="ctr"/>
            <a:r>
              <a:rPr lang="en-US" sz="16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sz="1600" i="1" dirty="0">
                <a:solidFill>
                  <a:srgbClr val="000000"/>
                </a:solidFill>
                <a:latin typeface="Arial" panose="020B0604020202020204" pitchFamily="34" charset="0"/>
              </a:rPr>
              <a:t>&amp; p; // compile error</a:t>
            </a:r>
          </a:p>
          <a:p>
            <a:pPr algn="ctr"/>
            <a:endParaRPr lang="en-US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Once a reference is initialized to an object, it cannot be changed to refer to another object. Pointers can be (re-)pointed to another object at any time.</a:t>
            </a:r>
          </a:p>
          <a:p>
            <a:r>
              <a:rPr lang="en-US" sz="1600" i="1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sz="1600" i="1" dirty="0">
                <a:solidFill>
                  <a:srgbClr val="000000"/>
                </a:solidFill>
                <a:latin typeface="Arial" panose="020B0604020202020204" pitchFamily="34" charset="0"/>
              </a:rPr>
              <a:t> x = 5; </a:t>
            </a:r>
          </a:p>
          <a:p>
            <a:r>
              <a:rPr lang="en-US" sz="1600" i="1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sz="1600" i="1" dirty="0">
                <a:solidFill>
                  <a:srgbClr val="000000"/>
                </a:solidFill>
                <a:latin typeface="Arial" panose="020B0604020202020204" pitchFamily="34" charset="0"/>
              </a:rPr>
              <a:t> y = 9;</a:t>
            </a:r>
          </a:p>
          <a:p>
            <a:r>
              <a:rPr lang="en-US" sz="1600" i="1" dirty="0">
                <a:solidFill>
                  <a:srgbClr val="000000"/>
                </a:solidFill>
                <a:latin typeface="Arial" panose="020B0604020202020204" pitchFamily="34" charset="0"/>
              </a:rPr>
              <a:t>        </a:t>
            </a:r>
          </a:p>
          <a:p>
            <a:r>
              <a:rPr lang="en-US" sz="1600" i="1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sz="1600" i="1" dirty="0">
                <a:solidFill>
                  <a:srgbClr val="000000"/>
                </a:solidFill>
                <a:latin typeface="Arial" panose="020B0604020202020204" pitchFamily="34" charset="0"/>
              </a:rPr>
              <a:t>&amp; p = x;</a:t>
            </a:r>
          </a:p>
          <a:p>
            <a:r>
              <a:rPr lang="en-US" sz="1600" i="1" dirty="0">
                <a:solidFill>
                  <a:srgbClr val="000000"/>
                </a:solidFill>
                <a:latin typeface="Arial" panose="020B0604020202020204" pitchFamily="34" charset="0"/>
              </a:rPr>
              <a:t>p = y; // this doesn’t re-reference to y, it copies the value of y to x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185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references?</a:t>
            </a:r>
            <a:endParaRPr lang="nl-NL" dirty="0"/>
          </a:p>
        </p:txBody>
      </p:sp>
      <p:sp>
        <p:nvSpPr>
          <p:cNvPr id="11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915566"/>
            <a:ext cx="8507288" cy="1224135"/>
          </a:xfrm>
        </p:spPr>
        <p:txBody>
          <a:bodyPr>
            <a:normAutofit/>
          </a:bodyPr>
          <a:lstStyle/>
          <a:p>
            <a:r>
              <a:rPr lang="en-GB" sz="1800" dirty="0"/>
              <a:t>In case of large data structures you don’t need to make a copy but you manipulate the existing copy. </a:t>
            </a:r>
          </a:p>
          <a:p>
            <a:r>
              <a:rPr lang="en-US" sz="1800" dirty="0"/>
              <a:t>Safer and cleaner programming, but indeed you can use pointers instead. </a:t>
            </a:r>
            <a:endParaRPr lang="en-GB" sz="1400" dirty="0"/>
          </a:p>
          <a:p>
            <a:pPr marL="457200" lvl="1" indent="0">
              <a:buNone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329421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416" y="1851670"/>
            <a:ext cx="3624072" cy="29721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24" y="1870536"/>
            <a:ext cx="3600400" cy="293977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C++ references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059582"/>
            <a:ext cx="8507288" cy="3027783"/>
          </a:xfrm>
        </p:spPr>
        <p:txBody>
          <a:bodyPr>
            <a:normAutofit/>
          </a:bodyPr>
          <a:lstStyle/>
          <a:p>
            <a:r>
              <a:rPr lang="en-GB" sz="1800" dirty="0"/>
              <a:t>C++ references in normal situations they cannot be NULL! </a:t>
            </a:r>
          </a:p>
          <a:p>
            <a:r>
              <a:rPr lang="en-GB" sz="1800" dirty="0"/>
              <a:t>And this can be an big advantage</a:t>
            </a:r>
          </a:p>
          <a:p>
            <a:pPr marL="457200" lvl="1" indent="0">
              <a:buNone/>
            </a:pPr>
            <a:endParaRPr lang="en-GB" sz="1800" dirty="0"/>
          </a:p>
          <a:p>
            <a:pPr marL="457200" lvl="1" indent="0">
              <a:buNone/>
            </a:pPr>
            <a:endParaRPr lang="en-GB" sz="1800" dirty="0"/>
          </a:p>
          <a:p>
            <a:pPr marL="457200" lvl="1" indent="0">
              <a:buNone/>
            </a:pPr>
            <a:r>
              <a:rPr lang="en-GB" sz="1800" dirty="0"/>
              <a:t>                                                               </a:t>
            </a:r>
            <a:r>
              <a:rPr lang="en-GB" sz="1800" dirty="0" err="1"/>
              <a:t>vs</a:t>
            </a:r>
            <a:r>
              <a:rPr lang="en-GB" sz="1800" dirty="0"/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2145624" y="3291830"/>
            <a:ext cx="288032" cy="288032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52452" y="3311088"/>
            <a:ext cx="288032" cy="288032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63688" y="3911447"/>
            <a:ext cx="288032" cy="288032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90920" y="3924085"/>
            <a:ext cx="288032" cy="288032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34576" y="4311592"/>
            <a:ext cx="288032" cy="288032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56176" y="4371950"/>
            <a:ext cx="288032" cy="288032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7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915566"/>
            <a:ext cx="3436239" cy="362407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C++ references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0"/>
            <a:ext cx="8507288" cy="30277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800" dirty="0"/>
          </a:p>
          <a:p>
            <a:pPr marL="457200" lvl="1" indent="0">
              <a:buNone/>
            </a:pPr>
            <a:endParaRPr lang="en-GB" sz="1800" dirty="0"/>
          </a:p>
          <a:p>
            <a:pPr marL="457200" lvl="1" indent="0">
              <a:buNone/>
            </a:pPr>
            <a:endParaRPr lang="en-GB" sz="1800" dirty="0"/>
          </a:p>
          <a:p>
            <a:pPr marL="457200" lvl="1" indent="0">
              <a:buNone/>
            </a:pPr>
            <a:r>
              <a:rPr lang="en-GB" sz="1800" dirty="0"/>
              <a:t>                                                              </a:t>
            </a:r>
            <a:r>
              <a:rPr lang="en-GB" sz="1800" dirty="0" err="1"/>
              <a:t>vs</a:t>
            </a:r>
            <a:r>
              <a:rPr lang="en-GB" sz="1800" dirty="0"/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5623" y="915566"/>
            <a:ext cx="3104769" cy="281749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976876" y="2146016"/>
            <a:ext cx="288032" cy="288032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70780" y="2765876"/>
            <a:ext cx="288032" cy="288032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32892" y="3230771"/>
            <a:ext cx="72000" cy="864096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61648" y="4033808"/>
            <a:ext cx="288032" cy="288032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136072" y="2150651"/>
            <a:ext cx="288032" cy="288032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236296" y="2787774"/>
            <a:ext cx="288032" cy="288032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326100" y="3015137"/>
            <a:ext cx="1368152" cy="288032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2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74" y="1707654"/>
            <a:ext cx="3469386" cy="19556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546848" cy="289495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								</a:t>
            </a:r>
            <a:r>
              <a:rPr lang="en-US" sz="1800" dirty="0" err="1"/>
              <a:t>vs</a:t>
            </a:r>
            <a:r>
              <a:rPr lang="en-US" sz="1800" dirty="0"/>
              <a:t>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8102" y="1707654"/>
            <a:ext cx="2762250" cy="113804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937712" y="1873568"/>
            <a:ext cx="288032" cy="288032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78916" y="3147814"/>
            <a:ext cx="288032" cy="288032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53340" y="1901780"/>
            <a:ext cx="288032" cy="288032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31524" y="2317735"/>
            <a:ext cx="288032" cy="288032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3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Management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trike="sngStrike" dirty="0"/>
              <a:t>Pointers</a:t>
            </a:r>
          </a:p>
          <a:p>
            <a:r>
              <a:rPr lang="en-GB" strike="sngStrike" dirty="0"/>
              <a:t>References</a:t>
            </a:r>
          </a:p>
          <a:p>
            <a:r>
              <a:rPr lang="en-GB" dirty="0"/>
              <a:t>Stack </a:t>
            </a:r>
            <a:r>
              <a:rPr lang="en-GB" dirty="0" err="1"/>
              <a:t>vs</a:t>
            </a:r>
            <a:r>
              <a:rPr lang="en-GB" dirty="0"/>
              <a:t> Heap</a:t>
            </a:r>
          </a:p>
          <a:p>
            <a:r>
              <a:rPr lang="en-GB" dirty="0"/>
              <a:t>Scope</a:t>
            </a:r>
          </a:p>
          <a:p>
            <a:r>
              <a:rPr lang="en-GB" dirty="0">
                <a:latin typeface="Courier New"/>
                <a:cs typeface="Courier New"/>
              </a:rPr>
              <a:t>new</a:t>
            </a:r>
            <a:r>
              <a:rPr lang="en-GB" dirty="0"/>
              <a:t> &amp; </a:t>
            </a:r>
            <a:r>
              <a:rPr lang="en-GB" dirty="0">
                <a:latin typeface="Courier New"/>
                <a:cs typeface="Courier New"/>
              </a:rPr>
              <a:t>delete</a:t>
            </a:r>
          </a:p>
          <a:p>
            <a:r>
              <a:rPr lang="en-GB" dirty="0"/>
              <a:t>Destructor</a:t>
            </a:r>
          </a:p>
        </p:txBody>
      </p:sp>
    </p:spTree>
    <p:extLst>
      <p:ext uri="{BB962C8B-B14F-4D97-AF65-F5344CB8AC3E}">
        <p14:creationId xmlns:p14="http://schemas.microsoft.com/office/powerpoint/2010/main" val="3885802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C++ variables and the stack</a:t>
            </a:r>
          </a:p>
        </p:txBody>
      </p:sp>
      <p:graphicFrame>
        <p:nvGraphicFramePr>
          <p:cNvPr id="15412" name="Group 52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4114800" cy="3648075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8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void DoSomething(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n)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m = 2;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m = 3;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n++;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. . 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p = 5;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DoSomething(p);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. . .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81" name="Rectangle 7"/>
          <p:cNvSpPr>
            <a:spLocks noChangeArrowheads="1"/>
          </p:cNvSpPr>
          <p:nvPr/>
        </p:nvSpPr>
        <p:spPr bwMode="auto">
          <a:xfrm>
            <a:off x="6130926" y="3408760"/>
            <a:ext cx="2144713" cy="4619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nl-NL"/>
          </a:p>
        </p:txBody>
      </p:sp>
      <p:sp>
        <p:nvSpPr>
          <p:cNvPr id="3082" name="Rectangle 9"/>
          <p:cNvSpPr>
            <a:spLocks noChangeArrowheads="1"/>
          </p:cNvSpPr>
          <p:nvPr/>
        </p:nvSpPr>
        <p:spPr bwMode="auto">
          <a:xfrm>
            <a:off x="6134101" y="2945606"/>
            <a:ext cx="2144713" cy="4619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nl-NL"/>
          </a:p>
        </p:txBody>
      </p:sp>
      <p:sp>
        <p:nvSpPr>
          <p:cNvPr id="3083" name="Rectangle 10"/>
          <p:cNvSpPr>
            <a:spLocks noChangeArrowheads="1"/>
          </p:cNvSpPr>
          <p:nvPr/>
        </p:nvSpPr>
        <p:spPr bwMode="auto">
          <a:xfrm>
            <a:off x="6137275" y="2487216"/>
            <a:ext cx="2146300" cy="4619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nl-NL"/>
          </a:p>
        </p:txBody>
      </p:sp>
      <p:sp>
        <p:nvSpPr>
          <p:cNvPr id="3084" name="Rectangle 11"/>
          <p:cNvSpPr>
            <a:spLocks noChangeArrowheads="1"/>
          </p:cNvSpPr>
          <p:nvPr/>
        </p:nvSpPr>
        <p:spPr bwMode="auto">
          <a:xfrm>
            <a:off x="6142038" y="2024062"/>
            <a:ext cx="2144712" cy="4619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nl-NL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300789" y="3436144"/>
            <a:ext cx="188912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/>
              <a:t>5</a:t>
            </a:r>
            <a:endParaRPr lang="nl-NL" sz="3200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314950" y="3430191"/>
            <a:ext cx="814388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/>
              <a:t>p</a:t>
            </a:r>
            <a:endParaRPr lang="nl-NL" sz="3200"/>
          </a:p>
        </p:txBody>
      </p:sp>
      <p:sp>
        <p:nvSpPr>
          <p:cNvPr id="3087" name="Rectangle 17"/>
          <p:cNvSpPr>
            <a:spLocks noChangeArrowheads="1"/>
          </p:cNvSpPr>
          <p:nvPr/>
        </p:nvSpPr>
        <p:spPr bwMode="auto">
          <a:xfrm>
            <a:off x="6143625" y="1565672"/>
            <a:ext cx="2146300" cy="461963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nl-NL"/>
          </a:p>
        </p:txBody>
      </p:sp>
      <p:sp>
        <p:nvSpPr>
          <p:cNvPr id="3088" name="Rectangle 18"/>
          <p:cNvSpPr>
            <a:spLocks noChangeArrowheads="1"/>
          </p:cNvSpPr>
          <p:nvPr/>
        </p:nvSpPr>
        <p:spPr bwMode="auto">
          <a:xfrm>
            <a:off x="6132513" y="3871912"/>
            <a:ext cx="2146300" cy="461963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nl-NL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286375" y="2971800"/>
            <a:ext cx="814388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/>
              <a:t>n</a:t>
            </a:r>
            <a:endParaRPr lang="nl-NL" sz="3200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286375" y="2519363"/>
            <a:ext cx="814388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/>
              <a:t>m</a:t>
            </a:r>
            <a:endParaRPr lang="nl-NL" sz="3200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302376" y="2955131"/>
            <a:ext cx="188912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/>
              <a:t>5</a:t>
            </a:r>
            <a:endParaRPr lang="nl-NL" sz="3200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302376" y="2503885"/>
            <a:ext cx="188912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/>
              <a:t>2</a:t>
            </a:r>
            <a:endParaRPr lang="nl-NL" sz="3200"/>
          </a:p>
        </p:txBody>
      </p:sp>
      <p:cxnSp>
        <p:nvCxnSpPr>
          <p:cNvPr id="28" name="Straight Arrow Connector 27"/>
          <p:cNvCxnSpPr>
            <a:cxnSpLocks noChangeShapeType="1"/>
          </p:cNvCxnSpPr>
          <p:nvPr/>
        </p:nvCxnSpPr>
        <p:spPr bwMode="auto">
          <a:xfrm rot="10800000">
            <a:off x="2341564" y="3082529"/>
            <a:ext cx="1144587" cy="7144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 rot="10800000">
            <a:off x="2403475" y="3558779"/>
            <a:ext cx="1144588" cy="7144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 flipH="1" flipV="1">
            <a:off x="2699792" y="4055269"/>
            <a:ext cx="859384" cy="8336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Arrow Connector 34"/>
          <p:cNvCxnSpPr>
            <a:cxnSpLocks noChangeShapeType="1"/>
          </p:cNvCxnSpPr>
          <p:nvPr/>
        </p:nvCxnSpPr>
        <p:spPr bwMode="auto">
          <a:xfrm flipH="1" flipV="1">
            <a:off x="3733801" y="1350169"/>
            <a:ext cx="728663" cy="7145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 rot="10800000">
            <a:off x="2624139" y="1854994"/>
            <a:ext cx="1146175" cy="7144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 rot="10800000">
            <a:off x="2593976" y="2065735"/>
            <a:ext cx="1146175" cy="8334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rot="10800000">
            <a:off x="2593976" y="2307432"/>
            <a:ext cx="1146175" cy="7144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65864" y="2949179"/>
            <a:ext cx="188912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/>
              <a:t>6</a:t>
            </a:r>
            <a:endParaRPr lang="nl-NL" sz="3200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6302376" y="2486025"/>
            <a:ext cx="188912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/>
              <a:t>3</a:t>
            </a:r>
            <a:endParaRPr lang="nl-NL" sz="3200"/>
          </a:p>
        </p:txBody>
      </p:sp>
      <p:cxnSp>
        <p:nvCxnSpPr>
          <p:cNvPr id="41" name="Straight Arrow Connector 40"/>
          <p:cNvCxnSpPr>
            <a:cxnSpLocks noChangeShapeType="1"/>
          </p:cNvCxnSpPr>
          <p:nvPr/>
        </p:nvCxnSpPr>
        <p:spPr bwMode="auto">
          <a:xfrm rot="10800000">
            <a:off x="2587626" y="2611041"/>
            <a:ext cx="1146175" cy="7144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Arrow Connector 41"/>
          <p:cNvCxnSpPr>
            <a:cxnSpLocks noChangeShapeType="1"/>
          </p:cNvCxnSpPr>
          <p:nvPr/>
        </p:nvCxnSpPr>
        <p:spPr bwMode="auto">
          <a:xfrm rot="10800000">
            <a:off x="2408239" y="4513660"/>
            <a:ext cx="1146175" cy="7144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" name="Rectangle 3"/>
          <p:cNvSpPr/>
          <p:nvPr/>
        </p:nvSpPr>
        <p:spPr>
          <a:xfrm>
            <a:off x="6143626" y="4407954"/>
            <a:ext cx="21320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stack</a:t>
            </a:r>
            <a:endParaRPr lang="nl-NL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6052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1" grpId="0"/>
      <p:bldP spid="21" grpId="1"/>
      <p:bldP spid="22" grpId="0"/>
      <p:bldP spid="22" grpId="1"/>
      <p:bldP spid="24" grpId="0"/>
      <p:bldP spid="24" grpId="1"/>
      <p:bldP spid="25" grpId="0"/>
      <p:bldP spid="25" grpId="1"/>
      <p:bldP spid="39" grpId="0"/>
      <p:bldP spid="39" grpId="1"/>
      <p:bldP spid="40" grpId="0"/>
      <p:bldP spid="4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C++ the stack and the heap</a:t>
            </a:r>
          </a:p>
        </p:txBody>
      </p:sp>
      <p:graphicFrame>
        <p:nvGraphicFramePr>
          <p:cNvPr id="15412" name="Group 5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3199"/>
              </p:ext>
            </p:extLst>
          </p:nvPr>
        </p:nvGraphicFramePr>
        <p:xfrm>
          <a:off x="457200" y="1200150"/>
          <a:ext cx="3465142" cy="3648075"/>
        </p:xfrm>
        <a:graphic>
          <a:graphicData uri="http://schemas.openxmlformats.org/drawingml/2006/table">
            <a:tbl>
              <a:tblPr/>
              <a:tblGrid>
                <a:gridCol w="3465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8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* p;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//allocate memory in the heap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p =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new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; 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//new is type safe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*p= 5;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….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return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067944" y="3795886"/>
            <a:ext cx="21320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stack</a:t>
            </a:r>
            <a:endParaRPr lang="nl-NL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722999"/>
              </p:ext>
            </p:extLst>
          </p:nvPr>
        </p:nvGraphicFramePr>
        <p:xfrm>
          <a:off x="4345656" y="1419622"/>
          <a:ext cx="157659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590">
                  <a:extLst>
                    <a:ext uri="{9D8B030D-6E8A-4147-A177-3AD203B41FA5}">
                      <a16:colId xmlns:a16="http://schemas.microsoft.com/office/drawing/2014/main" val="2342248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30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59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35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   p = 500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210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96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757721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6038824" y="3795886"/>
            <a:ext cx="21320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heap</a:t>
            </a:r>
            <a:endParaRPr lang="nl-NL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651202"/>
              </p:ext>
            </p:extLst>
          </p:nvPr>
        </p:nvGraphicFramePr>
        <p:xfrm>
          <a:off x="6316536" y="1419622"/>
          <a:ext cx="157659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590">
                  <a:extLst>
                    <a:ext uri="{9D8B030D-6E8A-4147-A177-3AD203B41FA5}">
                      <a16:colId xmlns:a16="http://schemas.microsoft.com/office/drawing/2014/main" val="2342248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30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59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35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 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210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96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75772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038728" y="177966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500</a:t>
            </a:r>
            <a:endParaRPr lang="nl-NL" i="1" dirty="0"/>
          </a:p>
        </p:txBody>
      </p:sp>
      <p:sp>
        <p:nvSpPr>
          <p:cNvPr id="5" name="Freeform 4"/>
          <p:cNvSpPr/>
          <p:nvPr/>
        </p:nvSpPr>
        <p:spPr>
          <a:xfrm>
            <a:off x="5847347" y="1937084"/>
            <a:ext cx="517358" cy="806116"/>
          </a:xfrm>
          <a:custGeom>
            <a:avLst/>
            <a:gdLst>
              <a:gd name="connsiteX0" fmla="*/ 0 w 517358"/>
              <a:gd name="connsiteY0" fmla="*/ 806116 h 806116"/>
              <a:gd name="connsiteX1" fmla="*/ 517358 w 517358"/>
              <a:gd name="connsiteY1" fmla="*/ 0 h 806116"/>
              <a:gd name="connsiteX2" fmla="*/ 517358 w 517358"/>
              <a:gd name="connsiteY2" fmla="*/ 0 h 806116"/>
              <a:gd name="connsiteX3" fmla="*/ 517358 w 517358"/>
              <a:gd name="connsiteY3" fmla="*/ 0 h 806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358" h="806116">
                <a:moveTo>
                  <a:pt x="0" y="806116"/>
                </a:moveTo>
                <a:lnTo>
                  <a:pt x="517358" y="0"/>
                </a:lnTo>
                <a:lnTo>
                  <a:pt x="517358" y="0"/>
                </a:lnTo>
                <a:lnTo>
                  <a:pt x="517358" y="0"/>
                </a:lnTo>
              </a:path>
            </a:pathLst>
          </a:custGeom>
          <a:noFill/>
          <a:ln>
            <a:tailEnd type="stealt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060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C++ the stack and the heap</a:t>
            </a:r>
          </a:p>
        </p:txBody>
      </p:sp>
      <p:graphicFrame>
        <p:nvGraphicFramePr>
          <p:cNvPr id="15412" name="Group 52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2818656" cy="3648075"/>
        </p:xfrm>
        <a:graphic>
          <a:graphicData uri="http://schemas.openxmlformats.org/drawingml/2006/table">
            <a:tbl>
              <a:tblPr/>
              <a:tblGrid>
                <a:gridCol w="2818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8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* p;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p =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new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*p= 5;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p =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new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(10);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….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return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067944" y="3795886"/>
            <a:ext cx="21320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stack</a:t>
            </a:r>
            <a:endParaRPr lang="nl-NL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714858"/>
              </p:ext>
            </p:extLst>
          </p:nvPr>
        </p:nvGraphicFramePr>
        <p:xfrm>
          <a:off x="4345656" y="1419622"/>
          <a:ext cx="157659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590">
                  <a:extLst>
                    <a:ext uri="{9D8B030D-6E8A-4147-A177-3AD203B41FA5}">
                      <a16:colId xmlns:a16="http://schemas.microsoft.com/office/drawing/2014/main" val="2342248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30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59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35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   p = 200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210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96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757721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6038824" y="3795886"/>
            <a:ext cx="21320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heap</a:t>
            </a:r>
            <a:endParaRPr lang="nl-NL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296595"/>
              </p:ext>
            </p:extLst>
          </p:nvPr>
        </p:nvGraphicFramePr>
        <p:xfrm>
          <a:off x="6316536" y="1419622"/>
          <a:ext cx="157659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590">
                  <a:extLst>
                    <a:ext uri="{9D8B030D-6E8A-4147-A177-3AD203B41FA5}">
                      <a16:colId xmlns:a16="http://schemas.microsoft.com/office/drawing/2014/main" val="2342248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30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59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35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 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210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96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75772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038728" y="177966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500</a:t>
            </a:r>
            <a:endParaRPr lang="nl-NL" i="1" dirty="0"/>
          </a:p>
        </p:txBody>
      </p:sp>
      <p:sp>
        <p:nvSpPr>
          <p:cNvPr id="5" name="Freeform 4"/>
          <p:cNvSpPr/>
          <p:nvPr/>
        </p:nvSpPr>
        <p:spPr>
          <a:xfrm flipV="1">
            <a:off x="5847347" y="2743200"/>
            <a:ext cx="469189" cy="332606"/>
          </a:xfrm>
          <a:custGeom>
            <a:avLst/>
            <a:gdLst>
              <a:gd name="connsiteX0" fmla="*/ 0 w 517358"/>
              <a:gd name="connsiteY0" fmla="*/ 806116 h 806116"/>
              <a:gd name="connsiteX1" fmla="*/ 517358 w 517358"/>
              <a:gd name="connsiteY1" fmla="*/ 0 h 806116"/>
              <a:gd name="connsiteX2" fmla="*/ 517358 w 517358"/>
              <a:gd name="connsiteY2" fmla="*/ 0 h 806116"/>
              <a:gd name="connsiteX3" fmla="*/ 517358 w 517358"/>
              <a:gd name="connsiteY3" fmla="*/ 0 h 806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358" h="806116">
                <a:moveTo>
                  <a:pt x="0" y="806116"/>
                </a:moveTo>
                <a:lnTo>
                  <a:pt x="517358" y="0"/>
                </a:lnTo>
                <a:lnTo>
                  <a:pt x="517358" y="0"/>
                </a:lnTo>
                <a:lnTo>
                  <a:pt x="517358" y="0"/>
                </a:lnTo>
              </a:path>
            </a:pathLst>
          </a:custGeom>
          <a:noFill/>
          <a:ln>
            <a:tailEnd type="stealt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/>
          <p:cNvSpPr txBox="1"/>
          <p:nvPr/>
        </p:nvSpPr>
        <p:spPr>
          <a:xfrm>
            <a:off x="8028384" y="291204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200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307439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C++ the stack and the heap</a:t>
            </a:r>
          </a:p>
        </p:txBody>
      </p:sp>
      <p:graphicFrame>
        <p:nvGraphicFramePr>
          <p:cNvPr id="15412" name="Group 5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9827900"/>
              </p:ext>
            </p:extLst>
          </p:nvPr>
        </p:nvGraphicFramePr>
        <p:xfrm>
          <a:off x="457200" y="1200150"/>
          <a:ext cx="2818656" cy="3648075"/>
        </p:xfrm>
        <a:graphic>
          <a:graphicData uri="http://schemas.openxmlformats.org/drawingml/2006/table">
            <a:tbl>
              <a:tblPr/>
              <a:tblGrid>
                <a:gridCol w="2818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8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* p;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p =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new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*p= 5;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delete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p;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p =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new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(10);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….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return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067944" y="3795886"/>
            <a:ext cx="21320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stack</a:t>
            </a:r>
            <a:endParaRPr lang="nl-NL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308010"/>
              </p:ext>
            </p:extLst>
          </p:nvPr>
        </p:nvGraphicFramePr>
        <p:xfrm>
          <a:off x="4345656" y="1419622"/>
          <a:ext cx="157659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590">
                  <a:extLst>
                    <a:ext uri="{9D8B030D-6E8A-4147-A177-3AD203B41FA5}">
                      <a16:colId xmlns:a16="http://schemas.microsoft.com/office/drawing/2014/main" val="2342248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30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59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35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   p = 200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210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96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757721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6038824" y="3795886"/>
            <a:ext cx="21320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heap</a:t>
            </a:r>
            <a:endParaRPr lang="nl-NL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6316536" y="1419622"/>
          <a:ext cx="157659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590">
                  <a:extLst>
                    <a:ext uri="{9D8B030D-6E8A-4147-A177-3AD203B41FA5}">
                      <a16:colId xmlns:a16="http://schemas.microsoft.com/office/drawing/2014/main" val="2342248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30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59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35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 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210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96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75772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038728" y="177966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500</a:t>
            </a:r>
            <a:endParaRPr lang="nl-NL" i="1" dirty="0"/>
          </a:p>
        </p:txBody>
      </p:sp>
      <p:sp>
        <p:nvSpPr>
          <p:cNvPr id="5" name="Freeform 4"/>
          <p:cNvSpPr/>
          <p:nvPr/>
        </p:nvSpPr>
        <p:spPr>
          <a:xfrm flipV="1">
            <a:off x="5847347" y="2743200"/>
            <a:ext cx="469189" cy="332606"/>
          </a:xfrm>
          <a:custGeom>
            <a:avLst/>
            <a:gdLst>
              <a:gd name="connsiteX0" fmla="*/ 0 w 517358"/>
              <a:gd name="connsiteY0" fmla="*/ 806116 h 806116"/>
              <a:gd name="connsiteX1" fmla="*/ 517358 w 517358"/>
              <a:gd name="connsiteY1" fmla="*/ 0 h 806116"/>
              <a:gd name="connsiteX2" fmla="*/ 517358 w 517358"/>
              <a:gd name="connsiteY2" fmla="*/ 0 h 806116"/>
              <a:gd name="connsiteX3" fmla="*/ 517358 w 517358"/>
              <a:gd name="connsiteY3" fmla="*/ 0 h 806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358" h="806116">
                <a:moveTo>
                  <a:pt x="0" y="806116"/>
                </a:moveTo>
                <a:lnTo>
                  <a:pt x="517358" y="0"/>
                </a:lnTo>
                <a:lnTo>
                  <a:pt x="517358" y="0"/>
                </a:lnTo>
                <a:lnTo>
                  <a:pt x="517358" y="0"/>
                </a:lnTo>
              </a:path>
            </a:pathLst>
          </a:custGeom>
          <a:noFill/>
          <a:ln>
            <a:tailEnd type="stealt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/>
          <p:cNvSpPr txBox="1"/>
          <p:nvPr/>
        </p:nvSpPr>
        <p:spPr>
          <a:xfrm>
            <a:off x="8028384" y="291204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200</a:t>
            </a:r>
            <a:endParaRPr lang="nl-NL" i="1" dirty="0"/>
          </a:p>
        </p:txBody>
      </p:sp>
      <p:sp>
        <p:nvSpPr>
          <p:cNvPr id="6" name="Explosion 2 5"/>
          <p:cNvSpPr/>
          <p:nvPr/>
        </p:nvSpPr>
        <p:spPr>
          <a:xfrm>
            <a:off x="7236296" y="1419622"/>
            <a:ext cx="1728192" cy="914400"/>
          </a:xfrm>
          <a:prstGeom prst="irregularSeal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Memory leak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19681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Memory Management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Pointers</a:t>
            </a:r>
          </a:p>
          <a:p>
            <a:r>
              <a:rPr lang="en-GB" dirty="0"/>
              <a:t>References</a:t>
            </a:r>
          </a:p>
          <a:p>
            <a:r>
              <a:rPr lang="en-GB" dirty="0"/>
              <a:t>Call-by-reference</a:t>
            </a:r>
          </a:p>
          <a:p>
            <a:r>
              <a:rPr lang="en-GB" dirty="0"/>
              <a:t>Stack </a:t>
            </a:r>
            <a:r>
              <a:rPr lang="en-GB" dirty="0" err="1"/>
              <a:t>vs</a:t>
            </a:r>
            <a:r>
              <a:rPr lang="en-GB" dirty="0"/>
              <a:t> Heap</a:t>
            </a:r>
          </a:p>
          <a:p>
            <a:r>
              <a:rPr lang="en-GB" dirty="0"/>
              <a:t>Scope</a:t>
            </a:r>
          </a:p>
          <a:p>
            <a:r>
              <a:rPr lang="en-GB" dirty="0">
                <a:latin typeface="Courier New"/>
                <a:cs typeface="Courier New"/>
              </a:rPr>
              <a:t>new</a:t>
            </a:r>
            <a:r>
              <a:rPr lang="en-GB" dirty="0"/>
              <a:t> &amp; </a:t>
            </a:r>
            <a:r>
              <a:rPr lang="en-GB" dirty="0">
                <a:latin typeface="Courier New"/>
                <a:cs typeface="Courier New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366266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C++ the stack and the heap</a:t>
            </a:r>
          </a:p>
        </p:txBody>
      </p:sp>
      <p:graphicFrame>
        <p:nvGraphicFramePr>
          <p:cNvPr id="15412" name="Group 5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0467273"/>
              </p:ext>
            </p:extLst>
          </p:nvPr>
        </p:nvGraphicFramePr>
        <p:xfrm>
          <a:off x="457200" y="1200150"/>
          <a:ext cx="2818656" cy="3648075"/>
        </p:xfrm>
        <a:graphic>
          <a:graphicData uri="http://schemas.openxmlformats.org/drawingml/2006/table">
            <a:tbl>
              <a:tblPr/>
              <a:tblGrid>
                <a:gridCol w="2818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8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* p;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p =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new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*p= 5;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delete p;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p =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new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[20];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….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delete[] p;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return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067944" y="3795886"/>
            <a:ext cx="21320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stack</a:t>
            </a:r>
            <a:endParaRPr lang="nl-NL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41093"/>
              </p:ext>
            </p:extLst>
          </p:nvPr>
        </p:nvGraphicFramePr>
        <p:xfrm>
          <a:off x="4345656" y="1419622"/>
          <a:ext cx="157659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590">
                  <a:extLst>
                    <a:ext uri="{9D8B030D-6E8A-4147-A177-3AD203B41FA5}">
                      <a16:colId xmlns:a16="http://schemas.microsoft.com/office/drawing/2014/main" val="2342248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30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59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35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   p = 200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210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96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757721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6038824" y="3795886"/>
            <a:ext cx="21320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heap</a:t>
            </a:r>
            <a:endParaRPr lang="nl-NL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276309"/>
              </p:ext>
            </p:extLst>
          </p:nvPr>
        </p:nvGraphicFramePr>
        <p:xfrm>
          <a:off x="6316536" y="1419622"/>
          <a:ext cx="157659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590">
                  <a:extLst>
                    <a:ext uri="{9D8B030D-6E8A-4147-A177-3AD203B41FA5}">
                      <a16:colId xmlns:a16="http://schemas.microsoft.com/office/drawing/2014/main" val="2342248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30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59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35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 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210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96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75772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038728" y="177966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500</a:t>
            </a:r>
            <a:endParaRPr lang="nl-NL" i="1" dirty="0"/>
          </a:p>
        </p:txBody>
      </p:sp>
      <p:sp>
        <p:nvSpPr>
          <p:cNvPr id="5" name="Freeform 4"/>
          <p:cNvSpPr/>
          <p:nvPr/>
        </p:nvSpPr>
        <p:spPr>
          <a:xfrm flipV="1">
            <a:off x="5847347" y="2743200"/>
            <a:ext cx="469189" cy="332606"/>
          </a:xfrm>
          <a:custGeom>
            <a:avLst/>
            <a:gdLst>
              <a:gd name="connsiteX0" fmla="*/ 0 w 517358"/>
              <a:gd name="connsiteY0" fmla="*/ 806116 h 806116"/>
              <a:gd name="connsiteX1" fmla="*/ 517358 w 517358"/>
              <a:gd name="connsiteY1" fmla="*/ 0 h 806116"/>
              <a:gd name="connsiteX2" fmla="*/ 517358 w 517358"/>
              <a:gd name="connsiteY2" fmla="*/ 0 h 806116"/>
              <a:gd name="connsiteX3" fmla="*/ 517358 w 517358"/>
              <a:gd name="connsiteY3" fmla="*/ 0 h 806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358" h="806116">
                <a:moveTo>
                  <a:pt x="0" y="806116"/>
                </a:moveTo>
                <a:lnTo>
                  <a:pt x="517358" y="0"/>
                </a:lnTo>
                <a:lnTo>
                  <a:pt x="517358" y="0"/>
                </a:lnTo>
                <a:lnTo>
                  <a:pt x="517358" y="0"/>
                </a:lnTo>
              </a:path>
            </a:pathLst>
          </a:custGeom>
          <a:noFill/>
          <a:ln>
            <a:tailEnd type="stealt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/>
          <p:cNvSpPr txBox="1"/>
          <p:nvPr/>
        </p:nvSpPr>
        <p:spPr>
          <a:xfrm>
            <a:off x="8028384" y="291204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200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159185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C++ the stack and the heap</a:t>
            </a:r>
          </a:p>
        </p:txBody>
      </p:sp>
      <p:graphicFrame>
        <p:nvGraphicFramePr>
          <p:cNvPr id="15412" name="Group 5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828884"/>
              </p:ext>
            </p:extLst>
          </p:nvPr>
        </p:nvGraphicFramePr>
        <p:xfrm>
          <a:off x="457200" y="1297650"/>
          <a:ext cx="2818656" cy="3866388"/>
        </p:xfrm>
        <a:graphic>
          <a:graphicData uri="http://schemas.openxmlformats.org/drawingml/2006/table">
            <a:tbl>
              <a:tblPr/>
              <a:tblGrid>
                <a:gridCol w="2818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8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void x()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{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* p = new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* p;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p =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new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*p= 5;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delete p;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return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067944" y="3795886"/>
            <a:ext cx="21320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stack</a:t>
            </a:r>
            <a:endParaRPr lang="nl-NL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533149"/>
              </p:ext>
            </p:extLst>
          </p:nvPr>
        </p:nvGraphicFramePr>
        <p:xfrm>
          <a:off x="4345656" y="1419622"/>
          <a:ext cx="157659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590">
                  <a:extLst>
                    <a:ext uri="{9D8B030D-6E8A-4147-A177-3AD203B41FA5}">
                      <a16:colId xmlns:a16="http://schemas.microsoft.com/office/drawing/2014/main" val="2342248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30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59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35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   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210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96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757721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6038824" y="3795886"/>
            <a:ext cx="21320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heap</a:t>
            </a:r>
            <a:endParaRPr lang="nl-NL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6316536" y="1419622"/>
          <a:ext cx="157659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590">
                  <a:extLst>
                    <a:ext uri="{9D8B030D-6E8A-4147-A177-3AD203B41FA5}">
                      <a16:colId xmlns:a16="http://schemas.microsoft.com/office/drawing/2014/main" val="2342248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30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59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35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 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210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96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75772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038728" y="177966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500</a:t>
            </a:r>
            <a:endParaRPr lang="nl-NL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8028384" y="291204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200</a:t>
            </a:r>
            <a:endParaRPr lang="nl-NL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843558"/>
            <a:ext cx="338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anything wrong with this code?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179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84E9B-D9F2-414B-B94A-4884D0DB56A9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F. Hurkmans       PRC31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sz="4000" dirty="0"/>
              <a:t>Stack and Heap</a:t>
            </a:r>
            <a:br>
              <a:rPr lang="en-US" sz="4000" dirty="0"/>
            </a:br>
            <a:r>
              <a:rPr lang="en-US" sz="4000" dirty="0"/>
              <a:t>C#       </a:t>
            </a:r>
            <a:r>
              <a:rPr lang="en-US" sz="4000" dirty="0">
                <a:sym typeface="Wingdings" pitchFamily="2" charset="2"/>
              </a:rPr>
              <a:t>	   C++            C++</a:t>
            </a:r>
            <a:endParaRPr lang="en-US" sz="4000" dirty="0"/>
          </a:p>
        </p:txBody>
      </p:sp>
      <p:graphicFrame>
        <p:nvGraphicFramePr>
          <p:cNvPr id="14386" name="Group 5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031452"/>
              </p:ext>
            </p:extLst>
          </p:nvPr>
        </p:nvGraphicFramePr>
        <p:xfrm>
          <a:off x="492125" y="3609976"/>
          <a:ext cx="8085138" cy="1337072"/>
        </p:xfrm>
        <a:graphic>
          <a:graphicData uri="http://schemas.openxmlformats.org/drawingml/2006/table">
            <a:tbl>
              <a:tblPr/>
              <a:tblGrid>
                <a:gridCol w="2927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7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370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Student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=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new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Student("p");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st.SetStudentNr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(10);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Student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("p");             Student *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pst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                    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pst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=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new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Student("p");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st.SetStudentNr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(10);        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pst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-&gt;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SetStudentNr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(10);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                     </a:t>
                      </a:r>
                      <a:r>
                        <a:rPr kumimoji="0" lang="en-US" sz="1100" b="0" i="0" u="none" strike="sng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(*</a:t>
                      </a:r>
                      <a:r>
                        <a:rPr kumimoji="0" lang="en-US" sz="1100" b="0" i="0" u="none" strike="sng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pst</a:t>
                      </a:r>
                      <a:r>
                        <a:rPr kumimoji="0" lang="en-US" sz="1100" b="0" i="0" u="none" strike="sng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).</a:t>
                      </a:r>
                      <a:r>
                        <a:rPr kumimoji="0" lang="en-US" sz="1100" b="0" i="0" u="none" strike="sng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SetStudentNr</a:t>
                      </a:r>
                      <a:r>
                        <a:rPr kumimoji="0" lang="en-US" sz="1100" b="0" i="0" u="none" strike="sng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(10);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07" name="Rectangle 16"/>
          <p:cNvSpPr>
            <a:spLocks noChangeArrowheads="1"/>
          </p:cNvSpPr>
          <p:nvPr/>
        </p:nvSpPr>
        <p:spPr bwMode="auto">
          <a:xfrm>
            <a:off x="542926" y="1325166"/>
            <a:ext cx="1743075" cy="208359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4108" name="Line 18"/>
          <p:cNvSpPr>
            <a:spLocks noChangeShapeType="1"/>
          </p:cNvSpPr>
          <p:nvPr/>
        </p:nvSpPr>
        <p:spPr bwMode="auto">
          <a:xfrm flipV="1">
            <a:off x="536576" y="2772966"/>
            <a:ext cx="1749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4109" name="Text Box 19"/>
          <p:cNvSpPr txBox="1">
            <a:spLocks noChangeArrowheads="1"/>
          </p:cNvSpPr>
          <p:nvPr/>
        </p:nvSpPr>
        <p:spPr bwMode="auto">
          <a:xfrm>
            <a:off x="2630488" y="2906733"/>
            <a:ext cx="1025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/>
              <a:t>Stack</a:t>
            </a:r>
          </a:p>
        </p:txBody>
      </p:sp>
      <p:sp>
        <p:nvSpPr>
          <p:cNvPr id="4110" name="Text Box 20"/>
          <p:cNvSpPr txBox="1">
            <a:spLocks noChangeArrowheads="1"/>
          </p:cNvSpPr>
          <p:nvPr/>
        </p:nvSpPr>
        <p:spPr bwMode="auto">
          <a:xfrm>
            <a:off x="2647950" y="2015729"/>
            <a:ext cx="99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/>
              <a:t>Heap</a:t>
            </a:r>
          </a:p>
        </p:txBody>
      </p:sp>
      <p:sp>
        <p:nvSpPr>
          <p:cNvPr id="4111" name="Rectangle 21"/>
          <p:cNvSpPr>
            <a:spLocks noChangeArrowheads="1"/>
          </p:cNvSpPr>
          <p:nvPr/>
        </p:nvSpPr>
        <p:spPr bwMode="auto">
          <a:xfrm>
            <a:off x="1135063" y="2994225"/>
            <a:ext cx="381000" cy="12620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4112" name="Text Box 22"/>
          <p:cNvSpPr txBox="1">
            <a:spLocks noChangeArrowheads="1"/>
          </p:cNvSpPr>
          <p:nvPr/>
        </p:nvSpPr>
        <p:spPr bwMode="auto">
          <a:xfrm>
            <a:off x="720725" y="2833688"/>
            <a:ext cx="3642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st</a:t>
            </a:r>
          </a:p>
        </p:txBody>
      </p:sp>
      <p:sp>
        <p:nvSpPr>
          <p:cNvPr id="4114" name="Rectangle 24"/>
          <p:cNvSpPr>
            <a:spLocks noChangeArrowheads="1"/>
          </p:cNvSpPr>
          <p:nvPr/>
        </p:nvSpPr>
        <p:spPr bwMode="auto">
          <a:xfrm>
            <a:off x="1011239" y="1764507"/>
            <a:ext cx="630237" cy="52625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4115" name="Line 25"/>
          <p:cNvSpPr>
            <a:spLocks noChangeShapeType="1"/>
          </p:cNvSpPr>
          <p:nvPr/>
        </p:nvSpPr>
        <p:spPr bwMode="auto">
          <a:xfrm flipV="1">
            <a:off x="1325563" y="2290763"/>
            <a:ext cx="0" cy="6988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4116" name="Text Box 27"/>
          <p:cNvSpPr txBox="1">
            <a:spLocks noChangeArrowheads="1"/>
          </p:cNvSpPr>
          <p:nvPr/>
        </p:nvSpPr>
        <p:spPr bwMode="auto">
          <a:xfrm>
            <a:off x="747713" y="1419622"/>
            <a:ext cx="11685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/>
              <a:t>Student object</a:t>
            </a:r>
          </a:p>
        </p:txBody>
      </p:sp>
      <p:sp>
        <p:nvSpPr>
          <p:cNvPr id="4117" name="Line 28"/>
          <p:cNvSpPr>
            <a:spLocks noChangeShapeType="1"/>
          </p:cNvSpPr>
          <p:nvPr/>
        </p:nvSpPr>
        <p:spPr bwMode="auto">
          <a:xfrm>
            <a:off x="5805488" y="3608784"/>
            <a:ext cx="0" cy="13311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4118" name="Rectangle 30"/>
          <p:cNvSpPr>
            <a:spLocks noChangeArrowheads="1"/>
          </p:cNvSpPr>
          <p:nvPr/>
        </p:nvSpPr>
        <p:spPr bwMode="auto">
          <a:xfrm>
            <a:off x="3670301" y="1325166"/>
            <a:ext cx="2136775" cy="2118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4119" name="Line 31"/>
          <p:cNvSpPr>
            <a:spLocks noChangeShapeType="1"/>
          </p:cNvSpPr>
          <p:nvPr/>
        </p:nvSpPr>
        <p:spPr bwMode="auto">
          <a:xfrm flipV="1">
            <a:off x="3670301" y="2796779"/>
            <a:ext cx="2136775" cy="107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4120" name="Text Box 33"/>
          <p:cNvSpPr txBox="1">
            <a:spLocks noChangeArrowheads="1"/>
          </p:cNvSpPr>
          <p:nvPr/>
        </p:nvSpPr>
        <p:spPr bwMode="auto">
          <a:xfrm>
            <a:off x="3764608" y="2942339"/>
            <a:ext cx="3642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err="1"/>
              <a:t>st</a:t>
            </a:r>
            <a:endParaRPr lang="en-US" dirty="0"/>
          </a:p>
        </p:txBody>
      </p:sp>
      <p:sp>
        <p:nvSpPr>
          <p:cNvPr id="4122" name="Rectangle 35"/>
          <p:cNvSpPr>
            <a:spLocks noChangeArrowheads="1"/>
          </p:cNvSpPr>
          <p:nvPr/>
        </p:nvSpPr>
        <p:spPr bwMode="auto">
          <a:xfrm>
            <a:off x="4127500" y="2863454"/>
            <a:ext cx="630238" cy="52625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4123" name="Rectangle 38"/>
          <p:cNvSpPr>
            <a:spLocks noChangeArrowheads="1"/>
          </p:cNvSpPr>
          <p:nvPr/>
        </p:nvSpPr>
        <p:spPr bwMode="auto">
          <a:xfrm>
            <a:off x="5918201" y="1325166"/>
            <a:ext cx="2659063" cy="21240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4124" name="Line 39"/>
          <p:cNvSpPr>
            <a:spLocks noChangeShapeType="1"/>
          </p:cNvSpPr>
          <p:nvPr/>
        </p:nvSpPr>
        <p:spPr bwMode="auto">
          <a:xfrm flipV="1">
            <a:off x="5918201" y="2776538"/>
            <a:ext cx="2659063" cy="202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4125" name="Rectangle 40"/>
          <p:cNvSpPr>
            <a:spLocks noChangeArrowheads="1"/>
          </p:cNvSpPr>
          <p:nvPr/>
        </p:nvSpPr>
        <p:spPr bwMode="auto">
          <a:xfrm>
            <a:off x="6907213" y="3021608"/>
            <a:ext cx="381000" cy="12620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4126" name="Text Box 41"/>
          <p:cNvSpPr txBox="1">
            <a:spLocks noChangeArrowheads="1"/>
          </p:cNvSpPr>
          <p:nvPr/>
        </p:nvSpPr>
        <p:spPr bwMode="auto">
          <a:xfrm>
            <a:off x="6342064" y="2865835"/>
            <a:ext cx="4925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err="1"/>
              <a:t>pst</a:t>
            </a:r>
            <a:endParaRPr lang="en-US" dirty="0"/>
          </a:p>
        </p:txBody>
      </p:sp>
      <p:sp>
        <p:nvSpPr>
          <p:cNvPr id="4128" name="Rectangle 43"/>
          <p:cNvSpPr>
            <a:spLocks noChangeArrowheads="1"/>
          </p:cNvSpPr>
          <p:nvPr/>
        </p:nvSpPr>
        <p:spPr bwMode="auto">
          <a:xfrm>
            <a:off x="6872289" y="1804988"/>
            <a:ext cx="630237" cy="52625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4129" name="Line 44"/>
          <p:cNvSpPr>
            <a:spLocks noChangeShapeType="1"/>
          </p:cNvSpPr>
          <p:nvPr/>
        </p:nvSpPr>
        <p:spPr bwMode="auto">
          <a:xfrm flipV="1">
            <a:off x="7077075" y="2357438"/>
            <a:ext cx="0" cy="6322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4130" name="Text Box 45"/>
          <p:cNvSpPr txBox="1">
            <a:spLocks noChangeArrowheads="1"/>
          </p:cNvSpPr>
          <p:nvPr/>
        </p:nvSpPr>
        <p:spPr bwMode="auto">
          <a:xfrm>
            <a:off x="6650038" y="1487487"/>
            <a:ext cx="11685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/>
              <a:t>Student object</a:t>
            </a:r>
          </a:p>
        </p:txBody>
      </p:sp>
      <p:graphicFrame>
        <p:nvGraphicFramePr>
          <p:cNvPr id="31" name="Group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0482970"/>
              </p:ext>
            </p:extLst>
          </p:nvPr>
        </p:nvGraphicFramePr>
        <p:xfrm>
          <a:off x="467544" y="3653313"/>
          <a:ext cx="8085138" cy="1242060"/>
        </p:xfrm>
        <a:graphic>
          <a:graphicData uri="http://schemas.openxmlformats.org/drawingml/2006/table">
            <a:tbl>
              <a:tblPr/>
              <a:tblGrid>
                <a:gridCol w="2927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7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29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                    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delete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pst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;</a:t>
                      </a:r>
                    </a:p>
                  </a:txBody>
                  <a:tcPr marT="34290" marB="3429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89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Variable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Student student(“Hermione”);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dirty="0"/>
              <a:t>Automatic Clean-Up by system</a:t>
            </a:r>
          </a:p>
          <a:p>
            <a:endParaRPr lang="en-US" sz="1800" dirty="0"/>
          </a:p>
          <a:p>
            <a:r>
              <a:rPr lang="en-US" dirty="0"/>
              <a:t>destructor is called automatically:</a:t>
            </a:r>
            <a:br>
              <a:rPr lang="en-US" dirty="0"/>
            </a:br>
            <a:r>
              <a:rPr lang="en-US" sz="2400" dirty="0"/>
              <a:t>Student::~Student()</a:t>
            </a:r>
          </a:p>
          <a:p>
            <a:endParaRPr lang="en-US" sz="1800" dirty="0"/>
          </a:p>
          <a:p>
            <a:r>
              <a:rPr lang="en-US" dirty="0"/>
              <a:t>example use destructor: </a:t>
            </a:r>
            <a:br>
              <a:rPr lang="en-US" dirty="0"/>
            </a:br>
            <a:r>
              <a:rPr lang="en-US" sz="2400" dirty="0"/>
              <a:t>Free up resources (e.g. a file or allocated memory)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059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Student *student = </a:t>
            </a:r>
            <a:r>
              <a:rPr lang="en-US" b="1" dirty="0"/>
              <a:t>new</a:t>
            </a:r>
            <a:r>
              <a:rPr lang="en-US" dirty="0"/>
              <a:t> Student(“Ronald”);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dirty="0"/>
              <a:t>No Clean-Up by system,</a:t>
            </a:r>
            <a:br>
              <a:rPr lang="en-US" dirty="0"/>
            </a:br>
            <a:r>
              <a:rPr lang="en-US" dirty="0"/>
              <a:t>thus by programmer!</a:t>
            </a:r>
          </a:p>
          <a:p>
            <a:endParaRPr lang="en-US" sz="1800" dirty="0"/>
          </a:p>
          <a:p>
            <a:r>
              <a:rPr lang="en-US" dirty="0"/>
              <a:t>destructor needs to be called manually:</a:t>
            </a:r>
            <a:br>
              <a:rPr lang="en-US" dirty="0"/>
            </a:br>
            <a:r>
              <a:rPr lang="en-US" b="1" dirty="0"/>
              <a:t>delete</a:t>
            </a:r>
            <a:r>
              <a:rPr lang="en-US" dirty="0"/>
              <a:t> student;</a:t>
            </a:r>
          </a:p>
          <a:p>
            <a:endParaRPr lang="en-US" sz="1800" dirty="0"/>
          </a:p>
          <a:p>
            <a:r>
              <a:rPr lang="en-US" dirty="0"/>
              <a:t>classic mistake forgetting to delete:</a:t>
            </a:r>
            <a:br>
              <a:rPr lang="en-US" dirty="0"/>
            </a:br>
            <a:r>
              <a:rPr lang="en-US" dirty="0"/>
              <a:t>“memory leak” (check with </a:t>
            </a:r>
            <a:r>
              <a:rPr lang="en-US" baseline="0" dirty="0" err="1"/>
              <a:t>valgrind</a:t>
            </a:r>
            <a:r>
              <a:rPr lang="en-US" baseline="0" dirty="0"/>
              <a:t> and fix the leak!)</a:t>
            </a:r>
            <a:br>
              <a:rPr lang="en-US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65050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each </a:t>
            </a:r>
            <a:r>
              <a:rPr lang="en-US" b="1" dirty="0"/>
              <a:t>new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“knot in your trunk”: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remember to </a:t>
            </a:r>
            <a:r>
              <a:rPr lang="en-US" b="1" dirty="0"/>
              <a:t>delete</a:t>
            </a:r>
          </a:p>
          <a:p>
            <a:endParaRPr lang="en-US" dirty="0"/>
          </a:p>
          <a:p>
            <a:r>
              <a:rPr lang="en-US" dirty="0"/>
              <a:t>C has a similar mechanism: </a:t>
            </a:r>
            <a:r>
              <a:rPr lang="en-US" dirty="0" err="1"/>
              <a:t>malloc</a:t>
            </a:r>
            <a:r>
              <a:rPr lang="en-US" dirty="0"/>
              <a:t>/free </a:t>
            </a:r>
          </a:p>
          <a:p>
            <a:endParaRPr lang="en-US" dirty="0"/>
          </a:p>
          <a:p>
            <a:r>
              <a:rPr lang="en-US" dirty="0"/>
              <a:t>example: Memory Management</a:t>
            </a:r>
          </a:p>
        </p:txBody>
      </p:sp>
      <p:pic>
        <p:nvPicPr>
          <p:cNvPr id="1026" name="Picture 2" descr="https://encrypted-tbn2.gstatic.com/images?q=tbn:ANd9GcTZz79L7f5RXgTLpkTsG8vKRyj_YGPjjEq5RKVab0LbADMZfug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1" y="1131590"/>
            <a:ext cx="2232248" cy="17118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304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8219256" cy="2894954"/>
          </a:xfrm>
        </p:spPr>
        <p:txBody>
          <a:bodyPr>
            <a:normAutofit/>
          </a:bodyPr>
          <a:lstStyle/>
          <a:p>
            <a:r>
              <a:rPr lang="en-US" dirty="0"/>
              <a:t>Opposite of constructor</a:t>
            </a:r>
          </a:p>
          <a:p>
            <a:pPr lvl="1"/>
            <a:r>
              <a:rPr lang="en-US" dirty="0"/>
              <a:t>cleans up resources</a:t>
            </a:r>
          </a:p>
          <a:p>
            <a:r>
              <a:rPr lang="en-US" dirty="0"/>
              <a:t>Only implement one if one of the following applies:</a:t>
            </a:r>
          </a:p>
          <a:p>
            <a:pPr lvl="1"/>
            <a:r>
              <a:rPr lang="en-US" dirty="0"/>
              <a:t>you use system resources (i.e. memory, file, network, etc.)</a:t>
            </a:r>
          </a:p>
          <a:p>
            <a:pPr lvl="1"/>
            <a:r>
              <a:rPr lang="en-US" dirty="0"/>
              <a:t>you are a base class (or have a big chance that you’ll become one)</a:t>
            </a:r>
          </a:p>
          <a:p>
            <a:pPr lvl="2"/>
            <a:r>
              <a:rPr lang="en-US" dirty="0"/>
              <a:t>in this case your destructor, even if empty, must be virtual!</a:t>
            </a:r>
          </a:p>
        </p:txBody>
      </p:sp>
    </p:spTree>
    <p:extLst>
      <p:ext uri="{BB962C8B-B14F-4D97-AF65-F5344CB8AC3E}">
        <p14:creationId xmlns:p14="http://schemas.microsoft.com/office/powerpoint/2010/main" val="1771503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179512" y="1260972"/>
            <a:ext cx="8219256" cy="2894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What happens here: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411510"/>
            <a:ext cx="2684907" cy="21545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859782"/>
            <a:ext cx="3115818" cy="14805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2857884"/>
            <a:ext cx="3104769" cy="23534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5210" y="387434"/>
            <a:ext cx="3589501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2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vs C pointers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3558"/>
            <a:ext cx="8229600" cy="3531839"/>
          </a:xfrm>
        </p:spPr>
        <p:txBody>
          <a:bodyPr>
            <a:noAutofit/>
          </a:bodyPr>
          <a:lstStyle/>
          <a:p>
            <a:r>
              <a:rPr lang="en-US" dirty="0"/>
              <a:t>Use is identical in C and C++</a:t>
            </a:r>
          </a:p>
          <a:p>
            <a:r>
              <a:rPr lang="en-US" dirty="0"/>
              <a:t>Pointer contains the address of another variable/object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516217" y="2550265"/>
            <a:ext cx="86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0x0100</a:t>
            </a:r>
            <a:endParaRPr lang="nl-NL" dirty="0"/>
          </a:p>
        </p:txBody>
      </p:sp>
      <p:sp>
        <p:nvSpPr>
          <p:cNvPr id="18" name="TextBox 17"/>
          <p:cNvSpPr txBox="1"/>
          <p:nvPr/>
        </p:nvSpPr>
        <p:spPr>
          <a:xfrm>
            <a:off x="6516215" y="2943068"/>
            <a:ext cx="86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0x0101</a:t>
            </a:r>
            <a:endParaRPr lang="nl-NL" dirty="0"/>
          </a:p>
        </p:txBody>
      </p:sp>
      <p:sp>
        <p:nvSpPr>
          <p:cNvPr id="19" name="TextBox 18"/>
          <p:cNvSpPr txBox="1"/>
          <p:nvPr/>
        </p:nvSpPr>
        <p:spPr>
          <a:xfrm>
            <a:off x="6516215" y="3313923"/>
            <a:ext cx="86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0x0102</a:t>
            </a:r>
            <a:endParaRPr lang="nl-NL" dirty="0"/>
          </a:p>
        </p:txBody>
      </p:sp>
      <p:sp>
        <p:nvSpPr>
          <p:cNvPr id="20" name="TextBox 19"/>
          <p:cNvSpPr txBox="1"/>
          <p:nvPr/>
        </p:nvSpPr>
        <p:spPr>
          <a:xfrm>
            <a:off x="6516214" y="3710753"/>
            <a:ext cx="86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0x0103</a:t>
            </a:r>
            <a:endParaRPr lang="nl-N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120278"/>
              </p:ext>
            </p:extLst>
          </p:nvPr>
        </p:nvGraphicFramePr>
        <p:xfrm>
          <a:off x="4932040" y="2199880"/>
          <a:ext cx="157659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590">
                  <a:extLst>
                    <a:ext uri="{9D8B030D-6E8A-4147-A177-3AD203B41FA5}">
                      <a16:colId xmlns:a16="http://schemas.microsoft.com/office/drawing/2014/main" val="2798027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199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a=10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3378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62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 p= 0x0100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239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284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520101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55576" y="1779662"/>
            <a:ext cx="3733201" cy="33239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main() </a:t>
            </a:r>
          </a:p>
          <a:p>
            <a:r>
              <a:rPr lang="en-US" sz="1400" dirty="0"/>
              <a:t>{ </a:t>
            </a:r>
          </a:p>
          <a:p>
            <a:r>
              <a:rPr lang="en-US" sz="1400" dirty="0"/>
              <a:t>    // A normal integer variable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int</a:t>
            </a:r>
            <a:r>
              <a:rPr lang="en-US" sz="1400" dirty="0"/>
              <a:t> a = 10; 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  // A pointer variable that holds address of var.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int</a:t>
            </a:r>
            <a:r>
              <a:rPr lang="en-US" sz="1400" dirty="0"/>
              <a:t> *p = &amp;a; 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cout</a:t>
            </a:r>
            <a:r>
              <a:rPr lang="en-US" sz="1400" dirty="0"/>
              <a:t> &lt;&lt; "Value of a = "&lt;&lt; *p &lt;&lt; </a:t>
            </a:r>
            <a:r>
              <a:rPr lang="en-US" sz="1400" dirty="0" err="1"/>
              <a:t>endl</a:t>
            </a:r>
            <a:r>
              <a:rPr lang="en-US" sz="1400" dirty="0"/>
              <a:t>;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cout</a:t>
            </a:r>
            <a:r>
              <a:rPr lang="en-US" sz="1400" dirty="0"/>
              <a:t> &lt;&lt; "Address of a = " &lt;&lt;  p &lt;&lt; </a:t>
            </a:r>
            <a:r>
              <a:rPr lang="en-US" sz="1400" dirty="0" err="1"/>
              <a:t>endl</a:t>
            </a:r>
            <a:r>
              <a:rPr lang="en-US" sz="1400" dirty="0"/>
              <a:t>; 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  *p = 20; // Value at the address is now 20 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 return 0; </a:t>
            </a:r>
          </a:p>
          <a:p>
            <a:r>
              <a:rPr lang="en-US" sz="1400" dirty="0"/>
              <a:t>} </a:t>
            </a:r>
            <a:endParaRPr lang="nl-NL" sz="1400" dirty="0"/>
          </a:p>
        </p:txBody>
      </p:sp>
      <p:sp>
        <p:nvSpPr>
          <p:cNvPr id="30" name="Freeform 29"/>
          <p:cNvSpPr/>
          <p:nvPr/>
        </p:nvSpPr>
        <p:spPr>
          <a:xfrm>
            <a:off x="6483194" y="2814505"/>
            <a:ext cx="249046" cy="746842"/>
          </a:xfrm>
          <a:custGeom>
            <a:avLst/>
            <a:gdLst>
              <a:gd name="connsiteX0" fmla="*/ 48126 w 249046"/>
              <a:gd name="connsiteY0" fmla="*/ 746842 h 746842"/>
              <a:gd name="connsiteX1" fmla="*/ 132347 w 249046"/>
              <a:gd name="connsiteY1" fmla="*/ 734811 h 746842"/>
              <a:gd name="connsiteX2" fmla="*/ 168442 w 249046"/>
              <a:gd name="connsiteY2" fmla="*/ 722779 h 746842"/>
              <a:gd name="connsiteX3" fmla="*/ 180474 w 249046"/>
              <a:gd name="connsiteY3" fmla="*/ 686684 h 746842"/>
              <a:gd name="connsiteX4" fmla="*/ 216568 w 249046"/>
              <a:gd name="connsiteY4" fmla="*/ 662621 h 746842"/>
              <a:gd name="connsiteX5" fmla="*/ 216568 w 249046"/>
              <a:gd name="connsiteY5" fmla="*/ 157295 h 746842"/>
              <a:gd name="connsiteX6" fmla="*/ 204537 w 249046"/>
              <a:gd name="connsiteY6" fmla="*/ 121200 h 746842"/>
              <a:gd name="connsiteX7" fmla="*/ 180474 w 249046"/>
              <a:gd name="connsiteY7" fmla="*/ 85106 h 746842"/>
              <a:gd name="connsiteX8" fmla="*/ 168442 w 249046"/>
              <a:gd name="connsiteY8" fmla="*/ 49011 h 746842"/>
              <a:gd name="connsiteX9" fmla="*/ 132347 w 249046"/>
              <a:gd name="connsiteY9" fmla="*/ 24948 h 746842"/>
              <a:gd name="connsiteX10" fmla="*/ 48126 w 249046"/>
              <a:gd name="connsiteY10" fmla="*/ 884 h 746842"/>
              <a:gd name="connsiteX11" fmla="*/ 0 w 249046"/>
              <a:gd name="connsiteY11" fmla="*/ 884 h 746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9046" h="746842">
                <a:moveTo>
                  <a:pt x="48126" y="746842"/>
                </a:moveTo>
                <a:cubicBezTo>
                  <a:pt x="76200" y="742832"/>
                  <a:pt x="104539" y="740373"/>
                  <a:pt x="132347" y="734811"/>
                </a:cubicBezTo>
                <a:cubicBezTo>
                  <a:pt x="144783" y="732324"/>
                  <a:pt x="159474" y="731747"/>
                  <a:pt x="168442" y="722779"/>
                </a:cubicBezTo>
                <a:cubicBezTo>
                  <a:pt x="177410" y="713811"/>
                  <a:pt x="172551" y="696587"/>
                  <a:pt x="180474" y="686684"/>
                </a:cubicBezTo>
                <a:cubicBezTo>
                  <a:pt x="189507" y="675393"/>
                  <a:pt x="204537" y="670642"/>
                  <a:pt x="216568" y="662621"/>
                </a:cubicBezTo>
                <a:cubicBezTo>
                  <a:pt x="277329" y="480348"/>
                  <a:pt x="238192" y="611405"/>
                  <a:pt x="216568" y="157295"/>
                </a:cubicBezTo>
                <a:cubicBezTo>
                  <a:pt x="215965" y="144627"/>
                  <a:pt x="210209" y="132544"/>
                  <a:pt x="204537" y="121200"/>
                </a:cubicBezTo>
                <a:cubicBezTo>
                  <a:pt x="198070" y="108267"/>
                  <a:pt x="186941" y="98039"/>
                  <a:pt x="180474" y="85106"/>
                </a:cubicBezTo>
                <a:cubicBezTo>
                  <a:pt x="174802" y="73762"/>
                  <a:pt x="176365" y="58914"/>
                  <a:pt x="168442" y="49011"/>
                </a:cubicBezTo>
                <a:cubicBezTo>
                  <a:pt x="159409" y="37720"/>
                  <a:pt x="145281" y="31415"/>
                  <a:pt x="132347" y="24948"/>
                </a:cubicBezTo>
                <a:cubicBezTo>
                  <a:pt x="119027" y="18288"/>
                  <a:pt x="58408" y="2169"/>
                  <a:pt x="48126" y="884"/>
                </a:cubicBezTo>
                <a:cubicBezTo>
                  <a:pt x="32208" y="-1106"/>
                  <a:pt x="16042" y="884"/>
                  <a:pt x="0" y="884"/>
                </a:cubicBezTo>
              </a:path>
            </a:pathLst>
          </a:custGeom>
          <a:noFill/>
          <a:ln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5993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vs C pointers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31839"/>
          </a:xfrm>
        </p:spPr>
        <p:txBody>
          <a:bodyPr>
            <a:noAutofit/>
          </a:bodyPr>
          <a:lstStyle/>
          <a:p>
            <a:r>
              <a:rPr lang="en-US" dirty="0"/>
              <a:t>Use is identical in C and C++</a:t>
            </a:r>
          </a:p>
          <a:p>
            <a:r>
              <a:rPr lang="en-US" dirty="0"/>
              <a:t>Pointer contains the address of another variable/object:</a:t>
            </a:r>
          </a:p>
          <a:p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*p = </a:t>
            </a:r>
            <a:r>
              <a:rPr lang="en-US" b="1" dirty="0">
                <a:latin typeface="Courier New"/>
                <a:cs typeface="Courier New"/>
              </a:rPr>
              <a:t>new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(0xE023F5B4);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200" dirty="0"/>
          </a:p>
          <a:p>
            <a:r>
              <a:rPr lang="en-US" dirty="0"/>
              <a:t>When do we use pointers?</a:t>
            </a:r>
          </a:p>
        </p:txBody>
      </p:sp>
      <p:sp>
        <p:nvSpPr>
          <p:cNvPr id="6" name="Rectangle 5"/>
          <p:cNvSpPr/>
          <p:nvPr/>
        </p:nvSpPr>
        <p:spPr>
          <a:xfrm>
            <a:off x="899592" y="2512184"/>
            <a:ext cx="1656184" cy="378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611560" y="2499742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>
            <a:off x="4860032" y="2499743"/>
            <a:ext cx="1512168" cy="378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/>
          <p:cNvSpPr/>
          <p:nvPr/>
        </p:nvSpPr>
        <p:spPr>
          <a:xfrm>
            <a:off x="4860032" y="2892546"/>
            <a:ext cx="1512168" cy="378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4860032" y="3270588"/>
            <a:ext cx="1512168" cy="378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4860032" y="3660231"/>
            <a:ext cx="1512168" cy="378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xtBox 12"/>
          <p:cNvSpPr txBox="1"/>
          <p:nvPr/>
        </p:nvSpPr>
        <p:spPr>
          <a:xfrm>
            <a:off x="4870808" y="2427734"/>
            <a:ext cx="1501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E0</a:t>
            </a:r>
            <a:endParaRPr lang="nl-NL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870808" y="2787774"/>
            <a:ext cx="1501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23</a:t>
            </a:r>
            <a:endParaRPr lang="nl-NL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4860033" y="3200658"/>
            <a:ext cx="1501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F5</a:t>
            </a:r>
            <a:endParaRPr lang="nl-NL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870808" y="3579862"/>
            <a:ext cx="1501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B4</a:t>
            </a:r>
            <a:endParaRPr lang="nl-NL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6516217" y="2550265"/>
            <a:ext cx="86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0x0100</a:t>
            </a:r>
            <a:endParaRPr lang="nl-NL" dirty="0"/>
          </a:p>
        </p:txBody>
      </p:sp>
      <p:sp>
        <p:nvSpPr>
          <p:cNvPr id="18" name="TextBox 17"/>
          <p:cNvSpPr txBox="1"/>
          <p:nvPr/>
        </p:nvSpPr>
        <p:spPr>
          <a:xfrm>
            <a:off x="6516215" y="2943068"/>
            <a:ext cx="86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0x0101</a:t>
            </a:r>
            <a:endParaRPr lang="nl-NL" dirty="0"/>
          </a:p>
        </p:txBody>
      </p:sp>
      <p:sp>
        <p:nvSpPr>
          <p:cNvPr id="19" name="TextBox 18"/>
          <p:cNvSpPr txBox="1"/>
          <p:nvPr/>
        </p:nvSpPr>
        <p:spPr>
          <a:xfrm>
            <a:off x="6516215" y="3313923"/>
            <a:ext cx="86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0x0102</a:t>
            </a:r>
            <a:endParaRPr lang="nl-NL" dirty="0"/>
          </a:p>
        </p:txBody>
      </p:sp>
      <p:sp>
        <p:nvSpPr>
          <p:cNvPr id="20" name="TextBox 19"/>
          <p:cNvSpPr txBox="1"/>
          <p:nvPr/>
        </p:nvSpPr>
        <p:spPr>
          <a:xfrm>
            <a:off x="6516214" y="3710753"/>
            <a:ext cx="86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0x0103</a:t>
            </a:r>
            <a:endParaRPr lang="nl-NL" dirty="0"/>
          </a:p>
        </p:txBody>
      </p:sp>
      <p:sp>
        <p:nvSpPr>
          <p:cNvPr id="21" name="TextBox 20"/>
          <p:cNvSpPr txBox="1"/>
          <p:nvPr/>
        </p:nvSpPr>
        <p:spPr>
          <a:xfrm>
            <a:off x="899592" y="2427734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0x0100</a:t>
            </a:r>
            <a:endParaRPr lang="nl-NL" sz="28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411760" y="2690694"/>
            <a:ext cx="2376264" cy="10511"/>
          </a:xfrm>
          <a:prstGeom prst="straightConnector1">
            <a:avLst/>
          </a:prstGeom>
          <a:ln w="31750">
            <a:solidFill>
              <a:schemeClr val="tx1"/>
            </a:solidFill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41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Pointers </a:t>
            </a:r>
            <a:r>
              <a:rPr lang="en-GB" dirty="0" err="1"/>
              <a:t>vs</a:t>
            </a:r>
            <a:r>
              <a:rPr lang="en-GB" dirty="0"/>
              <a:t> C# references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0"/>
            <a:ext cx="8507288" cy="3027783"/>
          </a:xfrm>
        </p:spPr>
        <p:txBody>
          <a:bodyPr>
            <a:normAutofit/>
          </a:bodyPr>
          <a:lstStyle/>
          <a:p>
            <a:r>
              <a:rPr lang="en-GB" dirty="0"/>
              <a:t>C++ pointers are conceptually equal to C# references</a:t>
            </a:r>
          </a:p>
          <a:p>
            <a:pPr lvl="1"/>
            <a:r>
              <a:rPr lang="en-GB" sz="1800" dirty="0"/>
              <a:t>both can be NULL</a:t>
            </a:r>
          </a:p>
          <a:p>
            <a:pPr lvl="1"/>
            <a:r>
              <a:rPr lang="en-GB" sz="1800" dirty="0"/>
              <a:t>both can point to a piece of memory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692062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Management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trike="sngStrike" dirty="0"/>
              <a:t>Pointers</a:t>
            </a:r>
          </a:p>
          <a:p>
            <a:r>
              <a:rPr lang="en-GB" dirty="0"/>
              <a:t>References</a:t>
            </a:r>
          </a:p>
          <a:p>
            <a:r>
              <a:rPr lang="en-GB" dirty="0"/>
              <a:t>Stack </a:t>
            </a:r>
            <a:r>
              <a:rPr lang="en-GB" dirty="0" err="1"/>
              <a:t>vs</a:t>
            </a:r>
            <a:r>
              <a:rPr lang="en-GB" dirty="0"/>
              <a:t> Heap</a:t>
            </a:r>
          </a:p>
          <a:p>
            <a:r>
              <a:rPr lang="en-GB" dirty="0"/>
              <a:t>Scope</a:t>
            </a:r>
          </a:p>
          <a:p>
            <a:r>
              <a:rPr lang="en-GB" dirty="0">
                <a:latin typeface="Courier New"/>
                <a:cs typeface="Courier New"/>
              </a:rPr>
              <a:t>new</a:t>
            </a:r>
            <a:r>
              <a:rPr lang="en-GB" dirty="0"/>
              <a:t> &amp; </a:t>
            </a:r>
            <a:r>
              <a:rPr lang="en-GB" dirty="0">
                <a:latin typeface="Courier New"/>
                <a:cs typeface="Courier New"/>
              </a:rPr>
              <a:t>delete</a:t>
            </a:r>
          </a:p>
          <a:p>
            <a:r>
              <a:rPr lang="en-GB" dirty="0"/>
              <a:t>Destructor</a:t>
            </a:r>
          </a:p>
        </p:txBody>
      </p:sp>
    </p:spTree>
    <p:extLst>
      <p:ext uri="{BB962C8B-B14F-4D97-AF65-F5344CB8AC3E}">
        <p14:creationId xmlns:p14="http://schemas.microsoft.com/office/powerpoint/2010/main" val="411980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C++ references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915566"/>
            <a:ext cx="8507288" cy="1224135"/>
          </a:xfrm>
        </p:spPr>
        <p:txBody>
          <a:bodyPr>
            <a:normAutofit/>
          </a:bodyPr>
          <a:lstStyle/>
          <a:p>
            <a:r>
              <a:rPr lang="en-GB" sz="1800" dirty="0"/>
              <a:t>C++ references are very similar to pointers but with small differences</a:t>
            </a:r>
          </a:p>
          <a:p>
            <a:r>
              <a:rPr lang="en-US" sz="1800" dirty="0"/>
              <a:t>When a variable is declared as a reference, it becomes an alternative name – an alias - for an existing variable</a:t>
            </a:r>
            <a:endParaRPr lang="en-GB" sz="1400" dirty="0"/>
          </a:p>
          <a:p>
            <a:pPr marL="457200" lvl="1" indent="0">
              <a:buNone/>
            </a:pPr>
            <a:endParaRPr lang="en-GB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59632" y="1923678"/>
            <a:ext cx="3600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int</a:t>
            </a:r>
            <a:r>
              <a:rPr lang="en-US" sz="1200" dirty="0"/>
              <a:t> main()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int</a:t>
            </a:r>
            <a:r>
              <a:rPr lang="en-US" sz="1200" dirty="0"/>
              <a:t> x = 10; 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int</a:t>
            </a:r>
            <a:r>
              <a:rPr lang="en-US" sz="1200" dirty="0"/>
              <a:t>&amp; ref = x; // ref is a reference to x.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  ref = 20; // Value of x is now changed to 20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cout</a:t>
            </a:r>
            <a:r>
              <a:rPr lang="en-US" sz="1200" dirty="0"/>
              <a:t> &lt;&lt; "x = " &lt;&lt; x &lt;&lt; </a:t>
            </a:r>
            <a:r>
              <a:rPr lang="en-US" sz="1200" dirty="0" err="1"/>
              <a:t>endl</a:t>
            </a:r>
            <a:r>
              <a:rPr lang="en-US" sz="1200" dirty="0"/>
              <a:t> ;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 return 0;</a:t>
            </a:r>
          </a:p>
          <a:p>
            <a:r>
              <a:rPr lang="en-US" sz="1200" dirty="0"/>
              <a:t>}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301358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7574"/>
            <a:ext cx="2242592" cy="28949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/>
              <a:t>#include&lt;</a:t>
            </a:r>
            <a:r>
              <a:rPr lang="en-US" sz="1000" dirty="0" err="1"/>
              <a:t>iostream</a:t>
            </a:r>
            <a:r>
              <a:rPr lang="en-US" sz="1000" dirty="0"/>
              <a:t>&gt;</a:t>
            </a:r>
          </a:p>
          <a:p>
            <a:pPr marL="0" indent="0">
              <a:buNone/>
            </a:pPr>
            <a:r>
              <a:rPr lang="en-US" sz="1000" dirty="0"/>
              <a:t>using namespace </a:t>
            </a:r>
            <a:r>
              <a:rPr lang="en-US" sz="1000" dirty="0" err="1"/>
              <a:t>std</a:t>
            </a:r>
            <a:r>
              <a:rPr lang="en-US" sz="1000" dirty="0"/>
              <a:t>;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void Increment(</a:t>
            </a:r>
            <a:r>
              <a:rPr lang="en-US" sz="1000" dirty="0" err="1"/>
              <a:t>int</a:t>
            </a:r>
            <a:r>
              <a:rPr lang="en-US" sz="1000" dirty="0"/>
              <a:t> a)</a:t>
            </a:r>
          </a:p>
          <a:p>
            <a:pPr marL="0" indent="0">
              <a:buNone/>
            </a:pPr>
            <a:r>
              <a:rPr lang="en-US" sz="1000" dirty="0"/>
              <a:t>{</a:t>
            </a:r>
          </a:p>
          <a:p>
            <a:pPr marL="0" indent="0">
              <a:buNone/>
            </a:pPr>
            <a:r>
              <a:rPr lang="en-US" sz="1000" dirty="0"/>
              <a:t>  a=a+1; </a:t>
            </a:r>
          </a:p>
          <a:p>
            <a:pPr marL="0" indent="0">
              <a:buNone/>
            </a:pPr>
            <a:r>
              <a:rPr lang="en-US" sz="1000" dirty="0"/>
              <a:t>}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 err="1"/>
              <a:t>int</a:t>
            </a:r>
            <a:r>
              <a:rPr lang="en-US" sz="1000" dirty="0"/>
              <a:t> main()</a:t>
            </a:r>
          </a:p>
          <a:p>
            <a:pPr marL="0" indent="0">
              <a:buNone/>
            </a:pPr>
            <a:r>
              <a:rPr lang="en-US" sz="1000" dirty="0"/>
              <a:t>{</a:t>
            </a:r>
          </a:p>
          <a:p>
            <a:pPr marL="0" indent="0">
              <a:buNone/>
            </a:pPr>
            <a:r>
              <a:rPr lang="en-US" sz="1000" dirty="0"/>
              <a:t>  </a:t>
            </a:r>
            <a:r>
              <a:rPr lang="en-US" sz="1000" dirty="0" err="1"/>
              <a:t>int</a:t>
            </a:r>
            <a:r>
              <a:rPr lang="en-US" sz="1000" dirty="0"/>
              <a:t> a = 10;</a:t>
            </a:r>
          </a:p>
          <a:p>
            <a:pPr marL="0" indent="0">
              <a:buNone/>
            </a:pPr>
            <a:r>
              <a:rPr lang="en-US" sz="1000" dirty="0"/>
              <a:t>  Increment(a);</a:t>
            </a:r>
          </a:p>
          <a:p>
            <a:pPr marL="0" indent="0">
              <a:buNone/>
            </a:pPr>
            <a:r>
              <a:rPr lang="en-US" sz="1000" dirty="0"/>
              <a:t>  </a:t>
            </a:r>
            <a:r>
              <a:rPr lang="en-US" sz="1000" dirty="0" err="1"/>
              <a:t>cout</a:t>
            </a:r>
            <a:r>
              <a:rPr lang="en-US" sz="1000" dirty="0"/>
              <a:t> &lt;&lt; “a = " &lt;&lt; a &lt;&lt; </a:t>
            </a:r>
            <a:r>
              <a:rPr lang="en-US" sz="1000" dirty="0" err="1"/>
              <a:t>endl</a:t>
            </a:r>
            <a:r>
              <a:rPr lang="en-US" sz="1000" dirty="0"/>
              <a:t> ;</a:t>
            </a:r>
          </a:p>
          <a:p>
            <a:pPr marL="0" indent="0">
              <a:buNone/>
            </a:pPr>
            <a:r>
              <a:rPr lang="en-US" sz="1000" dirty="0"/>
              <a:t> </a:t>
            </a:r>
          </a:p>
          <a:p>
            <a:pPr marL="0" indent="0">
              <a:buNone/>
            </a:pPr>
            <a:r>
              <a:rPr lang="en-US" sz="1000" dirty="0"/>
              <a:t>  return 0;</a:t>
            </a:r>
          </a:p>
          <a:p>
            <a:pPr marL="0" indent="0">
              <a:buNone/>
            </a:pPr>
            <a:r>
              <a:rPr lang="en-US" sz="1000" dirty="0"/>
              <a:t>}</a:t>
            </a:r>
            <a:endParaRPr lang="nl-NL" sz="1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3528" y="4011911"/>
            <a:ext cx="1728192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Output 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80310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7574"/>
            <a:ext cx="2242592" cy="28949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/>
              <a:t>#include&lt;</a:t>
            </a:r>
            <a:r>
              <a:rPr lang="en-US" sz="1000" dirty="0" err="1"/>
              <a:t>iostream</a:t>
            </a:r>
            <a:r>
              <a:rPr lang="en-US" sz="1000" dirty="0"/>
              <a:t>&gt;</a:t>
            </a:r>
          </a:p>
          <a:p>
            <a:pPr marL="0" indent="0">
              <a:buNone/>
            </a:pPr>
            <a:r>
              <a:rPr lang="en-US" sz="1000" dirty="0"/>
              <a:t>using namespace </a:t>
            </a:r>
            <a:r>
              <a:rPr lang="en-US" sz="1000" dirty="0" err="1"/>
              <a:t>std</a:t>
            </a:r>
            <a:r>
              <a:rPr lang="en-US" sz="1000" dirty="0"/>
              <a:t>;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void Increment(</a:t>
            </a:r>
            <a:r>
              <a:rPr lang="en-US" sz="1000" dirty="0" err="1"/>
              <a:t>int</a:t>
            </a:r>
            <a:r>
              <a:rPr lang="en-US" sz="1000" dirty="0"/>
              <a:t> a)</a:t>
            </a:r>
          </a:p>
          <a:p>
            <a:pPr marL="0" indent="0">
              <a:buNone/>
            </a:pPr>
            <a:r>
              <a:rPr lang="en-US" sz="1000" dirty="0"/>
              <a:t>{</a:t>
            </a:r>
          </a:p>
          <a:p>
            <a:pPr marL="0" indent="0">
              <a:buNone/>
            </a:pPr>
            <a:r>
              <a:rPr lang="en-US" sz="1000" dirty="0"/>
              <a:t>  a=a+1; </a:t>
            </a:r>
          </a:p>
          <a:p>
            <a:pPr marL="0" indent="0">
              <a:buNone/>
            </a:pPr>
            <a:r>
              <a:rPr lang="en-US" sz="1000" dirty="0"/>
              <a:t>}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 err="1"/>
              <a:t>int</a:t>
            </a:r>
            <a:r>
              <a:rPr lang="en-US" sz="1000" dirty="0"/>
              <a:t> main()</a:t>
            </a:r>
          </a:p>
          <a:p>
            <a:pPr marL="0" indent="0">
              <a:buNone/>
            </a:pPr>
            <a:r>
              <a:rPr lang="en-US" sz="1000" dirty="0"/>
              <a:t>{</a:t>
            </a:r>
          </a:p>
          <a:p>
            <a:pPr marL="0" indent="0">
              <a:buNone/>
            </a:pPr>
            <a:r>
              <a:rPr lang="en-US" sz="1000" dirty="0"/>
              <a:t>  </a:t>
            </a:r>
            <a:r>
              <a:rPr lang="en-US" sz="1000" dirty="0" err="1"/>
              <a:t>int</a:t>
            </a:r>
            <a:r>
              <a:rPr lang="en-US" sz="1000" dirty="0"/>
              <a:t> a = 10;</a:t>
            </a:r>
          </a:p>
          <a:p>
            <a:pPr marL="0" indent="0">
              <a:buNone/>
            </a:pPr>
            <a:r>
              <a:rPr lang="en-US" sz="1000" dirty="0"/>
              <a:t>  Increment(a);</a:t>
            </a:r>
          </a:p>
          <a:p>
            <a:pPr marL="0" indent="0">
              <a:buNone/>
            </a:pPr>
            <a:r>
              <a:rPr lang="en-US" sz="1000" dirty="0"/>
              <a:t>  </a:t>
            </a:r>
            <a:r>
              <a:rPr lang="en-US" sz="1000" dirty="0" err="1"/>
              <a:t>cout</a:t>
            </a:r>
            <a:r>
              <a:rPr lang="en-US" sz="1000" dirty="0"/>
              <a:t> &lt;&lt; “a = " &lt;&lt; a &lt;&lt; </a:t>
            </a:r>
            <a:r>
              <a:rPr lang="en-US" sz="1000" dirty="0" err="1"/>
              <a:t>endl</a:t>
            </a:r>
            <a:r>
              <a:rPr lang="en-US" sz="1000" dirty="0"/>
              <a:t> ;</a:t>
            </a:r>
          </a:p>
          <a:p>
            <a:pPr marL="0" indent="0">
              <a:buNone/>
            </a:pPr>
            <a:r>
              <a:rPr lang="en-US" sz="1000" dirty="0"/>
              <a:t> </a:t>
            </a:r>
          </a:p>
          <a:p>
            <a:pPr marL="0" indent="0">
              <a:buNone/>
            </a:pPr>
            <a:r>
              <a:rPr lang="en-US" sz="1000" dirty="0"/>
              <a:t>  return 0;</a:t>
            </a:r>
          </a:p>
          <a:p>
            <a:pPr marL="0" indent="0">
              <a:buNone/>
            </a:pPr>
            <a:r>
              <a:rPr lang="en-US" sz="1000" dirty="0"/>
              <a:t>}</a:t>
            </a:r>
            <a:endParaRPr lang="nl-NL" sz="1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3528" y="4011911"/>
            <a:ext cx="1728192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Output ?</a:t>
            </a:r>
            <a:endParaRPr lang="nl-NL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9488" y="987574"/>
            <a:ext cx="2242592" cy="28949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000" dirty="0"/>
              <a:t>#include&lt;</a:t>
            </a:r>
            <a:r>
              <a:rPr lang="en-US" sz="1000" dirty="0" err="1"/>
              <a:t>iostream</a:t>
            </a:r>
            <a:r>
              <a:rPr lang="en-US" sz="1000" dirty="0"/>
              <a:t>&gt;</a:t>
            </a:r>
          </a:p>
          <a:p>
            <a:pPr marL="0" indent="0">
              <a:buFont typeface="Arial"/>
              <a:buNone/>
            </a:pPr>
            <a:r>
              <a:rPr lang="en-US" sz="1000" dirty="0"/>
              <a:t>using namespace </a:t>
            </a:r>
            <a:r>
              <a:rPr lang="en-US" sz="1000" dirty="0" err="1"/>
              <a:t>std</a:t>
            </a:r>
            <a:r>
              <a:rPr lang="en-US" sz="1000" dirty="0"/>
              <a:t>;</a:t>
            </a:r>
          </a:p>
          <a:p>
            <a:pPr marL="0" indent="0">
              <a:buFont typeface="Arial"/>
              <a:buNone/>
            </a:pPr>
            <a:endParaRPr lang="en-US" sz="1000" dirty="0"/>
          </a:p>
          <a:p>
            <a:pPr marL="0" indent="0">
              <a:buFont typeface="Arial"/>
              <a:buNone/>
            </a:pPr>
            <a:r>
              <a:rPr lang="en-US" sz="1000" dirty="0"/>
              <a:t>void Increment(</a:t>
            </a:r>
            <a:r>
              <a:rPr lang="en-US" sz="1000" dirty="0" err="1"/>
              <a:t>int</a:t>
            </a:r>
            <a:r>
              <a:rPr lang="en-US" sz="1000" dirty="0"/>
              <a:t>* a)</a:t>
            </a:r>
          </a:p>
          <a:p>
            <a:pPr marL="0" indent="0">
              <a:buFont typeface="Arial"/>
              <a:buNone/>
            </a:pPr>
            <a:r>
              <a:rPr lang="en-US" sz="1000" dirty="0"/>
              <a:t>{</a:t>
            </a:r>
          </a:p>
          <a:p>
            <a:pPr marL="0" indent="0">
              <a:buFont typeface="Arial"/>
              <a:buNone/>
            </a:pPr>
            <a:r>
              <a:rPr lang="en-US" sz="1000" dirty="0"/>
              <a:t>  *a=(*a)+1; </a:t>
            </a:r>
          </a:p>
          <a:p>
            <a:pPr marL="0" indent="0">
              <a:buFont typeface="Arial"/>
              <a:buNone/>
            </a:pPr>
            <a:r>
              <a:rPr lang="en-US" sz="1000" dirty="0"/>
              <a:t>}</a:t>
            </a:r>
          </a:p>
          <a:p>
            <a:pPr marL="0" indent="0">
              <a:buFont typeface="Arial"/>
              <a:buNone/>
            </a:pPr>
            <a:endParaRPr lang="en-US" sz="1000" dirty="0"/>
          </a:p>
          <a:p>
            <a:pPr marL="0" indent="0">
              <a:buFont typeface="Arial"/>
              <a:buNone/>
            </a:pPr>
            <a:r>
              <a:rPr lang="en-US" sz="1000" dirty="0" err="1"/>
              <a:t>int</a:t>
            </a:r>
            <a:r>
              <a:rPr lang="en-US" sz="1000" dirty="0"/>
              <a:t> main()</a:t>
            </a:r>
          </a:p>
          <a:p>
            <a:pPr marL="0" indent="0">
              <a:buFont typeface="Arial"/>
              <a:buNone/>
            </a:pPr>
            <a:r>
              <a:rPr lang="en-US" sz="1000" dirty="0"/>
              <a:t>{</a:t>
            </a:r>
          </a:p>
          <a:p>
            <a:pPr marL="0" indent="0">
              <a:buFont typeface="Arial"/>
              <a:buNone/>
            </a:pPr>
            <a:r>
              <a:rPr lang="en-US" sz="1000" dirty="0"/>
              <a:t>  </a:t>
            </a:r>
            <a:r>
              <a:rPr lang="en-US" sz="1000" dirty="0" err="1"/>
              <a:t>int</a:t>
            </a:r>
            <a:r>
              <a:rPr lang="en-US" sz="1000" dirty="0"/>
              <a:t> a = 10;</a:t>
            </a:r>
          </a:p>
          <a:p>
            <a:pPr marL="0" indent="0">
              <a:buFont typeface="Arial"/>
              <a:buNone/>
            </a:pPr>
            <a:r>
              <a:rPr lang="en-US" sz="1000" dirty="0"/>
              <a:t>  Increment(&amp;a);</a:t>
            </a:r>
          </a:p>
          <a:p>
            <a:pPr marL="0" indent="0">
              <a:buFont typeface="Arial"/>
              <a:buNone/>
            </a:pPr>
            <a:r>
              <a:rPr lang="en-US" sz="1000" dirty="0"/>
              <a:t>  </a:t>
            </a:r>
            <a:r>
              <a:rPr lang="en-US" sz="1000" dirty="0" err="1"/>
              <a:t>cout</a:t>
            </a:r>
            <a:r>
              <a:rPr lang="en-US" sz="1000" dirty="0"/>
              <a:t> &lt;&lt; “a = " &lt;&lt; a &lt;&lt; </a:t>
            </a:r>
            <a:r>
              <a:rPr lang="en-US" sz="1000" dirty="0" err="1"/>
              <a:t>endl</a:t>
            </a:r>
            <a:r>
              <a:rPr lang="en-US" sz="1000" dirty="0"/>
              <a:t> ;</a:t>
            </a:r>
          </a:p>
          <a:p>
            <a:pPr marL="0" indent="0">
              <a:buFont typeface="Arial"/>
              <a:buNone/>
            </a:pPr>
            <a:r>
              <a:rPr lang="en-US" sz="1000" dirty="0"/>
              <a:t> </a:t>
            </a:r>
          </a:p>
          <a:p>
            <a:pPr marL="0" indent="0">
              <a:buFont typeface="Arial"/>
              <a:buNone/>
            </a:pPr>
            <a:r>
              <a:rPr lang="en-US" sz="1000" dirty="0"/>
              <a:t>  return 0;</a:t>
            </a:r>
          </a:p>
          <a:p>
            <a:pPr marL="0" indent="0">
              <a:buFont typeface="Arial"/>
              <a:buNone/>
            </a:pPr>
            <a:r>
              <a:rPr lang="en-US" sz="1000" dirty="0"/>
              <a:t>}</a:t>
            </a:r>
            <a:endParaRPr lang="nl-NL" sz="100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915816" y="4011911"/>
            <a:ext cx="172819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Output ?</a:t>
            </a:r>
            <a:endParaRPr lang="nl-NL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01816" y="987574"/>
            <a:ext cx="2242592" cy="28949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000" dirty="0"/>
              <a:t>#include&lt;</a:t>
            </a:r>
            <a:r>
              <a:rPr lang="en-US" sz="1000" dirty="0" err="1"/>
              <a:t>iostream</a:t>
            </a:r>
            <a:r>
              <a:rPr lang="en-US" sz="1000" dirty="0"/>
              <a:t>&gt;</a:t>
            </a:r>
          </a:p>
          <a:p>
            <a:pPr marL="0" indent="0">
              <a:buFont typeface="Arial"/>
              <a:buNone/>
            </a:pPr>
            <a:r>
              <a:rPr lang="en-US" sz="1000" dirty="0"/>
              <a:t>using namespace </a:t>
            </a:r>
            <a:r>
              <a:rPr lang="en-US" sz="1000" dirty="0" err="1"/>
              <a:t>std</a:t>
            </a:r>
            <a:r>
              <a:rPr lang="en-US" sz="1000" dirty="0"/>
              <a:t>;</a:t>
            </a:r>
          </a:p>
          <a:p>
            <a:pPr marL="0" indent="0">
              <a:buFont typeface="Arial"/>
              <a:buNone/>
            </a:pPr>
            <a:endParaRPr lang="en-US" sz="1000" dirty="0"/>
          </a:p>
          <a:p>
            <a:pPr marL="0" indent="0">
              <a:buFont typeface="Arial"/>
              <a:buNone/>
            </a:pPr>
            <a:r>
              <a:rPr lang="en-US" sz="1000" dirty="0"/>
              <a:t>void Increment(</a:t>
            </a:r>
            <a:r>
              <a:rPr lang="en-US" sz="1000" dirty="0" err="1"/>
              <a:t>int</a:t>
            </a:r>
            <a:r>
              <a:rPr lang="en-US" sz="1000" dirty="0"/>
              <a:t>&amp; a)</a:t>
            </a:r>
          </a:p>
          <a:p>
            <a:pPr marL="0" indent="0">
              <a:buFont typeface="Arial"/>
              <a:buNone/>
            </a:pPr>
            <a:r>
              <a:rPr lang="en-US" sz="1000" dirty="0"/>
              <a:t>{</a:t>
            </a:r>
          </a:p>
          <a:p>
            <a:pPr marL="0" indent="0">
              <a:buFont typeface="Arial"/>
              <a:buNone/>
            </a:pPr>
            <a:r>
              <a:rPr lang="en-US" sz="1000" dirty="0"/>
              <a:t>  a=a+1; </a:t>
            </a:r>
          </a:p>
          <a:p>
            <a:pPr marL="0" indent="0">
              <a:buFont typeface="Arial"/>
              <a:buNone/>
            </a:pPr>
            <a:r>
              <a:rPr lang="en-US" sz="1000" dirty="0"/>
              <a:t>}</a:t>
            </a:r>
          </a:p>
          <a:p>
            <a:pPr marL="0" indent="0">
              <a:buFont typeface="Arial"/>
              <a:buNone/>
            </a:pPr>
            <a:endParaRPr lang="en-US" sz="1000" dirty="0"/>
          </a:p>
          <a:p>
            <a:pPr marL="0" indent="0">
              <a:buFont typeface="Arial"/>
              <a:buNone/>
            </a:pPr>
            <a:r>
              <a:rPr lang="en-US" sz="1000" dirty="0" err="1"/>
              <a:t>int</a:t>
            </a:r>
            <a:r>
              <a:rPr lang="en-US" sz="1000" dirty="0"/>
              <a:t> main()</a:t>
            </a:r>
          </a:p>
          <a:p>
            <a:pPr marL="0" indent="0">
              <a:buFont typeface="Arial"/>
              <a:buNone/>
            </a:pPr>
            <a:r>
              <a:rPr lang="en-US" sz="1000" dirty="0"/>
              <a:t>{</a:t>
            </a:r>
          </a:p>
          <a:p>
            <a:pPr marL="0" indent="0">
              <a:buFont typeface="Arial"/>
              <a:buNone/>
            </a:pPr>
            <a:r>
              <a:rPr lang="en-US" sz="1000" dirty="0"/>
              <a:t>  </a:t>
            </a:r>
            <a:r>
              <a:rPr lang="en-US" sz="1000" dirty="0" err="1"/>
              <a:t>int</a:t>
            </a:r>
            <a:r>
              <a:rPr lang="en-US" sz="1000" dirty="0"/>
              <a:t> a = 10;</a:t>
            </a:r>
          </a:p>
          <a:p>
            <a:pPr marL="0" indent="0">
              <a:buFont typeface="Arial"/>
              <a:buNone/>
            </a:pPr>
            <a:r>
              <a:rPr lang="en-US" sz="1000" dirty="0"/>
              <a:t>  Increment(a);</a:t>
            </a:r>
          </a:p>
          <a:p>
            <a:pPr marL="0" indent="0">
              <a:buFont typeface="Arial"/>
              <a:buNone/>
            </a:pPr>
            <a:r>
              <a:rPr lang="en-US" sz="1000" dirty="0"/>
              <a:t>  </a:t>
            </a:r>
            <a:r>
              <a:rPr lang="en-US" sz="1000" dirty="0" err="1"/>
              <a:t>cout</a:t>
            </a:r>
            <a:r>
              <a:rPr lang="en-US" sz="1000" dirty="0"/>
              <a:t> &lt;&lt; “a = " &lt;&lt; a &lt;&lt; </a:t>
            </a:r>
            <a:r>
              <a:rPr lang="en-US" sz="1000" dirty="0" err="1"/>
              <a:t>endl</a:t>
            </a:r>
            <a:r>
              <a:rPr lang="en-US" sz="1000" dirty="0"/>
              <a:t> ;</a:t>
            </a:r>
          </a:p>
          <a:p>
            <a:pPr marL="0" indent="0">
              <a:buFont typeface="Arial"/>
              <a:buNone/>
            </a:pPr>
            <a:r>
              <a:rPr lang="en-US" sz="1000" dirty="0"/>
              <a:t> </a:t>
            </a:r>
          </a:p>
          <a:p>
            <a:pPr marL="0" indent="0">
              <a:buFont typeface="Arial"/>
              <a:buNone/>
            </a:pPr>
            <a:r>
              <a:rPr lang="en-US" sz="1000" dirty="0"/>
              <a:t>  return 0;</a:t>
            </a:r>
          </a:p>
          <a:p>
            <a:pPr marL="0" indent="0">
              <a:buFont typeface="Arial"/>
              <a:buNone/>
            </a:pPr>
            <a:r>
              <a:rPr lang="en-US" sz="1000" dirty="0"/>
              <a:t>}</a:t>
            </a:r>
            <a:endParaRPr lang="nl-NL" sz="1000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868144" y="4011911"/>
            <a:ext cx="172819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/>
              <a:t>Output 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28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Aangepast ontwerp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Aangepast ontwer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fontys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PPT_Fontys_NL_universeel</Template>
  <TotalTime>818</TotalTime>
  <Words>1747</Words>
  <Application>Microsoft Office PowerPoint</Application>
  <PresentationFormat>On-screen Show (16:9)</PresentationFormat>
  <Paragraphs>406</Paragraphs>
  <Slides>27</Slides>
  <Notes>17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 New</vt:lpstr>
      <vt:lpstr>Aangepast ontwerp</vt:lpstr>
      <vt:lpstr>1_Aangepast ontwerp</vt:lpstr>
      <vt:lpstr>fontys</vt:lpstr>
      <vt:lpstr>C++ Memory Management</vt:lpstr>
      <vt:lpstr>Memory Management</vt:lpstr>
      <vt:lpstr>Pointers vs C pointers</vt:lpstr>
      <vt:lpstr>Pointers vs C pointers</vt:lpstr>
      <vt:lpstr>Pointers vs C# references</vt:lpstr>
      <vt:lpstr>Memory Management</vt:lpstr>
      <vt:lpstr>C++ references</vt:lpstr>
      <vt:lpstr>Example</vt:lpstr>
      <vt:lpstr>Example</vt:lpstr>
      <vt:lpstr>References vs Pointers</vt:lpstr>
      <vt:lpstr>Why references?</vt:lpstr>
      <vt:lpstr>C++ references</vt:lpstr>
      <vt:lpstr>C++ references</vt:lpstr>
      <vt:lpstr>C++ references</vt:lpstr>
      <vt:lpstr>Memory Management</vt:lpstr>
      <vt:lpstr>C++ variables and the stack</vt:lpstr>
      <vt:lpstr>C++ the stack and the heap</vt:lpstr>
      <vt:lpstr>C++ the stack and the heap</vt:lpstr>
      <vt:lpstr>C++ the stack and the heap</vt:lpstr>
      <vt:lpstr>C++ the stack and the heap</vt:lpstr>
      <vt:lpstr>C++ the stack and the heap</vt:lpstr>
      <vt:lpstr>Stack and Heap C#           C++            C++</vt:lpstr>
      <vt:lpstr>Instance Variable</vt:lpstr>
      <vt:lpstr>Dynamic Memory Allocation</vt:lpstr>
      <vt:lpstr>Memory Management</vt:lpstr>
      <vt:lpstr>Destructor</vt:lpstr>
      <vt:lpstr>Destructor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PRC3 - Introduction</dc:title>
  <dc:subject/>
  <dc:creator>Freddy Hurkmans</dc:creator>
  <cp:keywords/>
  <dc:description/>
  <cp:lastModifiedBy>andova.suzana@gmail.com</cp:lastModifiedBy>
  <cp:revision>189</cp:revision>
  <dcterms:created xsi:type="dcterms:W3CDTF">2012-05-11T07:21:45Z</dcterms:created>
  <dcterms:modified xsi:type="dcterms:W3CDTF">2021-04-30T09:20:20Z</dcterms:modified>
  <cp:category/>
</cp:coreProperties>
</file>