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77" r:id="rId3"/>
  </p:sldMasterIdLst>
  <p:notesMasterIdLst>
    <p:notesMasterId r:id="rId22"/>
  </p:notesMasterIdLst>
  <p:sldIdLst>
    <p:sldId id="257" r:id="rId4"/>
    <p:sldId id="294" r:id="rId5"/>
    <p:sldId id="295" r:id="rId6"/>
    <p:sldId id="296" r:id="rId7"/>
    <p:sldId id="269" r:id="rId8"/>
    <p:sldId id="277" r:id="rId9"/>
    <p:sldId id="301" r:id="rId10"/>
    <p:sldId id="278" r:id="rId11"/>
    <p:sldId id="270" r:id="rId12"/>
    <p:sldId id="271" r:id="rId13"/>
    <p:sldId id="293" r:id="rId14"/>
    <p:sldId id="280" r:id="rId15"/>
    <p:sldId id="273" r:id="rId16"/>
    <p:sldId id="297" r:id="rId17"/>
    <p:sldId id="298" r:id="rId18"/>
    <p:sldId id="299" r:id="rId19"/>
    <p:sldId id="300" r:id="rId20"/>
    <p:sldId id="302" r:id="rId21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1"/>
    <p:restoredTop sz="84831" autoAdjust="0"/>
  </p:normalViewPr>
  <p:slideViewPr>
    <p:cSldViewPr>
      <p:cViewPr varScale="1">
        <p:scale>
          <a:sx n="150" d="100"/>
          <a:sy n="150" d="100"/>
        </p:scale>
        <p:origin x="-24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E1A00-64AC-473A-96CF-8BCC39177E73}" type="datetimeFigureOut">
              <a:rPr lang="en-GB" smtClean="0"/>
              <a:t>07/11/20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E1DE7-D1F6-4904-B540-85F14A16F1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220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produce</a:t>
            </a:r>
            <a:r>
              <a:rPr lang="nl-NL" dirty="0" smtClean="0"/>
              <a:t> </a:t>
            </a:r>
            <a:r>
              <a:rPr lang="nl-NL" dirty="0" err="1" smtClean="0"/>
              <a:t>better</a:t>
            </a:r>
            <a:r>
              <a:rPr lang="nl-NL" dirty="0" smtClean="0"/>
              <a:t> SW in </a:t>
            </a:r>
            <a:r>
              <a:rPr lang="nl-NL" dirty="0" err="1" smtClean="0"/>
              <a:t>less</a:t>
            </a:r>
            <a:r>
              <a:rPr lang="nl-NL" dirty="0" smtClean="0"/>
              <a:t> time </a:t>
            </a:r>
            <a:r>
              <a:rPr lang="nl-NL" dirty="0" err="1" smtClean="0"/>
              <a:t>by</a:t>
            </a:r>
            <a:r>
              <a:rPr lang="nl-NL" dirty="0" smtClean="0"/>
              <a:t>: </a:t>
            </a:r>
          </a:p>
          <a:p>
            <a:r>
              <a:rPr lang="nl-NL" dirty="0" smtClean="0"/>
              <a:t>-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components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others</a:t>
            </a:r>
            <a:r>
              <a:rPr lang="nl-NL" dirty="0" smtClean="0"/>
              <a:t> have </a:t>
            </a:r>
            <a:r>
              <a:rPr lang="nl-NL" dirty="0" err="1" smtClean="0"/>
              <a:t>written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tested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E1DE7-D1F6-4904-B540-85F14A16F10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283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Important note: in C++ we have references,</a:t>
            </a:r>
            <a:r>
              <a:rPr lang="en-US" baseline="0" dirty="0"/>
              <a:t> they are however NOT similar to reference types in C#! Pointers are similar to reference types in C#!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E1DE7-D1F6-4904-B540-85F14A16F10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433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./: in contrary</a:t>
            </a:r>
            <a:r>
              <a:rPr lang="en-US" baseline="0" dirty="0"/>
              <a:t> to Windows: Linux does not put your current directory in the PATH environment variable. This is done to make your system more secure. More information: </a:t>
            </a:r>
            <a:r>
              <a:rPr lang="en-US" dirty="0"/>
              <a:t>http://</a:t>
            </a:r>
            <a:r>
              <a:rPr lang="en-US" dirty="0" err="1"/>
              <a:t>superuser.com</a:t>
            </a:r>
            <a:r>
              <a:rPr lang="en-US" dirty="0"/>
              <a:t>/questions/350844/how-to-permanently-add-current-directory-to-path-in-</a:t>
            </a:r>
            <a:r>
              <a:rPr lang="en-US" dirty="0" err="1"/>
              <a:t>linux</a:t>
            </a:r>
            <a:r>
              <a:rPr lang="en-US" dirty="0"/>
              <a:t>/350847#350847 (especially the last 2 comments)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35836-197D-4BE1-8B4A-3AA331BF22D0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3035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Important note: in C++ we have references,</a:t>
            </a:r>
            <a:r>
              <a:rPr lang="en-US" baseline="0" dirty="0"/>
              <a:t> they are however NOT similar to reference types in C#! Pointers are similar to reference types in C#!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E1DE7-D1F6-4904-B540-85F14A16F10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433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This</a:t>
            </a:r>
            <a:r>
              <a:rPr lang="nl-NL" dirty="0" smtClean="0"/>
              <a:t> is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just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very</a:t>
            </a:r>
            <a:r>
              <a:rPr lang="nl-NL" baseline="0" dirty="0" smtClean="0"/>
              <a:t> small </a:t>
            </a:r>
            <a:r>
              <a:rPr lang="nl-NL" baseline="0" dirty="0" err="1" smtClean="0"/>
              <a:t>selection</a:t>
            </a:r>
            <a:r>
              <a:rPr lang="nl-NL" baseline="0" dirty="0" smtClean="0"/>
              <a:t> of the </a:t>
            </a:r>
            <a:r>
              <a:rPr lang="nl-NL" baseline="0" dirty="0" err="1" smtClean="0"/>
              <a:t>differences</a:t>
            </a:r>
            <a:r>
              <a:rPr lang="nl-NL" baseline="0" dirty="0" smtClean="0"/>
              <a:t>. </a:t>
            </a:r>
            <a:r>
              <a:rPr lang="nl-NL" baseline="0" dirty="0" err="1" smtClean="0"/>
              <a:t>There</a:t>
            </a:r>
            <a:r>
              <a:rPr lang="nl-NL" baseline="0" dirty="0" smtClean="0"/>
              <a:t> are </a:t>
            </a:r>
            <a:r>
              <a:rPr lang="nl-NL" baseline="0" dirty="0" err="1" smtClean="0"/>
              <a:t>many</a:t>
            </a:r>
            <a:r>
              <a:rPr lang="nl-NL" baseline="0" dirty="0" smtClean="0"/>
              <a:t> more features of C++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mentioned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yet</a:t>
            </a:r>
            <a:r>
              <a:rPr lang="nl-NL" baseline="0" dirty="0" smtClean="0"/>
              <a:t>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E1DE7-D1F6-4904-B540-85F14A16F10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709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6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62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285598"/>
            <a:ext cx="4040188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7" y="1285598"/>
            <a:ext cx="4041775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15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220939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dia-A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sheet breedbeeld PPT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81279" cy="51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79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dia-B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heet breedbeeld PPT-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81279" cy="51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47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blad-A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sheet breedbeeld PPT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9289" cy="514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9401"/>
            <a:ext cx="8229600" cy="183726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nl-NL"/>
              <a:t>Titel van presentatie, Arial 32pt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738642" y="4767264"/>
            <a:ext cx="4281158" cy="274637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2" y="4767264"/>
            <a:ext cx="1610267" cy="274637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613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blad-B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heet breedbeeld PPT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9288" cy="5148000"/>
          </a:xfrm>
          <a:prstGeom prst="rect">
            <a:avLst/>
          </a:prstGeom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738642" y="4767264"/>
            <a:ext cx="4281158" cy="274637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2" y="4767264"/>
            <a:ext cx="1610267" cy="274637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9401"/>
            <a:ext cx="8229600" cy="183726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nl-NL" dirty="0"/>
              <a:t>Titel van presentatie, </a:t>
            </a:r>
            <a:r>
              <a:rPr lang="nl-NL" dirty="0" err="1"/>
              <a:t>Arial</a:t>
            </a:r>
            <a:r>
              <a:rPr lang="nl-NL" dirty="0"/>
              <a:t> 32pt</a:t>
            </a:r>
          </a:p>
        </p:txBody>
      </p:sp>
    </p:spTree>
    <p:extLst>
      <p:ext uri="{BB962C8B-B14F-4D97-AF65-F5344CB8AC3E}">
        <p14:creationId xmlns:p14="http://schemas.microsoft.com/office/powerpoint/2010/main" val="634997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621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278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285598"/>
            <a:ext cx="4040188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7" y="1285598"/>
            <a:ext cx="4041775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3D636C07-7E76-46D3-B86B-6AF7C60E533E}" type="datetimeFigureOut">
              <a:rPr lang="nl-NL" smtClean="0"/>
              <a:t>07/11/20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1738642" y="4767264"/>
            <a:ext cx="4281158" cy="274637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6553202" y="4767264"/>
            <a:ext cx="1610267" cy="274637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157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2209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6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2780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elblad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sheet breedbeeld PPT-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1291" cy="5143500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2645832" y="4630341"/>
            <a:ext cx="4136854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2645834" y="1065389"/>
            <a:ext cx="6108523" cy="2476500"/>
          </a:xfrm>
        </p:spPr>
        <p:txBody>
          <a:bodyPr anchor="t"/>
          <a:lstStyle>
            <a:lvl1pPr>
              <a:defRPr sz="3200" baseline="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 van presentatie bewerken</a:t>
            </a:r>
          </a:p>
        </p:txBody>
      </p:sp>
    </p:spTree>
    <p:extLst>
      <p:ext uri="{BB962C8B-B14F-4D97-AF65-F5344CB8AC3E}">
        <p14:creationId xmlns:p14="http://schemas.microsoft.com/office/powerpoint/2010/main" val="34804793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sheet breedbeeld PPT-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1291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4364" y="206375"/>
            <a:ext cx="6162437" cy="85725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2524363" y="1200151"/>
            <a:ext cx="3007423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64235" y="1200151"/>
            <a:ext cx="3022565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524363" y="4630341"/>
            <a:ext cx="4258325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73706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3D636C07-7E76-46D3-B86B-6AF7C60E533E}" type="datetimeFigureOut">
              <a:rPr lang="nl-NL" smtClean="0"/>
              <a:t>07/11/20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627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285598"/>
            <a:ext cx="4040188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9" y="1285598"/>
            <a:ext cx="4041775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3D636C07-7E76-46D3-B86B-6AF7C60E533E}" type="datetimeFigureOut">
              <a:rPr lang="nl-NL" smtClean="0"/>
              <a:t>07/11/20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1738642" y="4767265"/>
            <a:ext cx="4281158" cy="274637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6553204" y="4767265"/>
            <a:ext cx="1610267" cy="274637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15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22093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elblad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sheet breedbeeld PPT-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0"/>
            <a:ext cx="9141291" cy="5143500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2645832" y="4630341"/>
            <a:ext cx="4136854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6970296" y="4641987"/>
            <a:ext cx="829797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2645836" y="1065389"/>
            <a:ext cx="6108523" cy="2476500"/>
          </a:xfrm>
        </p:spPr>
        <p:txBody>
          <a:bodyPr anchor="t"/>
          <a:lstStyle>
            <a:lvl1pPr>
              <a:defRPr sz="3200" baseline="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 van presentatie bewerken</a:t>
            </a:r>
          </a:p>
        </p:txBody>
      </p:sp>
    </p:spTree>
    <p:extLst>
      <p:ext uri="{BB962C8B-B14F-4D97-AF65-F5344CB8AC3E}">
        <p14:creationId xmlns:p14="http://schemas.microsoft.com/office/powerpoint/2010/main" val="348047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sheet breedbeeld PPT-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0"/>
            <a:ext cx="9141291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4366" y="206375"/>
            <a:ext cx="6162437" cy="85725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2524365" y="1200151"/>
            <a:ext cx="3007423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64235" y="1200152"/>
            <a:ext cx="3022565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524365" y="4630341"/>
            <a:ext cx="4258325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6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737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3D636C07-7E76-46D3-B86B-6AF7C60E533E}" type="datetimeFigureOut">
              <a:rPr lang="nl-NL" smtClean="0"/>
              <a:t>07/11/20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62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27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theme" Target="../theme/theme2.xml"/><Relationship Id="rId10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theme" Target="../theme/theme3.xml"/><Relationship Id="rId9" Type="http://schemas.openxmlformats.org/officeDocument/2006/relationships/image" Target="../media/image1.jp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sheet breedbeeld PPT-5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0"/>
            <a:ext cx="9141291" cy="51435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Titel van presentatie, </a:t>
            </a:r>
            <a:r>
              <a:rPr lang="nl-NL" dirty="0" err="1"/>
              <a:t>Arial</a:t>
            </a:r>
            <a:r>
              <a:rPr lang="nl-NL" dirty="0"/>
              <a:t> 32pt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87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sjabloon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nl-NL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6" y="4641987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956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 baseline="0">
          <a:solidFill>
            <a:srgbClr val="66006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sheet breedbeeld PPT-5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1291" cy="51435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Titel van presentatie, </a:t>
            </a:r>
            <a:r>
              <a:rPr lang="nl-NL" dirty="0" err="1"/>
              <a:t>Arial</a:t>
            </a:r>
            <a:r>
              <a:rPr lang="nl-NL" dirty="0"/>
              <a:t> 32pt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87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sjabloon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nl-NL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956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 baseline="0">
          <a:solidFill>
            <a:srgbClr val="66006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sheet breedbeeld PPT-5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1291" cy="51435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Titel van presentatie, </a:t>
            </a:r>
            <a:r>
              <a:rPr lang="nl-NL" dirty="0" err="1"/>
              <a:t>Arial</a:t>
            </a:r>
            <a:r>
              <a:rPr lang="nl-NL" dirty="0"/>
              <a:t> 32pt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87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sjabloon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nl-NL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956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 baseline="0">
          <a:solidFill>
            <a:srgbClr val="66006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hyperlink" Target="https://www.youtube.com/watch?v=sx1JE1Slo7s" TargetMode="External"/><Relationship Id="rId3" Type="http://schemas.openxmlformats.org/officeDocument/2006/relationships/hyperlink" Target="https://www.youtube.com/watch?v=C_nLA3hfw8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://isocpp.github.io/CppCoreGuidelines/CppCoreGuidelines%23Rc-struc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C++ - Introduction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076" y="2067694"/>
            <a:ext cx="2364275" cy="14741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203" y="2164211"/>
            <a:ext cx="1912178" cy="12811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4CAA518-7F2B-AA43-AC14-2C25D5218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085" y="2166597"/>
            <a:ext cx="9906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30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What’s new for us in C++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507288" cy="3027783"/>
          </a:xfrm>
        </p:spPr>
        <p:txBody>
          <a:bodyPr>
            <a:normAutofit/>
          </a:bodyPr>
          <a:lstStyle/>
          <a:p>
            <a:r>
              <a:rPr lang="en-GB" dirty="0" smtClean="0"/>
              <a:t>Copying </a:t>
            </a:r>
            <a:r>
              <a:rPr lang="en-GB" dirty="0"/>
              <a:t>objects</a:t>
            </a:r>
          </a:p>
          <a:p>
            <a:pPr lvl="1"/>
            <a:r>
              <a:rPr lang="en-GB" dirty="0"/>
              <a:t>sometimes leads to unexpected results</a:t>
            </a:r>
          </a:p>
          <a:p>
            <a:pPr lvl="1"/>
            <a:r>
              <a:rPr lang="en-GB" dirty="0"/>
              <a:t>correct behaviour can be made explicitly</a:t>
            </a:r>
          </a:p>
          <a:p>
            <a:pPr lvl="1"/>
            <a:r>
              <a:rPr lang="en-GB" dirty="0"/>
              <a:t>copying of objects can be </a:t>
            </a:r>
            <a:r>
              <a:rPr lang="en-GB" dirty="0" smtClean="0"/>
              <a:t>prevented</a:t>
            </a:r>
          </a:p>
          <a:p>
            <a:pPr lvl="1"/>
            <a:endParaRPr lang="en-GB" dirty="0"/>
          </a:p>
          <a:p>
            <a:pPr lvl="1"/>
            <a:r>
              <a:rPr lang="en-GB" dirty="0" smtClean="0">
                <a:hlinkClick r:id="rId2"/>
              </a:rPr>
              <a:t>Copy Constructor/ Deep and Shallow Copy</a:t>
            </a:r>
            <a:endParaRPr lang="en-GB" dirty="0" smtClean="0"/>
          </a:p>
          <a:p>
            <a:pPr lvl="1"/>
            <a:r>
              <a:rPr lang="en-GB" dirty="0" smtClean="0">
                <a:hlinkClick r:id="rId3"/>
              </a:rPr>
              <a:t>C++ Shallow vs Deep Copy Animated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1201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C39B1A-9A7F-4140-915D-E5A3E34E66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x-none" dirty="0"/>
              <a:t>C++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6E5CDFD-F604-DD42-838C-F019D5EE4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2535848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800" dirty="0"/>
              <a:t>Open a new text file</a:t>
            </a:r>
          </a:p>
          <a:p>
            <a:pPr lvl="1"/>
            <a:r>
              <a:rPr lang="en-US" sz="2400" dirty="0"/>
              <a:t>from command line: </a:t>
            </a:r>
            <a:r>
              <a:rPr lang="en-US" sz="2000" dirty="0" err="1">
                <a:latin typeface="Courier New"/>
                <a:cs typeface="Courier New"/>
              </a:rPr>
              <a:t>geany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hello.cpp</a:t>
            </a:r>
            <a:r>
              <a:rPr lang="en-US" sz="2000" dirty="0">
                <a:latin typeface="Courier New"/>
                <a:cs typeface="Courier New"/>
              </a:rPr>
              <a:t> &amp;</a:t>
            </a:r>
          </a:p>
          <a:p>
            <a:r>
              <a:rPr lang="en-US" sz="2800" dirty="0"/>
              <a:t>Type the following: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#include &lt;</a:t>
            </a:r>
            <a:r>
              <a:rPr lang="en-US" sz="2000" dirty="0" err="1">
                <a:latin typeface="Courier New"/>
                <a:cs typeface="Courier New"/>
              </a:rPr>
              <a:t>iostream</a:t>
            </a:r>
            <a:r>
              <a:rPr lang="en-US" sz="20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using namespace </a:t>
            </a:r>
            <a:r>
              <a:rPr lang="en-US" sz="2000" dirty="0" err="1">
                <a:latin typeface="Courier New"/>
                <a:cs typeface="Courier New"/>
              </a:rPr>
              <a:t>std</a:t>
            </a:r>
            <a:r>
              <a:rPr lang="en-US" sz="20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main()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</a:t>
            </a:r>
            <a:r>
              <a:rPr lang="en-US" sz="2000" dirty="0" err="1">
                <a:latin typeface="Courier New"/>
                <a:cs typeface="Courier New"/>
              </a:rPr>
              <a:t>cout</a:t>
            </a:r>
            <a:r>
              <a:rPr lang="en-US" sz="2000" dirty="0">
                <a:latin typeface="Courier New"/>
                <a:cs typeface="Courier New"/>
              </a:rPr>
              <a:t> &lt;&lt; "Hello World!\n”;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return 0;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}</a:t>
            </a:r>
          </a:p>
          <a:p>
            <a:r>
              <a:rPr lang="en-US" sz="2800" dirty="0"/>
              <a:t>Save and type on command line: </a:t>
            </a:r>
            <a:r>
              <a:rPr lang="en-US" sz="2000" dirty="0">
                <a:latin typeface="Courier New"/>
                <a:cs typeface="Courier New"/>
              </a:rPr>
              <a:t>make hello</a:t>
            </a:r>
          </a:p>
          <a:p>
            <a:r>
              <a:rPr lang="en-US" sz="2800" dirty="0"/>
              <a:t>Then: </a:t>
            </a:r>
            <a:r>
              <a:rPr lang="en-US" sz="2000" dirty="0">
                <a:latin typeface="Courier New"/>
                <a:cs typeface="Courier New"/>
              </a:rPr>
              <a:t>./hello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508104" y="555526"/>
            <a:ext cx="2311532" cy="1368152"/>
            <a:chOff x="6604973" y="1145727"/>
            <a:chExt cx="2311532" cy="1559401"/>
          </a:xfrm>
        </p:grpSpPr>
        <p:sp>
          <p:nvSpPr>
            <p:cNvPr id="4" name="Rounded Rectangular Callout 3"/>
            <p:cNvSpPr/>
            <p:nvPr/>
          </p:nvSpPr>
          <p:spPr>
            <a:xfrm>
              <a:off x="6604973" y="1145727"/>
              <a:ext cx="2311532" cy="1477328"/>
            </a:xfrm>
            <a:prstGeom prst="wedgeRoundRectCallout">
              <a:avLst>
                <a:gd name="adj1" fmla="val -69324"/>
                <a:gd name="adj2" fmla="val 33283"/>
                <a:gd name="adj3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03745" y="1145727"/>
              <a:ext cx="2212760" cy="1559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cs typeface="Gill Sans Light"/>
                </a:rPr>
                <a:t>&amp; makes sure </a:t>
              </a:r>
              <a:r>
                <a:rPr lang="en-GB" sz="1400" dirty="0" err="1">
                  <a:cs typeface="Gill Sans Light"/>
                </a:rPr>
                <a:t>geany</a:t>
              </a:r>
              <a:r>
                <a:rPr lang="en-GB" sz="1400" dirty="0">
                  <a:cs typeface="Gill Sans Light"/>
                </a:rPr>
                <a:t> runs in the background, which means that you can continue to use your command line!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428820" y="2211710"/>
            <a:ext cx="2311532" cy="1008112"/>
            <a:chOff x="6537160" y="3365443"/>
            <a:chExt cx="2311532" cy="1477328"/>
          </a:xfrm>
        </p:grpSpPr>
        <p:sp>
          <p:nvSpPr>
            <p:cNvPr id="8" name="Rounded Rectangular Callout 7"/>
            <p:cNvSpPr/>
            <p:nvPr/>
          </p:nvSpPr>
          <p:spPr>
            <a:xfrm>
              <a:off x="6537160" y="3365443"/>
              <a:ext cx="2311532" cy="1477328"/>
            </a:xfrm>
            <a:prstGeom prst="wedgeRoundRectCallout">
              <a:avLst>
                <a:gd name="adj1" fmla="val -46011"/>
                <a:gd name="adj2" fmla="val 79622"/>
                <a:gd name="adj3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35932" y="3365443"/>
              <a:ext cx="2212760" cy="1398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cs typeface="Gill Sans Light"/>
                </a:rPr>
                <a:t>no .</a:t>
              </a:r>
              <a:r>
                <a:rPr lang="en-GB" sz="1400" dirty="0" err="1">
                  <a:cs typeface="Gill Sans Light"/>
                </a:rPr>
                <a:t>cpp</a:t>
              </a:r>
              <a:r>
                <a:rPr lang="en-GB" sz="1400" dirty="0">
                  <a:cs typeface="Gill Sans Light"/>
                </a:rPr>
                <a:t> extension!</a:t>
              </a:r>
            </a:p>
            <a:p>
              <a:r>
                <a:rPr lang="en-GB" sz="1400" dirty="0">
                  <a:cs typeface="Gill Sans Light"/>
                </a:rPr>
                <a:t>You build ‘hello’ using make, which is clever enough to find </a:t>
              </a:r>
              <a:r>
                <a:rPr lang="en-GB" sz="1400" dirty="0" err="1">
                  <a:cs typeface="Gill Sans Light"/>
                </a:rPr>
                <a:t>hello.cpp</a:t>
              </a:r>
              <a:endParaRPr lang="en-GB" sz="1400" dirty="0">
                <a:cs typeface="Gill Sans Ligh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87824" y="3867894"/>
            <a:ext cx="2311532" cy="523220"/>
            <a:chOff x="6498258" y="3588787"/>
            <a:chExt cx="2311532" cy="1594574"/>
          </a:xfrm>
        </p:grpSpPr>
        <p:sp>
          <p:nvSpPr>
            <p:cNvPr id="13" name="Rounded Rectangular Callout 12"/>
            <p:cNvSpPr/>
            <p:nvPr/>
          </p:nvSpPr>
          <p:spPr>
            <a:xfrm>
              <a:off x="6498258" y="3628470"/>
              <a:ext cx="2311532" cy="1477329"/>
            </a:xfrm>
            <a:prstGeom prst="wedgeRoundRectCallout">
              <a:avLst>
                <a:gd name="adj1" fmla="val -80150"/>
                <a:gd name="adj2" fmla="val -42456"/>
                <a:gd name="adj3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84868" y="3588787"/>
              <a:ext cx="2212760" cy="1594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cs typeface="Gill Sans Light"/>
                </a:rPr>
                <a:t>./ because your current directory is not in your path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6362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A first C++ class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4762872" cy="3027783"/>
          </a:xfrm>
        </p:spPr>
        <p:txBody>
          <a:bodyPr>
            <a:normAutofit fontScale="92500" lnSpcReduction="20000"/>
          </a:bodyPr>
          <a:lstStyle/>
          <a:p>
            <a:pPr marL="182563" indent="-182563"/>
            <a:r>
              <a:rPr lang="en-GB" sz="1900" dirty="0"/>
              <a:t>Add the following class definition above the main function:</a:t>
            </a:r>
          </a:p>
          <a:p>
            <a:pPr marL="0" indent="0">
              <a:buNone/>
            </a:pPr>
            <a:r>
              <a:rPr lang="en-US" sz="1300" dirty="0">
                <a:latin typeface="Courier New"/>
                <a:cs typeface="Courier New"/>
              </a:rPr>
              <a:t>class Hello</a:t>
            </a:r>
          </a:p>
          <a:p>
            <a:pPr marL="0" indent="0">
              <a:buNone/>
            </a:pPr>
            <a:r>
              <a:rPr lang="en-US" sz="1300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latin typeface="Courier New"/>
                <a:cs typeface="Courier New"/>
              </a:rPr>
              <a:t>public:</a:t>
            </a:r>
          </a:p>
          <a:p>
            <a:pPr marL="0" indent="0">
              <a:buNone/>
            </a:pPr>
            <a:r>
              <a:rPr lang="en-US" sz="1300" dirty="0">
                <a:latin typeface="Courier New"/>
                <a:cs typeface="Courier New"/>
              </a:rPr>
              <a:t>    Hello()</a:t>
            </a:r>
          </a:p>
          <a:p>
            <a:pPr marL="0" indent="0">
              <a:buNone/>
            </a:pPr>
            <a:r>
              <a:rPr lang="en-US" sz="1300" dirty="0">
                <a:latin typeface="Courier New"/>
                <a:cs typeface="Courier New"/>
              </a:rPr>
              <a:t>    {</a:t>
            </a:r>
          </a:p>
          <a:p>
            <a:pPr marL="0" indent="0">
              <a:buNone/>
            </a:pPr>
            <a:r>
              <a:rPr lang="en-US" sz="1300" dirty="0">
                <a:latin typeface="Courier New"/>
                <a:cs typeface="Courier New"/>
              </a:rPr>
              <a:t>        </a:t>
            </a:r>
            <a:r>
              <a:rPr lang="en-US" sz="1300" dirty="0" err="1">
                <a:latin typeface="Courier New"/>
                <a:cs typeface="Courier New"/>
              </a:rPr>
              <a:t>cout</a:t>
            </a:r>
            <a:r>
              <a:rPr lang="en-US" sz="1300" dirty="0">
                <a:latin typeface="Courier New"/>
                <a:cs typeface="Courier New"/>
              </a:rPr>
              <a:t> &lt;&lt; "Hello class is constructed!\n";</a:t>
            </a:r>
          </a:p>
          <a:p>
            <a:pPr marL="0" indent="0">
              <a:buNone/>
            </a:pPr>
            <a:r>
              <a:rPr lang="en-US" sz="1300" dirty="0">
                <a:latin typeface="Courier New"/>
                <a:cs typeface="Courier New"/>
              </a:rPr>
              <a:t>    }</a:t>
            </a:r>
          </a:p>
          <a:p>
            <a:pPr marL="0" indent="0">
              <a:buNone/>
            </a:pPr>
            <a:endParaRPr lang="en-US" sz="13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300" dirty="0">
                <a:latin typeface="Courier New"/>
                <a:cs typeface="Courier New"/>
              </a:rPr>
              <a:t>    void Print()</a:t>
            </a:r>
          </a:p>
          <a:p>
            <a:pPr marL="0" indent="0">
              <a:buNone/>
            </a:pPr>
            <a:r>
              <a:rPr lang="en-US" sz="1300" dirty="0">
                <a:latin typeface="Courier New"/>
                <a:cs typeface="Courier New"/>
              </a:rPr>
              <a:t>    {</a:t>
            </a:r>
          </a:p>
          <a:p>
            <a:pPr marL="0" indent="0">
              <a:buNone/>
            </a:pPr>
            <a:r>
              <a:rPr lang="en-US" sz="1300" dirty="0">
                <a:latin typeface="Courier New"/>
                <a:cs typeface="Courier New"/>
              </a:rPr>
              <a:t>        </a:t>
            </a:r>
            <a:r>
              <a:rPr lang="en-US" sz="1300" dirty="0" err="1">
                <a:latin typeface="Courier New"/>
                <a:cs typeface="Courier New"/>
              </a:rPr>
              <a:t>cout</a:t>
            </a:r>
            <a:r>
              <a:rPr lang="en-US" sz="1300" dirty="0">
                <a:latin typeface="Courier New"/>
                <a:cs typeface="Courier New"/>
              </a:rPr>
              <a:t> &lt;&lt; "Hello World!\n";</a:t>
            </a:r>
          </a:p>
          <a:p>
            <a:pPr marL="0" indent="0">
              <a:buNone/>
            </a:pPr>
            <a:r>
              <a:rPr lang="en-US" sz="1300" dirty="0">
                <a:latin typeface="Courier New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1300" dirty="0">
                <a:latin typeface="Courier New"/>
                <a:cs typeface="Courier New"/>
              </a:rPr>
              <a:t>};</a:t>
            </a: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5364088" y="1203598"/>
            <a:ext cx="3456384" cy="3027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indent="-182563"/>
            <a:r>
              <a:rPr lang="en-GB" sz="1800" dirty="0"/>
              <a:t>And change the main function to:</a:t>
            </a:r>
          </a:p>
          <a:p>
            <a:pPr marL="0" indent="0">
              <a:buNone/>
            </a:pPr>
            <a:r>
              <a:rPr lang="fr-FR" sz="1200" dirty="0">
                <a:latin typeface="Courier New"/>
                <a:cs typeface="Courier New"/>
              </a:rPr>
              <a:t>int main()</a:t>
            </a:r>
          </a:p>
          <a:p>
            <a:pPr marL="0" indent="0">
              <a:buNone/>
            </a:pPr>
            <a:r>
              <a:rPr lang="fr-FR" sz="1200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fr-FR" sz="1200" dirty="0">
                <a:latin typeface="Courier New"/>
                <a:cs typeface="Courier New"/>
              </a:rPr>
              <a:t>    Hello h;</a:t>
            </a:r>
          </a:p>
          <a:p>
            <a:pPr marL="0" indent="0">
              <a:buNone/>
            </a:pPr>
            <a:r>
              <a:rPr lang="fr-FR" sz="1200" dirty="0">
                <a:latin typeface="Courier New"/>
                <a:cs typeface="Courier New"/>
              </a:rPr>
              <a:t>    h.Print();</a:t>
            </a:r>
          </a:p>
          <a:p>
            <a:pPr marL="0" indent="0">
              <a:buNone/>
            </a:pPr>
            <a:r>
              <a:rPr lang="fr-FR" sz="1200" dirty="0">
                <a:latin typeface="Courier New"/>
                <a:cs typeface="Courier New"/>
              </a:rPr>
              <a:t>    return 0;</a:t>
            </a:r>
          </a:p>
          <a:p>
            <a:pPr marL="0" indent="0">
              <a:buNone/>
            </a:pPr>
            <a:r>
              <a:rPr lang="fr-FR" sz="12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fr-FR" sz="1200" dirty="0">
              <a:latin typeface="Courier New"/>
              <a:cs typeface="Courier New"/>
            </a:endParaRPr>
          </a:p>
          <a:p>
            <a:pPr marL="182563" indent="-182563"/>
            <a:r>
              <a:rPr lang="en-GB" sz="1800" dirty="0"/>
              <a:t>Please compile and run again</a:t>
            </a:r>
          </a:p>
        </p:txBody>
      </p:sp>
    </p:spTree>
    <p:extLst>
      <p:ext uri="{BB962C8B-B14F-4D97-AF65-F5344CB8AC3E}">
        <p14:creationId xmlns:p14="http://schemas.microsoft.com/office/powerpoint/2010/main" val="2655358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 err="1"/>
              <a:t>vs</a:t>
            </a:r>
            <a:r>
              <a:rPr lang="en-US" dirty="0"/>
              <a:t> C+</a:t>
            </a:r>
            <a:r>
              <a:rPr lang="en-US" dirty="0" smtClean="0"/>
              <a:t>+ :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491630"/>
            <a:ext cx="4038600" cy="289495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Cannot have member functions</a:t>
            </a:r>
          </a:p>
          <a:p>
            <a:r>
              <a:rPr lang="en-US" sz="1800" dirty="0" smtClean="0"/>
              <a:t>Variables in structure can’t be </a:t>
            </a:r>
            <a:r>
              <a:rPr lang="en-US" sz="1800" dirty="0" err="1" smtClean="0"/>
              <a:t>initialised</a:t>
            </a:r>
            <a:endParaRPr lang="en-US" sz="1800" dirty="0"/>
          </a:p>
          <a:p>
            <a:r>
              <a:rPr lang="en-US" sz="1800" dirty="0" smtClean="0"/>
              <a:t>For declarations necessary to use “</a:t>
            </a:r>
            <a:r>
              <a:rPr lang="en-US" sz="1800" dirty="0" err="1" smtClean="0"/>
              <a:t>struct</a:t>
            </a:r>
            <a:r>
              <a:rPr lang="en-US" sz="1800" dirty="0" smtClean="0"/>
              <a:t>” word</a:t>
            </a:r>
            <a:endParaRPr lang="en-US" sz="1800" dirty="0"/>
          </a:p>
          <a:p>
            <a:r>
              <a:rPr lang="en-US" sz="1800" dirty="0" smtClean="0"/>
              <a:t>No static members</a:t>
            </a:r>
            <a:endParaRPr lang="en-US" sz="1800" dirty="0"/>
          </a:p>
          <a:p>
            <a:r>
              <a:rPr lang="en-US" sz="1800" dirty="0" smtClean="0"/>
              <a:t>No access modifiers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1419622"/>
            <a:ext cx="4038600" cy="353183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Can have member functions with variables</a:t>
            </a:r>
            <a:endParaRPr lang="en-US" sz="1800" dirty="0"/>
          </a:p>
          <a:p>
            <a:r>
              <a:rPr lang="en-US" sz="1800" dirty="0" smtClean="0"/>
              <a:t>Direct </a:t>
            </a:r>
            <a:r>
              <a:rPr lang="en-US" sz="1800" dirty="0" err="1" smtClean="0"/>
              <a:t>initialisation</a:t>
            </a:r>
            <a:r>
              <a:rPr lang="en-US" sz="1800" dirty="0" smtClean="0"/>
              <a:t> of variables in structures</a:t>
            </a:r>
            <a:endParaRPr lang="en-US" sz="1800" dirty="0"/>
          </a:p>
          <a:p>
            <a:r>
              <a:rPr lang="en-US" sz="1800" dirty="0" smtClean="0"/>
              <a:t>Not Necessary to use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word for declarations</a:t>
            </a:r>
            <a:endParaRPr lang="en-US" sz="1800" dirty="0"/>
          </a:p>
          <a:p>
            <a:r>
              <a:rPr lang="en-US" sz="1800" dirty="0" smtClean="0"/>
              <a:t>Static members possible</a:t>
            </a:r>
            <a:endParaRPr lang="en-US" sz="1800" dirty="0"/>
          </a:p>
          <a:p>
            <a:r>
              <a:rPr lang="en-US" sz="1800" dirty="0" smtClean="0"/>
              <a:t>Access modifiers and data hiding possible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987574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smtClean="0">
                <a:solidFill>
                  <a:srgbClr val="660066"/>
                </a:solidFill>
              </a:rPr>
              <a:t>C</a:t>
            </a:r>
            <a:endParaRPr lang="nl-NL" sz="2400" b="1" dirty="0">
              <a:solidFill>
                <a:srgbClr val="6600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8144" y="915566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smtClean="0">
                <a:solidFill>
                  <a:srgbClr val="660066"/>
                </a:solidFill>
              </a:rPr>
              <a:t>C++</a:t>
            </a:r>
            <a:endParaRPr lang="nl-NL" sz="2400" b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317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Data </a:t>
            </a:r>
            <a:r>
              <a:rPr lang="nl-NL" dirty="0" err="1" smtClean="0"/>
              <a:t>Structures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C									  C++</a:t>
            </a:r>
            <a:endParaRPr lang="nl-NL" dirty="0"/>
          </a:p>
        </p:txBody>
      </p:sp>
      <p:pic>
        <p:nvPicPr>
          <p:cNvPr id="6" name="Content Placeholder 5" descr="Image 30-10-2020 at 16.21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87" r="-6887"/>
          <a:stretch>
            <a:fillRect/>
          </a:stretch>
        </p:blipFill>
        <p:spPr>
          <a:xfrm>
            <a:off x="5004048" y="1200151"/>
            <a:ext cx="3682752" cy="2894955"/>
          </a:xfrm>
        </p:spPr>
      </p:pic>
      <p:pic>
        <p:nvPicPr>
          <p:cNvPr id="14" name="Content Placeholder 13" descr="Image 30-10-2020 at 16.24.jp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947" b="-10947"/>
          <a:stretch>
            <a:fillRect/>
          </a:stretch>
        </p:blipFill>
        <p:spPr>
          <a:xfrm>
            <a:off x="107504" y="987574"/>
            <a:ext cx="4536504" cy="3819872"/>
          </a:xfrm>
        </p:spPr>
      </p:pic>
      <p:sp>
        <p:nvSpPr>
          <p:cNvPr id="16" name="TextBox 15"/>
          <p:cNvSpPr txBox="1"/>
          <p:nvPr/>
        </p:nvSpPr>
        <p:spPr>
          <a:xfrm>
            <a:off x="3851920" y="113159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accent6"/>
                </a:solidFill>
              </a:rPr>
              <a:t>a</a:t>
            </a:r>
            <a:r>
              <a:rPr lang="nl-NL" sz="1200" dirty="0" smtClean="0">
                <a:solidFill>
                  <a:schemeClr val="accent6"/>
                </a:solidFill>
              </a:rPr>
              <a:t>ccess </a:t>
            </a:r>
            <a:r>
              <a:rPr lang="nl-NL" sz="1200" dirty="0" err="1" smtClean="0">
                <a:solidFill>
                  <a:schemeClr val="accent6"/>
                </a:solidFill>
              </a:rPr>
              <a:t>identifiers</a:t>
            </a:r>
            <a:endParaRPr lang="nl-NL" sz="1200" dirty="0">
              <a:solidFill>
                <a:schemeClr val="accent6"/>
              </a:solidFill>
            </a:endParaRPr>
          </a:p>
        </p:txBody>
      </p:sp>
      <p:cxnSp>
        <p:nvCxnSpPr>
          <p:cNvPr id="21" name="Straight Arrow Connector 20"/>
          <p:cNvCxnSpPr>
            <a:stCxn id="16" idx="3"/>
          </p:cNvCxnSpPr>
          <p:nvPr/>
        </p:nvCxnSpPr>
        <p:spPr>
          <a:xfrm>
            <a:off x="5113804" y="1270090"/>
            <a:ext cx="394300" cy="509572"/>
          </a:xfrm>
          <a:prstGeom prst="straightConnector1">
            <a:avLst/>
          </a:prstGeom>
          <a:ln w="127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148064" y="1347614"/>
            <a:ext cx="360040" cy="864096"/>
          </a:xfrm>
          <a:prstGeom prst="straightConnector1">
            <a:avLst/>
          </a:prstGeom>
          <a:ln w="127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499992" y="2643758"/>
            <a:ext cx="1728192" cy="0"/>
          </a:xfrm>
          <a:prstGeom prst="straightConnector1">
            <a:avLst/>
          </a:prstGeom>
          <a:ln w="127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91880" y="2427734"/>
            <a:ext cx="1762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accent6"/>
                </a:solidFill>
              </a:rPr>
              <a:t>n</a:t>
            </a:r>
            <a:r>
              <a:rPr lang="nl-NL" sz="1200" dirty="0" smtClean="0">
                <a:solidFill>
                  <a:schemeClr val="accent6"/>
                </a:solidFill>
              </a:rPr>
              <a:t>o </a:t>
            </a:r>
            <a:r>
              <a:rPr lang="nl-NL" sz="1200" dirty="0" err="1" smtClean="0">
                <a:solidFill>
                  <a:schemeClr val="accent6"/>
                </a:solidFill>
              </a:rPr>
              <a:t>struct</a:t>
            </a:r>
            <a:r>
              <a:rPr lang="nl-NL" sz="1200" dirty="0" smtClean="0">
                <a:solidFill>
                  <a:schemeClr val="accent6"/>
                </a:solidFill>
              </a:rPr>
              <a:t> </a:t>
            </a:r>
            <a:r>
              <a:rPr lang="nl-NL" sz="1200" dirty="0" err="1" smtClean="0">
                <a:solidFill>
                  <a:schemeClr val="accent6"/>
                </a:solidFill>
              </a:rPr>
              <a:t>declaration</a:t>
            </a:r>
            <a:r>
              <a:rPr lang="nl-NL" sz="1200" dirty="0" smtClean="0">
                <a:solidFill>
                  <a:schemeClr val="accent6"/>
                </a:solidFill>
              </a:rPr>
              <a:t> C++</a:t>
            </a:r>
            <a:endParaRPr lang="nl-NL" sz="1200" dirty="0">
              <a:solidFill>
                <a:schemeClr val="accent6"/>
              </a:solidFill>
            </a:endParaRPr>
          </a:p>
        </p:txBody>
      </p:sp>
      <p:cxnSp>
        <p:nvCxnSpPr>
          <p:cNvPr id="31" name="Straight Arrow Connector 30"/>
          <p:cNvCxnSpPr>
            <a:stCxn id="33" idx="1"/>
          </p:cNvCxnSpPr>
          <p:nvPr/>
        </p:nvCxnSpPr>
        <p:spPr>
          <a:xfrm flipH="1" flipV="1">
            <a:off x="6660232" y="2427734"/>
            <a:ext cx="1080120" cy="1002596"/>
          </a:xfrm>
          <a:prstGeom prst="straightConnector1">
            <a:avLst/>
          </a:prstGeom>
          <a:ln w="127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40352" y="3291830"/>
            <a:ext cx="1264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>
                <a:solidFill>
                  <a:schemeClr val="accent6"/>
                </a:solidFill>
              </a:rPr>
              <a:t>s</a:t>
            </a:r>
            <a:r>
              <a:rPr lang="nl-NL" sz="1200" dirty="0" err="1" smtClean="0">
                <a:solidFill>
                  <a:schemeClr val="accent6"/>
                </a:solidFill>
              </a:rPr>
              <a:t>tatic</a:t>
            </a:r>
            <a:r>
              <a:rPr lang="nl-NL" sz="1200" dirty="0" smtClean="0">
                <a:solidFill>
                  <a:schemeClr val="accent6"/>
                </a:solidFill>
              </a:rPr>
              <a:t> </a:t>
            </a:r>
            <a:r>
              <a:rPr lang="nl-NL" sz="1200" dirty="0" err="1" smtClean="0">
                <a:solidFill>
                  <a:schemeClr val="accent6"/>
                </a:solidFill>
              </a:rPr>
              <a:t>delcaration</a:t>
            </a:r>
            <a:endParaRPr lang="nl-NL" sz="1200" dirty="0">
              <a:solidFill>
                <a:schemeClr val="accent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68344" y="1131590"/>
            <a:ext cx="950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>
                <a:solidFill>
                  <a:schemeClr val="accent6"/>
                </a:solidFill>
              </a:rPr>
              <a:t>initialisation</a:t>
            </a:r>
            <a:endParaRPr lang="nl-NL" sz="1200" dirty="0">
              <a:solidFill>
                <a:schemeClr val="accent6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499992" y="2643758"/>
            <a:ext cx="1088504" cy="1160512"/>
          </a:xfrm>
          <a:prstGeom prst="straightConnector1">
            <a:avLst/>
          </a:prstGeom>
          <a:ln w="127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236296" y="1347614"/>
            <a:ext cx="432048" cy="504056"/>
          </a:xfrm>
          <a:prstGeom prst="straightConnector1">
            <a:avLst/>
          </a:prstGeom>
          <a:ln w="127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12360" y="3723878"/>
            <a:ext cx="1275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accent6"/>
                </a:solidFill>
              </a:rPr>
              <a:t>m</a:t>
            </a:r>
            <a:r>
              <a:rPr lang="nl-NL" sz="1200" dirty="0" smtClean="0">
                <a:solidFill>
                  <a:schemeClr val="accent6"/>
                </a:solidFill>
              </a:rPr>
              <a:t>ember </a:t>
            </a:r>
            <a:r>
              <a:rPr lang="nl-NL" sz="1200" dirty="0" err="1" smtClean="0">
                <a:solidFill>
                  <a:schemeClr val="accent6"/>
                </a:solidFill>
              </a:rPr>
              <a:t>function</a:t>
            </a:r>
            <a:endParaRPr lang="nl-NL" sz="1200" dirty="0">
              <a:solidFill>
                <a:schemeClr val="accent6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6804248" y="2931790"/>
            <a:ext cx="1080120" cy="930588"/>
          </a:xfrm>
          <a:prstGeom prst="straightConnector1">
            <a:avLst/>
          </a:prstGeom>
          <a:ln w="127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12160" y="4515966"/>
            <a:ext cx="1651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accent6"/>
                </a:solidFill>
              </a:rPr>
              <a:t>m</a:t>
            </a:r>
            <a:r>
              <a:rPr lang="nl-NL" sz="1200" dirty="0" smtClean="0">
                <a:solidFill>
                  <a:schemeClr val="accent6"/>
                </a:solidFill>
              </a:rPr>
              <a:t>emory </a:t>
            </a:r>
            <a:r>
              <a:rPr lang="nl-NL" sz="1200" dirty="0" err="1" smtClean="0">
                <a:solidFill>
                  <a:schemeClr val="accent6"/>
                </a:solidFill>
              </a:rPr>
              <a:t>alloc</a:t>
            </a:r>
            <a:r>
              <a:rPr lang="nl-NL" sz="1200" dirty="0" smtClean="0">
                <a:solidFill>
                  <a:schemeClr val="accent6"/>
                </a:solidFill>
              </a:rPr>
              <a:t> </a:t>
            </a:r>
            <a:r>
              <a:rPr lang="nl-NL" sz="1200" dirty="0" err="1" smtClean="0">
                <a:solidFill>
                  <a:schemeClr val="accent6"/>
                </a:solidFill>
              </a:rPr>
              <a:t>with</a:t>
            </a:r>
            <a:r>
              <a:rPr lang="nl-NL" sz="1200" dirty="0" smtClean="0">
                <a:solidFill>
                  <a:schemeClr val="accent6"/>
                </a:solidFill>
              </a:rPr>
              <a:t> new</a:t>
            </a:r>
            <a:endParaRPr lang="nl-NL" sz="1200" dirty="0">
              <a:solidFill>
                <a:schemeClr val="accent6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660232" y="3939902"/>
            <a:ext cx="0" cy="570548"/>
          </a:xfrm>
          <a:prstGeom prst="straightConnector1">
            <a:avLst/>
          </a:prstGeom>
          <a:ln w="127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458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real </a:t>
            </a:r>
            <a:r>
              <a:rPr lang="nl-NL" dirty="0" err="1" smtClean="0"/>
              <a:t>strength</a:t>
            </a:r>
            <a:r>
              <a:rPr lang="nl-NL" dirty="0"/>
              <a:t> </a:t>
            </a:r>
            <a:r>
              <a:rPr lang="nl-NL" dirty="0" smtClean="0"/>
              <a:t>of C++ : Classes</a:t>
            </a:r>
            <a:endParaRPr lang="nl-NL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507288" cy="3027783"/>
          </a:xfrm>
        </p:spPr>
        <p:txBody>
          <a:bodyPr>
            <a:normAutofit/>
          </a:bodyPr>
          <a:lstStyle/>
          <a:p>
            <a:r>
              <a:rPr lang="en-GB" dirty="0" smtClean="0"/>
              <a:t>More powerful than data structures</a:t>
            </a:r>
          </a:p>
          <a:p>
            <a:r>
              <a:rPr lang="en-GB" sz="1800" dirty="0" smtClean="0"/>
              <a:t>Encapsulation with function</a:t>
            </a:r>
          </a:p>
          <a:p>
            <a:r>
              <a:rPr lang="en-GB" sz="1800" dirty="0" smtClean="0"/>
              <a:t>Support for Object-Oriented Paradigm</a:t>
            </a:r>
          </a:p>
          <a:p>
            <a:r>
              <a:rPr lang="en-GB" sz="1800" dirty="0" smtClean="0"/>
              <a:t>C++ classes are very similar to C# classes</a:t>
            </a:r>
            <a:endParaRPr lang="en-GB" sz="1800" dirty="0"/>
          </a:p>
          <a:p>
            <a:r>
              <a:rPr lang="en-GB" dirty="0" smtClean="0"/>
              <a:t>When to use data structures and when </a:t>
            </a:r>
            <a:r>
              <a:rPr lang="en-GB" dirty="0" err="1" smtClean="0"/>
              <a:t>classes?</a:t>
            </a:r>
            <a:r>
              <a:rPr lang="en-GB" dirty="0" err="1" smtClean="0">
                <a:hlinkClick r:id="rId2"/>
              </a:rPr>
              <a:t>Structures</a:t>
            </a:r>
            <a:r>
              <a:rPr lang="en-GB" dirty="0" smtClean="0">
                <a:hlinkClick r:id="rId2"/>
              </a:rPr>
              <a:t> vs Classes according to Bjarne Stroustrup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493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Some</a:t>
            </a:r>
            <a:r>
              <a:rPr lang="nl-NL" dirty="0" smtClean="0"/>
              <a:t> more C/C++ </a:t>
            </a:r>
            <a:r>
              <a:rPr lang="nl-NL" dirty="0" err="1" smtClean="0"/>
              <a:t>differences</a:t>
            </a:r>
            <a:r>
              <a:rPr lang="nl-NL" dirty="0" smtClean="0"/>
              <a:t> </a:t>
            </a:r>
            <a:r>
              <a:rPr lang="nl-NL" dirty="0" err="1" smtClean="0"/>
              <a:t>useful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assignment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419622"/>
            <a:ext cx="4038600" cy="2894954"/>
          </a:xfrm>
        </p:spPr>
        <p:txBody>
          <a:bodyPr/>
          <a:lstStyle/>
          <a:p>
            <a:r>
              <a:rPr lang="nl-NL" dirty="0" smtClean="0"/>
              <a:t>NULL macro </a:t>
            </a:r>
            <a:r>
              <a:rPr lang="nl-NL" dirty="0" err="1" smtClean="0"/>
              <a:t>for</a:t>
            </a:r>
            <a:r>
              <a:rPr lang="nl-NL" dirty="0" smtClean="0"/>
              <a:t> pointers</a:t>
            </a:r>
          </a:p>
          <a:p>
            <a:r>
              <a:rPr lang="nl-NL" dirty="0" smtClean="0"/>
              <a:t>No </a:t>
            </a:r>
            <a:r>
              <a:rPr lang="nl-NL" dirty="0" err="1" smtClean="0"/>
              <a:t>namespaces</a:t>
            </a:r>
            <a:endParaRPr lang="nl-NL" dirty="0" smtClean="0"/>
          </a:p>
          <a:p>
            <a:r>
              <a:rPr lang="nl-NL" dirty="0" err="1"/>
              <a:t>m</a:t>
            </a:r>
            <a:r>
              <a:rPr lang="nl-NL" dirty="0" err="1" smtClean="0"/>
              <a:t>alloc</a:t>
            </a:r>
            <a:r>
              <a:rPr lang="nl-NL" dirty="0" smtClean="0"/>
              <a:t>()/free() </a:t>
            </a:r>
            <a:r>
              <a:rPr lang="nl-NL" dirty="0" err="1" smtClean="0"/>
              <a:t>for</a:t>
            </a:r>
            <a:r>
              <a:rPr lang="nl-NL" dirty="0" smtClean="0"/>
              <a:t> the </a:t>
            </a:r>
            <a:r>
              <a:rPr lang="nl-NL" dirty="0" err="1" smtClean="0"/>
              <a:t>heap</a:t>
            </a:r>
            <a:r>
              <a:rPr lang="nl-NL" dirty="0" smtClean="0"/>
              <a:t> </a:t>
            </a:r>
            <a:r>
              <a:rPr lang="nl-NL" dirty="0" err="1" smtClean="0"/>
              <a:t>allocations</a:t>
            </a:r>
            <a:endParaRPr lang="nl-NL" dirty="0" smtClean="0"/>
          </a:p>
          <a:p>
            <a:endParaRPr lang="nl-NL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1419622"/>
            <a:ext cx="4038600" cy="2894955"/>
          </a:xfrm>
        </p:spPr>
        <p:txBody>
          <a:bodyPr/>
          <a:lstStyle/>
          <a:p>
            <a:r>
              <a:rPr lang="nl-NL" dirty="0" smtClean="0"/>
              <a:t>Pointers are </a:t>
            </a:r>
            <a:r>
              <a:rPr lang="nl-NL" dirty="0" err="1" smtClean="0"/>
              <a:t>assigned</a:t>
            </a:r>
            <a:r>
              <a:rPr lang="nl-NL" dirty="0" smtClean="0"/>
              <a:t> 0</a:t>
            </a:r>
          </a:p>
          <a:p>
            <a:r>
              <a:rPr lang="nl-NL" dirty="0" err="1" smtClean="0"/>
              <a:t>Namespaces</a:t>
            </a:r>
            <a:endParaRPr lang="nl-NL" dirty="0" smtClean="0"/>
          </a:p>
          <a:p>
            <a:r>
              <a:rPr lang="nl-NL" dirty="0"/>
              <a:t>new </a:t>
            </a:r>
            <a:r>
              <a:rPr lang="nl-NL" dirty="0" err="1"/>
              <a:t>and</a:t>
            </a:r>
            <a:r>
              <a:rPr lang="nl-NL" dirty="0"/>
              <a:t> delete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allocate</a:t>
            </a:r>
            <a:r>
              <a:rPr lang="nl-NL" dirty="0"/>
              <a:t> </a:t>
            </a:r>
            <a:r>
              <a:rPr lang="nl-NL" dirty="0" err="1"/>
              <a:t>heap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structures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objects</a:t>
            </a:r>
            <a:endParaRPr lang="nl-NL" dirty="0"/>
          </a:p>
          <a:p>
            <a:r>
              <a:rPr lang="nl-NL" dirty="0" err="1" smtClean="0"/>
              <a:t>malloc</a:t>
            </a:r>
            <a:r>
              <a:rPr lang="nl-NL" dirty="0" smtClean="0"/>
              <a:t>()/free() </a:t>
            </a:r>
            <a:r>
              <a:rPr lang="nl-NL" dirty="0" err="1" smtClean="0"/>
              <a:t>still</a:t>
            </a:r>
            <a:r>
              <a:rPr lang="nl-NL" dirty="0" smtClean="0"/>
              <a:t> </a:t>
            </a:r>
            <a:r>
              <a:rPr lang="nl-NL" dirty="0" err="1" smtClean="0"/>
              <a:t>possible</a:t>
            </a:r>
            <a:r>
              <a:rPr lang="nl-NL" dirty="0" smtClean="0"/>
              <a:t> (</a:t>
            </a:r>
            <a:r>
              <a:rPr lang="nl-NL" dirty="0" err="1" smtClean="0"/>
              <a:t>when</a:t>
            </a:r>
            <a:r>
              <a:rPr lang="nl-NL" dirty="0" smtClean="0"/>
              <a:t> do we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?)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843558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smtClean="0">
                <a:solidFill>
                  <a:srgbClr val="660066"/>
                </a:solidFill>
              </a:rPr>
              <a:t>C</a:t>
            </a:r>
            <a:endParaRPr lang="nl-NL" sz="2400" b="1" dirty="0">
              <a:solidFill>
                <a:srgbClr val="6600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184" y="915566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smtClean="0">
                <a:solidFill>
                  <a:srgbClr val="660066"/>
                </a:solidFill>
              </a:rPr>
              <a:t>C++</a:t>
            </a:r>
            <a:endParaRPr lang="nl-NL" sz="2400" b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371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Unity</a:t>
            </a:r>
            <a:r>
              <a:rPr lang="nl-NL" dirty="0" smtClean="0"/>
              <a:t> (C)			</a:t>
            </a:r>
            <a:r>
              <a:rPr lang="nl-NL" dirty="0" err="1" smtClean="0"/>
              <a:t>vs</a:t>
            </a:r>
            <a:r>
              <a:rPr lang="nl-NL" dirty="0" smtClean="0"/>
              <a:t> 		</a:t>
            </a:r>
            <a:r>
              <a:rPr lang="nl-NL" smtClean="0"/>
              <a:t>Google Test (C++)</a:t>
            </a:r>
            <a:endParaRPr lang="nl-NL" dirty="0"/>
          </a:p>
        </p:txBody>
      </p:sp>
      <p:pic>
        <p:nvPicPr>
          <p:cNvPr id="6" name="Content Placeholder 5" descr="Image 07-11-2020 at 19.34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516" r="-40516"/>
          <a:stretch>
            <a:fillRect/>
          </a:stretch>
        </p:blipFill>
        <p:spPr>
          <a:xfrm>
            <a:off x="35497" y="1200150"/>
            <a:ext cx="5248334" cy="3747864"/>
          </a:xfrm>
        </p:spPr>
      </p:pic>
      <p:pic>
        <p:nvPicPr>
          <p:cNvPr id="5" name="Content Placeholder 4" descr="Image 07-11-2020 at 19.32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90" r="-1690"/>
          <a:stretch>
            <a:fillRect/>
          </a:stretch>
        </p:blipFill>
        <p:spPr/>
      </p:pic>
      <p:cxnSp>
        <p:nvCxnSpPr>
          <p:cNvPr id="8" name="Straight Arrow Connector 7"/>
          <p:cNvCxnSpPr/>
          <p:nvPr/>
        </p:nvCxnSpPr>
        <p:spPr>
          <a:xfrm flipV="1">
            <a:off x="2411760" y="1419622"/>
            <a:ext cx="2232248" cy="144016"/>
          </a:xfrm>
          <a:prstGeom prst="straightConnector1">
            <a:avLst/>
          </a:prstGeom>
          <a:ln w="12700"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267744" y="1995686"/>
            <a:ext cx="2520280" cy="72008"/>
          </a:xfrm>
          <a:prstGeom prst="straightConnector1">
            <a:avLst/>
          </a:prstGeom>
          <a:ln w="12700"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267744" y="2355726"/>
            <a:ext cx="2520280" cy="216024"/>
          </a:xfrm>
          <a:prstGeom prst="straightConnector1">
            <a:avLst/>
          </a:prstGeom>
          <a:ln w="12700"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27784" y="3075806"/>
            <a:ext cx="2016224" cy="0"/>
          </a:xfrm>
          <a:prstGeom prst="straightConnector1">
            <a:avLst/>
          </a:prstGeom>
          <a:ln w="12700"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88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C39B1A-9A7F-4140-915D-E5A3E34E66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x-none" dirty="0"/>
              <a:t>C++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6E5CDFD-F604-DD42-838C-F019D5EE4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dirty="0"/>
              <a:t>C++ Compared to C and C#</a:t>
            </a:r>
          </a:p>
        </p:txBody>
      </p:sp>
    </p:spTree>
    <p:extLst>
      <p:ext uri="{BB962C8B-B14F-4D97-AF65-F5344CB8AC3E}">
        <p14:creationId xmlns:p14="http://schemas.microsoft.com/office/powerpoint/2010/main" val="467857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C++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7859216" cy="2894954"/>
          </a:xfrm>
        </p:spPr>
        <p:txBody>
          <a:bodyPr>
            <a:normAutofit/>
          </a:bodyPr>
          <a:lstStyle/>
          <a:p>
            <a:r>
              <a:rPr lang="nl-NL" dirty="0" smtClean="0"/>
              <a:t>C++ is </a:t>
            </a:r>
            <a:r>
              <a:rPr lang="nl-NL" dirty="0" err="1" smtClean="0"/>
              <a:t>general</a:t>
            </a:r>
            <a:r>
              <a:rPr lang="nl-NL" dirty="0" smtClean="0"/>
              <a:t> </a:t>
            </a:r>
            <a:r>
              <a:rPr lang="nl-NL" dirty="0" err="1" smtClean="0"/>
              <a:t>purpose</a:t>
            </a:r>
            <a:r>
              <a:rPr lang="nl-NL" dirty="0" smtClean="0"/>
              <a:t> </a:t>
            </a:r>
            <a:r>
              <a:rPr lang="nl-NL" dirty="0" err="1" smtClean="0"/>
              <a:t>language</a:t>
            </a:r>
            <a:r>
              <a:rPr lang="nl-NL" dirty="0" smtClean="0"/>
              <a:t> </a:t>
            </a:r>
            <a:r>
              <a:rPr lang="nl-NL" dirty="0" err="1" smtClean="0"/>
              <a:t>based</a:t>
            </a:r>
            <a:r>
              <a:rPr lang="nl-NL" dirty="0" smtClean="0"/>
              <a:t> on C</a:t>
            </a:r>
          </a:p>
          <a:p>
            <a:r>
              <a:rPr lang="nl-NL" dirty="0" smtClean="0"/>
              <a:t>C++ </a:t>
            </a:r>
            <a:r>
              <a:rPr lang="nl-NL" dirty="0" err="1" smtClean="0"/>
              <a:t>retains</a:t>
            </a:r>
            <a:r>
              <a:rPr lang="nl-NL" dirty="0" smtClean="0"/>
              <a:t> C’s </a:t>
            </a:r>
            <a:r>
              <a:rPr lang="nl-NL" dirty="0" err="1" smtClean="0"/>
              <a:t>ability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deal </a:t>
            </a:r>
            <a:r>
              <a:rPr lang="nl-NL" dirty="0" err="1" smtClean="0"/>
              <a:t>efficiently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bits </a:t>
            </a:r>
            <a:r>
              <a:rPr lang="nl-NL" dirty="0" err="1" smtClean="0"/>
              <a:t>and</a:t>
            </a:r>
            <a:r>
              <a:rPr lang="nl-NL" dirty="0" smtClean="0"/>
              <a:t> bytes</a:t>
            </a:r>
          </a:p>
          <a:p>
            <a:r>
              <a:rPr lang="nl-NL" dirty="0" smtClean="0"/>
              <a:t>C++ is </a:t>
            </a:r>
            <a:r>
              <a:rPr lang="nl-NL" dirty="0" err="1" smtClean="0"/>
              <a:t>particularly</a:t>
            </a:r>
            <a:r>
              <a:rPr lang="nl-NL" dirty="0" smtClean="0"/>
              <a:t> </a:t>
            </a:r>
            <a:r>
              <a:rPr lang="nl-NL" dirty="0" err="1" smtClean="0"/>
              <a:t>useful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embedded</a:t>
            </a:r>
            <a:r>
              <a:rPr lang="nl-NL" dirty="0" smtClean="0"/>
              <a:t> systems </a:t>
            </a:r>
            <a:r>
              <a:rPr lang="nl-NL" dirty="0" err="1" smtClean="0"/>
              <a:t>programming</a:t>
            </a:r>
            <a:endParaRPr lang="nl-NL" dirty="0" smtClean="0"/>
          </a:p>
          <a:p>
            <a:r>
              <a:rPr lang="nl-NL" dirty="0" smtClean="0"/>
              <a:t>C++ </a:t>
            </a:r>
            <a:r>
              <a:rPr lang="nl-NL" dirty="0" err="1" smtClean="0"/>
              <a:t>extends</a:t>
            </a:r>
            <a:r>
              <a:rPr lang="nl-NL" dirty="0" smtClean="0"/>
              <a:t> C </a:t>
            </a:r>
            <a:r>
              <a:rPr lang="nl-NL" dirty="0" err="1" smtClean="0"/>
              <a:t>with</a:t>
            </a:r>
            <a:r>
              <a:rPr lang="nl-NL" dirty="0" smtClean="0"/>
              <a:t> features </a:t>
            </a:r>
            <a:r>
              <a:rPr lang="nl-NL" dirty="0" err="1" smtClean="0"/>
              <a:t>that</a:t>
            </a:r>
            <a:r>
              <a:rPr lang="nl-NL" dirty="0" smtClean="0"/>
              <a:t> support large-</a:t>
            </a:r>
            <a:r>
              <a:rPr lang="nl-NL" dirty="0" err="1" smtClean="0"/>
              <a:t>scale</a:t>
            </a:r>
            <a:r>
              <a:rPr lang="nl-NL" dirty="0" smtClean="0"/>
              <a:t> </a:t>
            </a:r>
            <a:r>
              <a:rPr lang="nl-NL" dirty="0" err="1" smtClean="0"/>
              <a:t>programming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organizing</a:t>
            </a:r>
            <a:r>
              <a:rPr lang="nl-NL" dirty="0" smtClean="0"/>
              <a:t> programs </a:t>
            </a:r>
            <a:r>
              <a:rPr lang="nl-NL" dirty="0" err="1" smtClean="0"/>
              <a:t>into</a:t>
            </a:r>
            <a:r>
              <a:rPr lang="nl-NL" dirty="0" smtClean="0"/>
              <a:t> smaller, </a:t>
            </a:r>
            <a:r>
              <a:rPr lang="nl-NL" dirty="0" err="1" smtClean="0"/>
              <a:t>simpler</a:t>
            </a:r>
            <a:r>
              <a:rPr lang="nl-NL" dirty="0" smtClean="0"/>
              <a:t> units</a:t>
            </a:r>
          </a:p>
          <a:p>
            <a:r>
              <a:rPr lang="nl-NL" dirty="0" smtClean="0"/>
              <a:t>C++ offers </a:t>
            </a:r>
            <a:r>
              <a:rPr lang="nl-NL" dirty="0" err="1" smtClean="0"/>
              <a:t>rich</a:t>
            </a:r>
            <a:r>
              <a:rPr lang="nl-NL" dirty="0" smtClean="0"/>
              <a:t> features </a:t>
            </a:r>
            <a:r>
              <a:rPr lang="nl-NL" dirty="0" err="1" smtClean="0"/>
              <a:t>for</a:t>
            </a:r>
            <a:r>
              <a:rPr lang="nl-NL" dirty="0" smtClean="0"/>
              <a:t> building </a:t>
            </a:r>
            <a:r>
              <a:rPr lang="nl-NL" dirty="0" err="1" smtClean="0"/>
              <a:t>libraries</a:t>
            </a:r>
            <a:r>
              <a:rPr lang="nl-NL" dirty="0" smtClean="0"/>
              <a:t> of </a:t>
            </a:r>
            <a:r>
              <a:rPr lang="nl-NL" dirty="0" err="1" smtClean="0"/>
              <a:t>components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76162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Useful</a:t>
            </a:r>
            <a:r>
              <a:rPr lang="nl-NL" dirty="0" smtClean="0"/>
              <a:t> Features of C++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5050904" cy="2894954"/>
          </a:xfrm>
        </p:spPr>
        <p:txBody>
          <a:bodyPr/>
          <a:lstStyle/>
          <a:p>
            <a:r>
              <a:rPr lang="nl-NL" dirty="0" smtClean="0"/>
              <a:t>object-</a:t>
            </a:r>
            <a:r>
              <a:rPr lang="nl-NL" dirty="0" err="1" smtClean="0"/>
              <a:t>oriented</a:t>
            </a:r>
            <a:r>
              <a:rPr lang="nl-NL" dirty="0" smtClean="0"/>
              <a:t> </a:t>
            </a:r>
            <a:r>
              <a:rPr lang="nl-NL" dirty="0" err="1" smtClean="0"/>
              <a:t>programming</a:t>
            </a:r>
            <a:endParaRPr lang="nl-NL" dirty="0" smtClean="0"/>
          </a:p>
          <a:p>
            <a:pPr lvl="1"/>
            <a:r>
              <a:rPr lang="nl-NL" dirty="0"/>
              <a:t>c</a:t>
            </a:r>
            <a:r>
              <a:rPr lang="nl-NL" dirty="0" smtClean="0"/>
              <a:t>lasses (</a:t>
            </a:r>
            <a:r>
              <a:rPr lang="nl-NL" dirty="0" err="1" smtClean="0"/>
              <a:t>encapsulation</a:t>
            </a:r>
            <a:r>
              <a:rPr lang="nl-NL" dirty="0" smtClean="0"/>
              <a:t>)</a:t>
            </a:r>
          </a:p>
          <a:p>
            <a:pPr lvl="1"/>
            <a:r>
              <a:rPr lang="nl-NL" dirty="0"/>
              <a:t>c</a:t>
            </a:r>
            <a:r>
              <a:rPr lang="nl-NL" dirty="0" smtClean="0"/>
              <a:t>lass </a:t>
            </a:r>
            <a:r>
              <a:rPr lang="nl-NL" dirty="0" err="1" smtClean="0"/>
              <a:t>derivation</a:t>
            </a:r>
            <a:r>
              <a:rPr lang="nl-NL" dirty="0" smtClean="0"/>
              <a:t> (</a:t>
            </a:r>
            <a:r>
              <a:rPr lang="nl-NL" dirty="0" err="1" smtClean="0"/>
              <a:t>inheritance</a:t>
            </a:r>
            <a:r>
              <a:rPr lang="nl-NL" dirty="0" smtClean="0"/>
              <a:t>)</a:t>
            </a:r>
          </a:p>
          <a:p>
            <a:pPr lvl="1"/>
            <a:r>
              <a:rPr lang="nl-NL" dirty="0"/>
              <a:t>v</a:t>
            </a:r>
            <a:r>
              <a:rPr lang="nl-NL" dirty="0" smtClean="0"/>
              <a:t>irtual </a:t>
            </a:r>
            <a:r>
              <a:rPr lang="nl-NL" dirty="0" err="1" smtClean="0"/>
              <a:t>functions</a:t>
            </a:r>
            <a:r>
              <a:rPr lang="nl-NL" dirty="0" smtClean="0"/>
              <a:t> (</a:t>
            </a:r>
            <a:r>
              <a:rPr lang="nl-NL" dirty="0" err="1" smtClean="0"/>
              <a:t>polymorphism</a:t>
            </a:r>
            <a:r>
              <a:rPr lang="nl-NL" dirty="0" smtClean="0"/>
              <a:t>)</a:t>
            </a:r>
          </a:p>
          <a:p>
            <a:r>
              <a:rPr lang="nl-NL" dirty="0" err="1"/>
              <a:t>g</a:t>
            </a:r>
            <a:r>
              <a:rPr lang="nl-NL" dirty="0" err="1" smtClean="0"/>
              <a:t>eneric</a:t>
            </a:r>
            <a:r>
              <a:rPr lang="nl-NL" dirty="0" smtClean="0"/>
              <a:t> </a:t>
            </a:r>
            <a:r>
              <a:rPr lang="nl-NL" dirty="0" err="1" smtClean="0"/>
              <a:t>programming</a:t>
            </a:r>
            <a:endParaRPr lang="nl-NL" dirty="0" smtClean="0"/>
          </a:p>
          <a:p>
            <a:pPr lvl="1"/>
            <a:r>
              <a:rPr lang="nl-NL" dirty="0" smtClean="0"/>
              <a:t>templates</a:t>
            </a:r>
          </a:p>
          <a:p>
            <a:r>
              <a:rPr lang="nl-NL" dirty="0" err="1"/>
              <a:t>g</a:t>
            </a:r>
            <a:r>
              <a:rPr lang="nl-NL" dirty="0" err="1" smtClean="0"/>
              <a:t>lobal</a:t>
            </a:r>
            <a:r>
              <a:rPr lang="nl-NL" dirty="0" smtClean="0"/>
              <a:t> name management</a:t>
            </a:r>
          </a:p>
          <a:p>
            <a:pPr lvl="1"/>
            <a:r>
              <a:rPr lang="nl-NL" dirty="0" err="1" smtClean="0"/>
              <a:t>namespaces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21892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What we already know from C</a:t>
            </a:r>
            <a:r>
              <a:rPr lang="en-GB" dirty="0" smtClean="0"/>
              <a:t>#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507288" cy="302778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Object orientation</a:t>
            </a:r>
          </a:p>
          <a:p>
            <a:r>
              <a:rPr lang="en-GB" dirty="0"/>
              <a:t>Encapsulation</a:t>
            </a:r>
          </a:p>
          <a:p>
            <a:r>
              <a:rPr lang="en-GB" dirty="0"/>
              <a:t>Inheritance</a:t>
            </a:r>
          </a:p>
          <a:p>
            <a:pPr lvl="1"/>
            <a:r>
              <a:rPr lang="en-GB" dirty="0"/>
              <a:t>abstract methods / abstract classes / interfaces</a:t>
            </a:r>
          </a:p>
          <a:p>
            <a:pPr lvl="1"/>
            <a:r>
              <a:rPr lang="en-GB" dirty="0"/>
              <a:t>static or dynamic binding (virtual)</a:t>
            </a:r>
          </a:p>
          <a:p>
            <a:r>
              <a:rPr lang="en-GB" dirty="0"/>
              <a:t>Exceptions</a:t>
            </a:r>
          </a:p>
          <a:p>
            <a:r>
              <a:rPr lang="en-GB" dirty="0"/>
              <a:t>Unit tests</a:t>
            </a:r>
          </a:p>
          <a:p>
            <a:r>
              <a:rPr lang="en-GB" dirty="0"/>
              <a:t>Class diagrams</a:t>
            </a:r>
          </a:p>
        </p:txBody>
      </p:sp>
    </p:spTree>
    <p:extLst>
      <p:ext uri="{BB962C8B-B14F-4D97-AF65-F5344CB8AC3E}">
        <p14:creationId xmlns:p14="http://schemas.microsoft.com/office/powerpoint/2010/main" val="19065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err="1"/>
              <a:t>vs</a:t>
            </a:r>
            <a:r>
              <a:rPr lang="en-US" dirty="0"/>
              <a:t>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/>
              <a:t>variables: </a:t>
            </a:r>
            <a:r>
              <a:rPr lang="en-US" sz="1800" dirty="0" err="1"/>
              <a:t>int</a:t>
            </a:r>
            <a:r>
              <a:rPr lang="en-US" sz="1800" dirty="0"/>
              <a:t>, char, double</a:t>
            </a:r>
          </a:p>
          <a:p>
            <a:r>
              <a:rPr lang="en-US" sz="1800" dirty="0"/>
              <a:t>variables: string, list</a:t>
            </a:r>
          </a:p>
          <a:p>
            <a:r>
              <a:rPr lang="en-US" sz="1800" dirty="0"/>
              <a:t>variables: </a:t>
            </a:r>
            <a:r>
              <a:rPr lang="en-US" sz="1800" dirty="0" err="1"/>
              <a:t>bool</a:t>
            </a:r>
            <a:endParaRPr lang="en-US" sz="1800" dirty="0"/>
          </a:p>
          <a:p>
            <a:r>
              <a:rPr lang="en-US" sz="1800" dirty="0"/>
              <a:t>test: if</a:t>
            </a:r>
          </a:p>
          <a:p>
            <a:r>
              <a:rPr lang="en-US" sz="1800" dirty="0"/>
              <a:t>loops: for, while, </a:t>
            </a:r>
            <a:r>
              <a:rPr lang="en-US" sz="1800" dirty="0" err="1"/>
              <a:t>do..while</a:t>
            </a:r>
            <a:endParaRPr lang="en-US" sz="1800" dirty="0"/>
          </a:p>
          <a:p>
            <a:r>
              <a:rPr lang="en-US" sz="1800" dirty="0"/>
              <a:t>loops: </a:t>
            </a:r>
            <a:r>
              <a:rPr lang="en-US" sz="1800" dirty="0" err="1"/>
              <a:t>foreach</a:t>
            </a:r>
            <a:endParaRPr lang="en-US" sz="1800" dirty="0"/>
          </a:p>
          <a:p>
            <a:r>
              <a:rPr lang="en-US" sz="1800" dirty="0"/>
              <a:t>methods</a:t>
            </a:r>
          </a:p>
          <a:p>
            <a:r>
              <a:rPr lang="en-US" sz="1800" dirty="0"/>
              <a:t>classes</a:t>
            </a:r>
          </a:p>
          <a:p>
            <a:r>
              <a:rPr lang="en-US" sz="1800" dirty="0"/>
              <a:t>exceptions</a:t>
            </a:r>
          </a:p>
          <a:p>
            <a:r>
              <a:rPr lang="en-US" sz="1800" dirty="0"/>
              <a:t>value types and reference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531839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variables: </a:t>
            </a:r>
            <a:r>
              <a:rPr lang="en-US" sz="1800" dirty="0" err="1"/>
              <a:t>int</a:t>
            </a:r>
            <a:r>
              <a:rPr lang="en-US" sz="1800" dirty="0"/>
              <a:t>, char, double</a:t>
            </a:r>
          </a:p>
          <a:p>
            <a:r>
              <a:rPr lang="en-US" sz="1800" dirty="0"/>
              <a:t>variables: string, vector</a:t>
            </a:r>
          </a:p>
          <a:p>
            <a:r>
              <a:rPr lang="en-US" sz="1800" i="1" dirty="0"/>
              <a:t>no ‘real’ </a:t>
            </a:r>
            <a:r>
              <a:rPr lang="en-US" sz="1800" i="1" dirty="0" err="1"/>
              <a:t>bool</a:t>
            </a:r>
            <a:r>
              <a:rPr lang="en-US" sz="1800" i="1" dirty="0"/>
              <a:t> type</a:t>
            </a:r>
          </a:p>
          <a:p>
            <a:r>
              <a:rPr lang="en-US" sz="1800" dirty="0"/>
              <a:t>test: if</a:t>
            </a:r>
          </a:p>
          <a:p>
            <a:r>
              <a:rPr lang="en-US" sz="1800" dirty="0"/>
              <a:t>loops: for, while, </a:t>
            </a:r>
            <a:r>
              <a:rPr lang="en-US" sz="1800" dirty="0" err="1"/>
              <a:t>do..while</a:t>
            </a:r>
            <a:endParaRPr lang="en-US" sz="1800" dirty="0"/>
          </a:p>
          <a:p>
            <a:r>
              <a:rPr lang="en-US" sz="1800" i="1" dirty="0"/>
              <a:t>no </a:t>
            </a:r>
            <a:r>
              <a:rPr lang="en-US" sz="1800" i="1" dirty="0" err="1"/>
              <a:t>foreach</a:t>
            </a:r>
            <a:endParaRPr lang="en-US" sz="1800" i="1" dirty="0"/>
          </a:p>
          <a:p>
            <a:r>
              <a:rPr lang="en-US" sz="1800" dirty="0"/>
              <a:t>methods</a:t>
            </a:r>
          </a:p>
          <a:p>
            <a:r>
              <a:rPr lang="en-US" sz="1800" dirty="0"/>
              <a:t>classes</a:t>
            </a:r>
          </a:p>
          <a:p>
            <a:r>
              <a:rPr lang="en-US" sz="1800" dirty="0"/>
              <a:t>exceptions</a:t>
            </a:r>
          </a:p>
          <a:p>
            <a:r>
              <a:rPr lang="en-US" sz="1800" dirty="0"/>
              <a:t>everything is value type by default</a:t>
            </a:r>
          </a:p>
          <a:p>
            <a:r>
              <a:rPr lang="en-US" sz="1800" i="1" dirty="0"/>
              <a:t>less stuff that works automatically</a:t>
            </a:r>
          </a:p>
          <a:p>
            <a:r>
              <a:rPr lang="en-US" sz="1800" i="1" dirty="0"/>
              <a:t>no garbage collector!</a:t>
            </a:r>
          </a:p>
        </p:txBody>
      </p:sp>
    </p:spTree>
    <p:extLst>
      <p:ext uri="{BB962C8B-B14F-4D97-AF65-F5344CB8AC3E}">
        <p14:creationId xmlns:p14="http://schemas.microsoft.com/office/powerpoint/2010/main" val="1893880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C# </a:t>
            </a:r>
            <a:r>
              <a:rPr lang="nl-NL" dirty="0" err="1" smtClean="0"/>
              <a:t>vs</a:t>
            </a:r>
            <a:r>
              <a:rPr lang="nl-NL" dirty="0" smtClean="0"/>
              <a:t> C++ </a:t>
            </a:r>
            <a:r>
              <a:rPr lang="nl-NL" dirty="0" err="1" smtClean="0"/>
              <a:t>booleans</a:t>
            </a:r>
            <a:endParaRPr lang="nl-NL" dirty="0"/>
          </a:p>
        </p:txBody>
      </p:sp>
      <p:pic>
        <p:nvPicPr>
          <p:cNvPr id="5" name="Content Placeholder 4" descr="Image 07-11-2020 at 18.05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843" b="-65843"/>
          <a:stretch>
            <a:fillRect/>
          </a:stretch>
        </p:blipFill>
        <p:spPr>
          <a:xfrm>
            <a:off x="179512" y="267494"/>
            <a:ext cx="4826631" cy="3459831"/>
          </a:xfrm>
        </p:spPr>
      </p:pic>
      <p:pic>
        <p:nvPicPr>
          <p:cNvPr id="6" name="Content Placeholder 5" descr="Image 07-11-2020 at 18.32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606" b="-36606"/>
          <a:stretch>
            <a:fillRect/>
          </a:stretch>
        </p:blipFill>
        <p:spPr>
          <a:xfrm>
            <a:off x="4716016" y="627534"/>
            <a:ext cx="4038600" cy="2895600"/>
          </a:xfrm>
        </p:spPr>
      </p:pic>
      <p:pic>
        <p:nvPicPr>
          <p:cNvPr id="7" name="Picture 6" descr="Image 07-11-2020 at 18.3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579862"/>
            <a:ext cx="2781259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29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What we already know from C</a:t>
            </a:r>
            <a:r>
              <a:rPr lang="en-GB" sz="2000" dirty="0"/>
              <a:t> 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507288" cy="302778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Program layout (headers and source files)</a:t>
            </a:r>
          </a:p>
          <a:p>
            <a:r>
              <a:rPr lang="en-GB" dirty="0"/>
              <a:t>Pointers, </a:t>
            </a:r>
            <a:r>
              <a:rPr lang="en-GB" dirty="0" smtClean="0"/>
              <a:t>arrays, memory management (heap)</a:t>
            </a:r>
            <a:endParaRPr lang="en-GB" dirty="0"/>
          </a:p>
          <a:p>
            <a:r>
              <a:rPr lang="en-GB" dirty="0"/>
              <a:t>Everything is ‘value’ type, reference type is explicit</a:t>
            </a:r>
          </a:p>
          <a:p>
            <a:r>
              <a:rPr lang="en-GB" dirty="0"/>
              <a:t>Unit testing</a:t>
            </a:r>
          </a:p>
          <a:p>
            <a:r>
              <a:rPr lang="en-GB" dirty="0" smtClean="0"/>
              <a:t>You have </a:t>
            </a:r>
            <a:r>
              <a:rPr lang="en-GB" dirty="0"/>
              <a:t>to be careful with what you do</a:t>
            </a:r>
          </a:p>
          <a:p>
            <a:r>
              <a:rPr lang="en-GB" dirty="0"/>
              <a:t>Working in a Linux environment, building your program on the command </a:t>
            </a:r>
            <a:r>
              <a:rPr lang="en-GB" dirty="0" smtClean="0"/>
              <a:t>line</a:t>
            </a:r>
          </a:p>
          <a:p>
            <a:r>
              <a:rPr lang="en-GB" dirty="0" smtClean="0"/>
              <a:t>C</a:t>
            </a:r>
            <a:r>
              <a:rPr lang="en-GB" dirty="0"/>
              <a:t> </a:t>
            </a:r>
            <a:r>
              <a:rPr lang="en-GB" dirty="0" smtClean="0"/>
              <a:t>(and C++) </a:t>
            </a:r>
            <a:r>
              <a:rPr lang="en-GB" dirty="0"/>
              <a:t>doesn’t have a garbage collector</a:t>
            </a:r>
          </a:p>
          <a:p>
            <a:pPr lvl="1"/>
            <a:r>
              <a:rPr lang="en-GB" dirty="0"/>
              <a:t>you’ll have to manage your memory yourself</a:t>
            </a:r>
          </a:p>
          <a:p>
            <a:pPr lvl="1"/>
            <a:r>
              <a:rPr lang="en-GB" dirty="0"/>
              <a:t>do test for memory leaks</a:t>
            </a:r>
            <a:r>
              <a:rPr lang="en-GB" dirty="0" smtClean="0"/>
              <a:t>! (e.g. </a:t>
            </a:r>
            <a:r>
              <a:rPr lang="en-GB" dirty="0" err="1" smtClean="0"/>
              <a:t>valgrind</a:t>
            </a:r>
            <a:r>
              <a:rPr lang="en-GB" dirty="0" smtClean="0"/>
              <a:t>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6256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Similarities with C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507288" cy="3027783"/>
          </a:xfrm>
        </p:spPr>
        <p:txBody>
          <a:bodyPr>
            <a:normAutofit/>
          </a:bodyPr>
          <a:lstStyle/>
          <a:p>
            <a:r>
              <a:rPr lang="en-GB" dirty="0"/>
              <a:t>Simply put: C++ is object oriented C</a:t>
            </a:r>
            <a:r>
              <a:rPr lang="en-GB" sz="1800" dirty="0"/>
              <a:t> (not entirely true)</a:t>
            </a:r>
          </a:p>
          <a:p>
            <a:r>
              <a:rPr lang="en-GB" dirty="0"/>
              <a:t>Layout of code:</a:t>
            </a:r>
          </a:p>
          <a:p>
            <a:pPr lvl="1"/>
            <a:r>
              <a:rPr lang="en-GB" dirty="0"/>
              <a:t>header file (.h) contains class definition</a:t>
            </a:r>
            <a:br>
              <a:rPr lang="en-GB" dirty="0"/>
            </a:br>
            <a:r>
              <a:rPr lang="en-GB" dirty="0"/>
              <a:t>(and multiple include protection!)</a:t>
            </a:r>
          </a:p>
          <a:p>
            <a:pPr lvl="1"/>
            <a:r>
              <a:rPr lang="en-GB" dirty="0"/>
              <a:t>source file (.</a:t>
            </a:r>
            <a:r>
              <a:rPr lang="en-GB" dirty="0" err="1"/>
              <a:t>cpp</a:t>
            </a:r>
            <a:r>
              <a:rPr lang="en-GB" dirty="0"/>
              <a:t>) contains code</a:t>
            </a:r>
          </a:p>
          <a:p>
            <a:r>
              <a:rPr lang="en-GB" dirty="0"/>
              <a:t>Everything is value type by </a:t>
            </a:r>
            <a:r>
              <a:rPr lang="en-GB" dirty="0" smtClean="0"/>
              <a:t>default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952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angepast ontwerp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Aangepast ontwer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fontys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PPT_Fontys_NL_universeel</Template>
  <TotalTime>25473</TotalTime>
  <Words>1017</Words>
  <Application>Microsoft Macintosh PowerPoint</Application>
  <PresentationFormat>On-screen Show (16:9)</PresentationFormat>
  <Paragraphs>168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Aangepast ontwerp</vt:lpstr>
      <vt:lpstr>1_Aangepast ontwerp</vt:lpstr>
      <vt:lpstr>fontys</vt:lpstr>
      <vt:lpstr>C++ - Introduction</vt:lpstr>
      <vt:lpstr>C++ Introduction</vt:lpstr>
      <vt:lpstr>C++</vt:lpstr>
      <vt:lpstr>Useful Features of C++</vt:lpstr>
      <vt:lpstr>What we already know from C#</vt:lpstr>
      <vt:lpstr>C# vs C++</vt:lpstr>
      <vt:lpstr>C# vs C++ booleans</vt:lpstr>
      <vt:lpstr>What we already know from C </vt:lpstr>
      <vt:lpstr>Similarities with C</vt:lpstr>
      <vt:lpstr>What’s new for us in C++</vt:lpstr>
      <vt:lpstr>C++ Introduction</vt:lpstr>
      <vt:lpstr>Hello World!</vt:lpstr>
      <vt:lpstr>A first C++ class</vt:lpstr>
      <vt:lpstr>C vs C++ : Structures</vt:lpstr>
      <vt:lpstr>Data Structures C           C++</vt:lpstr>
      <vt:lpstr>The real strength of C++ : Classes</vt:lpstr>
      <vt:lpstr>Some more C/C++ differences useful for assignment</vt:lpstr>
      <vt:lpstr>Unity (C)   vs   Google Test (C++)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PRC3 - Introduction</dc:title>
  <dc:subject/>
  <dc:creator>Freddy Hurkmans</dc:creator>
  <cp:keywords/>
  <dc:description/>
  <cp:lastModifiedBy>FHICT</cp:lastModifiedBy>
  <cp:revision>158</cp:revision>
  <dcterms:created xsi:type="dcterms:W3CDTF">2012-05-11T07:21:45Z</dcterms:created>
  <dcterms:modified xsi:type="dcterms:W3CDTF">2020-11-07T18:39:08Z</dcterms:modified>
  <cp:category/>
</cp:coreProperties>
</file>