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82" r:id="rId5"/>
    <p:sldId id="276" r:id="rId6"/>
    <p:sldId id="285" r:id="rId7"/>
    <p:sldId id="283" r:id="rId8"/>
    <p:sldId id="293" r:id="rId9"/>
    <p:sldId id="284" r:id="rId10"/>
    <p:sldId id="27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7" r:id="rId19"/>
    <p:sldId id="298" r:id="rId20"/>
    <p:sldId id="299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1004" autoAdjust="0"/>
  </p:normalViewPr>
  <p:slideViewPr>
    <p:cSldViewPr snapToGrid="0" snapToObjects="1">
      <p:cViewPr>
        <p:scale>
          <a:sx n="60" d="100"/>
          <a:sy n="60" d="100"/>
        </p:scale>
        <p:origin x="160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E61B6-7365-ED47-893F-98224F0CCF33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E66E-6D0F-9B48-A800-85BBAE9C68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36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Different types,</a:t>
            </a:r>
            <a:r>
              <a:rPr lang="nl-NL" baseline="0" dirty="0" smtClean="0"/>
              <a:t> different </a:t>
            </a:r>
            <a:r>
              <a:rPr lang="nl-NL" baseline="0" dirty="0" err="1" smtClean="0"/>
              <a:t>functions</a:t>
            </a:r>
            <a:r>
              <a:rPr lang="nl-NL" baseline="0" dirty="0" smtClean="0"/>
              <a:t>. Templates </a:t>
            </a:r>
            <a:r>
              <a:rPr lang="nl-NL" baseline="0" dirty="0" err="1" smtClean="0"/>
              <a:t>solve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E66E-6D0F-9B48-A800-85BBAE9C68DB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68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containters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related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the data </a:t>
            </a:r>
            <a:r>
              <a:rPr lang="nl-NL" baseline="0" dirty="0" err="1" smtClean="0"/>
              <a:t>structures</a:t>
            </a:r>
            <a:r>
              <a:rPr lang="nl-NL" baseline="0" dirty="0" smtClean="0"/>
              <a:t> we have </a:t>
            </a:r>
            <a:r>
              <a:rPr lang="nl-NL" baseline="0" dirty="0" err="1" smtClean="0"/>
              <a:t>already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talked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?</a:t>
            </a:r>
          </a:p>
          <a:p>
            <a:r>
              <a:rPr lang="en-US" baseline="0" dirty="0" smtClean="0"/>
              <a:t>Extra reading material and videos: </a:t>
            </a:r>
          </a:p>
          <a:p>
            <a:r>
              <a:rPr lang="en-US" baseline="0" dirty="0" smtClean="0"/>
              <a:t>“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C++: Storing Class Objects in Containers</a:t>
            </a:r>
            <a:r>
              <a:rPr lang="en-US" baseline="0" dirty="0" smtClean="0"/>
              <a:t>” https://levelup.gitconnected.com/learning-c-storing-class-objects-in-containers-ca12546f1a89</a:t>
            </a:r>
          </a:p>
          <a:p>
            <a:pPr rtl="0"/>
            <a:r>
              <a:rPr lang="en-US" b="0" dirty="0" smtClean="0">
                <a:effectLst/>
              </a:rPr>
              <a:t>“C++ Tutorial 17 : Sequence Containers” https://www.youtube.com/watch?v=KJWOm1bXUxM&amp;list=PLGLfVvz_LVvQ9S8YSV0iDsuEU8v11yP9M&amp;index=20</a:t>
            </a:r>
          </a:p>
          <a:p>
            <a:pPr rtl="0"/>
            <a:r>
              <a:rPr lang="en-US" b="0" dirty="0" smtClean="0">
                <a:effectLst/>
              </a:rPr>
              <a:t>“</a:t>
            </a:r>
            <a:r>
              <a:rPr lang="en-US" b="0" dirty="0" smtClean="0">
                <a:effectLst/>
              </a:rPr>
              <a:t>C++ Tutorial 18 :</a:t>
            </a:r>
            <a:r>
              <a:rPr lang="nl-N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Associative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 &amp; Container Adapters” https://youtu.be/IaTzi_bsuJU?list=PLGLfVvz_LVvQ9S8YSV0iDsuEU8v11yP9M</a:t>
            </a:r>
            <a:endParaRPr lang="en-US" b="0" dirty="0" smtClean="0">
              <a:effectLst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E66E-6D0F-9B48-A800-85BBAE9C68D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48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Smart Pointers </a:t>
            </a:r>
            <a:r>
              <a:rPr lang="nl-NL" dirty="0" err="1" smtClean="0"/>
              <a:t>provide</a:t>
            </a:r>
            <a:r>
              <a:rPr lang="nl-NL" dirty="0" smtClean="0"/>
              <a:t> automatic </a:t>
            </a:r>
            <a:r>
              <a:rPr lang="nl-NL" dirty="0" err="1" smtClean="0"/>
              <a:t>garbage</a:t>
            </a:r>
            <a:r>
              <a:rPr lang="nl-NL" dirty="0" smtClean="0"/>
              <a:t> </a:t>
            </a:r>
            <a:r>
              <a:rPr lang="nl-NL" dirty="0" err="1" smtClean="0"/>
              <a:t>collection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don’t</a:t>
            </a:r>
            <a:r>
              <a:rPr lang="nl-NL" dirty="0" smtClean="0"/>
              <a:t> have </a:t>
            </a:r>
            <a:r>
              <a:rPr lang="nl-NL" dirty="0" err="1" smtClean="0"/>
              <a:t>to</a:t>
            </a:r>
            <a:r>
              <a:rPr lang="nl-NL" dirty="0" smtClean="0"/>
              <a:t> free the </a:t>
            </a:r>
            <a:r>
              <a:rPr lang="nl-NL" dirty="0" err="1" smtClean="0"/>
              <a:t>heap</a:t>
            </a:r>
            <a:r>
              <a:rPr lang="nl-NL" dirty="0" smtClean="0"/>
              <a:t> pointers.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dependent</a:t>
            </a:r>
            <a:r>
              <a:rPr lang="nl-NL" dirty="0" smtClean="0"/>
              <a:t> on C++ </a:t>
            </a:r>
            <a:r>
              <a:rPr lang="nl-NL" dirty="0" err="1" smtClean="0"/>
              <a:t>version</a:t>
            </a:r>
            <a:r>
              <a:rPr lang="nl-NL" dirty="0" smtClean="0"/>
              <a:t>. </a:t>
            </a:r>
            <a:r>
              <a:rPr lang="nl-NL" dirty="0" err="1" smtClean="0"/>
              <a:t>Some</a:t>
            </a:r>
            <a:r>
              <a:rPr lang="nl-NL" dirty="0" smtClean="0"/>
              <a:t> of the companies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Smart Pointers.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E66E-6D0F-9B48-A800-85BBAE9C68DB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8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18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3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20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50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5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3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8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0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DD72-9496-2249-A422-C5C7E4A5A896}" type="datetimeFigureOut">
              <a:rPr lang="en-US" smtClean="0"/>
              <a:t>11/24/2020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7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he-c-standard-template-library-st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sisfun.com/geometry/vertices-faces-edges.html" TargetMode="Externa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Non-</a:t>
            </a:r>
            <a:r>
              <a:rPr lang="nl-NL" dirty="0" err="1">
                <a:solidFill>
                  <a:schemeClr val="tx2"/>
                </a:solidFill>
              </a:rPr>
              <a:t>Linear</a:t>
            </a:r>
            <a:r>
              <a:rPr lang="nl-NL" dirty="0">
                <a:solidFill>
                  <a:schemeClr val="tx2"/>
                </a:solidFill>
              </a:rPr>
              <a:t> </a:t>
            </a:r>
            <a:r>
              <a:rPr lang="nl-NL" dirty="0" err="1">
                <a:solidFill>
                  <a:schemeClr val="tx2"/>
                </a:solidFill>
              </a:rPr>
              <a:t>Structures</a:t>
            </a:r>
            <a:r>
              <a:rPr lang="nl-NL" dirty="0">
                <a:solidFill>
                  <a:schemeClr val="tx2"/>
                </a:solidFill>
              </a:rPr>
              <a:t>, </a:t>
            </a:r>
            <a:r>
              <a:rPr lang="nl-NL" dirty="0" err="1">
                <a:solidFill>
                  <a:schemeClr val="tx2"/>
                </a:solidFill>
              </a:rPr>
              <a:t>Recursion</a:t>
            </a:r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trees-graph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124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757350" y="657238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medium.com</a:t>
            </a:r>
            <a:r>
              <a:rPr lang="nl-NL" sz="800" dirty="0"/>
              <a:t>/</a:t>
            </a:r>
            <a:r>
              <a:rPr lang="nl-NL" sz="800" dirty="0" err="1"/>
              <a:t>basecs</a:t>
            </a:r>
            <a:r>
              <a:rPr lang="nl-NL" sz="800" dirty="0"/>
              <a:t>/a-gentle-introduction-to-graph-theory-77969829ead8</a:t>
            </a:r>
          </a:p>
        </p:txBody>
      </p:sp>
    </p:spTree>
    <p:extLst>
      <p:ext uri="{BB962C8B-B14F-4D97-AF65-F5344CB8AC3E}">
        <p14:creationId xmlns:p14="http://schemas.microsoft.com/office/powerpoint/2010/main" val="41694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F497D"/>
                </a:solidFill>
              </a:rPr>
              <a:t>Tree/</a:t>
            </a:r>
            <a:r>
              <a:rPr lang="nl-NL" dirty="0" err="1">
                <a:solidFill>
                  <a:srgbClr val="1F497D"/>
                </a:solidFill>
              </a:rPr>
              <a:t>Graph</a:t>
            </a:r>
            <a:r>
              <a:rPr lang="nl-NL" dirty="0">
                <a:solidFill>
                  <a:srgbClr val="1F497D"/>
                </a:solidFill>
              </a:rPr>
              <a:t> </a:t>
            </a:r>
            <a:r>
              <a:rPr lang="nl-NL" dirty="0" err="1">
                <a:solidFill>
                  <a:srgbClr val="1F497D"/>
                </a:solidFill>
              </a:rPr>
              <a:t>Traversal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BFSvsDF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79" r="-81979"/>
          <a:stretch>
            <a:fillRect/>
          </a:stretch>
        </p:blipFill>
        <p:spPr>
          <a:xfrm>
            <a:off x="-1125838" y="1297459"/>
            <a:ext cx="10395592" cy="5027785"/>
          </a:xfrm>
        </p:spPr>
      </p:pic>
      <p:sp>
        <p:nvSpPr>
          <p:cNvPr id="5" name="Rectangle 4"/>
          <p:cNvSpPr/>
          <p:nvPr/>
        </p:nvSpPr>
        <p:spPr>
          <a:xfrm>
            <a:off x="5505623" y="620174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medium.com</a:t>
            </a:r>
            <a:r>
              <a:rPr lang="nl-NL" sz="800" dirty="0"/>
              <a:t>/</a:t>
            </a:r>
            <a:r>
              <a:rPr lang="nl-NL" sz="800" dirty="0" err="1"/>
              <a:t>basecs</a:t>
            </a:r>
            <a:r>
              <a:rPr lang="nl-NL" sz="800" dirty="0"/>
              <a:t>/demystifying-depth-first-search-a7c14cccf056</a:t>
            </a:r>
          </a:p>
        </p:txBody>
      </p:sp>
    </p:spTree>
    <p:extLst>
      <p:ext uri="{BB962C8B-B14F-4D97-AF65-F5344CB8AC3E}">
        <p14:creationId xmlns:p14="http://schemas.microsoft.com/office/powerpoint/2010/main" val="1875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F497D"/>
                </a:solidFill>
              </a:rPr>
              <a:t>Depth-First Search </a:t>
            </a:r>
            <a:r>
              <a:rPr lang="nl-NL" dirty="0" err="1">
                <a:solidFill>
                  <a:srgbClr val="1F497D"/>
                </a:solidFill>
              </a:rPr>
              <a:t>Alternatives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inPrePostOrde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555" r="-79555"/>
          <a:stretch>
            <a:fillRect/>
          </a:stretch>
        </p:blipFill>
        <p:spPr>
          <a:xfrm>
            <a:off x="-555127" y="1187622"/>
            <a:ext cx="9699127" cy="5082704"/>
          </a:xfrm>
        </p:spPr>
      </p:pic>
      <p:sp>
        <p:nvSpPr>
          <p:cNvPr id="5" name="Rectangle 4"/>
          <p:cNvSpPr/>
          <p:nvPr/>
        </p:nvSpPr>
        <p:spPr>
          <a:xfrm>
            <a:off x="4496486" y="616260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medium.com</a:t>
            </a:r>
            <a:r>
              <a:rPr lang="nl-NL" sz="800" dirty="0"/>
              <a:t>/</a:t>
            </a:r>
            <a:r>
              <a:rPr lang="nl-NL" sz="800" dirty="0" err="1"/>
              <a:t>basecs</a:t>
            </a:r>
            <a:r>
              <a:rPr lang="nl-NL" sz="800" dirty="0"/>
              <a:t>/demystifying-depth-first-search-a7c14cccf056</a:t>
            </a:r>
          </a:p>
        </p:txBody>
      </p:sp>
    </p:spTree>
    <p:extLst>
      <p:ext uri="{BB962C8B-B14F-4D97-AF65-F5344CB8AC3E}">
        <p14:creationId xmlns:p14="http://schemas.microsoft.com/office/powerpoint/2010/main" val="24151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1F497D"/>
                </a:solidFill>
              </a:rPr>
              <a:t>Recursion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recurs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32" r="-22732"/>
          <a:stretch>
            <a:fillRect/>
          </a:stretch>
        </p:blipFill>
        <p:spPr>
          <a:xfrm>
            <a:off x="3501669" y="3274541"/>
            <a:ext cx="5185130" cy="2851622"/>
          </a:xfrm>
        </p:spPr>
      </p:pic>
      <p:sp>
        <p:nvSpPr>
          <p:cNvPr id="5" name="Rectangle 4"/>
          <p:cNvSpPr/>
          <p:nvPr/>
        </p:nvSpPr>
        <p:spPr>
          <a:xfrm>
            <a:off x="652751" y="1650297"/>
            <a:ext cx="8450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/>
              <a:t>The </a:t>
            </a:r>
            <a:r>
              <a:rPr lang="nl-NL" sz="2400" dirty="0" err="1"/>
              <a:t>process</a:t>
            </a:r>
            <a:r>
              <a:rPr lang="nl-NL" sz="2400" dirty="0"/>
              <a:t> in </a:t>
            </a:r>
            <a:r>
              <a:rPr lang="nl-NL" sz="2400" dirty="0" err="1"/>
              <a:t>which</a:t>
            </a:r>
            <a:r>
              <a:rPr lang="nl-NL" sz="2400" dirty="0"/>
              <a:t> a </a:t>
            </a:r>
            <a:r>
              <a:rPr lang="nl-NL" sz="2400" dirty="0" err="1"/>
              <a:t>function</a:t>
            </a:r>
            <a:r>
              <a:rPr lang="nl-NL" sz="2400" dirty="0"/>
              <a:t> calls </a:t>
            </a:r>
            <a:r>
              <a:rPr lang="nl-NL" sz="2400" dirty="0" err="1"/>
              <a:t>itself</a:t>
            </a:r>
            <a:r>
              <a:rPr lang="nl-NL" sz="2400" dirty="0"/>
              <a:t> is </a:t>
            </a:r>
            <a:r>
              <a:rPr lang="nl-NL" sz="2400" dirty="0" err="1"/>
              <a:t>called</a:t>
            </a:r>
            <a:r>
              <a:rPr lang="nl-NL" sz="2400" dirty="0"/>
              <a:t> </a:t>
            </a:r>
            <a:r>
              <a:rPr lang="nl-NL" sz="2400" dirty="0" err="1"/>
              <a:t>recursion</a:t>
            </a:r>
            <a:r>
              <a:rPr lang="nl-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2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1F497D"/>
                </a:solidFill>
              </a:rPr>
              <a:t>Recursive</a:t>
            </a:r>
            <a:r>
              <a:rPr lang="nl-NL" dirty="0">
                <a:solidFill>
                  <a:srgbClr val="1F497D"/>
                </a:solidFill>
              </a:rPr>
              <a:t> </a:t>
            </a:r>
            <a:r>
              <a:rPr lang="nl-NL" dirty="0" err="1">
                <a:solidFill>
                  <a:srgbClr val="1F497D"/>
                </a:solidFill>
              </a:rPr>
              <a:t>Fuction</a:t>
            </a:r>
            <a:endParaRPr lang="nl-NL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Base Case + </a:t>
            </a:r>
            <a:r>
              <a:rPr lang="nl-NL" dirty="0" err="1"/>
              <a:t>Recursive</a:t>
            </a:r>
            <a:r>
              <a:rPr lang="nl-NL" dirty="0"/>
              <a:t> Case = </a:t>
            </a:r>
            <a:r>
              <a:rPr lang="nl-NL" dirty="0" err="1"/>
              <a:t>Recursive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latin typeface="Chalkboard"/>
                <a:cs typeface="Chalkboard"/>
              </a:rPr>
              <a:t>int </a:t>
            </a:r>
            <a:r>
              <a:rPr lang="nl-NL" dirty="0">
                <a:solidFill>
                  <a:srgbClr val="FF0000"/>
                </a:solidFill>
                <a:latin typeface="Chalkboard"/>
                <a:cs typeface="Chalkboard"/>
              </a:rPr>
              <a:t>factorial(int n)</a:t>
            </a:r>
          </a:p>
          <a:p>
            <a:pPr marL="0" indent="0">
              <a:buNone/>
            </a:pPr>
            <a:r>
              <a:rPr lang="nl-NL" dirty="0">
                <a:latin typeface="Chalkboard"/>
                <a:cs typeface="Chalkboard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Chalkboard"/>
                <a:cs typeface="Chalkboard"/>
              </a:rPr>
              <a:t>		</a:t>
            </a:r>
            <a:r>
              <a:rPr lang="nl-NL" dirty="0">
                <a:solidFill>
                  <a:schemeClr val="accent3"/>
                </a:solidFill>
                <a:latin typeface="Chalkboard"/>
                <a:cs typeface="Chalkboard"/>
              </a:rPr>
              <a:t>// base case</a:t>
            </a:r>
            <a:r>
              <a:rPr lang="nl-NL" dirty="0">
                <a:latin typeface="Chalkboard"/>
                <a:cs typeface="Chalkboard"/>
              </a:rPr>
              <a:t>				</a:t>
            </a:r>
            <a:r>
              <a:rPr lang="nl-NL" dirty="0" err="1">
                <a:solidFill>
                  <a:srgbClr val="FF0000"/>
                </a:solidFill>
                <a:latin typeface="Chalkboard"/>
                <a:cs typeface="Chalkboard"/>
              </a:rPr>
              <a:t>stops</a:t>
            </a:r>
            <a:r>
              <a:rPr lang="nl-NL" dirty="0">
                <a:solidFill>
                  <a:srgbClr val="FF0000"/>
                </a:solidFill>
                <a:latin typeface="Chalkboard"/>
                <a:cs typeface="Chalkboard"/>
              </a:rPr>
              <a:t> </a:t>
            </a:r>
            <a:r>
              <a:rPr lang="nl-NL" dirty="0" err="1">
                <a:solidFill>
                  <a:srgbClr val="FF0000"/>
                </a:solidFill>
                <a:latin typeface="Chalkboard"/>
                <a:cs typeface="Chalkboard"/>
              </a:rPr>
              <a:t>recursion</a:t>
            </a:r>
            <a:endParaRPr lang="nl-NL" dirty="0">
              <a:solidFill>
                <a:srgbClr val="FF0000"/>
              </a:solidFill>
              <a:latin typeface="Chalkboard"/>
              <a:cs typeface="Chalkboard"/>
            </a:endParaRPr>
          </a:p>
          <a:p>
            <a:pPr marL="0" indent="0">
              <a:buNone/>
            </a:pPr>
            <a:r>
              <a:rPr lang="nl-NL" dirty="0">
                <a:latin typeface="Chalkboard"/>
                <a:cs typeface="Chalkboard"/>
              </a:rPr>
              <a:t>		</a:t>
            </a:r>
            <a:r>
              <a:rPr lang="nl-NL" dirty="0" err="1">
                <a:latin typeface="Chalkboard"/>
                <a:cs typeface="Chalkboard"/>
              </a:rPr>
              <a:t>if</a:t>
            </a:r>
            <a:r>
              <a:rPr lang="nl-NL" dirty="0">
                <a:latin typeface="Chalkboard"/>
                <a:cs typeface="Chalkboard"/>
              </a:rPr>
              <a:t> (n &lt;= 1)</a:t>
            </a:r>
          </a:p>
          <a:p>
            <a:pPr marL="0" indent="0">
              <a:buNone/>
            </a:pPr>
            <a:r>
              <a:rPr lang="nl-NL" dirty="0">
                <a:latin typeface="Chalkboard"/>
                <a:cs typeface="Chalkboard"/>
              </a:rPr>
              <a:t>			return 1;</a:t>
            </a:r>
          </a:p>
          <a:p>
            <a:pPr marL="0" indent="0">
              <a:buNone/>
            </a:pPr>
            <a:r>
              <a:rPr lang="nl-NL" dirty="0">
                <a:latin typeface="Chalkboard"/>
                <a:cs typeface="Chalkboard"/>
              </a:rPr>
              <a:t>		</a:t>
            </a:r>
            <a:r>
              <a:rPr lang="nl-NL" dirty="0">
                <a:solidFill>
                  <a:srgbClr val="9BBB59"/>
                </a:solidFill>
                <a:latin typeface="Chalkboard"/>
                <a:cs typeface="Chalkboard"/>
              </a:rPr>
              <a:t>// </a:t>
            </a:r>
            <a:r>
              <a:rPr lang="nl-NL" dirty="0" err="1">
                <a:solidFill>
                  <a:srgbClr val="9BBB59"/>
                </a:solidFill>
                <a:latin typeface="Chalkboard"/>
                <a:cs typeface="Chalkboard"/>
              </a:rPr>
              <a:t>recursive</a:t>
            </a:r>
            <a:r>
              <a:rPr lang="nl-NL" dirty="0">
                <a:solidFill>
                  <a:srgbClr val="9BBB59"/>
                </a:solidFill>
                <a:latin typeface="Chalkboard"/>
                <a:cs typeface="Chalkboard"/>
              </a:rPr>
              <a:t> case</a:t>
            </a:r>
          </a:p>
          <a:p>
            <a:pPr marL="0" indent="0">
              <a:buNone/>
            </a:pPr>
            <a:r>
              <a:rPr lang="nl-NL" dirty="0">
                <a:latin typeface="Chalkboard"/>
                <a:cs typeface="Chalkboard"/>
              </a:rPr>
              <a:t>			return(n*</a:t>
            </a:r>
            <a:r>
              <a:rPr lang="nl-NL" dirty="0">
                <a:solidFill>
                  <a:srgbClr val="FF0000"/>
                </a:solidFill>
                <a:latin typeface="Chalkboard"/>
                <a:cs typeface="Chalkboard"/>
              </a:rPr>
              <a:t>factorial(n-1)</a:t>
            </a:r>
            <a:r>
              <a:rPr lang="nl-NL" dirty="0">
                <a:latin typeface="Chalkboard"/>
                <a:cs typeface="Chalkboard"/>
              </a:rPr>
              <a:t>);</a:t>
            </a:r>
          </a:p>
          <a:p>
            <a:pPr marL="0" indent="0">
              <a:buNone/>
            </a:pPr>
            <a:r>
              <a:rPr lang="nl-NL" dirty="0">
                <a:latin typeface="Chalkboard"/>
                <a:cs typeface="Chalkboar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2"/>
                </a:solidFill>
              </a:rPr>
              <a:t>Recursion</a:t>
            </a:r>
            <a:r>
              <a:rPr lang="nl-NL" dirty="0">
                <a:solidFill>
                  <a:schemeClr val="tx2"/>
                </a:solidFill>
              </a:rPr>
              <a:t> </a:t>
            </a:r>
            <a:r>
              <a:rPr lang="nl-NL" dirty="0" err="1">
                <a:solidFill>
                  <a:schemeClr val="tx2"/>
                </a:solidFill>
              </a:rPr>
              <a:t>Example</a:t>
            </a:r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recursiveTre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63" r="-7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47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/>
                </a:solidFill>
              </a:rPr>
              <a:t>C++ Templates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Support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Generic</a:t>
            </a:r>
            <a:r>
              <a:rPr lang="nl-NL" dirty="0" smtClean="0"/>
              <a:t> Programming, </a:t>
            </a:r>
            <a:r>
              <a:rPr lang="nl-NL" dirty="0" err="1" smtClean="0"/>
              <a:t>when</a:t>
            </a:r>
            <a:r>
              <a:rPr lang="nl-NL" dirty="0" smtClean="0"/>
              <a:t> types are </a:t>
            </a:r>
            <a:r>
              <a:rPr lang="nl-NL" dirty="0" err="1" smtClean="0"/>
              <a:t>used</a:t>
            </a:r>
            <a:r>
              <a:rPr lang="nl-NL" dirty="0" smtClean="0"/>
              <a:t> as parameters</a:t>
            </a:r>
          </a:p>
          <a:p>
            <a:r>
              <a:rPr lang="nl-NL" dirty="0" smtClean="0"/>
              <a:t>Templates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classes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</a:p>
          <a:p>
            <a:r>
              <a:rPr lang="nl-NL" dirty="0" smtClean="0"/>
              <a:t>Templates </a:t>
            </a:r>
            <a:r>
              <a:rPr lang="nl-NL" dirty="0" err="1" smtClean="0"/>
              <a:t>enhance</a:t>
            </a:r>
            <a:r>
              <a:rPr lang="nl-NL" dirty="0" smtClean="0"/>
              <a:t> </a:t>
            </a:r>
            <a:r>
              <a:rPr lang="nl-NL" dirty="0" err="1" smtClean="0"/>
              <a:t>reusability</a:t>
            </a:r>
            <a:endParaRPr lang="nl-NL" dirty="0" smtClean="0"/>
          </a:p>
          <a:p>
            <a:r>
              <a:rPr lang="nl-NL" dirty="0" smtClean="0"/>
              <a:t>Templates are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standard C++ Template </a:t>
            </a:r>
            <a:r>
              <a:rPr lang="nl-NL" dirty="0" err="1" smtClean="0"/>
              <a:t>library</a:t>
            </a:r>
            <a:r>
              <a:rPr lang="nl-NL" dirty="0" smtClean="0"/>
              <a:t> (STL)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1F497D"/>
                </a:solidFill>
              </a:rPr>
              <a:t>C++ Templates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image_thum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439" b="-72439"/>
          <a:stretch>
            <a:fillRect/>
          </a:stretch>
        </p:blipFill>
        <p:spPr>
          <a:xfrm>
            <a:off x="1572846" y="1328615"/>
            <a:ext cx="5355492" cy="2775318"/>
          </a:xfrm>
        </p:spPr>
      </p:pic>
      <p:pic>
        <p:nvPicPr>
          <p:cNvPr id="5" name="Picture 4" descr="image_thumb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84" y="3665657"/>
            <a:ext cx="4353504" cy="3123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9461" y="6526367"/>
            <a:ext cx="3018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blog.feabhas.com</a:t>
            </a:r>
            <a:r>
              <a:rPr lang="nl-NL" sz="800" dirty="0"/>
              <a:t>/2014/05/</a:t>
            </a:r>
            <a:r>
              <a:rPr lang="nl-NL" sz="800" dirty="0" err="1"/>
              <a:t>an</a:t>
            </a:r>
            <a:r>
              <a:rPr lang="nl-NL" sz="800" dirty="0"/>
              <a:t>-</a:t>
            </a:r>
            <a:r>
              <a:rPr lang="nl-NL" sz="800" dirty="0" err="1"/>
              <a:t>introduction</a:t>
            </a:r>
            <a:r>
              <a:rPr lang="nl-NL" sz="800" dirty="0"/>
              <a:t>-</a:t>
            </a:r>
            <a:r>
              <a:rPr lang="nl-NL" sz="800" dirty="0" err="1"/>
              <a:t>to</a:t>
            </a:r>
            <a:r>
              <a:rPr lang="nl-NL" sz="800" dirty="0"/>
              <a:t>-c-templates/</a:t>
            </a:r>
          </a:p>
        </p:txBody>
      </p:sp>
    </p:spTree>
    <p:extLst>
      <p:ext uri="{BB962C8B-B14F-4D97-AF65-F5344CB8AC3E}">
        <p14:creationId xmlns:p14="http://schemas.microsoft.com/office/powerpoint/2010/main" val="2150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898"/>
                </a:solidFill>
              </a:rPr>
              <a:t>Class Templates</a:t>
            </a:r>
            <a:endParaRPr lang="nl-NL" dirty="0">
              <a:solidFill>
                <a:srgbClr val="1F489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766655"/>
            <a:ext cx="7139147" cy="43482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54132" y="642676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200" dirty="0"/>
              <a:t>https://blog.feabhas.com/2014/06/template-classes/</a:t>
            </a:r>
          </a:p>
        </p:txBody>
      </p:sp>
    </p:spTree>
    <p:extLst>
      <p:ext uri="{BB962C8B-B14F-4D97-AF65-F5344CB8AC3E}">
        <p14:creationId xmlns:p14="http://schemas.microsoft.com/office/powerpoint/2010/main" val="14116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C++ Containers (C++ Standard Template Library)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6668" y="1906196"/>
            <a:ext cx="3168808" cy="820972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>
                <a:solidFill>
                  <a:schemeClr val="tx2"/>
                </a:solidFill>
              </a:rPr>
              <a:t>Containers</a:t>
            </a:r>
            <a:endParaRPr lang="nl-NL" sz="28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901" y="3278758"/>
            <a:ext cx="2142474" cy="278360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 smtClean="0">
              <a:solidFill>
                <a:schemeClr val="accent6"/>
              </a:solidFill>
            </a:endParaRPr>
          </a:p>
          <a:p>
            <a:pPr algn="ctr"/>
            <a:endParaRPr lang="nl-NL" dirty="0">
              <a:solidFill>
                <a:schemeClr val="accent6"/>
              </a:solidFill>
            </a:endParaRPr>
          </a:p>
          <a:p>
            <a:pPr algn="ctr"/>
            <a:r>
              <a:rPr lang="nl-NL" dirty="0" smtClean="0">
                <a:solidFill>
                  <a:schemeClr val="accent6"/>
                </a:solidFill>
              </a:rPr>
              <a:t>vector</a:t>
            </a:r>
            <a:endParaRPr lang="nl-NL" dirty="0">
              <a:solidFill>
                <a:schemeClr val="accent6"/>
              </a:solidFill>
            </a:endParaRPr>
          </a:p>
          <a:p>
            <a:pPr algn="ctr"/>
            <a:r>
              <a:rPr lang="nl-NL" dirty="0" err="1">
                <a:solidFill>
                  <a:schemeClr val="accent6"/>
                </a:solidFill>
              </a:rPr>
              <a:t>deque</a:t>
            </a:r>
            <a:endParaRPr lang="nl-NL" dirty="0">
              <a:solidFill>
                <a:schemeClr val="accent6"/>
              </a:solidFill>
            </a:endParaRPr>
          </a:p>
          <a:p>
            <a:pPr algn="ctr"/>
            <a:r>
              <a:rPr lang="nl-NL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8284" y="3278758"/>
            <a:ext cx="2142474" cy="27836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5765476" y="3278758"/>
            <a:ext cx="2142474" cy="27836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223945" y="2534752"/>
            <a:ext cx="1680623" cy="74400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277291" y="2727168"/>
            <a:ext cx="1" cy="55159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97148" y="2534752"/>
            <a:ext cx="1387100" cy="74400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5901" y="4122734"/>
            <a:ext cx="2142474" cy="814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08284" y="4130875"/>
            <a:ext cx="2142474" cy="814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65476" y="4134945"/>
            <a:ext cx="2142474" cy="814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4511" y="3512138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rgbClr val="1F497D"/>
                </a:solidFill>
              </a:rPr>
              <a:t>Sequence</a:t>
            </a:r>
            <a:endParaRPr lang="nl-NL" dirty="0">
              <a:solidFill>
                <a:srgbClr val="1F497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9611" y="3512138"/>
            <a:ext cx="123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rgbClr val="1F497D"/>
                </a:solidFill>
              </a:rPr>
              <a:t>Associative</a:t>
            </a:r>
            <a:endParaRPr lang="nl-NL" dirty="0">
              <a:solidFill>
                <a:srgbClr val="1F497D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1194" y="3512138"/>
            <a:ext cx="91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rgbClr val="1F497D"/>
                </a:solidFill>
              </a:rPr>
              <a:t>Derived</a:t>
            </a:r>
            <a:endParaRPr lang="nl-NL" dirty="0">
              <a:solidFill>
                <a:srgbClr val="1F497D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08283" y="4448070"/>
            <a:ext cx="2142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chemeClr val="accent6"/>
                </a:solidFill>
              </a:rPr>
              <a:t>s</a:t>
            </a:r>
            <a:r>
              <a:rPr lang="nl-NL" dirty="0" smtClean="0">
                <a:solidFill>
                  <a:schemeClr val="accent6"/>
                </a:solidFill>
              </a:rPr>
              <a:t>et</a:t>
            </a:r>
            <a:endParaRPr lang="nl-NL" dirty="0">
              <a:solidFill>
                <a:schemeClr val="accent6"/>
              </a:solidFill>
            </a:endParaRPr>
          </a:p>
          <a:p>
            <a:pPr algn="ctr"/>
            <a:r>
              <a:rPr lang="nl-NL" dirty="0" err="1">
                <a:solidFill>
                  <a:schemeClr val="accent6"/>
                </a:solidFill>
              </a:rPr>
              <a:t>m</a:t>
            </a:r>
            <a:r>
              <a:rPr lang="nl-NL" dirty="0" err="1" smtClean="0">
                <a:solidFill>
                  <a:schemeClr val="accent6"/>
                </a:solidFill>
              </a:rPr>
              <a:t>ultiset</a:t>
            </a:r>
            <a:endParaRPr lang="nl-NL" dirty="0">
              <a:solidFill>
                <a:schemeClr val="accent6"/>
              </a:solidFill>
            </a:endParaRPr>
          </a:p>
          <a:p>
            <a:pPr algn="ctr"/>
            <a:r>
              <a:rPr lang="nl-NL" dirty="0">
                <a:solidFill>
                  <a:schemeClr val="accent6"/>
                </a:solidFill>
              </a:rPr>
              <a:t>m</a:t>
            </a:r>
            <a:r>
              <a:rPr lang="nl-NL" dirty="0" smtClean="0">
                <a:solidFill>
                  <a:schemeClr val="accent6"/>
                </a:solidFill>
              </a:rPr>
              <a:t>ap</a:t>
            </a:r>
          </a:p>
          <a:p>
            <a:pPr algn="ctr"/>
            <a:r>
              <a:rPr lang="nl-NL" dirty="0" err="1" smtClean="0">
                <a:solidFill>
                  <a:schemeClr val="accent6"/>
                </a:solidFill>
              </a:rPr>
              <a:t>multimap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65476" y="4457136"/>
            <a:ext cx="2142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chemeClr val="accent6"/>
                </a:solidFill>
              </a:rPr>
              <a:t>s</a:t>
            </a:r>
            <a:r>
              <a:rPr lang="nl-NL" dirty="0" smtClean="0">
                <a:solidFill>
                  <a:schemeClr val="accent6"/>
                </a:solidFill>
              </a:rPr>
              <a:t>tack</a:t>
            </a:r>
            <a:endParaRPr lang="nl-NL" dirty="0">
              <a:solidFill>
                <a:schemeClr val="accent6"/>
              </a:solidFill>
            </a:endParaRPr>
          </a:p>
          <a:p>
            <a:pPr algn="ctr"/>
            <a:r>
              <a:rPr lang="nl-NL" dirty="0">
                <a:solidFill>
                  <a:schemeClr val="accent6"/>
                </a:solidFill>
              </a:rPr>
              <a:t>q</a:t>
            </a:r>
            <a:r>
              <a:rPr lang="nl-NL" dirty="0" smtClean="0">
                <a:solidFill>
                  <a:schemeClr val="accent6"/>
                </a:solidFill>
              </a:rPr>
              <a:t>ueue</a:t>
            </a:r>
            <a:endParaRPr lang="nl-NL" dirty="0">
              <a:solidFill>
                <a:schemeClr val="accent6"/>
              </a:solidFill>
            </a:endParaRPr>
          </a:p>
          <a:p>
            <a:pPr algn="ctr"/>
            <a:r>
              <a:rPr lang="nl-NL" dirty="0" err="1">
                <a:solidFill>
                  <a:schemeClr val="accent6"/>
                </a:solidFill>
              </a:rPr>
              <a:t>p</a:t>
            </a:r>
            <a:r>
              <a:rPr lang="nl-NL" dirty="0" err="1" smtClean="0">
                <a:solidFill>
                  <a:schemeClr val="accent6"/>
                </a:solidFill>
              </a:rPr>
              <a:t>riority_queue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81854" y="2044929"/>
            <a:ext cx="1047761" cy="13965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Arrow Connector 20"/>
          <p:cNvCxnSpPr>
            <a:stCxn id="7" idx="6"/>
            <a:endCxn id="20" idx="1"/>
          </p:cNvCxnSpPr>
          <p:nvPr/>
        </p:nvCxnSpPr>
        <p:spPr>
          <a:xfrm>
            <a:off x="5765476" y="2316682"/>
            <a:ext cx="2216378" cy="426499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90361" y="2817469"/>
            <a:ext cx="1021728" cy="734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16872" y="2159710"/>
            <a:ext cx="610383" cy="333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Utility </a:t>
            </a:r>
            <a:endParaRPr lang="nl-NL" dirty="0">
              <a:solidFill>
                <a:srgbClr val="1F497D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21668" y="3012384"/>
            <a:ext cx="1630944" cy="33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 smtClean="0">
                <a:solidFill>
                  <a:schemeClr val="accent6"/>
                </a:solidFill>
              </a:rPr>
              <a:t>pair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954" y="6363884"/>
            <a:ext cx="790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hlinkClick r:id="rId3"/>
              </a:rPr>
              <a:t>https://www.geeksforgeeks.org/the-c-standard-template-library-stl</a:t>
            </a:r>
            <a:r>
              <a:rPr lang="nl-NL" sz="1600" dirty="0" smtClean="0">
                <a:hlinkClick r:id="rId3"/>
              </a:rPr>
              <a:t>/</a:t>
            </a:r>
            <a:endParaRPr lang="nl-NL" sz="1600" dirty="0" smtClean="0"/>
          </a:p>
          <a:p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9067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2"/>
                </a:solidFill>
              </a:rPr>
              <a:t>Example</a:t>
            </a:r>
            <a:r>
              <a:rPr lang="nl-NL" dirty="0" smtClean="0">
                <a:solidFill>
                  <a:schemeClr val="tx2"/>
                </a:solidFill>
              </a:rPr>
              <a:t> Code </a:t>
            </a:r>
            <a:r>
              <a:rPr lang="nl-NL" dirty="0" err="1" smtClean="0">
                <a:solidFill>
                  <a:schemeClr val="tx2"/>
                </a:solidFill>
              </a:rPr>
              <a:t>for</a:t>
            </a:r>
            <a:r>
              <a:rPr lang="nl-NL" dirty="0" smtClean="0">
                <a:solidFill>
                  <a:schemeClr val="tx2"/>
                </a:solidFill>
              </a:rPr>
              <a:t> Stack Container</a:t>
            </a:r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Screenshot 2020-11-17 at 15.04.2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70" r="-5967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789616" y="6486769"/>
            <a:ext cx="2227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www.geeksforgeeks.org</a:t>
            </a:r>
            <a:r>
              <a:rPr lang="nl-NL" sz="800" dirty="0"/>
              <a:t>/stack-in-</a:t>
            </a:r>
            <a:r>
              <a:rPr lang="nl-NL" sz="800" dirty="0" err="1"/>
              <a:t>cpp</a:t>
            </a:r>
            <a:r>
              <a:rPr lang="nl-NL" sz="800" dirty="0"/>
              <a:t>-</a:t>
            </a:r>
            <a:r>
              <a:rPr lang="nl-NL" sz="800" dirty="0" err="1"/>
              <a:t>stl</a:t>
            </a:r>
            <a:r>
              <a:rPr lang="nl-NL" sz="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37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1F497D"/>
                </a:solidFill>
              </a:rPr>
              <a:t>Graph</a:t>
            </a:r>
            <a:r>
              <a:rPr lang="nl-NL" dirty="0">
                <a:solidFill>
                  <a:srgbClr val="1F497D"/>
                </a:solidFill>
              </a:rPr>
              <a:t>/Tree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Domain Name Systems (URL’s)</a:t>
            </a:r>
          </a:p>
          <a:p>
            <a:r>
              <a:rPr lang="nl-NL" dirty="0"/>
              <a:t>(Sensor) Networks</a:t>
            </a:r>
          </a:p>
          <a:p>
            <a:r>
              <a:rPr lang="nl-NL" dirty="0" err="1"/>
              <a:t>Social</a:t>
            </a:r>
            <a:r>
              <a:rPr lang="nl-NL" dirty="0"/>
              <a:t> Media, e.g. </a:t>
            </a:r>
            <a:r>
              <a:rPr lang="nl-NL" dirty="0" err="1"/>
              <a:t>Facebook</a:t>
            </a:r>
            <a:r>
              <a:rPr lang="nl-NL" dirty="0"/>
              <a:t>/</a:t>
            </a:r>
            <a:r>
              <a:rPr lang="nl-NL" dirty="0" err="1"/>
              <a:t>LinkedIn</a:t>
            </a:r>
            <a:r>
              <a:rPr lang="nl-NL" dirty="0"/>
              <a:t>/</a:t>
            </a:r>
            <a:r>
              <a:rPr lang="nl-NL" dirty="0" err="1"/>
              <a:t>Twitter</a:t>
            </a:r>
            <a:endParaRPr lang="nl-NL" dirty="0"/>
          </a:p>
          <a:p>
            <a:r>
              <a:rPr lang="nl-NL" dirty="0" err="1"/>
              <a:t>Solving</a:t>
            </a:r>
            <a:r>
              <a:rPr lang="nl-NL" dirty="0"/>
              <a:t> Puzzles</a:t>
            </a:r>
          </a:p>
          <a:p>
            <a:r>
              <a:rPr lang="nl-NL" dirty="0"/>
              <a:t>Machine Learning</a:t>
            </a:r>
          </a:p>
          <a:p>
            <a:r>
              <a:rPr lang="nl-NL" dirty="0"/>
              <a:t>File System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mr-IN" dirty="0"/>
              <a:t>…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4" descr="Screen Shot 2018-11-01 at 09.2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42" y="3480486"/>
            <a:ext cx="4686858" cy="33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>
                <a:solidFill>
                  <a:srgbClr val="1F497D"/>
                </a:solidFill>
              </a:rPr>
              <a:t>Smart Pointers </a:t>
            </a:r>
            <a:r>
              <a:rPr lang="nl-NL" sz="4000" dirty="0" err="1" smtClean="0">
                <a:solidFill>
                  <a:srgbClr val="1F497D"/>
                </a:solidFill>
              </a:rPr>
              <a:t>from</a:t>
            </a:r>
            <a:r>
              <a:rPr lang="nl-NL" sz="4000" dirty="0" smtClean="0">
                <a:solidFill>
                  <a:srgbClr val="1F497D"/>
                </a:solidFill>
              </a:rPr>
              <a:t> C++11</a:t>
            </a:r>
            <a:endParaRPr lang="nl-NL" sz="4000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Screenshot 2020-11-17 at 15.21.2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13" b="-15013"/>
          <a:stretch>
            <a:fillRect/>
          </a:stretch>
        </p:blipFill>
        <p:spPr>
          <a:xfrm>
            <a:off x="722923" y="3994353"/>
            <a:ext cx="5461000" cy="3003339"/>
          </a:xfrm>
        </p:spPr>
      </p:pic>
      <p:pic>
        <p:nvPicPr>
          <p:cNvPr id="5" name="Picture 4" descr="Screenshot 2020-11-17 at 15.13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3" y="1588536"/>
            <a:ext cx="4421546" cy="2261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815" y="1219204"/>
            <a:ext cx="338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accent6"/>
                </a:solidFill>
              </a:rPr>
              <a:t>Classical</a:t>
            </a:r>
            <a:r>
              <a:rPr lang="nl-NL" dirty="0" smtClean="0">
                <a:solidFill>
                  <a:schemeClr val="accent6"/>
                </a:solidFill>
              </a:rPr>
              <a:t> Pointer </a:t>
            </a:r>
            <a:r>
              <a:rPr lang="nl-NL" dirty="0" smtClean="0"/>
              <a:t>(</a:t>
            </a:r>
            <a:r>
              <a:rPr lang="nl-NL" dirty="0" err="1" smtClean="0"/>
              <a:t>always</a:t>
            </a:r>
            <a:r>
              <a:rPr lang="nl-NL" dirty="0" smtClean="0"/>
              <a:t> portable)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134815" y="3809687"/>
            <a:ext cx="510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79646"/>
                </a:solidFill>
              </a:rPr>
              <a:t>Smart Pointer </a:t>
            </a:r>
            <a:r>
              <a:rPr lang="nl-NL" dirty="0" smtClean="0"/>
              <a:t>(</a:t>
            </a:r>
            <a:r>
              <a:rPr lang="nl-NL" dirty="0" err="1" smtClean="0"/>
              <a:t>dependent</a:t>
            </a:r>
            <a:r>
              <a:rPr lang="nl-NL" dirty="0" smtClean="0"/>
              <a:t> on </a:t>
            </a:r>
            <a:r>
              <a:rPr lang="mr-IN" dirty="0" smtClean="0"/>
              <a:t>–</a:t>
            </a:r>
            <a:r>
              <a:rPr lang="nl-NL" dirty="0" err="1" smtClean="0"/>
              <a:t>std</a:t>
            </a:r>
            <a:r>
              <a:rPr lang="nl-NL" dirty="0" smtClean="0"/>
              <a:t>=c11++  </a:t>
            </a:r>
            <a:r>
              <a:rPr lang="nl-NL" dirty="0" err="1" smtClean="0"/>
              <a:t>build</a:t>
            </a:r>
            <a:r>
              <a:rPr lang="nl-NL" dirty="0" smtClean="0"/>
              <a:t> </a:t>
            </a:r>
            <a:r>
              <a:rPr lang="nl-NL" dirty="0" err="1" smtClean="0"/>
              <a:t>flag</a:t>
            </a:r>
            <a:r>
              <a:rPr lang="nl-NL" dirty="0" smtClean="0"/>
              <a:t>)</a:t>
            </a:r>
            <a:endParaRPr lang="nl-NL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92231" y="2735385"/>
            <a:ext cx="4806461" cy="2637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1308" y="2266462"/>
            <a:ext cx="43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rgbClr val="FF0000"/>
                </a:solidFill>
              </a:rPr>
              <a:t>You</a:t>
            </a:r>
            <a:r>
              <a:rPr lang="nl-NL" dirty="0" smtClean="0">
                <a:solidFill>
                  <a:srgbClr val="FF0000"/>
                </a:solidFill>
              </a:rPr>
              <a:t> have </a:t>
            </a:r>
            <a:r>
              <a:rPr lang="nl-NL" dirty="0" err="1" smtClean="0">
                <a:solidFill>
                  <a:srgbClr val="FF0000"/>
                </a:solidFill>
              </a:rPr>
              <a:t>to</a:t>
            </a:r>
            <a:r>
              <a:rPr lang="nl-NL" dirty="0" smtClean="0">
                <a:solidFill>
                  <a:srgbClr val="FF0000"/>
                </a:solidFill>
              </a:rPr>
              <a:t> do </a:t>
            </a:r>
            <a:r>
              <a:rPr lang="nl-NL" dirty="0" err="1" smtClean="0">
                <a:solidFill>
                  <a:srgbClr val="FF0000"/>
                </a:solidFill>
              </a:rPr>
              <a:t>your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own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garbage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collection</a:t>
            </a:r>
            <a:r>
              <a:rPr lang="nl-NL" dirty="0" smtClean="0">
                <a:solidFill>
                  <a:srgbClr val="FF0000"/>
                </a:solidFill>
              </a:rPr>
              <a:t>!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solidFill>
                  <a:srgbClr val="1F497D"/>
                </a:solidFill>
              </a:rPr>
              <a:t>Linear</a:t>
            </a:r>
            <a:r>
              <a:rPr lang="nl-NL" dirty="0">
                <a:solidFill>
                  <a:srgbClr val="1F497D"/>
                </a:solidFill>
              </a:rPr>
              <a:t> </a:t>
            </a:r>
            <a:r>
              <a:rPr lang="nl-NL" dirty="0" err="1">
                <a:solidFill>
                  <a:srgbClr val="1F497D"/>
                </a:solidFill>
              </a:rPr>
              <a:t>vs</a:t>
            </a:r>
            <a:r>
              <a:rPr lang="nl-NL" dirty="0">
                <a:solidFill>
                  <a:srgbClr val="1F497D"/>
                </a:solidFill>
              </a:rPr>
              <a:t> Non-</a:t>
            </a:r>
            <a:r>
              <a:rPr lang="nl-NL" dirty="0" err="1">
                <a:solidFill>
                  <a:srgbClr val="1F497D"/>
                </a:solidFill>
              </a:rPr>
              <a:t>Linear</a:t>
            </a:r>
            <a:r>
              <a:rPr lang="nl-NL" dirty="0">
                <a:solidFill>
                  <a:srgbClr val="1F497D"/>
                </a:solidFill>
              </a:rPr>
              <a:t> Data </a:t>
            </a:r>
            <a:r>
              <a:rPr lang="nl-NL" dirty="0" err="1">
                <a:solidFill>
                  <a:srgbClr val="1F497D"/>
                </a:solidFill>
              </a:rPr>
              <a:t>Structures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non-linear-structure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32" r="-2023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436973" y="6215619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medium.com</a:t>
            </a:r>
            <a:r>
              <a:rPr lang="nl-NL" sz="800" dirty="0"/>
              <a:t>/</a:t>
            </a:r>
            <a:r>
              <a:rPr lang="nl-NL" sz="800" dirty="0" err="1"/>
              <a:t>basecs</a:t>
            </a:r>
            <a:r>
              <a:rPr lang="nl-NL" sz="800" dirty="0"/>
              <a:t>/how-to-not-be-stumped-by-trees-5f36208f68a7</a:t>
            </a:r>
          </a:p>
        </p:txBody>
      </p:sp>
    </p:spTree>
    <p:extLst>
      <p:ext uri="{BB962C8B-B14F-4D97-AF65-F5344CB8AC3E}">
        <p14:creationId xmlns:p14="http://schemas.microsoft.com/office/powerpoint/2010/main" val="38384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1F497D"/>
                </a:solidFill>
              </a:rPr>
              <a:t>Graphs</a:t>
            </a:r>
            <a:r>
              <a:rPr lang="nl-NL" dirty="0">
                <a:solidFill>
                  <a:srgbClr val="1F497D"/>
                </a:solidFill>
              </a:rPr>
              <a:t>/</a:t>
            </a:r>
            <a:r>
              <a:rPr lang="nl-NL" dirty="0" err="1">
                <a:solidFill>
                  <a:srgbClr val="1F497D"/>
                </a:solidFill>
              </a:rPr>
              <a:t>Edges</a:t>
            </a:r>
            <a:r>
              <a:rPr lang="nl-NL" dirty="0">
                <a:solidFill>
                  <a:srgbClr val="1F497D"/>
                </a:solidFill>
              </a:rPr>
              <a:t>/</a:t>
            </a:r>
            <a:r>
              <a:rPr lang="nl-NL" dirty="0" err="1">
                <a:solidFill>
                  <a:srgbClr val="1F497D"/>
                </a:solidFill>
              </a:rPr>
              <a:t>Vertices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edges-vertice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r="4268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757350" y="657238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medium.com</a:t>
            </a:r>
            <a:r>
              <a:rPr lang="nl-NL" sz="800" dirty="0"/>
              <a:t>/</a:t>
            </a:r>
            <a:r>
              <a:rPr lang="nl-NL" sz="800" dirty="0" err="1"/>
              <a:t>basecs</a:t>
            </a:r>
            <a:r>
              <a:rPr lang="nl-NL" sz="800" dirty="0"/>
              <a:t>/a-gentle-introduction-to-graph-theory-77969829ead8</a:t>
            </a:r>
          </a:p>
        </p:txBody>
      </p:sp>
    </p:spTree>
    <p:extLst>
      <p:ext uri="{BB962C8B-B14F-4D97-AF65-F5344CB8AC3E}">
        <p14:creationId xmlns:p14="http://schemas.microsoft.com/office/powerpoint/2010/main" val="30798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29B7-9F22-6745-BC87-FD9A4053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and Vertices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ECC47-EBBC-AE4C-935F-DE735F60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96" y="1513449"/>
            <a:ext cx="1930400" cy="1915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541B57-C363-9A44-A770-FEE5485B1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75" y="4049002"/>
            <a:ext cx="2535279" cy="2165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D5E28-CC7F-6745-8FCF-B1F050CE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286" y="1476019"/>
            <a:ext cx="2730242" cy="1824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8BF03-565A-B44C-86AA-514B87306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685" y="4283685"/>
            <a:ext cx="1930400" cy="1930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28BC4-7672-1642-B30B-7D1F55375977}"/>
              </a:ext>
            </a:extLst>
          </p:cNvPr>
          <p:cNvCxnSpPr/>
          <p:nvPr/>
        </p:nvCxnSpPr>
        <p:spPr>
          <a:xfrm flipV="1">
            <a:off x="606669" y="3780692"/>
            <a:ext cx="8080131" cy="70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4208A26-BE20-314B-90BD-B1FFD35E58D8}"/>
              </a:ext>
            </a:extLst>
          </p:cNvPr>
          <p:cNvSpPr/>
          <p:nvPr/>
        </p:nvSpPr>
        <p:spPr>
          <a:xfrm>
            <a:off x="5345723" y="658336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6"/>
              </a:rPr>
              <a:t>https://www.mathsisfun.com/geometry/vertices-faces-edges.html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971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1F497D"/>
                </a:solidFill>
              </a:rPr>
              <a:t>Directed</a:t>
            </a:r>
            <a:r>
              <a:rPr lang="nl-NL" dirty="0">
                <a:solidFill>
                  <a:srgbClr val="1F497D"/>
                </a:solidFill>
              </a:rPr>
              <a:t> </a:t>
            </a:r>
            <a:r>
              <a:rPr lang="nl-NL" dirty="0" err="1">
                <a:solidFill>
                  <a:srgbClr val="1F497D"/>
                </a:solidFill>
              </a:rPr>
              <a:t>vs</a:t>
            </a:r>
            <a:r>
              <a:rPr lang="nl-NL" dirty="0">
                <a:solidFill>
                  <a:srgbClr val="1F497D"/>
                </a:solidFill>
              </a:rPr>
              <a:t> </a:t>
            </a:r>
            <a:r>
              <a:rPr lang="nl-NL" dirty="0" err="1">
                <a:solidFill>
                  <a:srgbClr val="1F497D"/>
                </a:solidFill>
              </a:rPr>
              <a:t>Undirected</a:t>
            </a:r>
            <a:r>
              <a:rPr lang="nl-NL" dirty="0">
                <a:solidFill>
                  <a:srgbClr val="1F497D"/>
                </a:solidFill>
              </a:rPr>
              <a:t> </a:t>
            </a:r>
            <a:r>
              <a:rPr lang="nl-NL" dirty="0" err="1">
                <a:solidFill>
                  <a:srgbClr val="1F497D"/>
                </a:solidFill>
              </a:rPr>
              <a:t>Edges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4" name="Content Placeholder 3" descr="directedUndirectedEdge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r="79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757350" y="657238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medium.com</a:t>
            </a:r>
            <a:r>
              <a:rPr lang="nl-NL" sz="800" dirty="0"/>
              <a:t>/</a:t>
            </a:r>
            <a:r>
              <a:rPr lang="nl-NL" sz="800" dirty="0" err="1"/>
              <a:t>basecs</a:t>
            </a:r>
            <a:r>
              <a:rPr lang="nl-NL" sz="800" dirty="0"/>
              <a:t>/a-gentle-introduction-to-graph-theory-77969829ead8</a:t>
            </a:r>
          </a:p>
        </p:txBody>
      </p:sp>
    </p:spTree>
    <p:extLst>
      <p:ext uri="{BB962C8B-B14F-4D97-AF65-F5344CB8AC3E}">
        <p14:creationId xmlns:p14="http://schemas.microsoft.com/office/powerpoint/2010/main" val="3598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1F497D"/>
                </a:solidFill>
              </a:rPr>
              <a:t>Directed</a:t>
            </a:r>
            <a:r>
              <a:rPr lang="nl-NL" dirty="0">
                <a:solidFill>
                  <a:srgbClr val="1F497D"/>
                </a:solidFill>
              </a:rPr>
              <a:t> </a:t>
            </a:r>
            <a:r>
              <a:rPr lang="nl-NL" dirty="0" err="1">
                <a:solidFill>
                  <a:srgbClr val="1F497D"/>
                </a:solidFill>
              </a:rPr>
              <a:t>vs</a:t>
            </a:r>
            <a:r>
              <a:rPr lang="nl-NL" dirty="0">
                <a:solidFill>
                  <a:srgbClr val="1F497D"/>
                </a:solidFill>
              </a:rPr>
              <a:t> </a:t>
            </a:r>
            <a:r>
              <a:rPr lang="nl-NL" dirty="0" err="1">
                <a:solidFill>
                  <a:srgbClr val="1F497D"/>
                </a:solidFill>
              </a:rPr>
              <a:t>Undirected</a:t>
            </a:r>
            <a:r>
              <a:rPr lang="nl-NL" dirty="0">
                <a:solidFill>
                  <a:srgbClr val="1F497D"/>
                </a:solidFill>
              </a:rPr>
              <a:t> </a:t>
            </a:r>
            <a:r>
              <a:rPr lang="nl-NL" dirty="0" err="1">
                <a:solidFill>
                  <a:srgbClr val="1F497D"/>
                </a:solidFill>
              </a:rPr>
              <a:t>Graph</a:t>
            </a:r>
            <a:endParaRPr lang="nl-NL" dirty="0">
              <a:solidFill>
                <a:srgbClr val="1F497D"/>
              </a:solidFill>
            </a:endParaRPr>
          </a:p>
        </p:txBody>
      </p:sp>
      <p:pic>
        <p:nvPicPr>
          <p:cNvPr id="6" name="Content Placeholder 5" descr="directedVsUndirectedGraph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621" b="-15529"/>
          <a:stretch/>
        </p:blipFill>
        <p:spPr/>
      </p:pic>
      <p:sp>
        <p:nvSpPr>
          <p:cNvPr id="8" name="Rectangle 7"/>
          <p:cNvSpPr/>
          <p:nvPr/>
        </p:nvSpPr>
        <p:spPr>
          <a:xfrm>
            <a:off x="4757350" y="657238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medium.com</a:t>
            </a:r>
            <a:r>
              <a:rPr lang="nl-NL" sz="800" dirty="0"/>
              <a:t>/</a:t>
            </a:r>
            <a:r>
              <a:rPr lang="nl-NL" sz="800" dirty="0" err="1"/>
              <a:t>basecs</a:t>
            </a:r>
            <a:r>
              <a:rPr lang="nl-NL" sz="800" dirty="0"/>
              <a:t>/a-gentle-introduction-to-graph-theory-77969829ead8</a:t>
            </a:r>
          </a:p>
        </p:txBody>
      </p:sp>
    </p:spTree>
    <p:extLst>
      <p:ext uri="{BB962C8B-B14F-4D97-AF65-F5344CB8AC3E}">
        <p14:creationId xmlns:p14="http://schemas.microsoft.com/office/powerpoint/2010/main" val="16794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F497D"/>
                </a:solidFill>
              </a:rPr>
              <a:t>Trees</a:t>
            </a:r>
          </a:p>
        </p:txBody>
      </p:sp>
      <p:pic>
        <p:nvPicPr>
          <p:cNvPr id="4" name="Content Placeholder 3" descr="tree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95" r="-1409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121190" y="614946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medium.com</a:t>
            </a:r>
            <a:r>
              <a:rPr lang="nl-NL" sz="800" dirty="0"/>
              <a:t>/</a:t>
            </a:r>
            <a:r>
              <a:rPr lang="nl-NL" sz="800" dirty="0" err="1"/>
              <a:t>basecs</a:t>
            </a:r>
            <a:r>
              <a:rPr lang="nl-NL" sz="800" dirty="0"/>
              <a:t>/how-to-not-be-stumped-by-trees-5f36208f68a7</a:t>
            </a:r>
          </a:p>
        </p:txBody>
      </p:sp>
    </p:spTree>
    <p:extLst>
      <p:ext uri="{BB962C8B-B14F-4D97-AF65-F5344CB8AC3E}">
        <p14:creationId xmlns:p14="http://schemas.microsoft.com/office/powerpoint/2010/main" val="41060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1F497D"/>
                </a:solidFill>
              </a:rPr>
              <a:t>Graphs</a:t>
            </a:r>
            <a:r>
              <a:rPr lang="nl-NL" dirty="0">
                <a:solidFill>
                  <a:srgbClr val="1F497D"/>
                </a:solidFill>
              </a:rPr>
              <a:t> </a:t>
            </a:r>
            <a:r>
              <a:rPr lang="nl-NL" dirty="0" err="1">
                <a:solidFill>
                  <a:srgbClr val="1F497D"/>
                </a:solidFill>
              </a:rPr>
              <a:t>Vs</a:t>
            </a:r>
            <a:r>
              <a:rPr lang="nl-NL" dirty="0">
                <a:solidFill>
                  <a:srgbClr val="1F497D"/>
                </a:solidFill>
              </a:rPr>
              <a:t> Trees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414373"/>
              </p:ext>
            </p:extLst>
          </p:nvPr>
        </p:nvGraphicFramePr>
        <p:xfrm>
          <a:off x="457200" y="2472038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Comparison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Graph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Path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Only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one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between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vertices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More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one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path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Root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Exactly</a:t>
                      </a:r>
                      <a:r>
                        <a:rPr lang="nl-NL" dirty="0"/>
                        <a:t> </a:t>
                      </a:r>
                      <a:r>
                        <a:rPr lang="nl-NL" baseline="0" dirty="0" err="1"/>
                        <a:t>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root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Possible</a:t>
                      </a:r>
                      <a:r>
                        <a:rPr lang="nl-NL" dirty="0"/>
                        <a:t> 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Number</a:t>
                      </a:r>
                      <a:r>
                        <a:rPr lang="nl-NL" dirty="0"/>
                        <a:t> of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N-1 (N is the </a:t>
                      </a:r>
                      <a:r>
                        <a:rPr lang="nl-NL" dirty="0" err="1"/>
                        <a:t>number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Undefined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Hierarchical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Complexity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Higher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455297" y="610578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techdifferences.com</a:t>
            </a:r>
            <a:r>
              <a:rPr lang="nl-NL" sz="800" dirty="0"/>
              <a:t>/</a:t>
            </a:r>
            <a:r>
              <a:rPr lang="nl-NL" sz="800" dirty="0" err="1"/>
              <a:t>difference</a:t>
            </a:r>
            <a:r>
              <a:rPr lang="nl-NL" sz="800" dirty="0"/>
              <a:t>-</a:t>
            </a:r>
            <a:r>
              <a:rPr lang="nl-NL" sz="800" dirty="0" err="1"/>
              <a:t>between</a:t>
            </a:r>
            <a:r>
              <a:rPr lang="nl-NL" sz="800" dirty="0"/>
              <a:t>-tree-</a:t>
            </a:r>
            <a:r>
              <a:rPr lang="nl-NL" sz="800" dirty="0" err="1"/>
              <a:t>and</a:t>
            </a:r>
            <a:r>
              <a:rPr lang="nl-NL" sz="800" dirty="0"/>
              <a:t>-</a:t>
            </a:r>
            <a:r>
              <a:rPr lang="nl-NL" sz="800" dirty="0" err="1"/>
              <a:t>graph.html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7529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2266C429646E4EBD6404B6EA8A4485" ma:contentTypeVersion="0" ma:contentTypeDescription="Create a new document." ma:contentTypeScope="" ma:versionID="84cb85dfad10a4f87f2f5e3abdc785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0399FA-479D-43F2-95FF-0F9FCC50CC7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11D805-C4EB-491C-89F3-8343CCB1DA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3A260B-ED2C-4218-8B80-C249D7F32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On-screen Show (4:3)</PresentationFormat>
  <Paragraphs>108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Chalkboard</vt:lpstr>
      <vt:lpstr>Mangal</vt:lpstr>
      <vt:lpstr>Office Theme</vt:lpstr>
      <vt:lpstr>Non-Linear Structures, Recursion</vt:lpstr>
      <vt:lpstr>Graph/Tree Applications</vt:lpstr>
      <vt:lpstr>Linear vs Non-Linear Data Structures</vt:lpstr>
      <vt:lpstr>Graphs/Edges/Vertices</vt:lpstr>
      <vt:lpstr>Edges and Vertices</vt:lpstr>
      <vt:lpstr>Directed vs Undirected Edges</vt:lpstr>
      <vt:lpstr>Directed vs Undirected Graph</vt:lpstr>
      <vt:lpstr>Trees</vt:lpstr>
      <vt:lpstr>Graphs Vs Trees</vt:lpstr>
      <vt:lpstr>Tree/Graph Traversal</vt:lpstr>
      <vt:lpstr>Depth-First Search Alternatives</vt:lpstr>
      <vt:lpstr>Recursion</vt:lpstr>
      <vt:lpstr>Recursive Fuction</vt:lpstr>
      <vt:lpstr>Recursion Example</vt:lpstr>
      <vt:lpstr>C++ Templates</vt:lpstr>
      <vt:lpstr>C++ Templates</vt:lpstr>
      <vt:lpstr>Class Templates</vt:lpstr>
      <vt:lpstr>C++ Containers (C++ Standard Template Library)</vt:lpstr>
      <vt:lpstr>Example Code for Stack Container</vt:lpstr>
      <vt:lpstr>Smart Pointers from C++11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PRC4</dc:title>
  <dc:creator>FHICT</dc:creator>
  <cp:lastModifiedBy>Andova,Suzana S.</cp:lastModifiedBy>
  <cp:revision>80</cp:revision>
  <dcterms:created xsi:type="dcterms:W3CDTF">2018-05-16T07:44:44Z</dcterms:created>
  <dcterms:modified xsi:type="dcterms:W3CDTF">2020-11-24T17:26:39Z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0x0101006E2266C429646E4EBD6404B6EA8A4485</vt:lpwstr>
  </property>
</Properties>
</file>