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sldIdLst>
    <p:sldId id="280" r:id="rId5"/>
    <p:sldId id="272" r:id="rId6"/>
    <p:sldId id="312" r:id="rId7"/>
    <p:sldId id="313" r:id="rId8"/>
    <p:sldId id="314" r:id="rId9"/>
    <p:sldId id="315" r:id="rId10"/>
    <p:sldId id="317" r:id="rId11"/>
    <p:sldId id="316" r:id="rId12"/>
    <p:sldId id="318" r:id="rId13"/>
    <p:sldId id="319" r:id="rId14"/>
    <p:sldId id="330" r:id="rId15"/>
    <p:sldId id="331" r:id="rId16"/>
    <p:sldId id="320" r:id="rId17"/>
    <p:sldId id="321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2" r:id="rId26"/>
    <p:sldId id="333" r:id="rId27"/>
    <p:sldId id="261" r:id="rId28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27"/>
    <p:restoredTop sz="78253" autoAdjust="0"/>
  </p:normalViewPr>
  <p:slideViewPr>
    <p:cSldViewPr>
      <p:cViewPr varScale="1">
        <p:scale>
          <a:sx n="83" d="100"/>
          <a:sy n="83" d="100"/>
        </p:scale>
        <p:origin x="1253" y="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7B97E-2139-48B1-988B-C138725162FB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26301-B2A2-426C-BF5E-8530C53F6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03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26301-B2A2-426C-BF5E-8530C53F618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14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Bad example because you might want to use other decoders beside MP4.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26301-B2A2-426C-BF5E-8530C53F618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012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26301-B2A2-426C-BF5E-8530C53F618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910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26301-B2A2-426C-BF5E-8530C53F618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67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InformationProvider</a:t>
            </a:r>
            <a:r>
              <a:rPr lang="en-US" dirty="0"/>
              <a:t> changes, </a:t>
            </a:r>
            <a:r>
              <a:rPr lang="en-US" dirty="0" err="1"/>
              <a:t>InformationDisplay</a:t>
            </a:r>
            <a:r>
              <a:rPr lang="en-US" dirty="0"/>
              <a:t> must at the very least be recompiled.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26301-B2A2-426C-BF5E-8530C53F618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483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 is just an example. It is by no means meant as an example of ”the best interface” for this situation.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26301-B2A2-426C-BF5E-8530C53F618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412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26301-B2A2-426C-BF5E-8530C53F618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868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26301-B2A2-426C-BF5E-8530C53F618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673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calling Fly on a Bird, it shouldn’t matter what kind of bird it is. This is a bad example, because an ostrich (</a:t>
            </a:r>
            <a:r>
              <a:rPr lang="en-US" dirty="0" err="1"/>
              <a:t>struisvogel</a:t>
            </a:r>
            <a:r>
              <a:rPr lang="en-US" dirty="0"/>
              <a:t>) cannot fly…</a:t>
            </a:r>
          </a:p>
          <a:p>
            <a:endParaRPr lang="en-US" dirty="0"/>
          </a:p>
          <a:p>
            <a:r>
              <a:rPr lang="en-US" dirty="0"/>
              <a:t>Even when this is a logical abstraction in the real world, you should choose your abstraction based on what is logical in your software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26301-B2A2-426C-BF5E-8530C53F618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163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26301-B2A2-426C-BF5E-8530C53F618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480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Washing Machine Hardware is a component, think of it as a library or a set of classes that together implement all hardware functions.</a:t>
            </a:r>
          </a:p>
          <a:p>
            <a:endParaRPr lang="en-US" dirty="0"/>
          </a:p>
          <a:p>
            <a:r>
              <a:rPr lang="en-US" dirty="0"/>
              <a:t>Bad example, because:</a:t>
            </a:r>
          </a:p>
          <a:p>
            <a:r>
              <a:rPr lang="en-US" dirty="0"/>
              <a:t>- Each class that uses this interface, can accidentally use methods it doesn’t need (</a:t>
            </a:r>
            <a:r>
              <a:rPr lang="en-US" dirty="0" err="1"/>
              <a:t>WaterHandler</a:t>
            </a:r>
            <a:r>
              <a:rPr lang="en-US" dirty="0"/>
              <a:t> only uses the tap functions, not the motor or heater functions)</a:t>
            </a:r>
          </a:p>
          <a:p>
            <a:r>
              <a:rPr lang="en-US" dirty="0"/>
              <a:t>- Each class that implements a part of this interface must have an empty implementation of the other methods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26301-B2A2-426C-BF5E-8530C53F618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885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 interfaces that only provide one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26301-B2A2-426C-BF5E-8530C53F618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85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62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27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285598"/>
            <a:ext cx="4040188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7" y="1285598"/>
            <a:ext cx="4041775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3D636C07-7E76-46D3-B86B-6AF7C60E533E}" type="datetimeFigureOut">
              <a:rPr lang="nl-NL" smtClean="0"/>
              <a:t>13-2-2023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1738642" y="4767264"/>
            <a:ext cx="4281158" cy="274637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6553202" y="4767264"/>
            <a:ext cx="1610267" cy="274637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15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22093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elblad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sheet breedbeeld PPT-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91" cy="5143500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2645832" y="4630341"/>
            <a:ext cx="4136854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2645834" y="1065389"/>
            <a:ext cx="6108523" cy="2476500"/>
          </a:xfrm>
        </p:spPr>
        <p:txBody>
          <a:bodyPr anchor="t"/>
          <a:lstStyle>
            <a:lvl1pPr>
              <a:defRPr sz="3200" baseline="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 van presentatie bewerken</a:t>
            </a:r>
          </a:p>
        </p:txBody>
      </p:sp>
    </p:spTree>
    <p:extLst>
      <p:ext uri="{BB962C8B-B14F-4D97-AF65-F5344CB8AC3E}">
        <p14:creationId xmlns:p14="http://schemas.microsoft.com/office/powerpoint/2010/main" val="348047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sheet breedbeeld PPT-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91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4364" y="206375"/>
            <a:ext cx="6162437" cy="85725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2524363" y="1200151"/>
            <a:ext cx="3007423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64235" y="1200151"/>
            <a:ext cx="3022565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524363" y="4630341"/>
            <a:ext cx="4258325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737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ED03BD-429B-D746-A06E-6631DFB05D46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443907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sheet breedbeeld PPT-5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91" cy="51435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Titel van presentatie, </a:t>
            </a:r>
            <a:r>
              <a:rPr lang="nl-NL" dirty="0" err="1"/>
              <a:t>Arial</a:t>
            </a:r>
            <a:r>
              <a:rPr lang="nl-NL" dirty="0"/>
              <a:t> 32pt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7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sjabloon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95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bjectmentor.com/resources/articles/isp.pdf" TargetMode="External"/><Relationship Id="rId2" Type="http://schemas.openxmlformats.org/officeDocument/2006/relationships/hyperlink" Target="http://en.wikipedia.org/wiki/Interface_segregation_principl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hyperlink" Target="http://www.codeproject.com/Articles/93369/How-I-explained-OOD-to-my-wif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21EAA448-90F6-374F-9096-B6ECE228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834" y="771550"/>
            <a:ext cx="6108523" cy="2476500"/>
          </a:xfrm>
        </p:spPr>
        <p:txBody>
          <a:bodyPr/>
          <a:lstStyle/>
          <a:p>
            <a:r>
              <a:rPr lang="nl-NL" dirty="0"/>
              <a:t>Design Workshop</a:t>
            </a:r>
            <a:br>
              <a:rPr lang="nl-NL" dirty="0"/>
            </a:br>
            <a:br>
              <a:rPr lang="nl-NL" dirty="0"/>
            </a:br>
            <a:r>
              <a:rPr lang="nl-NL" dirty="0"/>
              <a:t>SOLID design </a:t>
            </a:r>
            <a:r>
              <a:rPr lang="nl-NL" dirty="0" err="1"/>
              <a:t>principles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3BBDAB-54AA-B34D-9162-E6462F268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076" y="2969763"/>
            <a:ext cx="2364275" cy="14741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7788F1-4E95-DB4F-9723-BBABAC874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203" y="3066280"/>
            <a:ext cx="1912178" cy="12811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6357F2-5B92-3D4B-AD33-FC563AE35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085" y="3068666"/>
            <a:ext cx="9906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2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0F5E-BDD5-8148-A4B6-0C9CE01E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EE382C-4E91-6E4E-9D83-AB6D6CF91AA1}"/>
              </a:ext>
            </a:extLst>
          </p:cNvPr>
          <p:cNvSpPr txBox="1"/>
          <p:nvPr/>
        </p:nvSpPr>
        <p:spPr>
          <a:xfrm>
            <a:off x="1475656" y="3507854"/>
            <a:ext cx="5886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 hard link. </a:t>
            </a:r>
            <a:r>
              <a:rPr lang="en-GB" dirty="0" err="1"/>
              <a:t>InformationProvider</a:t>
            </a:r>
            <a:r>
              <a:rPr lang="en-GB" dirty="0"/>
              <a:t> is free to ”grow” as long as</a:t>
            </a:r>
          </a:p>
          <a:p>
            <a:r>
              <a:rPr lang="en-GB" dirty="0"/>
              <a:t>existing functions do not change.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96F2A2-94AC-B748-A238-9799071BE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1275606"/>
            <a:ext cx="6540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5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0F5E-BDD5-8148-A4B6-0C9CE01E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EE382C-4E91-6E4E-9D83-AB6D6CF91AA1}"/>
              </a:ext>
            </a:extLst>
          </p:cNvPr>
          <p:cNvSpPr txBox="1"/>
          <p:nvPr/>
        </p:nvSpPr>
        <p:spPr>
          <a:xfrm>
            <a:off x="2500058" y="4074626"/>
            <a:ext cx="4376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Shape is tightly coupled with </a:t>
            </a:r>
            <a:r>
              <a:rPr lang="en-GB" dirty="0" err="1"/>
              <a:t>GraphicalEditor</a:t>
            </a:r>
            <a:endParaRPr lang="en-GB" dirty="0"/>
          </a:p>
        </p:txBody>
      </p:sp>
      <p:pic>
        <p:nvPicPr>
          <p:cNvPr id="1026" name="Picture 2" descr="Open Close Principle | Object Oriented Design">
            <a:extLst>
              <a:ext uri="{FF2B5EF4-FFF2-40B4-BE49-F238E27FC236}">
                <a16:creationId xmlns:a16="http://schemas.microsoft.com/office/drawing/2014/main" id="{8DC6F5AB-6011-404E-A598-FE69019EF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494" y="1013413"/>
            <a:ext cx="5028778" cy="271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061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0F5E-BDD5-8148-A4B6-0C9CE01E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EE382C-4E91-6E4E-9D83-AB6D6CF91AA1}"/>
              </a:ext>
            </a:extLst>
          </p:cNvPr>
          <p:cNvSpPr txBox="1"/>
          <p:nvPr/>
        </p:nvSpPr>
        <p:spPr>
          <a:xfrm>
            <a:off x="2500058" y="4074626"/>
            <a:ext cx="4376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Shape is tightly coupled with </a:t>
            </a:r>
            <a:r>
              <a:rPr lang="en-GB" dirty="0" err="1"/>
              <a:t>GraphicalEditor</a:t>
            </a:r>
            <a:endParaRPr lang="en-GB" dirty="0"/>
          </a:p>
        </p:txBody>
      </p:sp>
      <p:pic>
        <p:nvPicPr>
          <p:cNvPr id="2050" name="Picture 2" descr="Open Close Principle(OCP) - good">
            <a:extLst>
              <a:ext uri="{FF2B5EF4-FFF2-40B4-BE49-F238E27FC236}">
                <a16:creationId xmlns:a16="http://schemas.microsoft.com/office/drawing/2014/main" id="{BFA0F131-CEE5-4700-B8FF-BEC183D6B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025162"/>
            <a:ext cx="5040560" cy="270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867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200" dirty="0" err="1"/>
              <a:t>Liskov</a:t>
            </a:r>
            <a:r>
              <a:rPr lang="en-US" sz="3200" dirty="0"/>
              <a:t> Substitution Principle</a:t>
            </a:r>
            <a:endParaRPr lang="en-GB" sz="3200" dirty="0">
              <a:ea typeface="+mj-ea"/>
              <a:cs typeface="+mj-cs"/>
            </a:endParaRP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nl-NL" dirty="0">
                <a:ea typeface="+mn-ea"/>
                <a:cs typeface="+mn-cs"/>
              </a:rPr>
              <a:t>SOLID</a:t>
            </a:r>
          </a:p>
        </p:txBody>
      </p:sp>
      <p:pic>
        <p:nvPicPr>
          <p:cNvPr id="3074" name="Picture 2" descr="https://www.codeproject.com/KB/architecture/SOLIDPrinciplesInOOD/dggn8fwf_29gk8qdx45_b.jpg">
            <a:extLst>
              <a:ext uri="{FF2B5EF4-FFF2-40B4-BE49-F238E27FC236}">
                <a16:creationId xmlns:a16="http://schemas.microsoft.com/office/drawing/2014/main" id="{A49C6141-7A08-4F49-8E92-A084ED01D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23478"/>
            <a:ext cx="3873418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886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33D0-A821-7848-AD78-4EB29F18F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 it behaves like a duck, it probably is a duck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D8B0A-E2C9-F542-98AF-892379FF0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3394720" cy="2874582"/>
          </a:xfrm>
        </p:spPr>
        <p:txBody>
          <a:bodyPr/>
          <a:lstStyle/>
          <a:p>
            <a:r>
              <a:rPr lang="en-GB" dirty="0"/>
              <a:t>When you use a reference to a base class, you should be able to use a derived class as well</a:t>
            </a:r>
          </a:p>
          <a:p>
            <a:endParaRPr lang="en-GB" dirty="0"/>
          </a:p>
          <a:p>
            <a:r>
              <a:rPr lang="en-GB" dirty="0"/>
              <a:t>Bad 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21405-51D9-A247-9349-F8F5A8DCD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407" y="1284892"/>
            <a:ext cx="45593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8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0F5E-BDD5-8148-A4B6-0C9CE01E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73177-A458-154F-B4AD-D90DC36DC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843558"/>
            <a:ext cx="45847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94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22312" y="3305176"/>
            <a:ext cx="7954143" cy="102155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/>
              <a:t>Interface Segregation Principle</a:t>
            </a:r>
            <a:endParaRPr lang="en-GB" sz="3200" dirty="0">
              <a:ea typeface="+mj-ea"/>
              <a:cs typeface="+mj-cs"/>
            </a:endParaRP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nl-NL" dirty="0">
                <a:ea typeface="+mn-ea"/>
                <a:cs typeface="+mn-cs"/>
              </a:rPr>
              <a:t>SOLID</a:t>
            </a:r>
          </a:p>
        </p:txBody>
      </p:sp>
      <p:pic>
        <p:nvPicPr>
          <p:cNvPr id="4098" name="Picture 2" descr="https://www.codeproject.com/KB/architecture/SOLIDPrinciplesInOOD/dggn8fwf_33cq6mtncq_b.jpg">
            <a:extLst>
              <a:ext uri="{FF2B5EF4-FFF2-40B4-BE49-F238E27FC236}">
                <a16:creationId xmlns:a16="http://schemas.microsoft.com/office/drawing/2014/main" id="{4F294983-1A25-E147-A790-6F013A8AA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5486"/>
            <a:ext cx="4114944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457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3D3A-E333-BE4E-96DF-4B092202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enforce an interface I don’t care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64E29-BB28-D24F-BB69-C6DAEF197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module exports some methods:</a:t>
            </a:r>
          </a:p>
          <a:p>
            <a:pPr lvl="1"/>
            <a:r>
              <a:rPr lang="en-US" dirty="0"/>
              <a:t>Make interfaces (plural!), each of which is a logical group of methods</a:t>
            </a:r>
          </a:p>
          <a:p>
            <a:endParaRPr lang="en-US" dirty="0"/>
          </a:p>
          <a:p>
            <a:r>
              <a:rPr lang="en-US" dirty="0"/>
              <a:t>Another way to explain:</a:t>
            </a:r>
          </a:p>
          <a:p>
            <a:pPr lvl="1"/>
            <a:r>
              <a:rPr lang="en-US" dirty="0"/>
              <a:t>Don’t make one big interface that contains everything</a:t>
            </a:r>
          </a:p>
          <a:p>
            <a:pPr lvl="1"/>
            <a:r>
              <a:rPr lang="en-US" dirty="0"/>
              <a:t>Make simple, small interfaces that each have 1 responsibility</a:t>
            </a:r>
          </a:p>
          <a:p>
            <a:pPr lvl="1"/>
            <a:r>
              <a:rPr lang="en-US" dirty="0"/>
              <a:t>Think of it as SRP for interfaces!</a:t>
            </a:r>
          </a:p>
        </p:txBody>
      </p:sp>
    </p:spTree>
    <p:extLst>
      <p:ext uri="{BB962C8B-B14F-4D97-AF65-F5344CB8AC3E}">
        <p14:creationId xmlns:p14="http://schemas.microsoft.com/office/powerpoint/2010/main" val="3044351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49C0-2905-FD4A-900A-D1C3EBF0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72B668-8702-BB49-817A-70848F2C5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843558"/>
            <a:ext cx="30353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96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49C0-2905-FD4A-900A-D1C3EBF0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152811-42E7-6F45-B0D6-9D1644CF3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50" y="1275606"/>
            <a:ext cx="70231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NL" dirty="0"/>
              <a:t>Goal 1: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167594"/>
            <a:ext cx="8229600" cy="34563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sz="7100" b="1" dirty="0" err="1"/>
              <a:t>Loud</a:t>
            </a:r>
            <a:r>
              <a:rPr lang="nl-NL" sz="7100" dirty="0"/>
              <a:t> </a:t>
            </a:r>
            <a:r>
              <a:rPr lang="nl-NL" dirty="0" err="1"/>
              <a:t>bells</a:t>
            </a:r>
            <a:r>
              <a:rPr lang="nl-NL" dirty="0"/>
              <a:t> are </a:t>
            </a:r>
            <a:r>
              <a:rPr lang="nl-NL" dirty="0" err="1"/>
              <a:t>ringing</a:t>
            </a:r>
            <a:r>
              <a:rPr lang="nl-NL" dirty="0"/>
              <a:t>  in </a:t>
            </a:r>
            <a:r>
              <a:rPr lang="nl-NL" u="sng" dirty="0" err="1"/>
              <a:t>your</a:t>
            </a:r>
            <a:r>
              <a:rPr lang="nl-NL" dirty="0"/>
              <a:t> </a:t>
            </a:r>
            <a:r>
              <a:rPr lang="nl-NL" dirty="0" err="1"/>
              <a:t>head</a:t>
            </a:r>
            <a:br>
              <a:rPr lang="nl-NL" dirty="0"/>
            </a:b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u="sng" dirty="0" err="1"/>
              <a:t>you</a:t>
            </a:r>
            <a:r>
              <a:rPr lang="nl-NL" dirty="0"/>
              <a:t> </a:t>
            </a:r>
            <a:r>
              <a:rPr lang="nl-NL" sz="6400" b="1" dirty="0" err="1"/>
              <a:t>violate</a:t>
            </a:r>
            <a:r>
              <a:rPr lang="nl-NL" sz="6400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principes:</a:t>
            </a:r>
          </a:p>
          <a:p>
            <a:endParaRPr lang="nl-NL" dirty="0"/>
          </a:p>
          <a:p>
            <a:pPr lvl="1"/>
            <a:r>
              <a:rPr lang="nl-NL" dirty="0"/>
              <a:t>Single </a:t>
            </a:r>
            <a:r>
              <a:rPr lang="nl-NL" dirty="0" err="1"/>
              <a:t>Resposibility</a:t>
            </a:r>
            <a:r>
              <a:rPr lang="nl-NL" dirty="0"/>
              <a:t> </a:t>
            </a:r>
            <a:r>
              <a:rPr lang="nl-NL" dirty="0" err="1"/>
              <a:t>Principle</a:t>
            </a:r>
            <a:r>
              <a:rPr lang="nl-NL" dirty="0"/>
              <a:t> (SRP)</a:t>
            </a:r>
          </a:p>
          <a:p>
            <a:pPr lvl="1"/>
            <a:r>
              <a:rPr lang="nl-NL" dirty="0"/>
              <a:t>Open Closed </a:t>
            </a:r>
            <a:r>
              <a:rPr lang="nl-NL" dirty="0" err="1"/>
              <a:t>Principle</a:t>
            </a:r>
            <a:r>
              <a:rPr lang="nl-NL" dirty="0"/>
              <a:t> (OCP)</a:t>
            </a:r>
          </a:p>
          <a:p>
            <a:pPr lvl="1"/>
            <a:r>
              <a:rPr lang="nl-NL" dirty="0" err="1"/>
              <a:t>Liskov</a:t>
            </a:r>
            <a:r>
              <a:rPr lang="nl-NL" dirty="0"/>
              <a:t> </a:t>
            </a:r>
            <a:r>
              <a:rPr lang="nl-NL" dirty="0" err="1"/>
              <a:t>Substitution</a:t>
            </a:r>
            <a:r>
              <a:rPr lang="nl-NL" dirty="0"/>
              <a:t> </a:t>
            </a:r>
            <a:r>
              <a:rPr lang="nl-NL" dirty="0" err="1"/>
              <a:t>Principle</a:t>
            </a:r>
            <a:r>
              <a:rPr lang="nl-NL" dirty="0"/>
              <a:t> (LSP)</a:t>
            </a:r>
            <a:endParaRPr lang="en-GB" dirty="0"/>
          </a:p>
          <a:p>
            <a:pPr lvl="1"/>
            <a:r>
              <a:rPr lang="nl-NL" dirty="0"/>
              <a:t>Interface </a:t>
            </a:r>
            <a:r>
              <a:rPr lang="nl-NL" dirty="0" err="1"/>
              <a:t>Segration</a:t>
            </a:r>
            <a:r>
              <a:rPr lang="nl-NL" dirty="0"/>
              <a:t> </a:t>
            </a:r>
            <a:r>
              <a:rPr lang="nl-NL" dirty="0" err="1"/>
              <a:t>Principle</a:t>
            </a:r>
            <a:r>
              <a:rPr lang="nl-NL" dirty="0"/>
              <a:t> (ISP)</a:t>
            </a:r>
          </a:p>
          <a:p>
            <a:pPr lvl="1"/>
            <a:r>
              <a:rPr lang="nl-NL" dirty="0" err="1"/>
              <a:t>Dependency</a:t>
            </a:r>
            <a:r>
              <a:rPr lang="nl-NL" dirty="0"/>
              <a:t> </a:t>
            </a:r>
            <a:r>
              <a:rPr lang="nl-NL" dirty="0" err="1"/>
              <a:t>Inversion</a:t>
            </a:r>
            <a:r>
              <a:rPr lang="nl-NL" dirty="0"/>
              <a:t> </a:t>
            </a:r>
            <a:r>
              <a:rPr lang="nl-NL" dirty="0" err="1"/>
              <a:t>Principle</a:t>
            </a:r>
            <a:r>
              <a:rPr lang="nl-NL" dirty="0"/>
              <a:t> (DIP)</a:t>
            </a:r>
          </a:p>
        </p:txBody>
      </p:sp>
    </p:spTree>
    <p:extLst>
      <p:ext uri="{BB962C8B-B14F-4D97-AF65-F5344CB8AC3E}">
        <p14:creationId xmlns:p14="http://schemas.microsoft.com/office/powerpoint/2010/main" val="2855719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22312" y="3305176"/>
            <a:ext cx="7954143" cy="102155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/>
              <a:t>Dependency </a:t>
            </a:r>
            <a:r>
              <a:rPr lang="en-US" sz="3200"/>
              <a:t>inversion principle</a:t>
            </a:r>
            <a:endParaRPr lang="en-GB" sz="3200" dirty="0">
              <a:ea typeface="+mj-ea"/>
              <a:cs typeface="+mj-cs"/>
            </a:endParaRP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nl-NL" dirty="0">
                <a:ea typeface="+mn-ea"/>
                <a:cs typeface="+mn-cs"/>
              </a:rPr>
              <a:t>SOLID</a:t>
            </a:r>
          </a:p>
        </p:txBody>
      </p:sp>
      <p:pic>
        <p:nvPicPr>
          <p:cNvPr id="5122" name="Picture 2" descr="https://www.codeproject.com/KB/architecture/SOLIDPrinciplesInOOD/dggn8fwf_36gttf6dtd_b.jpg">
            <a:extLst>
              <a:ext uri="{FF2B5EF4-FFF2-40B4-BE49-F238E27FC236}">
                <a16:creationId xmlns:a16="http://schemas.microsoft.com/office/drawing/2014/main" id="{97D4CDBA-69AD-A440-8D37-7E94B8691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5486"/>
            <a:ext cx="4135135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976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CD99-061E-C943-BB92-83DAC8ED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with interchangeable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1811D-C341-E44B-BE51-461A3CD61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5050904" cy="2874582"/>
          </a:xfrm>
        </p:spPr>
        <p:txBody>
          <a:bodyPr>
            <a:normAutofit/>
          </a:bodyPr>
          <a:lstStyle/>
          <a:p>
            <a:r>
              <a:rPr lang="en-US" dirty="0"/>
              <a:t>Do not create hard dependencies between swappable items</a:t>
            </a:r>
          </a:p>
          <a:p>
            <a:endParaRPr lang="en-US" dirty="0"/>
          </a:p>
          <a:p>
            <a:r>
              <a:rPr lang="en-US" dirty="0"/>
              <a:t>Bad example:</a:t>
            </a:r>
          </a:p>
          <a:p>
            <a:endParaRPr lang="en-US" dirty="0"/>
          </a:p>
          <a:p>
            <a:r>
              <a:rPr lang="en-US" dirty="0"/>
              <a:t>Good example: HAL!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33D49-4B35-FA49-8C86-D57A95DE6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029487"/>
            <a:ext cx="2311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45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B073-5156-4EBF-9FE3-79783003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3074" name="Picture 2" descr="SOLID - DIP - Dependency Inversion Principle | Practical example - YouTube">
            <a:extLst>
              <a:ext uri="{FF2B5EF4-FFF2-40B4-BE49-F238E27FC236}">
                <a16:creationId xmlns:a16="http://schemas.microsoft.com/office/drawing/2014/main" id="{46BDEC27-0275-4E27-96FF-8E99C3C64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CAFFC4-C0A5-43F8-A3DC-9FE2EE476962}"/>
              </a:ext>
            </a:extLst>
          </p:cNvPr>
          <p:cNvSpPr/>
          <p:nvPr/>
        </p:nvSpPr>
        <p:spPr>
          <a:xfrm>
            <a:off x="3779912" y="843558"/>
            <a:ext cx="5328592" cy="4032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1679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B073-5156-4EBF-9FE3-79783003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3074" name="Picture 2" descr="SOLID - DIP - Dependency Inversion Principle | Practical example - YouTube">
            <a:extLst>
              <a:ext uri="{FF2B5EF4-FFF2-40B4-BE49-F238E27FC236}">
                <a16:creationId xmlns:a16="http://schemas.microsoft.com/office/drawing/2014/main" id="{46BDEC27-0275-4E27-96FF-8E99C3C64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CAFFC4-C0A5-43F8-A3DC-9FE2EE476962}"/>
              </a:ext>
            </a:extLst>
          </p:cNvPr>
          <p:cNvSpPr/>
          <p:nvPr/>
        </p:nvSpPr>
        <p:spPr>
          <a:xfrm>
            <a:off x="3779912" y="843558"/>
            <a:ext cx="1296144" cy="4032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92663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NL" dirty="0"/>
              <a:t>Reading: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874582"/>
          </a:xfrm>
        </p:spPr>
        <p:txBody>
          <a:bodyPr>
            <a:normAutofit/>
          </a:bodyPr>
          <a:lstStyle/>
          <a:p>
            <a:r>
              <a:rPr lang="nl-NL" sz="2400" dirty="0">
                <a:hlinkClick r:id="rId2"/>
              </a:rPr>
              <a:t>Interface Segregation Principle</a:t>
            </a:r>
            <a:endParaRPr lang="nl-NL" sz="2400" dirty="0"/>
          </a:p>
          <a:p>
            <a:r>
              <a:rPr lang="en-GB" sz="2400" u="sng" dirty="0">
                <a:hlinkClick r:id="rId3"/>
              </a:rPr>
              <a:t>Robert C. </a:t>
            </a:r>
            <a:r>
              <a:rPr lang="en-GB" sz="2400" u="sng" dirty="0" err="1">
                <a:hlinkClick r:id="rId3"/>
              </a:rPr>
              <a:t>Martin,</a:t>
            </a:r>
            <a:r>
              <a:rPr lang="en-GB" sz="2400" i="1" u="sng" dirty="0" err="1">
                <a:hlinkClick r:id="rId3"/>
              </a:rPr>
              <a:t>The</a:t>
            </a:r>
            <a:r>
              <a:rPr lang="en-GB" sz="2400" i="1" u="sng" dirty="0">
                <a:hlinkClick r:id="rId3"/>
              </a:rPr>
              <a:t> Interface Segregation Principle</a:t>
            </a:r>
            <a:endParaRPr lang="en-GB" sz="2400" i="1" u="sng" dirty="0"/>
          </a:p>
          <a:p>
            <a:r>
              <a:rPr lang="en-GB" sz="2400" dirty="0">
                <a:hlinkClick r:id="rId4"/>
              </a:rPr>
              <a:t>How-I-explained-OOD-to-my-wife</a:t>
            </a:r>
            <a:endParaRPr lang="en-GB" sz="2400" dirty="0"/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0"/>
          <a:stretch/>
        </p:blipFill>
        <p:spPr bwMode="auto">
          <a:xfrm>
            <a:off x="215516" y="2923657"/>
            <a:ext cx="8712968" cy="127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29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200" dirty="0"/>
              <a:t>Single Responsibility Principle</a:t>
            </a:r>
            <a:endParaRPr lang="en-GB" sz="3200" dirty="0">
              <a:ea typeface="+mj-ea"/>
              <a:cs typeface="+mj-cs"/>
            </a:endParaRP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nl-NL" dirty="0">
                <a:ea typeface="+mn-ea"/>
                <a:cs typeface="+mn-cs"/>
              </a:rPr>
              <a:t>SOLID</a:t>
            </a:r>
          </a:p>
        </p:txBody>
      </p:sp>
      <p:pic>
        <p:nvPicPr>
          <p:cNvPr id="1026" name="Picture 2" descr="https://www.codeproject.com/KB/architecture/SOLIDPrinciplesInOOD/dggn8fwf_24f6dgv5dq_b.jpg">
            <a:extLst>
              <a:ext uri="{FF2B5EF4-FFF2-40B4-BE49-F238E27FC236}">
                <a16:creationId xmlns:a16="http://schemas.microsoft.com/office/drawing/2014/main" id="{5DFEDF37-FE62-444B-9A41-66B7127F6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5486"/>
            <a:ext cx="4168939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7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B885-3323-9D4B-BA5D-D8916EEF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responsibility - one reason to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C6C1A-2C0F-5B49-8C33-9859A777A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class should have one responsibility</a:t>
            </a:r>
          </a:p>
          <a:p>
            <a:pPr lvl="1"/>
            <a:r>
              <a:rPr lang="en-US" dirty="0"/>
              <a:t>Therefore only one reason to change</a:t>
            </a:r>
          </a:p>
          <a:p>
            <a:pPr lvl="1"/>
            <a:r>
              <a:rPr lang="en-US" dirty="0"/>
              <a:t>Think about an LED class: it can have both timing and LED related functions</a:t>
            </a:r>
          </a:p>
          <a:p>
            <a:pPr lvl="2"/>
            <a:r>
              <a:rPr lang="en-US" sz="1800" dirty="0"/>
              <a:t>if the LED changes: you need to modify this class</a:t>
            </a:r>
          </a:p>
          <a:p>
            <a:pPr lvl="2"/>
            <a:r>
              <a:rPr lang="en-US" sz="1800" dirty="0"/>
              <a:t>if the timing changes: you need to modify this class 😳</a:t>
            </a:r>
          </a:p>
          <a:p>
            <a:endParaRPr lang="en-US" dirty="0"/>
          </a:p>
          <a:p>
            <a:r>
              <a:rPr lang="en-US" dirty="0"/>
              <a:t>It’s better to have 2 smaller classes</a:t>
            </a:r>
          </a:p>
        </p:txBody>
      </p:sp>
    </p:spTree>
    <p:extLst>
      <p:ext uri="{BB962C8B-B14F-4D97-AF65-F5344CB8AC3E}">
        <p14:creationId xmlns:p14="http://schemas.microsoft.com/office/powerpoint/2010/main" val="344843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A8EB-E21A-DA4D-B10A-3083119D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bad example: elevator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105963-2234-A842-BC3B-D233D8BF3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347614"/>
            <a:ext cx="22225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1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33D0-A821-7848-AD78-4EB29F18F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D8B0A-E2C9-F542-98AF-892379FF0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All those small programs on the Linux console</a:t>
            </a:r>
          </a:p>
          <a:p>
            <a:r>
              <a:rPr lang="en-GB" dirty="0"/>
              <a:t>Most do only 1 thing</a:t>
            </a:r>
          </a:p>
          <a:p>
            <a:r>
              <a:rPr lang="en-GB" dirty="0"/>
              <a:t>They can be combined into something bigger: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 -name ‘*.h’ –exec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Foo {} \;</a:t>
            </a:r>
          </a:p>
          <a:p>
            <a:pPr marL="0" indent="0">
              <a:buNone/>
            </a:pPr>
            <a:r>
              <a:rPr lang="en-GB" sz="2000" i="1" dirty="0"/>
              <a:t>(2 simple tools working together to search all header files in a directory that contain the word Foo)</a:t>
            </a:r>
          </a:p>
        </p:txBody>
      </p:sp>
    </p:spTree>
    <p:extLst>
      <p:ext uri="{BB962C8B-B14F-4D97-AF65-F5344CB8AC3E}">
        <p14:creationId xmlns:p14="http://schemas.microsoft.com/office/powerpoint/2010/main" val="403807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200" dirty="0"/>
              <a:t>Open Closed Principle</a:t>
            </a:r>
            <a:endParaRPr lang="en-GB" sz="3200" dirty="0">
              <a:ea typeface="+mj-ea"/>
              <a:cs typeface="+mj-cs"/>
            </a:endParaRP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nl-NL" dirty="0">
                <a:ea typeface="+mn-ea"/>
                <a:cs typeface="+mn-cs"/>
              </a:rPr>
              <a:t>SOLID</a:t>
            </a:r>
          </a:p>
        </p:txBody>
      </p:sp>
      <p:pic>
        <p:nvPicPr>
          <p:cNvPr id="2050" name="Picture 2" descr="https://www.codeproject.com/KB/architecture/SOLIDPrinciplesInOOD/dggn8fwf_26f24cwpgj_b.jpg">
            <a:extLst>
              <a:ext uri="{FF2B5EF4-FFF2-40B4-BE49-F238E27FC236}">
                <a16:creationId xmlns:a16="http://schemas.microsoft.com/office/drawing/2014/main" id="{25711AE6-AF00-5848-BF0D-1843B2564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5486"/>
            <a:ext cx="4146341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12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33D0-A821-7848-AD78-4EB29F18F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for extension, closed for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D8B0A-E2C9-F542-98AF-892379FF0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Foo depends on Bar, Bar should not modify its behaviour (that would break Foo)</a:t>
            </a:r>
          </a:p>
          <a:p>
            <a:r>
              <a:rPr lang="en-GB" dirty="0"/>
              <a:t>Bar however should be able to add features</a:t>
            </a:r>
          </a:p>
        </p:txBody>
      </p:sp>
    </p:spTree>
    <p:extLst>
      <p:ext uri="{BB962C8B-B14F-4D97-AF65-F5344CB8AC3E}">
        <p14:creationId xmlns:p14="http://schemas.microsoft.com/office/powerpoint/2010/main" val="4018484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0F5E-BDD5-8148-A4B6-0C9CE01E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62053-F7CD-454A-87FE-43BBFD120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1131590"/>
            <a:ext cx="6540500" cy="2108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EE382C-4E91-6E4E-9D83-AB6D6CF91AA1}"/>
              </a:ext>
            </a:extLst>
          </p:cNvPr>
          <p:cNvSpPr txBox="1"/>
          <p:nvPr/>
        </p:nvSpPr>
        <p:spPr>
          <a:xfrm>
            <a:off x="1475656" y="3507854"/>
            <a:ext cx="6252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InformationDisplay</a:t>
            </a:r>
            <a:r>
              <a:rPr lang="en-GB" dirty="0"/>
              <a:t> is tightly coupled with </a:t>
            </a:r>
            <a:r>
              <a:rPr lang="en-GB" dirty="0" err="1"/>
              <a:t>InformationProvider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2827147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 ontwerp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E3EB54B45C8B469EAB18F01D06EA8B" ma:contentTypeVersion="0" ma:contentTypeDescription="Create a new document." ma:contentTypeScope="" ma:versionID="9db5d5f7750c961d11795ba653a476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7e30616eeadeb776f014c5fbcfd8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EEB062-01BC-432C-AD53-1AC769380647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F642611-C726-4529-B658-9302773F12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FDFCD4D-E4F0-4356-A643-55D567CB3B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PPT_Fontys_NL_universeel</Template>
  <TotalTime>230</TotalTime>
  <Words>629</Words>
  <Application>Microsoft Office PowerPoint</Application>
  <PresentationFormat>On-screen Show (16:9)</PresentationFormat>
  <Paragraphs>96</Paragraphs>
  <Slides>24</Slides>
  <Notes>12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 New</vt:lpstr>
      <vt:lpstr>Aangepast ontwerp</vt:lpstr>
      <vt:lpstr>Design Workshop  SOLID design principles</vt:lpstr>
      <vt:lpstr>Goal 1:</vt:lpstr>
      <vt:lpstr>Single Responsibility Principle</vt:lpstr>
      <vt:lpstr>One responsibility - one reason to change</vt:lpstr>
      <vt:lpstr>Very bad example: elevator system</vt:lpstr>
      <vt:lpstr>Good example</vt:lpstr>
      <vt:lpstr>Open Closed Principle</vt:lpstr>
      <vt:lpstr>Open for extension, closed for modification</vt:lpstr>
      <vt:lpstr>Bad example</vt:lpstr>
      <vt:lpstr>Better example</vt:lpstr>
      <vt:lpstr>Bad example</vt:lpstr>
      <vt:lpstr>Better example</vt:lpstr>
      <vt:lpstr>Liskov Substitution Principle</vt:lpstr>
      <vt:lpstr>If it behaves like a duck, it probably is a duck</vt:lpstr>
      <vt:lpstr>Better example</vt:lpstr>
      <vt:lpstr>Interface Segregation Principle</vt:lpstr>
      <vt:lpstr>Don’t enforce an interface I don’t care about</vt:lpstr>
      <vt:lpstr>Bad example</vt:lpstr>
      <vt:lpstr>Better example</vt:lpstr>
      <vt:lpstr>Dependency inversion principle</vt:lpstr>
      <vt:lpstr>Work with interchangeable modules</vt:lpstr>
      <vt:lpstr>PowerPoint Presentation</vt:lpstr>
      <vt:lpstr>PowerPoint Presentation</vt:lpstr>
      <vt:lpstr>Reading: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Ont31 – Wk7</dc:title>
  <dc:creator>ben</dc:creator>
  <cp:lastModifiedBy>Andova,Suzana S.</cp:lastModifiedBy>
  <cp:revision>57</cp:revision>
  <dcterms:created xsi:type="dcterms:W3CDTF">2012-05-11T07:21:45Z</dcterms:created>
  <dcterms:modified xsi:type="dcterms:W3CDTF">2023-02-13T12:21:00Z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0x010100CCE3EB54B45C8B469EAB18F01D06EA8B</vt:lpwstr>
  </property>
</Properties>
</file>