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  <p:sldMasterId id="2147483677" r:id="rId3"/>
  </p:sldMasterIdLst>
  <p:notesMasterIdLst>
    <p:notesMasterId r:id="rId18"/>
  </p:notesMasterIdLst>
  <p:sldIdLst>
    <p:sldId id="257" r:id="rId4"/>
    <p:sldId id="312" r:id="rId5"/>
    <p:sldId id="298" r:id="rId6"/>
    <p:sldId id="301" r:id="rId7"/>
    <p:sldId id="299" r:id="rId8"/>
    <p:sldId id="330" r:id="rId9"/>
    <p:sldId id="300" r:id="rId10"/>
    <p:sldId id="302" r:id="rId11"/>
    <p:sldId id="339" r:id="rId12"/>
    <p:sldId id="293" r:id="rId13"/>
    <p:sldId id="294" r:id="rId14"/>
    <p:sldId id="295" r:id="rId15"/>
    <p:sldId id="338" r:id="rId16"/>
    <p:sldId id="307" r:id="rId17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3456" autoAdjust="0"/>
    <p:restoredTop sz="71457" autoAdjust="0"/>
  </p:normalViewPr>
  <p:slideViewPr>
    <p:cSldViewPr>
      <p:cViewPr varScale="1">
        <p:scale>
          <a:sx n="76" d="100"/>
          <a:sy n="76" d="100"/>
        </p:scale>
        <p:origin x="1685" y="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E1A00-64AC-473A-96CF-8BCC39177E73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E1DE7-D1F6-4904-B540-85F14A16F1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220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separation of concern: use specialists for</a:t>
            </a:r>
            <a:r>
              <a:rPr lang="en-US" baseline="0" dirty="0"/>
              <a:t> the various tasks</a:t>
            </a:r>
          </a:p>
          <a:p>
            <a:r>
              <a:rPr lang="en-US" baseline="0" dirty="0" err="1"/>
              <a:t>IHardware</a:t>
            </a:r>
            <a:r>
              <a:rPr lang="en-US" baseline="0" dirty="0"/>
              <a:t> implemented in various classes; when running a system you take one of the implementations</a:t>
            </a:r>
          </a:p>
          <a:p>
            <a:r>
              <a:rPr lang="en-US" baseline="0" dirty="0"/>
              <a:t>calling </a:t>
            </a:r>
            <a:r>
              <a:rPr lang="en-US" baseline="0" dirty="0" err="1"/>
              <a:t>SetMotor</a:t>
            </a:r>
            <a:r>
              <a:rPr lang="en-US" baseline="0" dirty="0"/>
              <a:t> results in an operation when we take the microcontroller “HAL” application (</a:t>
            </a:r>
            <a:r>
              <a:rPr lang="en-US" baseline="0" dirty="0" err="1"/>
              <a:t>HalAtmel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DE5B8-EE93-4A35-83CF-F82312B9DF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80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word Abstraction is important: if you simply define an interface based on what your hardware *can* do you have a hardware layer.</a:t>
            </a:r>
          </a:p>
          <a:p>
            <a:endParaRPr lang="en-US" dirty="0"/>
          </a:p>
          <a:p>
            <a:r>
              <a:rPr lang="en-US" dirty="0"/>
              <a:t>Abstraction means that you define the interface(s) from what the higher layer needs.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DE5B8-EE93-4A35-83CF-F82312B9DF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76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DE5B8-EE93-4A35-83CF-F82312B9DF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4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CD44A-F19B-46F2-96A5-D479D419238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382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6" y="4641987"/>
            <a:ext cx="829797" cy="273844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62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285598"/>
            <a:ext cx="4040188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7" y="1285598"/>
            <a:ext cx="4041775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4" y="4641987"/>
            <a:ext cx="829797" cy="273844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815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220939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dia-A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sheet breedbeeld PPT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81279" cy="51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79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dia-B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heet breedbeeld PPT-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81279" cy="51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47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blad-A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sheet breedbeeld PPT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9289" cy="514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9401"/>
            <a:ext cx="8229600" cy="183726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nl-NL"/>
              <a:t>Titel van presentatie, Arial 32pt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738642" y="4767264"/>
            <a:ext cx="4281158" cy="274637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2" y="4767264"/>
            <a:ext cx="1610267" cy="274637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613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blad-B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heet breedbeeld PPT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9288" cy="5148000"/>
          </a:xfrm>
          <a:prstGeom prst="rect">
            <a:avLst/>
          </a:prstGeom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738642" y="4767264"/>
            <a:ext cx="4281158" cy="274637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2" y="4767264"/>
            <a:ext cx="1610267" cy="274637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9401"/>
            <a:ext cx="8229600" cy="183726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nl-NL" dirty="0"/>
              <a:t>Titel van presentatie, </a:t>
            </a:r>
            <a:r>
              <a:rPr lang="nl-NL" dirty="0" err="1"/>
              <a:t>Arial</a:t>
            </a:r>
            <a:r>
              <a:rPr lang="nl-NL" dirty="0"/>
              <a:t> 32pt</a:t>
            </a:r>
          </a:p>
        </p:txBody>
      </p:sp>
    </p:spTree>
    <p:extLst>
      <p:ext uri="{BB962C8B-B14F-4D97-AF65-F5344CB8AC3E}">
        <p14:creationId xmlns:p14="http://schemas.microsoft.com/office/powerpoint/2010/main" val="634997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4" y="4641987"/>
            <a:ext cx="829797" cy="273844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621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4" y="4641987"/>
            <a:ext cx="829797" cy="273844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02780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285598"/>
            <a:ext cx="4040188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7" y="1285598"/>
            <a:ext cx="4041775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3D636C07-7E76-46D3-B86B-6AF7C60E533E}" type="datetimeFigureOut">
              <a:rPr lang="nl-NL" smtClean="0"/>
              <a:t>13-2-2023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1738642" y="4767264"/>
            <a:ext cx="4281158" cy="274637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6553202" y="4767264"/>
            <a:ext cx="1610267" cy="274637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8157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2209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6" y="4641987"/>
            <a:ext cx="829797" cy="273844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02780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elblad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sheet breedbeeld PPT-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1291" cy="5143500"/>
          </a:xfrm>
          <a:prstGeom prst="rect">
            <a:avLst/>
          </a:prstGeom>
        </p:spPr>
      </p:pic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2645832" y="4630341"/>
            <a:ext cx="4136854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6970294" y="4641987"/>
            <a:ext cx="829797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2645834" y="1065389"/>
            <a:ext cx="6108523" cy="2476500"/>
          </a:xfrm>
        </p:spPr>
        <p:txBody>
          <a:bodyPr anchor="t"/>
          <a:lstStyle>
            <a:lvl1pPr>
              <a:defRPr sz="3200" baseline="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 van presentatie bewerken</a:t>
            </a:r>
          </a:p>
        </p:txBody>
      </p:sp>
    </p:spTree>
    <p:extLst>
      <p:ext uri="{BB962C8B-B14F-4D97-AF65-F5344CB8AC3E}">
        <p14:creationId xmlns:p14="http://schemas.microsoft.com/office/powerpoint/2010/main" val="34804793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sheet breedbeeld PPT-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1291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4364" y="206375"/>
            <a:ext cx="6162437" cy="85725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2524363" y="1200151"/>
            <a:ext cx="3007423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664235" y="1200151"/>
            <a:ext cx="3022565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524363" y="4630341"/>
            <a:ext cx="4258325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4" y="4641987"/>
            <a:ext cx="829797" cy="273844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73706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ED03BD-429B-D746-A06E-6631DFB05D46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272493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285598"/>
            <a:ext cx="4040188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9" y="1285598"/>
            <a:ext cx="4041775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3D636C07-7E76-46D3-B86B-6AF7C60E533E}" type="datetimeFigureOut">
              <a:rPr lang="nl-NL" smtClean="0"/>
              <a:t>13-2-2023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1738642" y="4767265"/>
            <a:ext cx="4281158" cy="274637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6553204" y="4767265"/>
            <a:ext cx="1610267" cy="274637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815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22093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elblad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sheet breedbeeld PPT-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0"/>
            <a:ext cx="9141291" cy="5143500"/>
          </a:xfrm>
          <a:prstGeom prst="rect">
            <a:avLst/>
          </a:prstGeom>
        </p:spPr>
      </p:pic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2645832" y="4630341"/>
            <a:ext cx="4136854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6970296" y="4641987"/>
            <a:ext cx="829797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2645836" y="1065389"/>
            <a:ext cx="6108523" cy="2476500"/>
          </a:xfrm>
        </p:spPr>
        <p:txBody>
          <a:bodyPr anchor="t"/>
          <a:lstStyle>
            <a:lvl1pPr>
              <a:defRPr sz="3200" baseline="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 van presentatie bewerken</a:t>
            </a:r>
          </a:p>
        </p:txBody>
      </p:sp>
    </p:spTree>
    <p:extLst>
      <p:ext uri="{BB962C8B-B14F-4D97-AF65-F5344CB8AC3E}">
        <p14:creationId xmlns:p14="http://schemas.microsoft.com/office/powerpoint/2010/main" val="348047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sheet breedbeeld PPT-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0"/>
            <a:ext cx="9141291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4366" y="206375"/>
            <a:ext cx="6162437" cy="85725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2524365" y="1200151"/>
            <a:ext cx="3007423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664235" y="1200152"/>
            <a:ext cx="3022565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524365" y="4630341"/>
            <a:ext cx="4258325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6" y="4641987"/>
            <a:ext cx="829797" cy="273844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737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3D636C07-7E76-46D3-B86B-6AF7C60E533E}" type="datetimeFigureOut">
              <a:rPr lang="nl-NL" smtClean="0"/>
              <a:t>13-2-2023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4" y="4641987"/>
            <a:ext cx="829797" cy="273844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62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4" y="4641987"/>
            <a:ext cx="829797" cy="273844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027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sheet breedbeeld PPT-5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0"/>
            <a:ext cx="9141291" cy="51435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Titel van presentatie, </a:t>
            </a:r>
            <a:r>
              <a:rPr lang="nl-NL" dirty="0" err="1"/>
              <a:t>Arial</a:t>
            </a:r>
            <a:r>
              <a:rPr lang="nl-NL" dirty="0"/>
              <a:t> 32pt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287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sjabloon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nl-NL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6" y="4641987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956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 baseline="0">
          <a:solidFill>
            <a:srgbClr val="66006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sheet breedbeeld PPT-5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1291" cy="51435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Titel van presentatie, </a:t>
            </a:r>
            <a:r>
              <a:rPr lang="nl-NL" dirty="0" err="1"/>
              <a:t>Arial</a:t>
            </a:r>
            <a:r>
              <a:rPr lang="nl-NL" dirty="0"/>
              <a:t> 32pt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287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sjabloon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nl-NL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4" y="4641987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956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 baseline="0">
          <a:solidFill>
            <a:srgbClr val="66006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sheet breedbeeld PPT-5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1291" cy="51435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Titel van presentatie, </a:t>
            </a:r>
            <a:r>
              <a:rPr lang="nl-NL" dirty="0" err="1"/>
              <a:t>Arial</a:t>
            </a:r>
            <a:r>
              <a:rPr lang="nl-NL" dirty="0"/>
              <a:t> 32pt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287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sjabloon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nl-NL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4" y="4641987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956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 baseline="0">
          <a:solidFill>
            <a:srgbClr val="66006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45834" y="1065389"/>
            <a:ext cx="6246646" cy="2476500"/>
          </a:xfrm>
        </p:spPr>
        <p:txBody>
          <a:bodyPr/>
          <a:lstStyle/>
          <a:p>
            <a:r>
              <a:rPr lang="nl-NL" dirty="0"/>
              <a:t>Design Workshop</a:t>
            </a:r>
            <a:br>
              <a:rPr lang="nl-NL" dirty="0"/>
            </a:br>
            <a:r>
              <a:rPr lang="nl-NL" dirty="0"/>
              <a:t>Hardware </a:t>
            </a:r>
            <a:r>
              <a:rPr lang="nl-NL" dirty="0" err="1"/>
              <a:t>Abstraction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076" y="2897755"/>
            <a:ext cx="2364275" cy="14741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203" y="2994272"/>
            <a:ext cx="1912178" cy="12811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CAA518-7F2B-AA43-AC14-2C25D5218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085" y="2996658"/>
            <a:ext cx="9906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630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80512" cy="51540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Case study: microwave</a:t>
            </a:r>
          </a:p>
        </p:txBody>
      </p:sp>
    </p:spTree>
    <p:extLst>
      <p:ext uri="{BB962C8B-B14F-4D97-AF65-F5344CB8AC3E}">
        <p14:creationId xmlns:p14="http://schemas.microsoft.com/office/powerpoint/2010/main" val="1640566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8219256" cy="2894954"/>
          </a:xfrm>
        </p:spPr>
        <p:txBody>
          <a:bodyPr/>
          <a:lstStyle/>
          <a:p>
            <a:r>
              <a:rPr lang="en-US" dirty="0"/>
              <a:t>Power dial</a:t>
            </a:r>
          </a:p>
          <a:p>
            <a:r>
              <a:rPr lang="en-US" dirty="0"/>
              <a:t>Mechanical clock dial</a:t>
            </a:r>
          </a:p>
          <a:p>
            <a:r>
              <a:rPr lang="en-US" dirty="0"/>
              <a:t>Door open button</a:t>
            </a:r>
          </a:p>
          <a:p>
            <a:endParaRPr lang="en-US" dirty="0"/>
          </a:p>
          <a:p>
            <a:r>
              <a:rPr lang="en-US" dirty="0"/>
              <a:t>What events do we have?</a:t>
            </a:r>
          </a:p>
          <a:p>
            <a:pPr lvl="1"/>
            <a:r>
              <a:rPr lang="en-US" dirty="0"/>
              <a:t>assume you get a ‘start’ and ‘time up’ event from the mechanical clock</a:t>
            </a:r>
          </a:p>
          <a:p>
            <a:pPr lvl="1"/>
            <a:r>
              <a:rPr lang="en-US" dirty="0"/>
              <a:t>what else?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-308570"/>
            <a:ext cx="3280364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42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 + State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3F154A-F58B-A144-91F6-D262AE0EF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88" y="915566"/>
            <a:ext cx="8648700" cy="415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70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200150"/>
            <a:ext cx="4320480" cy="3171799"/>
          </a:xfrm>
        </p:spPr>
        <p:txBody>
          <a:bodyPr>
            <a:noAutofit/>
          </a:bodyPr>
          <a:lstStyle/>
          <a:p>
            <a:pPr marL="1343025" indent="-1343025">
              <a:buNone/>
            </a:pPr>
            <a:r>
              <a:rPr lang="en-US" sz="1600" u="sng" dirty="0"/>
              <a:t>Microwave class: implements state </a:t>
            </a:r>
            <a:r>
              <a:rPr lang="en-US" sz="1600" u="sng" dirty="0" err="1"/>
              <a:t>behaviour</a:t>
            </a:r>
            <a:endParaRPr lang="en-US" sz="1600" u="sng" dirty="0"/>
          </a:p>
          <a:p>
            <a:pPr marL="452438" indent="-452438">
              <a:buNone/>
            </a:pPr>
            <a:r>
              <a:rPr lang="en-US" sz="1200" dirty="0"/>
              <a:t>Constructor: remembers implementations for required interfaces and sets initial state</a:t>
            </a:r>
          </a:p>
          <a:p>
            <a:pPr marL="452438" indent="-452438">
              <a:buNone/>
            </a:pPr>
            <a:r>
              <a:rPr lang="en-US" sz="1200" dirty="0" err="1"/>
              <a:t>HandleEvent</a:t>
            </a:r>
            <a:r>
              <a:rPr lang="en-US" sz="1200" dirty="0"/>
              <a:t>: runs the state machine, is called each time an event occurs</a:t>
            </a:r>
          </a:p>
          <a:p>
            <a:pPr marL="452438" indent="-452438">
              <a:buNone/>
            </a:pPr>
            <a:r>
              <a:rPr lang="en-US" sz="1200" dirty="0" err="1"/>
              <a:t>HandleIdleState</a:t>
            </a:r>
            <a:r>
              <a:rPr lang="en-US" sz="1200" dirty="0"/>
              <a:t>: is ran by </a:t>
            </a:r>
            <a:r>
              <a:rPr lang="en-US" sz="1200" dirty="0" err="1"/>
              <a:t>HandleEvent</a:t>
            </a:r>
            <a:r>
              <a:rPr lang="en-US" sz="1200" dirty="0"/>
              <a:t> when </a:t>
            </a:r>
            <a:r>
              <a:rPr lang="en-US" sz="1200" dirty="0" err="1"/>
              <a:t>IdleState</a:t>
            </a:r>
            <a:r>
              <a:rPr lang="en-US" sz="1200" dirty="0"/>
              <a:t> is </a:t>
            </a:r>
            <a:r>
              <a:rPr lang="en-US" sz="1200" dirty="0" err="1"/>
              <a:t>acive</a:t>
            </a:r>
            <a:r>
              <a:rPr lang="en-US" sz="1200" dirty="0"/>
              <a:t>, it returns the next state (or </a:t>
            </a:r>
            <a:r>
              <a:rPr lang="en-US" sz="1200" dirty="0" err="1"/>
              <a:t>IdleState</a:t>
            </a:r>
            <a:r>
              <a:rPr lang="en-US" sz="1200" dirty="0"/>
              <a:t> if no state change occurs)</a:t>
            </a:r>
            <a:br>
              <a:rPr lang="en-US" sz="1200" dirty="0"/>
            </a:br>
            <a:r>
              <a:rPr lang="en-US" sz="1200" i="1" dirty="0"/>
              <a:t>Note: after making the state diagram, other Handle…State methods are added</a:t>
            </a:r>
            <a:endParaRPr lang="en-US" sz="1200" dirty="0"/>
          </a:p>
          <a:p>
            <a:pPr marL="1343025" indent="-1343025">
              <a:buNone/>
            </a:pPr>
            <a:endParaRPr lang="en-US" sz="1300" dirty="0"/>
          </a:p>
          <a:p>
            <a:pPr marL="1343025" indent="-1343025">
              <a:buNone/>
            </a:pPr>
            <a:r>
              <a:rPr lang="en-US" sz="1600" u="sng" dirty="0" err="1"/>
              <a:t>ILight</a:t>
            </a:r>
            <a:r>
              <a:rPr lang="en-US" sz="1600" u="sng" dirty="0"/>
              <a:t> interface</a:t>
            </a:r>
          </a:p>
          <a:p>
            <a:pPr marL="1343025" indent="-1343025">
              <a:buNone/>
            </a:pPr>
            <a:r>
              <a:rPr lang="en-US" sz="1200" dirty="0"/>
              <a:t>On: switches the light in the microwave on</a:t>
            </a:r>
          </a:p>
          <a:p>
            <a:pPr marL="1343025" indent="-1343025">
              <a:buNone/>
            </a:pPr>
            <a:r>
              <a:rPr lang="en-US" sz="1200" dirty="0"/>
              <a:t>Off: switches the light in the microwave off</a:t>
            </a:r>
            <a:endParaRPr lang="en-US" sz="1050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705672" y="1203598"/>
            <a:ext cx="4114800" cy="3240360"/>
          </a:xfrm>
        </p:spPr>
        <p:txBody>
          <a:bodyPr>
            <a:noAutofit/>
          </a:bodyPr>
          <a:lstStyle/>
          <a:p>
            <a:pPr marL="452438" indent="-452438">
              <a:buNone/>
            </a:pPr>
            <a:r>
              <a:rPr lang="en-US" sz="1600" u="sng" dirty="0" err="1"/>
              <a:t>IMotor</a:t>
            </a:r>
            <a:r>
              <a:rPr lang="en-US" sz="1600" u="sng" dirty="0"/>
              <a:t> interface</a:t>
            </a:r>
          </a:p>
          <a:p>
            <a:pPr marL="452438" indent="-452438">
              <a:buNone/>
            </a:pPr>
            <a:r>
              <a:rPr lang="en-US" sz="1200" dirty="0" err="1"/>
              <a:t>SetPower</a:t>
            </a:r>
            <a:r>
              <a:rPr lang="en-US" sz="1200" dirty="0"/>
              <a:t>(power: </a:t>
            </a:r>
            <a:r>
              <a:rPr lang="en-US" sz="1200" dirty="0" err="1"/>
              <a:t>int</a:t>
            </a:r>
            <a:r>
              <a:rPr lang="en-US" sz="1200" dirty="0"/>
              <a:t>): sets the microwave engine to the required power, 0 switches the engine off</a:t>
            </a:r>
          </a:p>
          <a:p>
            <a:pPr marL="452438" indent="-452438">
              <a:buNone/>
            </a:pPr>
            <a:endParaRPr lang="en-US" sz="1200" dirty="0"/>
          </a:p>
          <a:p>
            <a:pPr marL="452438" indent="-452438">
              <a:buNone/>
            </a:pPr>
            <a:r>
              <a:rPr lang="en-US" sz="1600" i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ISystem</a:t>
            </a:r>
            <a:r>
              <a:rPr lang="en-US" sz="1600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interface*</a:t>
            </a:r>
          </a:p>
          <a:p>
            <a:pPr marL="452438" indent="-452438">
              <a:buNone/>
            </a:pPr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SetTimer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(ms: </a:t>
            </a:r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): enables a timer for ms </a:t>
            </a:r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miliseconds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when the timer fires the TIME_UP event is given</a:t>
            </a:r>
          </a:p>
          <a:p>
            <a:pPr marL="452438" indent="-452438">
              <a:buNone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2438" indent="-452438">
              <a:buNone/>
            </a:pPr>
            <a:r>
              <a:rPr lang="en-US" sz="1600" u="sng" dirty="0" err="1"/>
              <a:t>IUserInterface</a:t>
            </a:r>
            <a:r>
              <a:rPr lang="en-US" sz="1600" u="sng" dirty="0"/>
              <a:t> interface</a:t>
            </a:r>
          </a:p>
          <a:p>
            <a:pPr marL="452438" indent="-452438">
              <a:buNone/>
            </a:pPr>
            <a:r>
              <a:rPr lang="en-US" sz="1200" dirty="0"/>
              <a:t>Ping(): gives a subtle beeping sound</a:t>
            </a:r>
          </a:p>
          <a:p>
            <a:pPr marL="452438" indent="-452438">
              <a:buNone/>
            </a:pPr>
            <a:r>
              <a:rPr lang="en-US" sz="1200" dirty="0" err="1"/>
              <a:t>GetRequestedPower</a:t>
            </a:r>
            <a:r>
              <a:rPr lang="en-US" sz="1200" dirty="0"/>
              <a:t>(): </a:t>
            </a:r>
            <a:r>
              <a:rPr lang="en-US" sz="1200" dirty="0" err="1"/>
              <a:t>int</a:t>
            </a:r>
            <a:r>
              <a:rPr lang="en-US" sz="1200" dirty="0"/>
              <a:t>: returns the power dialed in by the user</a:t>
            </a:r>
          </a:p>
          <a:p>
            <a:pPr marL="452438" indent="-452438">
              <a:buNone/>
            </a:pPr>
            <a:r>
              <a:rPr lang="en-US" sz="1200" dirty="0" err="1"/>
              <a:t>StartClock</a:t>
            </a:r>
            <a:r>
              <a:rPr lang="en-US" sz="1200" dirty="0"/>
              <a:t>: enables the time dial to slowly turn back to 0</a:t>
            </a:r>
          </a:p>
          <a:p>
            <a:pPr marL="452438" indent="-452438">
              <a:buNone/>
            </a:pPr>
            <a:r>
              <a:rPr lang="en-US" sz="1200" dirty="0" err="1"/>
              <a:t>StopClock</a:t>
            </a:r>
            <a:r>
              <a:rPr lang="en-US" sz="1200" dirty="0"/>
              <a:t>: stops the time dial</a:t>
            </a:r>
          </a:p>
          <a:p>
            <a:pPr marL="452438" indent="-452438">
              <a:buNone/>
            </a:pPr>
            <a:endParaRPr lang="en-US" sz="1200" dirty="0"/>
          </a:p>
          <a:p>
            <a:pPr marL="452438" indent="-452438">
              <a:buNone/>
            </a:pP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820072-DF1A-6E41-AD92-26DEC2CC8B6B}"/>
              </a:ext>
            </a:extLst>
          </p:cNvPr>
          <p:cNvSpPr txBox="1"/>
          <p:nvPr/>
        </p:nvSpPr>
        <p:spPr>
          <a:xfrm>
            <a:off x="1793899" y="4632211"/>
            <a:ext cx="5556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*) </a:t>
            </a:r>
            <a:r>
              <a:rPr lang="en-US" sz="14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ISystem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not necessarily needed. It’s there if you want to do things like:</a:t>
            </a:r>
          </a:p>
          <a:p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when leaving the door opened for 2 minutes, the light switches off</a:t>
            </a:r>
          </a:p>
        </p:txBody>
      </p:sp>
    </p:spTree>
    <p:extLst>
      <p:ext uri="{BB962C8B-B14F-4D97-AF65-F5344CB8AC3E}">
        <p14:creationId xmlns:p14="http://schemas.microsoft.com/office/powerpoint/2010/main" val="786738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Construction of Microwave object </a:t>
            </a:r>
            <a:br>
              <a:rPr lang="en-US" dirty="0"/>
            </a:br>
            <a:r>
              <a:rPr lang="en-US" dirty="0"/>
              <a:t>	(more about this later in SD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Normal situation: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Light light(...);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Motor motor(...);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System system(...);</a:t>
            </a:r>
          </a:p>
          <a:p>
            <a:pPr marL="0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UserInterface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ui</a:t>
            </a:r>
            <a:r>
              <a:rPr lang="en-US" sz="1600" dirty="0">
                <a:latin typeface="Courier New"/>
                <a:cs typeface="Courier New"/>
              </a:rPr>
              <a:t>(...);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Microwave mw(light, motor,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           system, </a:t>
            </a:r>
            <a:r>
              <a:rPr lang="en-US" sz="1600" dirty="0" err="1">
                <a:latin typeface="Courier New"/>
                <a:cs typeface="Courier New"/>
              </a:rPr>
              <a:t>ui</a:t>
            </a:r>
            <a:r>
              <a:rPr lang="en-US" sz="1600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Test situation:</a:t>
            </a:r>
          </a:p>
          <a:p>
            <a:pPr marL="0" indent="0">
              <a:buNone/>
            </a:pPr>
            <a:endParaRPr lang="en-US" sz="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MLight</a:t>
            </a:r>
            <a:r>
              <a:rPr lang="en-US" sz="1600" dirty="0">
                <a:latin typeface="Courier New"/>
                <a:cs typeface="Courier New"/>
              </a:rPr>
              <a:t> light(...);</a:t>
            </a:r>
          </a:p>
          <a:p>
            <a:pPr marL="0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MMotor</a:t>
            </a:r>
            <a:r>
              <a:rPr lang="en-US" sz="1600" dirty="0">
                <a:latin typeface="Courier New"/>
                <a:cs typeface="Courier New"/>
              </a:rPr>
              <a:t> motor(...);</a:t>
            </a:r>
          </a:p>
          <a:p>
            <a:pPr marL="0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MSystem</a:t>
            </a:r>
            <a:r>
              <a:rPr lang="en-US" sz="1600" dirty="0">
                <a:latin typeface="Courier New"/>
                <a:cs typeface="Courier New"/>
              </a:rPr>
              <a:t> system(...);</a:t>
            </a:r>
          </a:p>
          <a:p>
            <a:pPr marL="0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MUserInterface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ui</a:t>
            </a:r>
            <a:r>
              <a:rPr lang="en-US" sz="1600" dirty="0">
                <a:latin typeface="Courier New"/>
                <a:cs typeface="Courier New"/>
              </a:rPr>
              <a:t>(...);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Microwave mw(light, motor,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           system, </a:t>
            </a:r>
            <a:r>
              <a:rPr lang="en-US" sz="1600" dirty="0" err="1">
                <a:latin typeface="Courier New"/>
                <a:cs typeface="Courier New"/>
              </a:rPr>
              <a:t>ui</a:t>
            </a:r>
            <a:r>
              <a:rPr lang="en-US" sz="1600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35696" y="3723878"/>
            <a:ext cx="594026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mock is an automated, fake implementation of an interface</a:t>
            </a:r>
          </a:p>
          <a:p>
            <a:r>
              <a:rPr lang="en-US" sz="1400" dirty="0"/>
              <a:t>(the ’M’ prefix indicates it’s a mock: </a:t>
            </a:r>
            <a:r>
              <a:rPr lang="en-US" sz="1400" dirty="0" err="1"/>
              <a:t>MLight</a:t>
            </a:r>
            <a:r>
              <a:rPr lang="en-US" sz="1400" dirty="0"/>
              <a:t> implements </a:t>
            </a:r>
            <a:r>
              <a:rPr lang="en-US" sz="1400" dirty="0" err="1"/>
              <a:t>ILight</a:t>
            </a:r>
            <a:r>
              <a:rPr lang="en-US" sz="1400" dirty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192324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>
                <a:ea typeface="+mj-ea"/>
                <a:cs typeface="+mj-cs"/>
              </a:rPr>
              <a:t>Hardware abstraction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nl-NL" b="1" dirty="0">
                <a:solidFill>
                  <a:srgbClr val="FF0000"/>
                </a:solidFill>
                <a:ea typeface="+mn-ea"/>
                <a:cs typeface="+mn-cs"/>
              </a:rPr>
              <a:t>Hardware independent design</a:t>
            </a:r>
          </a:p>
        </p:txBody>
      </p:sp>
    </p:spTree>
    <p:extLst>
      <p:ext uri="{BB962C8B-B14F-4D97-AF65-F5344CB8AC3E}">
        <p14:creationId xmlns:p14="http://schemas.microsoft.com/office/powerpoint/2010/main" val="122284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Imagine a simple </a:t>
            </a:r>
            <a:r>
              <a:rPr lang="en-US" dirty="0" err="1"/>
              <a:t>Arduino</a:t>
            </a:r>
            <a:r>
              <a:rPr lang="en-US" dirty="0"/>
              <a:t>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5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and LOW level stuff in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 until now: loop() does everything:</a:t>
            </a:r>
          </a:p>
          <a:p>
            <a:pPr lvl="1"/>
            <a:r>
              <a:rPr lang="en-US" dirty="0"/>
              <a:t>high level algorithm, and</a:t>
            </a:r>
          </a:p>
          <a:p>
            <a:pPr lvl="1"/>
            <a:r>
              <a:rPr lang="en-US" dirty="0"/>
              <a:t>low level details</a:t>
            </a:r>
          </a:p>
          <a:p>
            <a:pPr lvl="1"/>
            <a:endParaRPr lang="en-US" dirty="0"/>
          </a:p>
          <a:p>
            <a:r>
              <a:rPr lang="en-US" dirty="0"/>
              <a:t>Advantages?</a:t>
            </a:r>
          </a:p>
          <a:p>
            <a:r>
              <a:rPr lang="en-US" dirty="0"/>
              <a:t>Disadvantages?</a:t>
            </a:r>
          </a:p>
        </p:txBody>
      </p:sp>
    </p:spTree>
    <p:extLst>
      <p:ext uri="{BB962C8B-B14F-4D97-AF65-F5344CB8AC3E}">
        <p14:creationId xmlns:p14="http://schemas.microsoft.com/office/powerpoint/2010/main" val="29640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approach: split in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50" y="1131590"/>
            <a:ext cx="2686049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-abilities ?</a:t>
            </a:r>
          </a:p>
          <a:p>
            <a:r>
              <a:rPr lang="en-US" dirty="0"/>
              <a:t>portability</a:t>
            </a:r>
          </a:p>
          <a:p>
            <a:r>
              <a:rPr lang="en-US" dirty="0"/>
              <a:t>readability</a:t>
            </a:r>
          </a:p>
          <a:p>
            <a:r>
              <a:rPr lang="en-US" dirty="0"/>
              <a:t>testability</a:t>
            </a:r>
          </a:p>
          <a:p>
            <a:r>
              <a:rPr lang="en-US" dirty="0"/>
              <a:t>separation of concern</a:t>
            </a:r>
          </a:p>
          <a:p>
            <a:endParaRPr lang="en-US" dirty="0"/>
          </a:p>
        </p:txBody>
      </p:sp>
      <p:pic>
        <p:nvPicPr>
          <p:cNvPr id="1027" name="Picture 3" descr="D:\Dropbox\H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1360189"/>
            <a:ext cx="3178969" cy="2943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1314450" y="2503189"/>
            <a:ext cx="3829050" cy="2286000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6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457200" y="1279089"/>
            <a:ext cx="80032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irka"/>
              </a:rPr>
              <a:t>An </a:t>
            </a:r>
            <a:r>
              <a:rPr lang="en-US" i="1" dirty="0">
                <a:latin typeface="Birka-Italic"/>
              </a:rPr>
              <a:t>interface </a:t>
            </a:r>
            <a:r>
              <a:rPr lang="en-US" dirty="0">
                <a:latin typeface="Birka"/>
              </a:rPr>
              <a:t>is a collection of operations that have no corresponding method implementations</a:t>
            </a:r>
          </a:p>
          <a:p>
            <a:endParaRPr lang="en-US" dirty="0">
              <a:latin typeface="Birka"/>
            </a:endParaRPr>
          </a:p>
          <a:p>
            <a:r>
              <a:rPr lang="en-US" dirty="0">
                <a:latin typeface="Birka"/>
              </a:rPr>
              <a:t>Think of an interface as a very simple contract that declares, “These are the operations that must be implemented by classes that intend to meet this contract.”</a:t>
            </a:r>
          </a:p>
          <a:p>
            <a:endParaRPr lang="en-US" dirty="0">
              <a:latin typeface="Birka"/>
            </a:endParaRPr>
          </a:p>
        </p:txBody>
      </p:sp>
    </p:spTree>
    <p:extLst>
      <p:ext uri="{BB962C8B-B14F-4D97-AF65-F5344CB8AC3E}">
        <p14:creationId xmlns:p14="http://schemas.microsoft.com/office/powerpoint/2010/main" val="206947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HAL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3598"/>
            <a:ext cx="8229600" cy="2874582"/>
          </a:xfrm>
        </p:spPr>
        <p:txBody>
          <a:bodyPr>
            <a:normAutofit/>
          </a:bodyPr>
          <a:lstStyle/>
          <a:p>
            <a:r>
              <a:rPr lang="en-US" dirty="0"/>
              <a:t>HAL: Hardware Abstraction Layer</a:t>
            </a:r>
          </a:p>
          <a:p>
            <a:r>
              <a:rPr lang="en-US" dirty="0"/>
              <a:t>Rules / design principles:</a:t>
            </a:r>
          </a:p>
          <a:p>
            <a:pPr lvl="1"/>
            <a:r>
              <a:rPr lang="en-US" dirty="0"/>
              <a:t>higher layer doesn't know how </a:t>
            </a:r>
            <a:r>
              <a:rPr lang="en-US" dirty="0" err="1"/>
              <a:t>lowel</a:t>
            </a:r>
            <a:r>
              <a:rPr lang="en-US" dirty="0"/>
              <a:t> level is implemented (but knows how to USE it)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sz="200" dirty="0"/>
          </a:p>
          <a:p>
            <a:pPr lvl="1"/>
            <a:r>
              <a:rPr lang="en-US" dirty="0"/>
              <a:t>lower layer (HAL) doesn't know what it's used for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259632" y="3075806"/>
            <a:ext cx="6572250" cy="0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61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Advantages? Disadvantages?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3598"/>
            <a:ext cx="8229600" cy="2874582"/>
          </a:xfrm>
        </p:spPr>
        <p:txBody>
          <a:bodyPr>
            <a:normAutofit/>
          </a:bodyPr>
          <a:lstStyle/>
          <a:p>
            <a:r>
              <a:rPr lang="en-US" dirty="0"/>
              <a:t>Small disadvantage: you need to create interfaces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those interfaces make higher classes easier to (unit)test</a:t>
            </a:r>
            <a:br>
              <a:rPr lang="en-US" dirty="0"/>
            </a:br>
            <a:r>
              <a:rPr lang="en-US" sz="1600" dirty="0"/>
              <a:t>(explained in next part)</a:t>
            </a:r>
          </a:p>
          <a:p>
            <a:pPr lvl="1"/>
            <a:r>
              <a:rPr lang="en-US" dirty="0"/>
              <a:t>you program against functionality rather than specific implementation</a:t>
            </a:r>
          </a:p>
          <a:p>
            <a:pPr lvl="1"/>
            <a:r>
              <a:rPr lang="en-US" dirty="0"/>
              <a:t>easier to replace hardware</a:t>
            </a:r>
          </a:p>
        </p:txBody>
      </p:sp>
    </p:spTree>
    <p:extLst>
      <p:ext uri="{BB962C8B-B14F-4D97-AF65-F5344CB8AC3E}">
        <p14:creationId xmlns:p14="http://schemas.microsoft.com/office/powerpoint/2010/main" val="2874676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2859782"/>
            <a:ext cx="4025900" cy="1358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059582"/>
            <a:ext cx="4013200" cy="1346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042792" cy="2874582"/>
          </a:xfrm>
        </p:spPr>
        <p:txBody>
          <a:bodyPr>
            <a:normAutofit/>
          </a:bodyPr>
          <a:lstStyle/>
          <a:p>
            <a:r>
              <a:rPr lang="en-US" dirty="0"/>
              <a:t>Foo depends on Motor</a:t>
            </a:r>
          </a:p>
          <a:p>
            <a:endParaRPr lang="en-US" dirty="0"/>
          </a:p>
          <a:p>
            <a:r>
              <a:rPr lang="en-US" dirty="0"/>
              <a:t>Disadvantage for testing?</a:t>
            </a:r>
          </a:p>
          <a:p>
            <a:endParaRPr lang="en-US" dirty="0"/>
          </a:p>
          <a:p>
            <a:r>
              <a:rPr lang="en-US" dirty="0"/>
              <a:t>How about this?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788024" y="1131590"/>
            <a:ext cx="4355976" cy="122413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79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angepast ontwerp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Aangepast ontwer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fontys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PPT_Fontys_NL_universeel</Template>
  <TotalTime>4508</TotalTime>
  <Words>652</Words>
  <Application>Microsoft Office PowerPoint</Application>
  <PresentationFormat>On-screen Show (16:9)</PresentationFormat>
  <Paragraphs>99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Birka</vt:lpstr>
      <vt:lpstr>Birka-Italic</vt:lpstr>
      <vt:lpstr>Calibri</vt:lpstr>
      <vt:lpstr>Courier New</vt:lpstr>
      <vt:lpstr>Aangepast ontwerp</vt:lpstr>
      <vt:lpstr>1_Aangepast ontwerp</vt:lpstr>
      <vt:lpstr>fontys</vt:lpstr>
      <vt:lpstr>Design Workshop Hardware Abstraction</vt:lpstr>
      <vt:lpstr>Hardware abstraction</vt:lpstr>
      <vt:lpstr>Hardware Abstraction</vt:lpstr>
      <vt:lpstr>HIGH level and LOW level stuff in a program</vt:lpstr>
      <vt:lpstr>Better approach: split in layers</vt:lpstr>
      <vt:lpstr>Interface</vt:lpstr>
      <vt:lpstr>Introducing HAL</vt:lpstr>
      <vt:lpstr>Advantages? Disadvantages?</vt:lpstr>
      <vt:lpstr>Dependency injection</vt:lpstr>
      <vt:lpstr>Case study: microwave</vt:lpstr>
      <vt:lpstr>External interface</vt:lpstr>
      <vt:lpstr>HAL + State class</vt:lpstr>
      <vt:lpstr>Responsibilities</vt:lpstr>
      <vt:lpstr>Construction of Microwave object   (more about this later in SD 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PRC3 - Introduction</dc:title>
  <dc:subject/>
  <dc:creator>Freddy Hurkmans</dc:creator>
  <cp:keywords/>
  <dc:description/>
  <cp:lastModifiedBy>Andova,Suzana S.</cp:lastModifiedBy>
  <cp:revision>177</cp:revision>
  <dcterms:created xsi:type="dcterms:W3CDTF">2012-05-11T07:21:45Z</dcterms:created>
  <dcterms:modified xsi:type="dcterms:W3CDTF">2023-02-13T12:19:02Z</dcterms:modified>
  <cp:category/>
</cp:coreProperties>
</file>