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4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5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3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12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3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0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44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9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02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4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6A1-ADBF-4C49-8E6F-5630C98585D2}" type="datetimeFigureOut">
              <a:rPr lang="en-US" smtClean="0"/>
              <a:t>3/8/23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40C0-63AD-4C48-B943-F3A0A8DD8E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98246"/>
            <a:ext cx="3309314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nl-NL" dirty="0">
                <a:solidFill>
                  <a:srgbClr val="FFFFFF"/>
                </a:solidFill>
              </a:rPr>
              <a:t>C/C++ </a:t>
            </a:r>
            <a:r>
              <a:rPr lang="nl-NL" dirty="0" err="1">
                <a:solidFill>
                  <a:srgbClr val="FFFFFF"/>
                </a:solidFill>
              </a:rPr>
              <a:t>Build</a:t>
            </a:r>
            <a:r>
              <a:rPr lang="nl-NL" dirty="0">
                <a:solidFill>
                  <a:srgbClr val="FFFFFF"/>
                </a:solidFill>
              </a:rPr>
              <a:t>, </a:t>
            </a:r>
            <a:r>
              <a:rPr lang="nl-NL" dirty="0" err="1">
                <a:solidFill>
                  <a:srgbClr val="FFFFFF"/>
                </a:solidFill>
              </a:rPr>
              <a:t>Makefiles</a:t>
            </a: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72" y="4308774"/>
            <a:ext cx="3309312" cy="114715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nl-NL" sz="3600" dirty="0">
                <a:solidFill>
                  <a:srgbClr val="FFFF00"/>
                </a:solidFill>
              </a:rPr>
              <a:t>Part 1 : </a:t>
            </a:r>
            <a:r>
              <a:rPr lang="nl-NL" sz="3600" dirty="0" err="1">
                <a:solidFill>
                  <a:srgbClr val="FFFF00"/>
                </a:solidFill>
              </a:rPr>
              <a:t>Build</a:t>
            </a:r>
            <a:r>
              <a:rPr lang="nl-NL" sz="3600" dirty="0">
                <a:solidFill>
                  <a:srgbClr val="FFFF00"/>
                </a:solidFill>
              </a:rPr>
              <a:t> </a:t>
            </a:r>
            <a:r>
              <a:rPr lang="nl-NL" sz="3600" dirty="0" err="1">
                <a:solidFill>
                  <a:srgbClr val="FFFF00"/>
                </a:solidFill>
              </a:rPr>
              <a:t>Process</a:t>
            </a:r>
            <a:endParaRPr lang="nl-NL" sz="36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93" y="2580155"/>
            <a:ext cx="4248100" cy="275593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5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C62627B-D73B-F049-B065-74D1B3DB6607}"/>
              </a:ext>
            </a:extLst>
          </p:cNvPr>
          <p:cNvSpPr/>
          <p:nvPr/>
        </p:nvSpPr>
        <p:spPr>
          <a:xfrm>
            <a:off x="108441" y="6044557"/>
            <a:ext cx="39770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r>
              <a:rPr lang="nl-NL" dirty="0">
                <a:solidFill>
                  <a:srgbClr val="FFFFFF"/>
                </a:solidFill>
              </a:rPr>
              <a:t>t-sem3-cb/</a:t>
            </a:r>
            <a:r>
              <a:rPr lang="nl-NL" dirty="0" err="1">
                <a:solidFill>
                  <a:srgbClr val="FFFFFF"/>
                </a:solidFill>
              </a:rPr>
              <a:t>sd</a:t>
            </a:r>
            <a:r>
              <a:rPr lang="nl-NL" dirty="0">
                <a:solidFill>
                  <a:srgbClr val="FFFFFF"/>
                </a:solidFill>
              </a:rPr>
              <a:t>/workshops/</a:t>
            </a:r>
            <a:r>
              <a:rPr lang="nl-NL" dirty="0" err="1">
                <a:solidFill>
                  <a:srgbClr val="FFFFFF"/>
                </a:solidFill>
              </a:rPr>
              <a:t>buildAndMake</a:t>
            </a:r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Compiler: </a:t>
            </a:r>
            <a:r>
              <a:rPr lang="nl-NL" dirty="0" err="1">
                <a:solidFill>
                  <a:srgbClr val="4F81BD"/>
                </a:solidFill>
              </a:rPr>
              <a:t>Try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 err="1">
                <a:solidFill>
                  <a:srgbClr val="4F81BD"/>
                </a:solidFill>
              </a:rPr>
              <a:t>it</a:t>
            </a:r>
            <a:r>
              <a:rPr lang="nl-NL" dirty="0">
                <a:solidFill>
                  <a:srgbClr val="4F81BD"/>
                </a:solidFill>
              </a:rPr>
              <a:t>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Rerun</a:t>
            </a:r>
            <a:r>
              <a:rPr lang="nl-NL" dirty="0"/>
              <a:t> compiler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</a:t>
            </a:r>
            <a:r>
              <a:rPr lang="mr-IN" dirty="0">
                <a:solidFill>
                  <a:schemeClr val="accent6"/>
                </a:solidFill>
              </a:rPr>
              <a:t>–</a:t>
            </a:r>
            <a:r>
              <a:rPr lang="nl-NL" dirty="0">
                <a:solidFill>
                  <a:schemeClr val="accent6"/>
                </a:solidFill>
              </a:rPr>
              <a:t>c </a:t>
            </a:r>
            <a:r>
              <a:rPr lang="x-none" dirty="0">
                <a:solidFill>
                  <a:schemeClr val="accent6"/>
                </a:solidFill>
              </a:rPr>
              <a:t>file.c   </a:t>
            </a:r>
            <a:r>
              <a:rPr lang="x-none" dirty="0"/>
              <a:t>	</a:t>
            </a:r>
          </a:p>
          <a:p>
            <a:pPr marL="1371600" lvl="3" indent="0">
              <a:buNone/>
            </a:pPr>
            <a:r>
              <a:rPr lang="x-none"/>
              <a:t>and look </a:t>
            </a:r>
            <a:r>
              <a:rPr lang="x-none" dirty="0"/>
              <a:t>what happens</a:t>
            </a:r>
            <a:r>
              <a:rPr lang="x-none"/>
              <a:t>. </a:t>
            </a:r>
            <a:endParaRPr lang="en-US" dirty="0"/>
          </a:p>
          <a:p>
            <a:pPr marL="1371600" lvl="3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r>
              <a:rPr lang="en-NL" sz="2400" dirty="0">
                <a:solidFill>
                  <a:srgbClr val="00B050"/>
                </a:solidFill>
              </a:rPr>
              <a:t>What’s the difference with </a:t>
            </a:r>
            <a:r>
              <a:rPr lang="en-NL" sz="2400" dirty="0">
                <a:solidFill>
                  <a:schemeClr val="accent6">
                    <a:lumMod val="75000"/>
                  </a:schemeClr>
                </a:solidFill>
              </a:rPr>
              <a:t>gcc file.c </a:t>
            </a:r>
            <a:r>
              <a:rPr lang="en-NL" sz="2400" dirty="0">
                <a:solidFill>
                  <a:srgbClr val="00B050"/>
                </a:solidFill>
              </a:rPr>
              <a:t>command?</a:t>
            </a:r>
            <a:endParaRPr lang="nl-NL" sz="2400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83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2" name="Oval 1"/>
          <p:cNvSpPr/>
          <p:nvPr/>
        </p:nvSpPr>
        <p:spPr>
          <a:xfrm>
            <a:off x="3122083" y="2963333"/>
            <a:ext cx="2952750" cy="85725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560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Creates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assembling</a:t>
            </a:r>
            <a:r>
              <a:rPr lang="nl-NL" dirty="0"/>
              <a:t>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libraries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.o files</a:t>
            </a:r>
          </a:p>
          <a:p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– </a:t>
            </a:r>
            <a:r>
              <a:rPr lang="nl-NL" dirty="0" err="1"/>
              <a:t>collection</a:t>
            </a:r>
            <a:r>
              <a:rPr lang="nl-NL" dirty="0"/>
              <a:t> of 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.o </a:t>
            </a:r>
            <a:r>
              <a:rPr lang="nl-NL" dirty="0"/>
              <a:t>files, </a:t>
            </a:r>
            <a:r>
              <a:rPr lang="nl-NL" dirty="0" err="1"/>
              <a:t>normally</a:t>
            </a:r>
            <a:r>
              <a:rPr lang="nl-NL"/>
              <a:t>  </a:t>
            </a:r>
            <a:r>
              <a:rPr lang="nl-NL" dirty="0"/>
              <a:t>in Linux in a 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.a </a:t>
            </a:r>
            <a:r>
              <a:rPr lang="nl-NL" dirty="0"/>
              <a:t>file.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E6DFC2-A713-3A47-9581-6C02064E35D3}"/>
              </a:ext>
            </a:extLst>
          </p:cNvPr>
          <p:cNvSpPr/>
          <p:nvPr/>
        </p:nvSpPr>
        <p:spPr>
          <a:xfrm>
            <a:off x="1463040" y="4064924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file1.c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D0DD-05EC-4C4F-8F9F-01F4439AB8E4}"/>
              </a:ext>
            </a:extLst>
          </p:cNvPr>
          <p:cNvSpPr/>
          <p:nvPr/>
        </p:nvSpPr>
        <p:spPr>
          <a:xfrm>
            <a:off x="1463039" y="4696373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file2.c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BE879-62E9-1A4F-970D-B452F0E380A5}"/>
              </a:ext>
            </a:extLst>
          </p:cNvPr>
          <p:cNvSpPr/>
          <p:nvPr/>
        </p:nvSpPr>
        <p:spPr>
          <a:xfrm>
            <a:off x="1463039" y="5427735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file3.c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13BEFE-0A5E-AD4D-9566-0BDFFFD4EF92}"/>
              </a:ext>
            </a:extLst>
          </p:cNvPr>
          <p:cNvSpPr/>
          <p:nvPr/>
        </p:nvSpPr>
        <p:spPr>
          <a:xfrm>
            <a:off x="1463039" y="6134475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file4.c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E8159-0DBD-7E4B-B7F5-369268656160}"/>
              </a:ext>
            </a:extLst>
          </p:cNvPr>
          <p:cNvSpPr/>
          <p:nvPr/>
        </p:nvSpPr>
        <p:spPr>
          <a:xfrm>
            <a:off x="3466407" y="4064924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file1.o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CFF37-B9CC-F546-BDEC-2C05FE2BEFAD}"/>
              </a:ext>
            </a:extLst>
          </p:cNvPr>
          <p:cNvSpPr/>
          <p:nvPr/>
        </p:nvSpPr>
        <p:spPr>
          <a:xfrm>
            <a:off x="3466406" y="4696373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file2.o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F0C90A-C4A1-4945-A3A8-A1E4FFF31DC6}"/>
              </a:ext>
            </a:extLst>
          </p:cNvPr>
          <p:cNvSpPr/>
          <p:nvPr/>
        </p:nvSpPr>
        <p:spPr>
          <a:xfrm>
            <a:off x="3466405" y="5411268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file3.o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16B7AF-4A8B-434E-B077-62694D16A0FA}"/>
              </a:ext>
            </a:extLst>
          </p:cNvPr>
          <p:cNvSpPr/>
          <p:nvPr/>
        </p:nvSpPr>
        <p:spPr>
          <a:xfrm>
            <a:off x="3462247" y="6101224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file4.o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0C115-36F4-0F44-8715-216A4754241C}"/>
              </a:ext>
            </a:extLst>
          </p:cNvPr>
          <p:cNvSpPr/>
          <p:nvPr/>
        </p:nvSpPr>
        <p:spPr>
          <a:xfrm>
            <a:off x="5074919" y="5701896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lib1.a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31B27-8F02-5F44-A822-78770F2E046C}"/>
              </a:ext>
            </a:extLst>
          </p:cNvPr>
          <p:cNvSpPr/>
          <p:nvPr/>
        </p:nvSpPr>
        <p:spPr>
          <a:xfrm>
            <a:off x="7481503" y="4720286"/>
            <a:ext cx="1105593" cy="448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a.out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12BA4B-7E44-8049-B523-B8DB03F056A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68633" y="4289368"/>
            <a:ext cx="897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1CD8C0-9CF4-144C-94C3-AE6672FBC5B3}"/>
              </a:ext>
            </a:extLst>
          </p:cNvPr>
          <p:cNvCxnSpPr/>
          <p:nvPr/>
        </p:nvCxnSpPr>
        <p:spPr>
          <a:xfrm>
            <a:off x="2568633" y="4937124"/>
            <a:ext cx="897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E36138-B09F-2E44-8991-5F2594A078D7}"/>
              </a:ext>
            </a:extLst>
          </p:cNvPr>
          <p:cNvCxnSpPr/>
          <p:nvPr/>
        </p:nvCxnSpPr>
        <p:spPr>
          <a:xfrm>
            <a:off x="2568633" y="5652178"/>
            <a:ext cx="897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C5E73B-D55F-B743-92FE-8F0513BD083C}"/>
              </a:ext>
            </a:extLst>
          </p:cNvPr>
          <p:cNvCxnSpPr/>
          <p:nvPr/>
        </p:nvCxnSpPr>
        <p:spPr>
          <a:xfrm>
            <a:off x="2568633" y="6361690"/>
            <a:ext cx="897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04F4A-4F54-3D43-B75E-F3C81485905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67840" y="5635711"/>
            <a:ext cx="507079" cy="29062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66EADC-2E39-B34C-B75A-F5D22CE7BF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67840" y="5926340"/>
            <a:ext cx="507079" cy="3993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DC019-453C-3847-BFEC-59D9965DF30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567840" y="4340037"/>
            <a:ext cx="2913663" cy="6046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067A0A-F767-2845-808D-9F09F6B485D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71999" y="4920817"/>
            <a:ext cx="2909504" cy="239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557399-EEBE-0945-92C7-B073F20FE6F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180512" y="4968008"/>
            <a:ext cx="1253144" cy="9583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EDFB0F-8BD3-1142-A67E-5C03EE738B8C}"/>
              </a:ext>
            </a:extLst>
          </p:cNvPr>
          <p:cNvSpPr txBox="1"/>
          <p:nvPr/>
        </p:nvSpPr>
        <p:spPr>
          <a:xfrm>
            <a:off x="2532505" y="3855161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compile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38DA8-A5EB-9D4A-877F-F481F473CD44}"/>
              </a:ext>
            </a:extLst>
          </p:cNvPr>
          <p:cNvSpPr txBox="1"/>
          <p:nvPr/>
        </p:nvSpPr>
        <p:spPr>
          <a:xfrm>
            <a:off x="4472142" y="6419637"/>
            <a:ext cx="8619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archive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36CEA-2785-A347-8F24-653525BB8283}"/>
              </a:ext>
            </a:extLst>
          </p:cNvPr>
          <p:cNvSpPr txBox="1"/>
          <p:nvPr/>
        </p:nvSpPr>
        <p:spPr>
          <a:xfrm>
            <a:off x="6245597" y="434798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0568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Linker: </a:t>
            </a:r>
            <a:r>
              <a:rPr lang="nl-NL" dirty="0" err="1">
                <a:solidFill>
                  <a:srgbClr val="4F81BD"/>
                </a:solidFill>
              </a:rPr>
              <a:t>Try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 err="1">
                <a:solidFill>
                  <a:srgbClr val="4F81BD"/>
                </a:solidFill>
              </a:rPr>
              <a:t>it</a:t>
            </a:r>
            <a:r>
              <a:rPr lang="nl-NL" dirty="0">
                <a:solidFill>
                  <a:srgbClr val="4F81BD"/>
                </a:solidFill>
              </a:rPr>
              <a:t>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>
                <a:solidFill>
                  <a:schemeClr val="accent3"/>
                </a:solidFill>
              </a:rPr>
              <a:t>linker</a:t>
            </a:r>
            <a:r>
              <a:rPr lang="nl-NL" dirty="0"/>
              <a:t> directory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files.</a:t>
            </a:r>
          </a:p>
          <a:p>
            <a:r>
              <a:rPr lang="nl-NL" dirty="0"/>
              <a:t>Run compiler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</a:t>
            </a:r>
            <a:r>
              <a:rPr lang="x-none" dirty="0">
                <a:solidFill>
                  <a:schemeClr val="accent6"/>
                </a:solidFill>
              </a:rPr>
              <a:t>main.c</a:t>
            </a:r>
            <a:r>
              <a:rPr lang="x-none" dirty="0"/>
              <a:t>	</a:t>
            </a:r>
          </a:p>
          <a:p>
            <a:pPr marL="1371600" lvl="3" indent="0">
              <a:buNone/>
            </a:pPr>
            <a:r>
              <a:rPr lang="x-none" dirty="0"/>
              <a:t>and look at what happens. </a:t>
            </a:r>
            <a:endParaRPr lang="nl-NL" dirty="0"/>
          </a:p>
          <a:p>
            <a:r>
              <a:rPr lang="nl-NL" dirty="0" err="1"/>
              <a:t>Rerun</a:t>
            </a:r>
            <a:r>
              <a:rPr lang="nl-NL" dirty="0"/>
              <a:t> compiler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nl-NL" sz="2000" dirty="0" err="1">
                <a:solidFill>
                  <a:schemeClr val="accent6"/>
                </a:solidFill>
              </a:rPr>
              <a:t>gcc</a:t>
            </a:r>
            <a:r>
              <a:rPr lang="nl-NL" sz="2000" dirty="0">
                <a:solidFill>
                  <a:schemeClr val="accent6"/>
                </a:solidFill>
              </a:rPr>
              <a:t> </a:t>
            </a:r>
            <a:r>
              <a:rPr lang="mr-IN" sz="2000" dirty="0">
                <a:solidFill>
                  <a:schemeClr val="accent6"/>
                </a:solidFill>
              </a:rPr>
              <a:t>–</a:t>
            </a:r>
            <a:r>
              <a:rPr lang="nl-NL" sz="2000" dirty="0">
                <a:solidFill>
                  <a:schemeClr val="accent6"/>
                </a:solidFill>
              </a:rPr>
              <a:t>c </a:t>
            </a:r>
            <a:r>
              <a:rPr lang="nl-NL" sz="2000" dirty="0" err="1">
                <a:solidFill>
                  <a:schemeClr val="accent6"/>
                </a:solidFill>
              </a:rPr>
              <a:t>main.c</a:t>
            </a:r>
            <a:r>
              <a:rPr lang="nl-NL" sz="2000" dirty="0">
                <a:solidFill>
                  <a:schemeClr val="accent6"/>
                </a:solidFill>
              </a:rPr>
              <a:t> file1.c file2.c file3.c</a:t>
            </a: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to</a:t>
            </a:r>
            <a:r>
              <a:rPr lang="nl-NL" sz="2000" dirty="0"/>
              <a:t> get .o files</a:t>
            </a:r>
          </a:p>
          <a:p>
            <a:r>
              <a:rPr lang="nl-NL" dirty="0" err="1"/>
              <a:t>Let’s</a:t>
            </a:r>
            <a:r>
              <a:rPr lang="nl-NL" dirty="0"/>
              <a:t> link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together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new </a:t>
            </a:r>
            <a:r>
              <a:rPr lang="nl-NL" dirty="0" err="1"/>
              <a:t>executable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</a:t>
            </a:r>
            <a:r>
              <a:rPr lang="mr-IN" dirty="0">
                <a:solidFill>
                  <a:schemeClr val="accent6"/>
                </a:solidFill>
              </a:rPr>
              <a:t>–</a:t>
            </a:r>
            <a:r>
              <a:rPr lang="x-none" dirty="0">
                <a:solidFill>
                  <a:schemeClr val="accent6"/>
                </a:solidFill>
              </a:rPr>
              <a:t>o my_exe file1.o file2.o file3.o main.o </a:t>
            </a:r>
            <a:endParaRPr lang="x-none" dirty="0"/>
          </a:p>
          <a:p>
            <a:pPr marL="1371600" lvl="3" indent="0">
              <a:buNone/>
            </a:pPr>
            <a:r>
              <a:rPr lang="en-US" dirty="0"/>
              <a:t>You can also just specify .c files and </a:t>
            </a:r>
            <a:r>
              <a:rPr lang="en-US" dirty="0" err="1"/>
              <a:t>gcc</a:t>
            </a:r>
            <a:r>
              <a:rPr lang="en-US" dirty="0"/>
              <a:t> will build it for you 😉 </a:t>
            </a:r>
            <a:endParaRPr lang="nl-NL" dirty="0"/>
          </a:p>
          <a:p>
            <a:endParaRPr lang="nl-NL" dirty="0"/>
          </a:p>
          <a:p>
            <a:pPr marL="1371600" lvl="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764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Linker: </a:t>
            </a:r>
            <a:r>
              <a:rPr lang="nl-NL" dirty="0" err="1">
                <a:solidFill>
                  <a:srgbClr val="4F81BD"/>
                </a:solidFill>
              </a:rPr>
              <a:t>Try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 err="1">
                <a:solidFill>
                  <a:srgbClr val="4F81BD"/>
                </a:solidFill>
              </a:rPr>
              <a:t>it</a:t>
            </a:r>
            <a:r>
              <a:rPr lang="nl-NL" dirty="0">
                <a:solidFill>
                  <a:srgbClr val="4F81BD"/>
                </a:solidFill>
              </a:rPr>
              <a:t>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 err="1"/>
              <a:t>Let’s</a:t>
            </a:r>
            <a:r>
              <a:rPr lang="nl-NL" dirty="0"/>
              <a:t> have a look at </a:t>
            </a:r>
            <a:r>
              <a:rPr lang="nl-NL" dirty="0" err="1"/>
              <a:t>static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, issue:</a:t>
            </a:r>
          </a:p>
          <a:p>
            <a:pPr marL="1371600" lvl="3" indent="0">
              <a:buNone/>
            </a:pPr>
            <a:r>
              <a:rPr lang="nl-NL" dirty="0">
                <a:solidFill>
                  <a:schemeClr val="accent6"/>
                </a:solidFill>
              </a:rPr>
              <a:t>ar r </a:t>
            </a:r>
            <a:r>
              <a:rPr lang="nl-NL" dirty="0" err="1">
                <a:solidFill>
                  <a:schemeClr val="accent6"/>
                </a:solidFill>
              </a:rPr>
              <a:t>libfiles.a</a:t>
            </a:r>
            <a:r>
              <a:rPr lang="nl-NL" dirty="0">
                <a:solidFill>
                  <a:schemeClr val="accent6"/>
                </a:solidFill>
              </a:rPr>
              <a:t> file1.o file2.o file3.o</a:t>
            </a:r>
            <a:r>
              <a:rPr lang="x-none" dirty="0"/>
              <a:t>	</a:t>
            </a:r>
          </a:p>
          <a:p>
            <a:pPr marL="1371600" lvl="3" indent="0">
              <a:buNone/>
            </a:pPr>
            <a:r>
              <a:rPr lang="en-US" dirty="0"/>
              <a:t>to use </a:t>
            </a:r>
            <a:r>
              <a:rPr lang="en-US" dirty="0" err="1"/>
              <a:t>archiver</a:t>
            </a:r>
            <a:r>
              <a:rPr lang="en-US" dirty="0"/>
              <a:t> to create a static library</a:t>
            </a:r>
            <a:r>
              <a:rPr lang="x-none"/>
              <a:t>. </a:t>
            </a:r>
            <a:endParaRPr lang="nl-NL" dirty="0"/>
          </a:p>
          <a:p>
            <a:r>
              <a:rPr lang="nl-NL" dirty="0"/>
              <a:t>Tip: run nm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what’s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pPr marL="0" indent="0">
              <a:buNone/>
            </a:pPr>
            <a:r>
              <a:rPr lang="nl-NL" sz="2000" dirty="0"/>
              <a:t>			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</a:rPr>
              <a:t>nm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</a:rPr>
              <a:t>libfiles.a</a:t>
            </a:r>
            <a:endParaRPr lang="nl-NL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nl-NL" dirty="0" err="1"/>
              <a:t>Rerun</a:t>
            </a:r>
            <a:r>
              <a:rPr lang="nl-NL" dirty="0"/>
              <a:t> linker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>
                <a:solidFill>
                  <a:schemeClr val="accent6"/>
                </a:solidFill>
              </a:rPr>
              <a:t>		</a:t>
            </a:r>
            <a:r>
              <a:rPr lang="nl-NL" sz="2000" dirty="0" err="1">
                <a:solidFill>
                  <a:schemeClr val="accent6"/>
                </a:solidFill>
              </a:rPr>
              <a:t>gcc</a:t>
            </a:r>
            <a:r>
              <a:rPr lang="nl-NL" sz="2000" dirty="0">
                <a:solidFill>
                  <a:schemeClr val="accent6"/>
                </a:solidFill>
              </a:rPr>
              <a:t> </a:t>
            </a:r>
            <a:r>
              <a:rPr lang="mr-IN" sz="2000" dirty="0">
                <a:solidFill>
                  <a:schemeClr val="accent6"/>
                </a:solidFill>
              </a:rPr>
              <a:t>–</a:t>
            </a:r>
            <a:r>
              <a:rPr lang="nl-NL" sz="2000" dirty="0">
                <a:solidFill>
                  <a:schemeClr val="accent6"/>
                </a:solidFill>
              </a:rPr>
              <a:t>o my_exe2 </a:t>
            </a:r>
            <a:r>
              <a:rPr lang="nl-NL" sz="2000" dirty="0" err="1">
                <a:solidFill>
                  <a:schemeClr val="accent6"/>
                </a:solidFill>
              </a:rPr>
              <a:t>main.o</a:t>
            </a:r>
            <a:r>
              <a:rPr lang="nl-NL" sz="2000" dirty="0">
                <a:solidFill>
                  <a:schemeClr val="accent6"/>
                </a:solidFill>
              </a:rPr>
              <a:t> </a:t>
            </a:r>
            <a:r>
              <a:rPr lang="nl-NL" sz="2000" dirty="0" err="1">
                <a:solidFill>
                  <a:schemeClr val="accent6"/>
                </a:solidFill>
              </a:rPr>
              <a:t>libfiles.a</a:t>
            </a:r>
            <a:endParaRPr lang="nl-NL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nl-NL" sz="2000" dirty="0"/>
              <a:t>		</a:t>
            </a:r>
            <a:r>
              <a:rPr lang="nl-NL" sz="2000" dirty="0" err="1"/>
              <a:t>and</a:t>
            </a:r>
            <a:r>
              <a:rPr lang="nl-NL" sz="2000" dirty="0"/>
              <a:t> run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executable</a:t>
            </a:r>
            <a:r>
              <a:rPr lang="nl-NL" sz="2000" dirty="0"/>
              <a:t>.</a:t>
            </a:r>
          </a:p>
          <a:p>
            <a:r>
              <a:rPr lang="nl-NL" dirty="0" err="1"/>
              <a:t>Now</a:t>
            </a:r>
            <a:r>
              <a:rPr lang="nl-NL" dirty="0"/>
              <a:t>, change </a:t>
            </a:r>
            <a:r>
              <a:rPr lang="nl-NL" dirty="0" err="1"/>
              <a:t>something</a:t>
            </a:r>
            <a:r>
              <a:rPr lang="nl-NL" dirty="0"/>
              <a:t> in </a:t>
            </a:r>
            <a:r>
              <a:rPr lang="nl-NL" dirty="0" err="1"/>
              <a:t>printf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file1.c, file2.c </a:t>
            </a:r>
            <a:r>
              <a:rPr lang="nl-NL" dirty="0" err="1"/>
              <a:t>and</a:t>
            </a:r>
            <a:r>
              <a:rPr lang="nl-NL" dirty="0"/>
              <a:t> file3.c files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rebuild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libfiles.a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  <a:p>
            <a:pPr marL="1371600" lvl="3" indent="0">
              <a:buNone/>
            </a:pPr>
            <a:r>
              <a:rPr lang="x-none" dirty="0">
                <a:solidFill>
                  <a:schemeClr val="accent6"/>
                </a:solidFill>
              </a:rPr>
              <a:t>Can you see your printf </a:t>
            </a:r>
            <a:r>
              <a:rPr lang="x-none">
                <a:solidFill>
                  <a:schemeClr val="accent6"/>
                </a:solidFill>
              </a:rPr>
              <a:t>changes?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endParaRPr lang="x-none" dirty="0"/>
          </a:p>
          <a:p>
            <a:endParaRPr lang="nl-NL" dirty="0"/>
          </a:p>
          <a:p>
            <a:pPr marL="1371600" lvl="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57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CB5F-A978-6A40-88FC-ABA2D43E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Linker </a:t>
            </a:r>
            <a:r>
              <a:rPr lang="nl-NL" dirty="0" err="1">
                <a:solidFill>
                  <a:srgbClr val="4F81BD"/>
                </a:solidFill>
              </a:rPr>
              <a:t>and</a:t>
            </a:r>
            <a:r>
              <a:rPr lang="nl-NL" dirty="0">
                <a:solidFill>
                  <a:srgbClr val="4F81BD"/>
                </a:solidFill>
              </a:rPr>
              <a:t> prototypes/</a:t>
            </a:r>
            <a:r>
              <a:rPr lang="nl-NL" dirty="0" err="1">
                <a:solidFill>
                  <a:srgbClr val="4F81BD"/>
                </a:solidFill>
              </a:rPr>
              <a:t>declarations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2482-15E2-A140-A131-13819E82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Run compiler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–c </a:t>
            </a:r>
            <a:r>
              <a:rPr lang="x-none">
                <a:solidFill>
                  <a:schemeClr val="accent6"/>
                </a:solidFill>
              </a:rPr>
              <a:t>main.c</a:t>
            </a:r>
            <a:r>
              <a:rPr lang="x-none"/>
              <a:t>	</a:t>
            </a:r>
          </a:p>
          <a:p>
            <a:pPr marL="1371600" lvl="3" indent="0">
              <a:buNone/>
            </a:pPr>
            <a:r>
              <a:rPr lang="x-none"/>
              <a:t>and look at what happens. </a:t>
            </a:r>
            <a:endParaRPr lang="en-US" dirty="0"/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rid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warnings</a:t>
            </a:r>
            <a:r>
              <a:rPr lang="nl-NL" dirty="0"/>
              <a:t>?</a:t>
            </a:r>
          </a:p>
          <a:p>
            <a:pPr marL="1371600" lvl="3" indent="0">
              <a:buNone/>
            </a:pPr>
            <a:endParaRPr lang="nl-N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5" name="Rectangle 4"/>
          <p:cNvSpPr/>
          <p:nvPr/>
        </p:nvSpPr>
        <p:spPr>
          <a:xfrm>
            <a:off x="7253158" y="6474140"/>
            <a:ext cx="17645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tibbo.com</a:t>
            </a:r>
            <a:r>
              <a:rPr lang="nl-NL" sz="800" dirty="0"/>
              <a:t>/</a:t>
            </a:r>
            <a:r>
              <a:rPr lang="nl-NL" sz="800" dirty="0" err="1"/>
              <a:t>linux</a:t>
            </a:r>
            <a:r>
              <a:rPr lang="nl-NL" sz="800" dirty="0"/>
              <a:t>/native-</a:t>
            </a:r>
            <a:r>
              <a:rPr lang="nl-NL" sz="800" dirty="0" err="1"/>
              <a:t>c.html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228912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2" name="Oval 1"/>
          <p:cNvSpPr/>
          <p:nvPr/>
        </p:nvSpPr>
        <p:spPr>
          <a:xfrm>
            <a:off x="3037417" y="1280583"/>
            <a:ext cx="2952750" cy="85725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93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4F81BD"/>
                </a:solidFill>
              </a:rPr>
              <a:t>Preprocessor</a:t>
            </a:r>
            <a:endParaRPr lang="nl-NL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Processes</a:t>
            </a:r>
            <a:r>
              <a:rPr lang="nl-NL" dirty="0"/>
              <a:t> </a:t>
            </a:r>
            <a:r>
              <a:rPr lang="nl-NL" dirty="0" err="1"/>
              <a:t>preprocessor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begin </a:t>
            </a:r>
            <a:r>
              <a:rPr lang="nl-NL" dirty="0" err="1"/>
              <a:t>with</a:t>
            </a:r>
            <a:r>
              <a:rPr lang="nl-NL" dirty="0"/>
              <a:t> #</a:t>
            </a:r>
          </a:p>
          <a:p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substitutes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# </a:t>
            </a:r>
            <a:r>
              <a:rPr lang="nl-NL" dirty="0" err="1"/>
              <a:t>directive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97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431"/>
            <a:ext cx="8229600" cy="846138"/>
          </a:xfrm>
        </p:spPr>
        <p:txBody>
          <a:bodyPr/>
          <a:lstStyle/>
          <a:p>
            <a:r>
              <a:rPr lang="nl-NL" dirty="0" err="1">
                <a:solidFill>
                  <a:srgbClr val="4F81BD"/>
                </a:solidFill>
              </a:rPr>
              <a:t>Preprocessor</a:t>
            </a:r>
            <a:endParaRPr lang="nl-NL" dirty="0">
              <a:solidFill>
                <a:srgbClr val="4F81BD"/>
              </a:solidFill>
            </a:endParaRPr>
          </a:p>
        </p:txBody>
      </p:sp>
      <p:pic>
        <p:nvPicPr>
          <p:cNvPr id="4" name="Content Placeholder 3" descr="Screenshot 2021-10-20 at 12.19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258" r="-80258"/>
          <a:stretch>
            <a:fillRect/>
          </a:stretch>
        </p:blipFill>
        <p:spPr>
          <a:xfrm>
            <a:off x="-485276" y="994569"/>
            <a:ext cx="10513552" cy="5782049"/>
          </a:xfrm>
        </p:spPr>
      </p:pic>
      <p:sp>
        <p:nvSpPr>
          <p:cNvPr id="5" name="TextBox 4"/>
          <p:cNvSpPr txBox="1"/>
          <p:nvPr/>
        </p:nvSpPr>
        <p:spPr>
          <a:xfrm>
            <a:off x="5952819" y="6642556"/>
            <a:ext cx="30969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err="1"/>
              <a:t>https</a:t>
            </a:r>
            <a:r>
              <a:rPr lang="nl-NL" sz="800" dirty="0"/>
              <a:t>://</a:t>
            </a:r>
            <a:r>
              <a:rPr lang="nl-NL" sz="800" dirty="0" err="1"/>
              <a:t>www.tutorialspoint.com</a:t>
            </a:r>
            <a:r>
              <a:rPr lang="nl-NL" sz="800" dirty="0"/>
              <a:t>/</a:t>
            </a:r>
            <a:r>
              <a:rPr lang="nl-NL" sz="800" dirty="0" err="1"/>
              <a:t>cprogramming</a:t>
            </a:r>
            <a:r>
              <a:rPr lang="nl-NL" sz="800" dirty="0"/>
              <a:t>/</a:t>
            </a:r>
            <a:r>
              <a:rPr lang="nl-NL" sz="800" dirty="0" err="1"/>
              <a:t>c_preprocessors.htm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904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rgbClr val="4F81BD"/>
                </a:solidFill>
              </a:rPr>
              <a:t>Preprocessor</a:t>
            </a:r>
            <a:r>
              <a:rPr lang="nl-NL" dirty="0">
                <a:solidFill>
                  <a:srgbClr val="4F81BD"/>
                </a:solidFill>
              </a:rPr>
              <a:t>: </a:t>
            </a:r>
            <a:r>
              <a:rPr lang="nl-NL" dirty="0" err="1">
                <a:solidFill>
                  <a:srgbClr val="4F81BD"/>
                </a:solidFill>
              </a:rPr>
              <a:t>Try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 err="1">
                <a:solidFill>
                  <a:srgbClr val="4F81BD"/>
                </a:solidFill>
              </a:rPr>
              <a:t>it</a:t>
            </a:r>
            <a:r>
              <a:rPr lang="nl-NL" dirty="0">
                <a:solidFill>
                  <a:srgbClr val="4F81BD"/>
                </a:solidFill>
              </a:rPr>
              <a:t>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>
                <a:solidFill>
                  <a:schemeClr val="accent3"/>
                </a:solidFill>
              </a:rPr>
              <a:t>preprocessor</a:t>
            </a:r>
            <a:r>
              <a:rPr lang="nl-NL" dirty="0"/>
              <a:t> directory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main.c</a:t>
            </a:r>
            <a:r>
              <a:rPr lang="nl-NL" dirty="0"/>
              <a:t> file</a:t>
            </a:r>
          </a:p>
          <a:p>
            <a:r>
              <a:rPr lang="nl-NL" dirty="0"/>
              <a:t>Run </a:t>
            </a:r>
            <a:r>
              <a:rPr lang="nl-NL" dirty="0" err="1"/>
              <a:t>preprocessor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rgbClr val="F79646"/>
                </a:solidFill>
              </a:rPr>
              <a:t>gcc</a:t>
            </a:r>
            <a:r>
              <a:rPr lang="nl-NL" dirty="0">
                <a:solidFill>
                  <a:srgbClr val="F79646"/>
                </a:solidFill>
              </a:rPr>
              <a:t> </a:t>
            </a:r>
            <a:r>
              <a:rPr lang="mr-IN" dirty="0">
                <a:solidFill>
                  <a:srgbClr val="F79646"/>
                </a:solidFill>
              </a:rPr>
              <a:t>–</a:t>
            </a:r>
            <a:r>
              <a:rPr lang="nl-NL" dirty="0">
                <a:solidFill>
                  <a:srgbClr val="F79646"/>
                </a:solidFill>
              </a:rPr>
              <a:t>E  </a:t>
            </a:r>
            <a:r>
              <a:rPr lang="nl-NL" dirty="0" err="1">
                <a:solidFill>
                  <a:srgbClr val="F79646"/>
                </a:solidFill>
              </a:rPr>
              <a:t>main.c</a:t>
            </a:r>
            <a:r>
              <a:rPr lang="nl-NL" dirty="0">
                <a:solidFill>
                  <a:srgbClr val="F79646"/>
                </a:solidFill>
              </a:rPr>
              <a:t>  </a:t>
            </a:r>
            <a:r>
              <a:rPr lang="nl-NL" dirty="0"/>
              <a:t>or  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>
                <a:solidFill>
                  <a:srgbClr val="F79646"/>
                </a:solidFill>
              </a:rPr>
              <a:t>cpp</a:t>
            </a:r>
            <a:r>
              <a:rPr lang="nl-NL" dirty="0">
                <a:solidFill>
                  <a:srgbClr val="F79646"/>
                </a:solidFill>
              </a:rPr>
              <a:t> </a:t>
            </a:r>
            <a:r>
              <a:rPr lang="nl-NL" dirty="0" err="1">
                <a:solidFill>
                  <a:srgbClr val="F79646"/>
                </a:solidFill>
              </a:rPr>
              <a:t>main.c</a:t>
            </a:r>
            <a:endParaRPr lang="nl-NL" dirty="0">
              <a:solidFill>
                <a:srgbClr val="F79646"/>
              </a:solidFill>
            </a:endParaRP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catch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output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&gt;: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rgbClr val="F79646"/>
                </a:solidFill>
              </a:rPr>
              <a:t>gcc</a:t>
            </a:r>
            <a:r>
              <a:rPr lang="nl-NL" dirty="0">
                <a:solidFill>
                  <a:srgbClr val="F79646"/>
                </a:solidFill>
              </a:rPr>
              <a:t> </a:t>
            </a:r>
            <a:r>
              <a:rPr lang="mr-IN" dirty="0">
                <a:solidFill>
                  <a:srgbClr val="F79646"/>
                </a:solidFill>
              </a:rPr>
              <a:t>–</a:t>
            </a:r>
            <a:r>
              <a:rPr lang="nl-NL" dirty="0">
                <a:solidFill>
                  <a:srgbClr val="F79646"/>
                </a:solidFill>
              </a:rPr>
              <a:t>E  </a:t>
            </a:r>
            <a:r>
              <a:rPr lang="nl-NL" dirty="0" err="1">
                <a:solidFill>
                  <a:srgbClr val="F79646"/>
                </a:solidFill>
              </a:rPr>
              <a:t>main.c</a:t>
            </a:r>
            <a:r>
              <a:rPr lang="nl-NL" dirty="0">
                <a:solidFill>
                  <a:srgbClr val="F79646"/>
                </a:solidFill>
              </a:rPr>
              <a:t> &gt; out</a:t>
            </a:r>
          </a:p>
          <a:p>
            <a:r>
              <a:rPr lang="nl-NL" dirty="0" err="1"/>
              <a:t>Now</a:t>
            </a:r>
            <a:r>
              <a:rPr lang="nl-NL" dirty="0"/>
              <a:t> pass the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DEBUG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rgbClr val="F79646"/>
                </a:solidFill>
              </a:rPr>
              <a:t>gcc</a:t>
            </a:r>
            <a:r>
              <a:rPr lang="nl-NL" dirty="0">
                <a:solidFill>
                  <a:srgbClr val="F79646"/>
                </a:solidFill>
              </a:rPr>
              <a:t> </a:t>
            </a:r>
            <a:r>
              <a:rPr lang="mr-IN" dirty="0">
                <a:solidFill>
                  <a:srgbClr val="F79646"/>
                </a:solidFill>
              </a:rPr>
              <a:t>–</a:t>
            </a:r>
            <a:r>
              <a:rPr lang="nl-NL" dirty="0">
                <a:solidFill>
                  <a:srgbClr val="F79646"/>
                </a:solidFill>
              </a:rPr>
              <a:t>E </a:t>
            </a:r>
            <a:r>
              <a:rPr lang="mr-IN" dirty="0">
                <a:solidFill>
                  <a:srgbClr val="F79646"/>
                </a:solidFill>
              </a:rPr>
              <a:t>–</a:t>
            </a:r>
            <a:r>
              <a:rPr lang="nl-NL" dirty="0">
                <a:solidFill>
                  <a:srgbClr val="F79646"/>
                </a:solidFill>
              </a:rPr>
              <a:t>DDEBUG </a:t>
            </a:r>
            <a:r>
              <a:rPr lang="nl-NL" dirty="0" err="1">
                <a:solidFill>
                  <a:srgbClr val="F79646"/>
                </a:solidFill>
              </a:rPr>
              <a:t>main.c</a:t>
            </a:r>
            <a:r>
              <a:rPr lang="nl-NL" dirty="0">
                <a:solidFill>
                  <a:srgbClr val="F79646"/>
                </a:solidFill>
              </a:rPr>
              <a:t> &gt; out</a:t>
            </a:r>
          </a:p>
          <a:p>
            <a:pPr marL="1371600" lvl="3" indent="0">
              <a:buNone/>
            </a:pPr>
            <a:r>
              <a:rPr lang="nl-NL" sz="3200" dirty="0" err="1">
                <a:solidFill>
                  <a:srgbClr val="00B050"/>
                </a:solidFill>
              </a:rPr>
              <a:t>What’s</a:t>
            </a:r>
            <a:r>
              <a:rPr lang="nl-NL" sz="3200" dirty="0">
                <a:solidFill>
                  <a:srgbClr val="00B050"/>
                </a:solidFill>
              </a:rPr>
              <a:t> </a:t>
            </a:r>
            <a:r>
              <a:rPr lang="nl-NL" sz="3200" dirty="0" err="1">
                <a:solidFill>
                  <a:srgbClr val="00B050"/>
                </a:solidFill>
              </a:rPr>
              <a:t>the</a:t>
            </a:r>
            <a:r>
              <a:rPr lang="nl-NL" sz="3200" dirty="0">
                <a:solidFill>
                  <a:srgbClr val="00B050"/>
                </a:solidFill>
              </a:rPr>
              <a:t> </a:t>
            </a:r>
            <a:r>
              <a:rPr lang="nl-NL" sz="3200" dirty="0" err="1">
                <a:solidFill>
                  <a:srgbClr val="00B050"/>
                </a:solidFill>
              </a:rPr>
              <a:t>difference</a:t>
            </a:r>
            <a:r>
              <a:rPr lang="nl-NL" sz="3200" dirty="0">
                <a:solidFill>
                  <a:srgbClr val="00B050"/>
                </a:solidFill>
              </a:rPr>
              <a:t>?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get the last </a:t>
            </a:r>
            <a:r>
              <a:rPr lang="nl-NL" dirty="0" err="1"/>
              <a:t>printf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taken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?</a:t>
            </a:r>
          </a:p>
          <a:p>
            <a:pPr marL="1371600" lvl="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3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-development-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42" r="-28242"/>
          <a:stretch>
            <a:fillRect/>
          </a:stretch>
        </p:blipFill>
        <p:spPr>
          <a:xfrm>
            <a:off x="457200" y="550334"/>
            <a:ext cx="8229600" cy="5575830"/>
          </a:xfrm>
        </p:spPr>
      </p:pic>
      <p:sp>
        <p:nvSpPr>
          <p:cNvPr id="2" name="Oval 1"/>
          <p:cNvSpPr/>
          <p:nvPr/>
        </p:nvSpPr>
        <p:spPr>
          <a:xfrm>
            <a:off x="3037417" y="2137833"/>
            <a:ext cx="2952750" cy="857250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91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Takes </a:t>
            </a:r>
            <a:r>
              <a:rPr lang="nl-NL" dirty="0" err="1"/>
              <a:t>preprocessed</a:t>
            </a:r>
            <a:r>
              <a:rPr lang="nl-NL" dirty="0"/>
              <a:t> input</a:t>
            </a:r>
          </a:p>
          <a:p>
            <a:r>
              <a:rPr lang="nl-NL" dirty="0"/>
              <a:t>Checks the syntax of </a:t>
            </a:r>
            <a:r>
              <a:rPr lang="nl-NL" dirty="0" err="1"/>
              <a:t>your</a:t>
            </a:r>
            <a:r>
              <a:rPr lang="nl-NL" dirty="0"/>
              <a:t> program</a:t>
            </a:r>
          </a:p>
          <a:p>
            <a:r>
              <a:rPr lang="nl-NL" dirty="0" err="1"/>
              <a:t>Creates</a:t>
            </a:r>
            <a:r>
              <a:rPr lang="nl-NL" dirty="0"/>
              <a:t> machine code : .o files</a:t>
            </a:r>
          </a:p>
        </p:txBody>
      </p:sp>
    </p:spTree>
    <p:extLst>
      <p:ext uri="{BB962C8B-B14F-4D97-AF65-F5344CB8AC3E}">
        <p14:creationId xmlns:p14="http://schemas.microsoft.com/office/powerpoint/2010/main" val="325044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4F81BD"/>
                </a:solidFill>
              </a:rPr>
              <a:t>Compiler: </a:t>
            </a:r>
            <a:r>
              <a:rPr lang="nl-NL" dirty="0" err="1">
                <a:solidFill>
                  <a:srgbClr val="4F81BD"/>
                </a:solidFill>
              </a:rPr>
              <a:t>Try</a:t>
            </a:r>
            <a:r>
              <a:rPr lang="nl-NL" dirty="0">
                <a:solidFill>
                  <a:srgbClr val="4F81BD"/>
                </a:solidFill>
              </a:rPr>
              <a:t> </a:t>
            </a:r>
            <a:r>
              <a:rPr lang="nl-NL" dirty="0" err="1">
                <a:solidFill>
                  <a:srgbClr val="4F81BD"/>
                </a:solidFill>
              </a:rPr>
              <a:t>it</a:t>
            </a:r>
            <a:r>
              <a:rPr lang="nl-NL" dirty="0">
                <a:solidFill>
                  <a:srgbClr val="4F81BD"/>
                </a:solidFill>
              </a:rPr>
              <a:t> Out!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>
                <a:solidFill>
                  <a:srgbClr val="9BBB59"/>
                </a:solidFill>
              </a:rPr>
              <a:t>compiler</a:t>
            </a:r>
            <a:r>
              <a:rPr lang="nl-NL" dirty="0"/>
              <a:t> directory</a:t>
            </a:r>
          </a:p>
          <a:p>
            <a:r>
              <a:rPr lang="nl-NL" dirty="0"/>
              <a:t>Run compiler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</a:t>
            </a:r>
            <a:r>
              <a:rPr lang="x-none" dirty="0">
                <a:solidFill>
                  <a:schemeClr val="accent6"/>
                </a:solidFill>
              </a:rPr>
              <a:t>main.c   </a:t>
            </a:r>
            <a:r>
              <a:rPr lang="x-none" dirty="0"/>
              <a:t>	</a:t>
            </a:r>
          </a:p>
          <a:p>
            <a:pPr marL="1371600" lvl="3" indent="0">
              <a:buNone/>
            </a:pPr>
            <a:r>
              <a:rPr lang="x-none" dirty="0"/>
              <a:t>and look at what happens.</a:t>
            </a:r>
            <a:endParaRPr lang="nl-NL" dirty="0"/>
          </a:p>
          <a:p>
            <a:r>
              <a:rPr lang="nl-NL" dirty="0"/>
              <a:t>Fix the code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rebuild</a:t>
            </a:r>
            <a:endParaRPr lang="nl-NL" dirty="0"/>
          </a:p>
          <a:p>
            <a:r>
              <a:rPr lang="nl-NL" dirty="0" err="1"/>
              <a:t>Remove</a:t>
            </a:r>
            <a:r>
              <a:rPr lang="nl-NL" dirty="0"/>
              <a:t> #</a:t>
            </a:r>
            <a:r>
              <a:rPr lang="nl-NL" dirty="0" err="1"/>
              <a:t>pragma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header.h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x-none" dirty="0"/>
              <a:t>What happened? Why?</a:t>
            </a:r>
          </a:p>
          <a:p>
            <a:r>
              <a:rPr lang="nl-NL" dirty="0"/>
              <a:t>Run compiler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issuing</a:t>
            </a:r>
            <a:r>
              <a:rPr lang="nl-NL" dirty="0"/>
              <a:t>:</a:t>
            </a:r>
          </a:p>
          <a:p>
            <a:pPr marL="1371600" lvl="3" indent="0">
              <a:buNone/>
            </a:pPr>
            <a:r>
              <a:rPr lang="nl-NL" dirty="0" err="1">
                <a:solidFill>
                  <a:schemeClr val="accent6"/>
                </a:solidFill>
              </a:rPr>
              <a:t>gcc</a:t>
            </a:r>
            <a:r>
              <a:rPr lang="nl-NL" dirty="0">
                <a:solidFill>
                  <a:schemeClr val="accent6"/>
                </a:solidFill>
              </a:rPr>
              <a:t> </a:t>
            </a:r>
            <a:r>
              <a:rPr lang="x-none" dirty="0">
                <a:solidFill>
                  <a:schemeClr val="accent6"/>
                </a:solidFill>
              </a:rPr>
              <a:t>file.c   </a:t>
            </a:r>
            <a:r>
              <a:rPr lang="x-none" dirty="0"/>
              <a:t>	</a:t>
            </a:r>
          </a:p>
          <a:p>
            <a:pPr marL="1371600" lvl="3" indent="0">
              <a:buNone/>
            </a:pPr>
            <a:r>
              <a:rPr lang="x-none" dirty="0"/>
              <a:t>and look at what happens. Is there a problem? What problem?</a:t>
            </a:r>
            <a:endParaRPr lang="nl-NL" dirty="0"/>
          </a:p>
          <a:p>
            <a:pPr marL="1371600" lvl="3" indent="0">
              <a:buNone/>
            </a:pPr>
            <a:endParaRPr lang="nl-NL" dirty="0"/>
          </a:p>
          <a:p>
            <a:pPr marL="1371600" lvl="3" indent="0">
              <a:buNone/>
            </a:pPr>
            <a:endParaRPr lang="nl-NL" dirty="0"/>
          </a:p>
          <a:p>
            <a:endParaRPr lang="nl-NL" dirty="0"/>
          </a:p>
          <a:p>
            <a:pPr marL="1371600" lvl="3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38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589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C/C++ Build, Makefiles</vt:lpstr>
      <vt:lpstr>PowerPoint Presentation</vt:lpstr>
      <vt:lpstr>PowerPoint Presentation</vt:lpstr>
      <vt:lpstr>Preprocessor</vt:lpstr>
      <vt:lpstr>Preprocessor</vt:lpstr>
      <vt:lpstr>Preprocessor: Try it Out!</vt:lpstr>
      <vt:lpstr>PowerPoint Presentation</vt:lpstr>
      <vt:lpstr>Compiler</vt:lpstr>
      <vt:lpstr>Compiler: Try it Out!</vt:lpstr>
      <vt:lpstr>Compiler: Try it Out!</vt:lpstr>
      <vt:lpstr>PowerPoint Presentation</vt:lpstr>
      <vt:lpstr>Linker</vt:lpstr>
      <vt:lpstr>Linker: Try it Out!</vt:lpstr>
      <vt:lpstr>Linker: Try it Out!</vt:lpstr>
      <vt:lpstr>Linker and prototypes/declarations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Build, Makefiles</dc:title>
  <dc:creator>FHICT</dc:creator>
  <cp:lastModifiedBy>Frenken-Liskova,Renáta R.</cp:lastModifiedBy>
  <cp:revision>40</cp:revision>
  <dcterms:created xsi:type="dcterms:W3CDTF">2021-10-20T09:58:14Z</dcterms:created>
  <dcterms:modified xsi:type="dcterms:W3CDTF">2023-03-08T16:17:28Z</dcterms:modified>
</cp:coreProperties>
</file>